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7.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ags/tag10.xml" ContentType="application/vnd.openxmlformats-officedocument.presentationml.tags+xml"/>
  <Override PartName="/ppt/tags/tag11.xml" ContentType="application/vnd.openxmlformats-officedocument.presentationml.tags+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ags/tag12.xml" ContentType="application/vnd.openxmlformats-officedocument.presentationml.tags+xml"/>
  <Override PartName="/ppt/tags/tag13.xml" ContentType="application/vnd.openxmlformats-officedocument.presentationml.tags+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 id="2147483675" r:id="rId4"/>
  </p:sldMasterIdLst>
  <p:notesMasterIdLst>
    <p:notesMasterId r:id="rId17"/>
  </p:notesMasterIdLst>
  <p:sldIdLst>
    <p:sldId id="4022" r:id="rId5"/>
    <p:sldId id="4090" r:id="rId6"/>
    <p:sldId id="3965" r:id="rId7"/>
    <p:sldId id="4109" r:id="rId8"/>
    <p:sldId id="4126" r:id="rId9"/>
    <p:sldId id="4018" r:id="rId10"/>
    <p:sldId id="4098" r:id="rId11"/>
    <p:sldId id="4042" r:id="rId12"/>
    <p:sldId id="4125" r:id="rId13"/>
    <p:sldId id="4127" r:id="rId14"/>
    <p:sldId id="4115" r:id="rId15"/>
    <p:sldId id="412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69CAEBD-06E4-CD20-A0F9-7867CDC7555C}" name="Mircheva, Borislava" initials="MB" userId="S::BMircheva@imf.org::27fc9252-2ed6-41d6-8f12-f3f6fc2f1143" providerId="AD"/>
  <p188:author id="{2C69A9C2-8A6D-5D02-F735-0827EDABD371}" name="Bluedorn, John Christopher" initials="BJC" userId="S::JBluedorn@imf.org::548257a3-b641-427b-a66d-c6de40b784ab"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4C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44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1.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2.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charts/_rels/chart1.xml.rels><?xml version="1.0" encoding="UTF-8" standalone="yes"?>
<Relationships xmlns="http://schemas.openxmlformats.org/package/2006/relationships"><Relationship Id="rId3" Type="http://schemas.openxmlformats.org/officeDocument/2006/relationships/oleObject" Target="https://intlmonetaryfund.sharepoint.com/teams/MCDREO/Shared%20Documents/General/REO%202024%20October/October%202024%20REO%20-%20Chapter%202/Presentations/CH2_presentation_data.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intlmonetaryfund.sharepoint.com/teams/MCDREO/Shared%20Documents/General/REO%202024%20October/October%202024%20REO%20-%20Chapter%202/Presentations/CH2_presentation_data.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intlmonetaryfund.sharepoint.com/teams/MCDREO/Shared%20Documents/General/REO%202024%20October/October%202024%20REO%20-%20Chapter%202/Presentations/CH2_presentation_data.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https://intlmonetaryfund.sharepoint.com/teams/MCDREO/Shared%20Documents/General/REO%202024%20October/October%202024%20REO%20-%20Chapter%202/Presentations/CH2_presentation_data.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https://intlmonetaryfund.sharepoint.com/teams/MCDREO/Shared%20Documents/General/REO%202024%20October/October%202024%20REO%20-%20Chapter%202/Presentations/CH2_presentation_data.xlsx" TargetMode="External"/><Relationship Id="rId2" Type="http://schemas.microsoft.com/office/2011/relationships/chartColorStyle" Target="colors13.xml"/><Relationship Id="rId1" Type="http://schemas.microsoft.com/office/2011/relationships/chartStyle" Target="style13.xml"/></Relationships>
</file>

<file path=ppt/charts/_rels/chart2.xml.rels><?xml version="1.0" encoding="UTF-8" standalone="yes"?>
<Relationships xmlns="http://schemas.openxmlformats.org/package/2006/relationships"><Relationship Id="rId3" Type="http://schemas.openxmlformats.org/officeDocument/2006/relationships/oleObject" Target="https://intlmonetaryfund.sharepoint.com/teams/MCDREO/Shared%20Documents/General/REO%202024%20October/October%202024%20REO%20-%20Chapter%202/Presentations/CH2_presentation_data.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oleObject" Target="https://intlmonetaryfund.sharepoint.com/teams/MCDREO/Shared%20Documents/General/REO%202024%20October/October%202024%20REO%20-%20Chapter%202/Presentations/CH2_presentation_dat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intlmonetaryfund.sharepoint.com/teams/MCDREO/Shared%20Documents/General/REO%202024%20October/October%202024%20REO%20-%20Chapter%202/Presentations/CH2_presentation_data.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intlmonetaryfund.sharepoint.com/teams/MCDREO/Shared%20Documents/General/REO%202024%20October/October%202024%20REO%20-%20Chapter%202/Presentations/CH2_presentation_data.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intlmonetaryfund.sharepoint.com/teams/MCDREO/Shared%20Documents/General/REO%202024%20October/October%202024%20REO%20-%20Chapter%202/Presentations/CH2_presentation_data.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intlmonetaryfund.sharepoint.com/teams/MCDREO/Shared%20Documents/General/REO%202024%20October/October%202024%20REO%20-%20Chapter%202/Presentations/CH2_presentation_data.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intlmonetaryfund.sharepoint.com/teams/MCDREO/Shared%20Documents/General/REO%202024%20October/October%202024%20REO%20-%20Chapter%202/Presentations/CH2_presentation_data.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intlmonetaryfund.sharepoint.com/teams/MCDREO/Shared%20Documents/General/REO%202024%20October/October%202024%20REO%20-%20Chapter%202/Presentations/CH2_presentation_data.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7669352115982144E-2"/>
          <c:y val="0.10944449215598763"/>
          <c:w val="0.93962475214615637"/>
          <c:h val="0.7446295853446766"/>
        </c:manualLayout>
      </c:layout>
      <c:lineChart>
        <c:grouping val="standard"/>
        <c:varyColors val="0"/>
        <c:ser>
          <c:idx val="1"/>
          <c:order val="0"/>
          <c:tx>
            <c:strRef>
              <c:f>'[CH2_presentation_data.xlsx]Fig 2.1.1'!$D$1</c:f>
              <c:strCache>
                <c:ptCount val="1"/>
                <c:pt idx="0">
                  <c:v>CCA</c:v>
                </c:pt>
              </c:strCache>
            </c:strRef>
          </c:tx>
          <c:spPr>
            <a:ln w="28575" cap="rnd">
              <a:solidFill>
                <a:srgbClr val="7030A0"/>
              </a:solidFill>
              <a:round/>
            </a:ln>
            <a:effectLst/>
          </c:spPr>
          <c:marker>
            <c:symbol val="none"/>
          </c:marker>
          <c:cat>
            <c:strRef>
              <c:f>'[CH2_presentation_data.xlsx]Fig 2.1.1'!$B$2:$B$30</c:f>
              <c:strCache>
                <c:ptCount val="29"/>
                <c:pt idx="0">
                  <c:v>1995</c:v>
                </c:pt>
                <c:pt idx="1">
                  <c:v>1996</c:v>
                </c:pt>
                <c:pt idx="2">
                  <c:v>1997</c:v>
                </c:pt>
                <c:pt idx="3">
                  <c:v>1998</c:v>
                </c:pt>
                <c:pt idx="4">
                  <c:v>1999</c:v>
                </c:pt>
                <c:pt idx="5">
                  <c:v>2000</c:v>
                </c:pt>
                <c:pt idx="6">
                  <c:v>01</c:v>
                </c:pt>
                <c:pt idx="7">
                  <c:v>02</c:v>
                </c:pt>
                <c:pt idx="8">
                  <c:v>03</c:v>
                </c:pt>
                <c:pt idx="9">
                  <c:v>04</c:v>
                </c:pt>
                <c:pt idx="10">
                  <c:v>05</c:v>
                </c:pt>
                <c:pt idx="11">
                  <c:v>06</c:v>
                </c:pt>
                <c:pt idx="12">
                  <c:v>07</c:v>
                </c:pt>
                <c:pt idx="13">
                  <c:v>08</c:v>
                </c:pt>
                <c:pt idx="14">
                  <c:v>09</c:v>
                </c:pt>
                <c:pt idx="15">
                  <c:v>10</c:v>
                </c:pt>
                <c:pt idx="16">
                  <c:v>11</c:v>
                </c:pt>
                <c:pt idx="17">
                  <c:v>12</c:v>
                </c:pt>
                <c:pt idx="18">
                  <c:v>13</c:v>
                </c:pt>
                <c:pt idx="19">
                  <c:v>14</c:v>
                </c:pt>
                <c:pt idx="20">
                  <c:v>15</c:v>
                </c:pt>
                <c:pt idx="21">
                  <c:v>16</c:v>
                </c:pt>
                <c:pt idx="22">
                  <c:v>17</c:v>
                </c:pt>
                <c:pt idx="23">
                  <c:v>18</c:v>
                </c:pt>
                <c:pt idx="24">
                  <c:v>19</c:v>
                </c:pt>
                <c:pt idx="25">
                  <c:v>20</c:v>
                </c:pt>
                <c:pt idx="26">
                  <c:v>21</c:v>
                </c:pt>
                <c:pt idx="27">
                  <c:v>22</c:v>
                </c:pt>
                <c:pt idx="28">
                  <c:v>23</c:v>
                </c:pt>
              </c:strCache>
            </c:strRef>
          </c:cat>
          <c:val>
            <c:numRef>
              <c:f>'[CH2_presentation_data.xlsx]Fig 2.1.1'!$D$2:$D$30</c:f>
              <c:numCache>
                <c:formatCode>0.00</c:formatCode>
                <c:ptCount val="29"/>
                <c:pt idx="0">
                  <c:v>5.2811718665991672</c:v>
                </c:pt>
                <c:pt idx="1">
                  <c:v>4.0941892830813211</c:v>
                </c:pt>
                <c:pt idx="2">
                  <c:v>4.2001704764396974</c:v>
                </c:pt>
                <c:pt idx="3">
                  <c:v>4.8420363606995718</c:v>
                </c:pt>
                <c:pt idx="4">
                  <c:v>3.9750909478178986</c:v>
                </c:pt>
                <c:pt idx="5">
                  <c:v>5.3782517893376047</c:v>
                </c:pt>
                <c:pt idx="6">
                  <c:v>6.5138552740125268</c:v>
                </c:pt>
                <c:pt idx="7">
                  <c:v>6.2464752066583635</c:v>
                </c:pt>
                <c:pt idx="8">
                  <c:v>5.235235264788364</c:v>
                </c:pt>
                <c:pt idx="9">
                  <c:v>6.0720723384387689</c:v>
                </c:pt>
                <c:pt idx="10">
                  <c:v>5.103333240184611</c:v>
                </c:pt>
                <c:pt idx="11">
                  <c:v>5.1385307612351498</c:v>
                </c:pt>
                <c:pt idx="12">
                  <c:v>5.3434091070268934</c:v>
                </c:pt>
                <c:pt idx="13">
                  <c:v>4.8316384730335296</c:v>
                </c:pt>
                <c:pt idx="14">
                  <c:v>5.157999863611602</c:v>
                </c:pt>
                <c:pt idx="15">
                  <c:v>4.579879037434555</c:v>
                </c:pt>
                <c:pt idx="16">
                  <c:v>4.8133426096688332</c:v>
                </c:pt>
                <c:pt idx="17">
                  <c:v>4.9882546193537518</c:v>
                </c:pt>
                <c:pt idx="18">
                  <c:v>4.0536424318834978</c:v>
                </c:pt>
                <c:pt idx="19">
                  <c:v>4.3294719950263918</c:v>
                </c:pt>
                <c:pt idx="20">
                  <c:v>3.8641314403405138</c:v>
                </c:pt>
                <c:pt idx="21">
                  <c:v>3.6931168070863611</c:v>
                </c:pt>
                <c:pt idx="22">
                  <c:v>3.414310405866825</c:v>
                </c:pt>
                <c:pt idx="23">
                  <c:v>3.397342103301221</c:v>
                </c:pt>
                <c:pt idx="24">
                  <c:v>3.0341636849071181</c:v>
                </c:pt>
                <c:pt idx="25">
                  <c:v>2.6462872386432585</c:v>
                </c:pt>
                <c:pt idx="26">
                  <c:v>2.7095908031695686</c:v>
                </c:pt>
                <c:pt idx="27">
                  <c:v>2.2207665491194479</c:v>
                </c:pt>
                <c:pt idx="28">
                  <c:v>2.4784523589836946</c:v>
                </c:pt>
              </c:numCache>
            </c:numRef>
          </c:val>
          <c:smooth val="0"/>
          <c:extLst>
            <c:ext xmlns:c16="http://schemas.microsoft.com/office/drawing/2014/chart" uri="{C3380CC4-5D6E-409C-BE32-E72D297353CC}">
              <c16:uniqueId val="{00000000-2BA8-41DF-B969-1A55221EED08}"/>
            </c:ext>
          </c:extLst>
        </c:ser>
        <c:ser>
          <c:idx val="2"/>
          <c:order val="1"/>
          <c:tx>
            <c:strRef>
              <c:f>'[CH2_presentation_data.xlsx]Fig 2.1.1'!$E$1</c:f>
              <c:strCache>
                <c:ptCount val="1"/>
                <c:pt idx="0">
                  <c:v>GCC</c:v>
                </c:pt>
              </c:strCache>
            </c:strRef>
          </c:tx>
          <c:spPr>
            <a:ln w="28575" cap="rnd">
              <a:solidFill>
                <a:srgbClr val="00B0F0"/>
              </a:solidFill>
              <a:round/>
            </a:ln>
            <a:effectLst/>
          </c:spPr>
          <c:marker>
            <c:symbol val="none"/>
          </c:marker>
          <c:cat>
            <c:strRef>
              <c:f>'[CH2_presentation_data.xlsx]Fig 2.1.1'!$B$2:$B$30</c:f>
              <c:strCache>
                <c:ptCount val="29"/>
                <c:pt idx="0">
                  <c:v>1995</c:v>
                </c:pt>
                <c:pt idx="1">
                  <c:v>1996</c:v>
                </c:pt>
                <c:pt idx="2">
                  <c:v>1997</c:v>
                </c:pt>
                <c:pt idx="3">
                  <c:v>1998</c:v>
                </c:pt>
                <c:pt idx="4">
                  <c:v>1999</c:v>
                </c:pt>
                <c:pt idx="5">
                  <c:v>2000</c:v>
                </c:pt>
                <c:pt idx="6">
                  <c:v>01</c:v>
                </c:pt>
                <c:pt idx="7">
                  <c:v>02</c:v>
                </c:pt>
                <c:pt idx="8">
                  <c:v>03</c:v>
                </c:pt>
                <c:pt idx="9">
                  <c:v>04</c:v>
                </c:pt>
                <c:pt idx="10">
                  <c:v>05</c:v>
                </c:pt>
                <c:pt idx="11">
                  <c:v>06</c:v>
                </c:pt>
                <c:pt idx="12">
                  <c:v>07</c:v>
                </c:pt>
                <c:pt idx="13">
                  <c:v>08</c:v>
                </c:pt>
                <c:pt idx="14">
                  <c:v>09</c:v>
                </c:pt>
                <c:pt idx="15">
                  <c:v>10</c:v>
                </c:pt>
                <c:pt idx="16">
                  <c:v>11</c:v>
                </c:pt>
                <c:pt idx="17">
                  <c:v>12</c:v>
                </c:pt>
                <c:pt idx="18">
                  <c:v>13</c:v>
                </c:pt>
                <c:pt idx="19">
                  <c:v>14</c:v>
                </c:pt>
                <c:pt idx="20">
                  <c:v>15</c:v>
                </c:pt>
                <c:pt idx="21">
                  <c:v>16</c:v>
                </c:pt>
                <c:pt idx="22">
                  <c:v>17</c:v>
                </c:pt>
                <c:pt idx="23">
                  <c:v>18</c:v>
                </c:pt>
                <c:pt idx="24">
                  <c:v>19</c:v>
                </c:pt>
                <c:pt idx="25">
                  <c:v>20</c:v>
                </c:pt>
                <c:pt idx="26">
                  <c:v>21</c:v>
                </c:pt>
                <c:pt idx="27">
                  <c:v>22</c:v>
                </c:pt>
                <c:pt idx="28">
                  <c:v>23</c:v>
                </c:pt>
              </c:strCache>
            </c:strRef>
          </c:cat>
          <c:val>
            <c:numRef>
              <c:f>'[CH2_presentation_data.xlsx]Fig 2.1.1'!$E$2:$E$30</c:f>
              <c:numCache>
                <c:formatCode>0.00</c:formatCode>
                <c:ptCount val="29"/>
                <c:pt idx="0">
                  <c:v>-1.7936591284986025</c:v>
                </c:pt>
                <c:pt idx="1">
                  <c:v>-1.4207575958343119</c:v>
                </c:pt>
                <c:pt idx="2">
                  <c:v>-1.350921624636356</c:v>
                </c:pt>
                <c:pt idx="3">
                  <c:v>-0.37004370936084441</c:v>
                </c:pt>
                <c:pt idx="4">
                  <c:v>0.29626821778912227</c:v>
                </c:pt>
                <c:pt idx="5">
                  <c:v>1.1088728135193195</c:v>
                </c:pt>
                <c:pt idx="6">
                  <c:v>1.0587446478251838</c:v>
                </c:pt>
                <c:pt idx="7">
                  <c:v>0.72637605522527959</c:v>
                </c:pt>
                <c:pt idx="8">
                  <c:v>0.45378663044302647</c:v>
                </c:pt>
                <c:pt idx="9">
                  <c:v>-4.4193025915690631E-2</c:v>
                </c:pt>
                <c:pt idx="10">
                  <c:v>1.0517221114250876</c:v>
                </c:pt>
                <c:pt idx="11">
                  <c:v>1.6836436231995899</c:v>
                </c:pt>
                <c:pt idx="12">
                  <c:v>1.702948684742764</c:v>
                </c:pt>
                <c:pt idx="13">
                  <c:v>0.74127394708805916</c:v>
                </c:pt>
                <c:pt idx="14">
                  <c:v>1.2032759073593504</c:v>
                </c:pt>
                <c:pt idx="15">
                  <c:v>2.6028585222005791</c:v>
                </c:pt>
                <c:pt idx="16">
                  <c:v>1.7255517605532924</c:v>
                </c:pt>
                <c:pt idx="17">
                  <c:v>1.8182306230238268</c:v>
                </c:pt>
                <c:pt idx="18">
                  <c:v>1.8052522791529351</c:v>
                </c:pt>
                <c:pt idx="19">
                  <c:v>2.1057185957056497</c:v>
                </c:pt>
                <c:pt idx="20">
                  <c:v>0.98475033713150584</c:v>
                </c:pt>
                <c:pt idx="21">
                  <c:v>0.37671730940763976</c:v>
                </c:pt>
                <c:pt idx="22">
                  <c:v>0.3206138722754015</c:v>
                </c:pt>
                <c:pt idx="23">
                  <c:v>0.2772477959165911</c:v>
                </c:pt>
                <c:pt idx="24">
                  <c:v>0.32832446490500594</c:v>
                </c:pt>
                <c:pt idx="25">
                  <c:v>0.44106447970851992</c:v>
                </c:pt>
                <c:pt idx="26">
                  <c:v>1.0897122235890611</c:v>
                </c:pt>
                <c:pt idx="27">
                  <c:v>1.6292026617605542</c:v>
                </c:pt>
                <c:pt idx="28">
                  <c:v>1.4048765502246927</c:v>
                </c:pt>
              </c:numCache>
            </c:numRef>
          </c:val>
          <c:smooth val="0"/>
          <c:extLst>
            <c:ext xmlns:c16="http://schemas.microsoft.com/office/drawing/2014/chart" uri="{C3380CC4-5D6E-409C-BE32-E72D297353CC}">
              <c16:uniqueId val="{00000001-2BA8-41DF-B969-1A55221EED08}"/>
            </c:ext>
          </c:extLst>
        </c:ser>
        <c:ser>
          <c:idx val="0"/>
          <c:order val="2"/>
          <c:tx>
            <c:strRef>
              <c:f>'[CH2_presentation_data.xlsx]Fig 2.1.1'!$C$1</c:f>
              <c:strCache>
                <c:ptCount val="1"/>
                <c:pt idx="0">
                  <c:v>MENA excluding GCC</c:v>
                </c:pt>
              </c:strCache>
            </c:strRef>
          </c:tx>
          <c:spPr>
            <a:ln w="28575" cap="rnd">
              <a:solidFill>
                <a:srgbClr val="FFC000"/>
              </a:solidFill>
              <a:round/>
            </a:ln>
            <a:effectLst/>
          </c:spPr>
          <c:marker>
            <c:symbol val="none"/>
          </c:marker>
          <c:cat>
            <c:strRef>
              <c:f>'[CH2_presentation_data.xlsx]Fig 2.1.1'!$B$2:$B$30</c:f>
              <c:strCache>
                <c:ptCount val="29"/>
                <c:pt idx="0">
                  <c:v>1995</c:v>
                </c:pt>
                <c:pt idx="1">
                  <c:v>1996</c:v>
                </c:pt>
                <c:pt idx="2">
                  <c:v>1997</c:v>
                </c:pt>
                <c:pt idx="3">
                  <c:v>1998</c:v>
                </c:pt>
                <c:pt idx="4">
                  <c:v>1999</c:v>
                </c:pt>
                <c:pt idx="5">
                  <c:v>2000</c:v>
                </c:pt>
                <c:pt idx="6">
                  <c:v>01</c:v>
                </c:pt>
                <c:pt idx="7">
                  <c:v>02</c:v>
                </c:pt>
                <c:pt idx="8">
                  <c:v>03</c:v>
                </c:pt>
                <c:pt idx="9">
                  <c:v>04</c:v>
                </c:pt>
                <c:pt idx="10">
                  <c:v>05</c:v>
                </c:pt>
                <c:pt idx="11">
                  <c:v>06</c:v>
                </c:pt>
                <c:pt idx="12">
                  <c:v>07</c:v>
                </c:pt>
                <c:pt idx="13">
                  <c:v>08</c:v>
                </c:pt>
                <c:pt idx="14">
                  <c:v>09</c:v>
                </c:pt>
                <c:pt idx="15">
                  <c:v>10</c:v>
                </c:pt>
                <c:pt idx="16">
                  <c:v>11</c:v>
                </c:pt>
                <c:pt idx="17">
                  <c:v>12</c:v>
                </c:pt>
                <c:pt idx="18">
                  <c:v>13</c:v>
                </c:pt>
                <c:pt idx="19">
                  <c:v>14</c:v>
                </c:pt>
                <c:pt idx="20">
                  <c:v>15</c:v>
                </c:pt>
                <c:pt idx="21">
                  <c:v>16</c:v>
                </c:pt>
                <c:pt idx="22">
                  <c:v>17</c:v>
                </c:pt>
                <c:pt idx="23">
                  <c:v>18</c:v>
                </c:pt>
                <c:pt idx="24">
                  <c:v>19</c:v>
                </c:pt>
                <c:pt idx="25">
                  <c:v>20</c:v>
                </c:pt>
                <c:pt idx="26">
                  <c:v>21</c:v>
                </c:pt>
                <c:pt idx="27">
                  <c:v>22</c:v>
                </c:pt>
                <c:pt idx="28">
                  <c:v>23</c:v>
                </c:pt>
              </c:strCache>
            </c:strRef>
          </c:cat>
          <c:val>
            <c:numRef>
              <c:f>'[CH2_presentation_data.xlsx]Fig 2.1.1'!$C$2:$C$30</c:f>
              <c:numCache>
                <c:formatCode>0.00</c:formatCode>
                <c:ptCount val="29"/>
                <c:pt idx="0">
                  <c:v>1.5108774505580271</c:v>
                </c:pt>
                <c:pt idx="1">
                  <c:v>1.9244364148864723</c:v>
                </c:pt>
                <c:pt idx="2">
                  <c:v>2.6577909233114996</c:v>
                </c:pt>
                <c:pt idx="3">
                  <c:v>2.3513597415506333</c:v>
                </c:pt>
                <c:pt idx="4">
                  <c:v>2.4448271862210165</c:v>
                </c:pt>
                <c:pt idx="5">
                  <c:v>2.8332776723680158</c:v>
                </c:pt>
                <c:pt idx="6">
                  <c:v>3.2482452020372889</c:v>
                </c:pt>
                <c:pt idx="7">
                  <c:v>3.2044341227731303</c:v>
                </c:pt>
                <c:pt idx="8">
                  <c:v>3.0985643707359039</c:v>
                </c:pt>
                <c:pt idx="9">
                  <c:v>2.9237655336660007</c:v>
                </c:pt>
                <c:pt idx="10">
                  <c:v>2.9623129242151141</c:v>
                </c:pt>
                <c:pt idx="11">
                  <c:v>2.9868899230421899</c:v>
                </c:pt>
                <c:pt idx="12">
                  <c:v>3.7518119839063657</c:v>
                </c:pt>
                <c:pt idx="13">
                  <c:v>2.9181446341768251</c:v>
                </c:pt>
                <c:pt idx="14">
                  <c:v>2.502544948677214</c:v>
                </c:pt>
                <c:pt idx="15">
                  <c:v>3.1842717810864904</c:v>
                </c:pt>
                <c:pt idx="16">
                  <c:v>3.0029273801372351</c:v>
                </c:pt>
                <c:pt idx="17">
                  <c:v>2.352960155859853</c:v>
                </c:pt>
                <c:pt idx="18">
                  <c:v>2.3109337122581675</c:v>
                </c:pt>
                <c:pt idx="19">
                  <c:v>2.5464997601715722</c:v>
                </c:pt>
                <c:pt idx="20">
                  <c:v>2.5490867206425656</c:v>
                </c:pt>
                <c:pt idx="21">
                  <c:v>1.9987428218493093</c:v>
                </c:pt>
                <c:pt idx="22">
                  <c:v>1.8969828043660213</c:v>
                </c:pt>
                <c:pt idx="23">
                  <c:v>1.1015147887006405</c:v>
                </c:pt>
                <c:pt idx="24">
                  <c:v>1.085308692827045</c:v>
                </c:pt>
                <c:pt idx="25">
                  <c:v>1.2754842626561136</c:v>
                </c:pt>
                <c:pt idx="26">
                  <c:v>1.8233180122094783</c:v>
                </c:pt>
                <c:pt idx="27">
                  <c:v>2.0754634856161154</c:v>
                </c:pt>
                <c:pt idx="28">
                  <c:v>1.9642824856563272</c:v>
                </c:pt>
              </c:numCache>
            </c:numRef>
          </c:val>
          <c:smooth val="0"/>
          <c:extLst>
            <c:ext xmlns:c16="http://schemas.microsoft.com/office/drawing/2014/chart" uri="{C3380CC4-5D6E-409C-BE32-E72D297353CC}">
              <c16:uniqueId val="{00000002-2BA8-41DF-B969-1A55221EED08}"/>
            </c:ext>
          </c:extLst>
        </c:ser>
        <c:ser>
          <c:idx val="3"/>
          <c:order val="3"/>
          <c:tx>
            <c:strRef>
              <c:f>'[CH2_presentation_data.xlsx]Fig 2.1.1'!$F$1</c:f>
              <c:strCache>
                <c:ptCount val="1"/>
                <c:pt idx="0">
                  <c:v>RoW</c:v>
                </c:pt>
              </c:strCache>
            </c:strRef>
          </c:tx>
          <c:spPr>
            <a:ln w="28575" cap="rnd">
              <a:solidFill>
                <a:schemeClr val="bg1">
                  <a:lumMod val="75000"/>
                </a:schemeClr>
              </a:solidFill>
              <a:round/>
            </a:ln>
            <a:effectLst/>
          </c:spPr>
          <c:marker>
            <c:symbol val="none"/>
          </c:marker>
          <c:cat>
            <c:strRef>
              <c:f>'[CH2_presentation_data.xlsx]Fig 2.1.1'!$B$2:$B$30</c:f>
              <c:strCache>
                <c:ptCount val="29"/>
                <c:pt idx="0">
                  <c:v>1995</c:v>
                </c:pt>
                <c:pt idx="1">
                  <c:v>1996</c:v>
                </c:pt>
                <c:pt idx="2">
                  <c:v>1997</c:v>
                </c:pt>
                <c:pt idx="3">
                  <c:v>1998</c:v>
                </c:pt>
                <c:pt idx="4">
                  <c:v>1999</c:v>
                </c:pt>
                <c:pt idx="5">
                  <c:v>2000</c:v>
                </c:pt>
                <c:pt idx="6">
                  <c:v>01</c:v>
                </c:pt>
                <c:pt idx="7">
                  <c:v>02</c:v>
                </c:pt>
                <c:pt idx="8">
                  <c:v>03</c:v>
                </c:pt>
                <c:pt idx="9">
                  <c:v>04</c:v>
                </c:pt>
                <c:pt idx="10">
                  <c:v>05</c:v>
                </c:pt>
                <c:pt idx="11">
                  <c:v>06</c:v>
                </c:pt>
                <c:pt idx="12">
                  <c:v>07</c:v>
                </c:pt>
                <c:pt idx="13">
                  <c:v>08</c:v>
                </c:pt>
                <c:pt idx="14">
                  <c:v>09</c:v>
                </c:pt>
                <c:pt idx="15">
                  <c:v>10</c:v>
                </c:pt>
                <c:pt idx="16">
                  <c:v>11</c:v>
                </c:pt>
                <c:pt idx="17">
                  <c:v>12</c:v>
                </c:pt>
                <c:pt idx="18">
                  <c:v>13</c:v>
                </c:pt>
                <c:pt idx="19">
                  <c:v>14</c:v>
                </c:pt>
                <c:pt idx="20">
                  <c:v>15</c:v>
                </c:pt>
                <c:pt idx="21">
                  <c:v>16</c:v>
                </c:pt>
                <c:pt idx="22">
                  <c:v>17</c:v>
                </c:pt>
                <c:pt idx="23">
                  <c:v>18</c:v>
                </c:pt>
                <c:pt idx="24">
                  <c:v>19</c:v>
                </c:pt>
                <c:pt idx="25">
                  <c:v>20</c:v>
                </c:pt>
                <c:pt idx="26">
                  <c:v>21</c:v>
                </c:pt>
                <c:pt idx="27">
                  <c:v>22</c:v>
                </c:pt>
                <c:pt idx="28">
                  <c:v>23</c:v>
                </c:pt>
              </c:strCache>
            </c:strRef>
          </c:cat>
          <c:val>
            <c:numRef>
              <c:f>'[CH2_presentation_data.xlsx]Fig 2.1.1'!$F$2:$F$30</c:f>
              <c:numCache>
                <c:formatCode>0.00</c:formatCode>
                <c:ptCount val="29"/>
                <c:pt idx="0">
                  <c:v>3.4968259477309056</c:v>
                </c:pt>
                <c:pt idx="1">
                  <c:v>3.6323392392482221</c:v>
                </c:pt>
                <c:pt idx="2">
                  <c:v>3.6964769052659863</c:v>
                </c:pt>
                <c:pt idx="3">
                  <c:v>3.5671886875009342</c:v>
                </c:pt>
                <c:pt idx="4">
                  <c:v>3.2967381503074269</c:v>
                </c:pt>
                <c:pt idx="5">
                  <c:v>3.624784447320136</c:v>
                </c:pt>
                <c:pt idx="6">
                  <c:v>3.8525816594976705</c:v>
                </c:pt>
                <c:pt idx="7">
                  <c:v>3.532716194135932</c:v>
                </c:pt>
                <c:pt idx="8">
                  <c:v>3.3969896264911785</c:v>
                </c:pt>
                <c:pt idx="9">
                  <c:v>3.4170453783826207</c:v>
                </c:pt>
                <c:pt idx="10">
                  <c:v>3.2277421136832314</c:v>
                </c:pt>
                <c:pt idx="11">
                  <c:v>3.6795792384740458</c:v>
                </c:pt>
                <c:pt idx="12">
                  <c:v>4.1828623030316798</c:v>
                </c:pt>
                <c:pt idx="13">
                  <c:v>3.7861798151306885</c:v>
                </c:pt>
                <c:pt idx="14">
                  <c:v>3.8391499097143367</c:v>
                </c:pt>
                <c:pt idx="15">
                  <c:v>3.9237510345011524</c:v>
                </c:pt>
                <c:pt idx="16">
                  <c:v>4.1171179807126856</c:v>
                </c:pt>
                <c:pt idx="17">
                  <c:v>3.8228147786568987</c:v>
                </c:pt>
                <c:pt idx="18">
                  <c:v>3.3870575165597216</c:v>
                </c:pt>
                <c:pt idx="19">
                  <c:v>3.2793951259406779</c:v>
                </c:pt>
                <c:pt idx="20">
                  <c:v>3.1910747986676693</c:v>
                </c:pt>
                <c:pt idx="21">
                  <c:v>3.1083637509882287</c:v>
                </c:pt>
                <c:pt idx="22">
                  <c:v>3.0461521916482242</c:v>
                </c:pt>
                <c:pt idx="23">
                  <c:v>3.0441751871203353</c:v>
                </c:pt>
                <c:pt idx="24">
                  <c:v>3.0801791425246194</c:v>
                </c:pt>
                <c:pt idx="25">
                  <c:v>3.0584567379930143</c:v>
                </c:pt>
                <c:pt idx="26">
                  <c:v>2.8152394398531793</c:v>
                </c:pt>
                <c:pt idx="27">
                  <c:v>2.814973125981183</c:v>
                </c:pt>
                <c:pt idx="28">
                  <c:v>2.619661864431706</c:v>
                </c:pt>
              </c:numCache>
            </c:numRef>
          </c:val>
          <c:smooth val="0"/>
          <c:extLst>
            <c:ext xmlns:c16="http://schemas.microsoft.com/office/drawing/2014/chart" uri="{C3380CC4-5D6E-409C-BE32-E72D297353CC}">
              <c16:uniqueId val="{00000003-2BA8-41DF-B969-1A55221EED08}"/>
            </c:ext>
          </c:extLst>
        </c:ser>
        <c:dLbls>
          <c:showLegendKey val="0"/>
          <c:showVal val="0"/>
          <c:showCatName val="0"/>
          <c:showSerName val="0"/>
          <c:showPercent val="0"/>
          <c:showBubbleSize val="0"/>
        </c:dLbls>
        <c:smooth val="0"/>
        <c:axId val="242228703"/>
        <c:axId val="313440863"/>
      </c:lineChart>
      <c:catAx>
        <c:axId val="242228703"/>
        <c:scaling>
          <c:orientation val="minMax"/>
        </c:scaling>
        <c:delete val="0"/>
        <c:axPos val="b"/>
        <c:title>
          <c:tx>
            <c:rich>
              <a:bodyPr rot="0" spcFirstLastPara="1" vertOverflow="ellipsis" vert="horz" wrap="square" anchor="ctr" anchorCtr="1"/>
              <a:lstStyle/>
              <a:p>
                <a:pPr>
                  <a:defRPr sz="1000" b="1"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US" sz="1000" b="1">
                    <a:solidFill>
                      <a:sysClr val="windowText" lastClr="000000"/>
                    </a:solidFill>
                    <a:latin typeface="Arial" panose="020B0604020202020204" pitchFamily="34" charset="0"/>
                    <a:cs typeface="Arial" panose="020B0604020202020204" pitchFamily="34" charset="0"/>
                  </a:rPr>
                  <a:t>World</a:t>
                </a:r>
                <a:r>
                  <a:rPr lang="en-US" sz="1000" b="1" baseline="0">
                    <a:solidFill>
                      <a:sysClr val="windowText" lastClr="000000"/>
                    </a:solidFill>
                    <a:latin typeface="Arial" panose="020B0604020202020204" pitchFamily="34" charset="0"/>
                    <a:cs typeface="Arial" panose="020B0604020202020204" pitchFamily="34" charset="0"/>
                  </a:rPr>
                  <a:t> Economic Outlook</a:t>
                </a:r>
                <a:r>
                  <a:rPr lang="en-US" sz="1000" b="1">
                    <a:solidFill>
                      <a:sysClr val="windowText" lastClr="000000"/>
                    </a:solidFill>
                    <a:latin typeface="Arial" panose="020B0604020202020204" pitchFamily="34" charset="0"/>
                    <a:cs typeface="Arial" panose="020B0604020202020204" pitchFamily="34" charset="0"/>
                  </a:rPr>
                  <a:t> Vintages</a:t>
                </a:r>
              </a:p>
            </c:rich>
          </c:tx>
          <c:layout>
            <c:manualLayout>
              <c:xMode val="edge"/>
              <c:yMode val="edge"/>
              <c:x val="0.22301324835556249"/>
              <c:y val="0.93051009823541198"/>
            </c:manualLayout>
          </c:layout>
          <c:overlay val="0"/>
          <c:spPr>
            <a:noFill/>
            <a:ln>
              <a:noFill/>
            </a:ln>
            <a:effectLst/>
          </c:spPr>
          <c:txPr>
            <a:bodyPr rot="0" spcFirstLastPara="1" vertOverflow="ellipsis" vert="horz" wrap="square" anchor="ctr" anchorCtr="1"/>
            <a:lstStyle/>
            <a:p>
              <a:pPr>
                <a:defRPr sz="10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low"/>
        <c:spPr>
          <a:noFill/>
          <a:ln w="9525"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313440863"/>
        <c:crosses val="autoZero"/>
        <c:auto val="1"/>
        <c:lblAlgn val="ctr"/>
        <c:lblOffset val="100"/>
        <c:tickLblSkip val="5"/>
        <c:noMultiLvlLbl val="0"/>
      </c:catAx>
      <c:valAx>
        <c:axId val="313440863"/>
        <c:scaling>
          <c:orientation val="minMax"/>
          <c:max val="8"/>
          <c:min val="-2"/>
        </c:scaling>
        <c:delete val="0"/>
        <c:axPos val="l"/>
        <c:numFmt formatCode="0"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242228703"/>
        <c:crosses val="autoZero"/>
        <c:crossBetween val="between"/>
        <c:majorUnit val="2"/>
      </c:valAx>
      <c:spPr>
        <a:noFill/>
        <a:ln>
          <a:noFill/>
        </a:ln>
        <a:effectLst/>
      </c:spPr>
    </c:plotArea>
    <c:legend>
      <c:legendPos val="b"/>
      <c:layout>
        <c:manualLayout>
          <c:xMode val="edge"/>
          <c:yMode val="edge"/>
          <c:x val="8.9289734938066048E-3"/>
          <c:y val="9.427979716046378E-3"/>
          <c:w val="0.95219208247435849"/>
          <c:h val="8.4707811269046376E-2"/>
        </c:manualLayout>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766347416103554"/>
          <c:y val="3.1403843869543743E-2"/>
          <c:w val="0.60921292186935339"/>
          <c:h val="0.8572105069668241"/>
        </c:manualLayout>
      </c:layout>
      <c:barChart>
        <c:barDir val="bar"/>
        <c:grouping val="clustered"/>
        <c:varyColors val="0"/>
        <c:ser>
          <c:idx val="0"/>
          <c:order val="0"/>
          <c:tx>
            <c:v>Coefficients</c:v>
          </c:tx>
          <c:spPr>
            <a:solidFill>
              <a:srgbClr val="0070C0"/>
            </a:solidFill>
            <a:ln>
              <a:noFill/>
            </a:ln>
            <a:effectLst/>
          </c:spPr>
          <c:invertIfNegative val="0"/>
          <c:dLbls>
            <c:numFmt formatCode="#,##0.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'Q:\DATA\ECONRO\RSD\REO\REO October 2024\Chapters\Productivity\Data\Charts\[PRD_TFP Analysis Charts.xlsx]contribution NEW_7.23 Importanc'!$B$14:$B$19</c:f>
              <c:strCache>
                <c:ptCount val="6"/>
                <c:pt idx="0">
                  <c:v>Digitalization   </c:v>
                </c:pt>
                <c:pt idx="1">
                  <c:v>Macroeconomic 
stability</c:v>
                </c:pt>
                <c:pt idx="2">
                  <c:v>Trade 
complexity     </c:v>
                </c:pt>
                <c:pt idx="3">
                  <c:v>Institutional 
quality        </c:v>
                </c:pt>
                <c:pt idx="4">
                  <c:v>Capital account
openness</c:v>
                </c:pt>
                <c:pt idx="5">
                  <c:v>State 
footprint       </c:v>
                </c:pt>
              </c:strCache>
            </c:strRef>
          </c:cat>
          <c:val>
            <c:numRef>
              <c:f>'[CH2_presentation_data.xlsx]Fig 2.8'!$D$5:$D$10</c:f>
              <c:numCache>
                <c:formatCode>0.0000</c:formatCode>
                <c:ptCount val="6"/>
                <c:pt idx="0">
                  <c:v>1.752651</c:v>
                </c:pt>
                <c:pt idx="1">
                  <c:v>1.368463</c:v>
                </c:pt>
                <c:pt idx="2">
                  <c:v>0.94470909999999997</c:v>
                </c:pt>
                <c:pt idx="3">
                  <c:v>0.89902990000000005</c:v>
                </c:pt>
                <c:pt idx="4">
                  <c:v>0.84760769999999996</c:v>
                </c:pt>
                <c:pt idx="5">
                  <c:v>-2.2305000000000001</c:v>
                </c:pt>
              </c:numCache>
            </c:numRef>
          </c:val>
          <c:extLst>
            <c:ext xmlns:c16="http://schemas.microsoft.com/office/drawing/2014/chart" uri="{C3380CC4-5D6E-409C-BE32-E72D297353CC}">
              <c16:uniqueId val="{00000000-F74C-435E-A151-CBB4D8C7E4C8}"/>
            </c:ext>
          </c:extLst>
        </c:ser>
        <c:dLbls>
          <c:showLegendKey val="0"/>
          <c:showVal val="0"/>
          <c:showCatName val="0"/>
          <c:showSerName val="0"/>
          <c:showPercent val="0"/>
          <c:showBubbleSize val="0"/>
        </c:dLbls>
        <c:gapWidth val="112"/>
        <c:axId val="1944725168"/>
        <c:axId val="1925146592"/>
      </c:barChart>
      <c:catAx>
        <c:axId val="1944725168"/>
        <c:scaling>
          <c:orientation val="maxMin"/>
        </c:scaling>
        <c:delete val="0"/>
        <c:axPos val="l"/>
        <c:numFmt formatCode="#,##0.00" sourceLinked="0"/>
        <c:majorTickMark val="none"/>
        <c:minorTickMark val="none"/>
        <c:tickLblPos val="low"/>
        <c:spPr>
          <a:noFill/>
          <a:ln w="3175" cap="flat" cmpd="sng" algn="ctr">
            <a:solidFill>
              <a:sysClr val="windowText" lastClr="000000"/>
            </a:solidFill>
            <a:prstDash val="solid"/>
            <a:round/>
          </a:ln>
          <a:effectLst/>
        </c:spPr>
        <c:txPr>
          <a:bodyPr rot="0" spcFirstLastPara="1" vertOverflow="ellipsis"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925146592"/>
        <c:crosses val="autoZero"/>
        <c:auto val="1"/>
        <c:lblAlgn val="ctr"/>
        <c:lblOffset val="100"/>
        <c:noMultiLvlLbl val="0"/>
      </c:catAx>
      <c:valAx>
        <c:axId val="1925146592"/>
        <c:scaling>
          <c:orientation val="minMax"/>
          <c:min val="-3"/>
        </c:scaling>
        <c:delete val="0"/>
        <c:axPos val="b"/>
        <c:numFmt formatCode="#,##0" sourceLinked="0"/>
        <c:majorTickMark val="in"/>
        <c:minorTickMark val="none"/>
        <c:tickLblPos val="nextTo"/>
        <c:spPr>
          <a:noFill/>
          <a:ln w="3175">
            <a:solidFill>
              <a:sysClr val="windowText" lastClr="000000"/>
            </a:solidFill>
            <a:prstDash val="soli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944725168"/>
        <c:crosses val="max"/>
        <c:crossBetween val="between"/>
        <c:majorUnit val="1"/>
      </c:valAx>
      <c:spPr>
        <a:solidFill>
          <a:srgbClr val="FFFFFF"/>
        </a:solidFill>
        <a:ln w="3175">
          <a:noFill/>
          <a:prstDash val="solid"/>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25400" cap="flat" cmpd="sng" algn="ctr">
      <a:noFill/>
      <a:round/>
    </a:ln>
    <a:effectLst/>
  </c:spPr>
  <c:txPr>
    <a:bodyPr/>
    <a:lstStyle/>
    <a:p>
      <a:pPr>
        <a:defRPr>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2"/>
          <c:order val="0"/>
          <c:tx>
            <c:strRef>
              <c:f>'[CH2_presentation_data.xlsx]Fig 2.9'!$E$1</c:f>
              <c:strCache>
                <c:ptCount val="1"/>
                <c:pt idx="0">
                  <c:v>MENA excluding GCC</c:v>
                </c:pt>
              </c:strCache>
            </c:strRef>
          </c:tx>
          <c:spPr>
            <a:solidFill>
              <a:srgbClr val="FFC000"/>
            </a:solidFill>
            <a:ln>
              <a:noFill/>
            </a:ln>
            <a:effectLst/>
          </c:spPr>
          <c:invertIfNegative val="0"/>
          <c:cat>
            <c:strRef>
              <c:f>'Q:\DATA\ECONRO\RSD\REO\REO October 2024\Chapters\Productivity\Data\Charts\[PRD_TFP Analysis Charts.xlsx]contribution NEW_7.23 Importanc'!$B$22:$B$27</c:f>
              <c:strCache>
                <c:ptCount val="6"/>
                <c:pt idx="0">
                  <c:v>State 
footprint       </c:v>
                </c:pt>
                <c:pt idx="1">
                  <c:v>Capital account
openness</c:v>
                </c:pt>
                <c:pt idx="2">
                  <c:v>Institutional 
quality        </c:v>
                </c:pt>
                <c:pt idx="3">
                  <c:v>Trade 
complexity     </c:v>
                </c:pt>
                <c:pt idx="4">
                  <c:v>Macroeconomic 
stability</c:v>
                </c:pt>
                <c:pt idx="5">
                  <c:v>Digitalization   </c:v>
                </c:pt>
              </c:strCache>
            </c:strRef>
          </c:cat>
          <c:val>
            <c:numRef>
              <c:f>'[CH2_presentation_data.xlsx]Fig 2.9'!$E$2:$E$7</c:f>
              <c:numCache>
                <c:formatCode>General</c:formatCode>
                <c:ptCount val="6"/>
                <c:pt idx="0">
                  <c:v>5.63</c:v>
                </c:pt>
                <c:pt idx="1">
                  <c:v>7.31</c:v>
                </c:pt>
                <c:pt idx="2">
                  <c:v>6.48</c:v>
                </c:pt>
                <c:pt idx="3">
                  <c:v>7.88</c:v>
                </c:pt>
                <c:pt idx="4">
                  <c:v>11.04</c:v>
                </c:pt>
                <c:pt idx="5">
                  <c:v>8.92</c:v>
                </c:pt>
              </c:numCache>
            </c:numRef>
          </c:val>
          <c:extLst>
            <c:ext xmlns:c16="http://schemas.microsoft.com/office/drawing/2014/chart" uri="{C3380CC4-5D6E-409C-BE32-E72D297353CC}">
              <c16:uniqueId val="{00000000-C3DC-40A9-AFE8-7696D7124EDA}"/>
            </c:ext>
          </c:extLst>
        </c:ser>
        <c:ser>
          <c:idx val="1"/>
          <c:order val="1"/>
          <c:tx>
            <c:strRef>
              <c:f>'[CH2_presentation_data.xlsx]Fig 2.9'!$D$1</c:f>
              <c:strCache>
                <c:ptCount val="1"/>
                <c:pt idx="0">
                  <c:v>GCC</c:v>
                </c:pt>
              </c:strCache>
            </c:strRef>
          </c:tx>
          <c:spPr>
            <a:solidFill>
              <a:srgbClr val="00B0F0"/>
            </a:solidFill>
            <a:ln>
              <a:noFill/>
            </a:ln>
            <a:effectLst/>
          </c:spPr>
          <c:invertIfNegative val="0"/>
          <c:cat>
            <c:strRef>
              <c:f>'Q:\DATA\ECONRO\RSD\REO\REO October 2024\Chapters\Productivity\Data\Charts\[PRD_TFP Analysis Charts.xlsx]contribution NEW_7.23 Importanc'!$B$22:$B$27</c:f>
              <c:strCache>
                <c:ptCount val="6"/>
                <c:pt idx="0">
                  <c:v>State 
footprint       </c:v>
                </c:pt>
                <c:pt idx="1">
                  <c:v>Capital account
openness</c:v>
                </c:pt>
                <c:pt idx="2">
                  <c:v>Institutional 
quality        </c:v>
                </c:pt>
                <c:pt idx="3">
                  <c:v>Trade 
complexity     </c:v>
                </c:pt>
                <c:pt idx="4">
                  <c:v>Macroeconomic 
stability</c:v>
                </c:pt>
                <c:pt idx="5">
                  <c:v>Digitalization   </c:v>
                </c:pt>
              </c:strCache>
            </c:strRef>
          </c:cat>
          <c:val>
            <c:numRef>
              <c:f>'[CH2_presentation_data.xlsx]Fig 2.9'!$D$2:$D$7</c:f>
              <c:numCache>
                <c:formatCode>General</c:formatCode>
                <c:ptCount val="6"/>
                <c:pt idx="0">
                  <c:v>12.54</c:v>
                </c:pt>
                <c:pt idx="1">
                  <c:v>6.35</c:v>
                </c:pt>
                <c:pt idx="2">
                  <c:v>5.01</c:v>
                </c:pt>
                <c:pt idx="3">
                  <c:v>5.86</c:v>
                </c:pt>
                <c:pt idx="4">
                  <c:v>10.25</c:v>
                </c:pt>
                <c:pt idx="5">
                  <c:v>10.9</c:v>
                </c:pt>
              </c:numCache>
            </c:numRef>
          </c:val>
          <c:extLst>
            <c:ext xmlns:c16="http://schemas.microsoft.com/office/drawing/2014/chart" uri="{C3380CC4-5D6E-409C-BE32-E72D297353CC}">
              <c16:uniqueId val="{00000001-C3DC-40A9-AFE8-7696D7124EDA}"/>
            </c:ext>
          </c:extLst>
        </c:ser>
        <c:ser>
          <c:idx val="0"/>
          <c:order val="2"/>
          <c:tx>
            <c:strRef>
              <c:f>'[CH2_presentation_data.xlsx]Fig 2.9'!$C$1</c:f>
              <c:strCache>
                <c:ptCount val="1"/>
                <c:pt idx="0">
                  <c:v>CCA</c:v>
                </c:pt>
              </c:strCache>
            </c:strRef>
          </c:tx>
          <c:spPr>
            <a:solidFill>
              <a:srgbClr val="7030A0"/>
            </a:solidFill>
            <a:ln>
              <a:noFill/>
            </a:ln>
            <a:effectLst/>
          </c:spPr>
          <c:invertIfNegative val="0"/>
          <c:cat>
            <c:strRef>
              <c:f>'Q:\DATA\ECONRO\RSD\REO\REO October 2024\Chapters\Productivity\Data\Charts\[PRD_TFP Analysis Charts.xlsx]contribution NEW_7.23 Importanc'!$B$22:$B$27</c:f>
              <c:strCache>
                <c:ptCount val="6"/>
                <c:pt idx="0">
                  <c:v>State 
footprint       </c:v>
                </c:pt>
                <c:pt idx="1">
                  <c:v>Capital account
openness</c:v>
                </c:pt>
                <c:pt idx="2">
                  <c:v>Institutional 
quality        </c:v>
                </c:pt>
                <c:pt idx="3">
                  <c:v>Trade 
complexity     </c:v>
                </c:pt>
                <c:pt idx="4">
                  <c:v>Macroeconomic 
stability</c:v>
                </c:pt>
                <c:pt idx="5">
                  <c:v>Digitalization   </c:v>
                </c:pt>
              </c:strCache>
            </c:strRef>
          </c:cat>
          <c:val>
            <c:numRef>
              <c:f>'[CH2_presentation_data.xlsx]Fig 2.9'!$C$2:$C$7</c:f>
              <c:numCache>
                <c:formatCode>General</c:formatCode>
                <c:ptCount val="6"/>
                <c:pt idx="0">
                  <c:v>4.18</c:v>
                </c:pt>
                <c:pt idx="1">
                  <c:v>7.21</c:v>
                </c:pt>
                <c:pt idx="2">
                  <c:v>9.17</c:v>
                </c:pt>
                <c:pt idx="3">
                  <c:v>8.2899999999999991</c:v>
                </c:pt>
                <c:pt idx="4">
                  <c:v>10.5</c:v>
                </c:pt>
                <c:pt idx="5">
                  <c:v>14.27</c:v>
                </c:pt>
              </c:numCache>
            </c:numRef>
          </c:val>
          <c:extLst>
            <c:ext xmlns:c16="http://schemas.microsoft.com/office/drawing/2014/chart" uri="{C3380CC4-5D6E-409C-BE32-E72D297353CC}">
              <c16:uniqueId val="{00000002-C3DC-40A9-AFE8-7696D7124EDA}"/>
            </c:ext>
          </c:extLst>
        </c:ser>
        <c:dLbls>
          <c:showLegendKey val="0"/>
          <c:showVal val="0"/>
          <c:showCatName val="0"/>
          <c:showSerName val="0"/>
          <c:showPercent val="0"/>
          <c:showBubbleSize val="0"/>
        </c:dLbls>
        <c:gapWidth val="219"/>
        <c:axId val="107152479"/>
        <c:axId val="136084864"/>
      </c:barChart>
      <c:scatterChart>
        <c:scatterStyle val="lineMarker"/>
        <c:varyColors val="0"/>
        <c:ser>
          <c:idx val="4"/>
          <c:order val="3"/>
          <c:tx>
            <c:strRef>
              <c:f>'[CH2_presentation_data.xlsx]Fig 2.9'!$F$1</c:f>
              <c:strCache>
                <c:ptCount val="1"/>
                <c:pt idx="0">
                  <c:v>MENA &amp; CCA</c:v>
                </c:pt>
              </c:strCache>
            </c:strRef>
          </c:tx>
          <c:spPr>
            <a:ln w="25400" cap="rnd">
              <a:noFill/>
              <a:round/>
            </a:ln>
            <a:effectLst/>
          </c:spPr>
          <c:marker>
            <c:symbol val="diamond"/>
            <c:size val="7"/>
            <c:spPr>
              <a:solidFill>
                <a:schemeClr val="tx1"/>
              </a:solidFill>
              <a:ln w="9525">
                <a:noFill/>
              </a:ln>
              <a:effectLst/>
            </c:spPr>
          </c:marker>
          <c:xVal>
            <c:numRef>
              <c:f>'[CH2_presentation_data.xlsx]Fig 2.9'!$J$2:$J$7</c:f>
              <c:numCache>
                <c:formatCode>General</c:formatCode>
                <c:ptCount val="6"/>
                <c:pt idx="0">
                  <c:v>7.6</c:v>
                </c:pt>
                <c:pt idx="1">
                  <c:v>7.1</c:v>
                </c:pt>
                <c:pt idx="2">
                  <c:v>6.8</c:v>
                </c:pt>
                <c:pt idx="3">
                  <c:v>7.6</c:v>
                </c:pt>
                <c:pt idx="4">
                  <c:v>11</c:v>
                </c:pt>
                <c:pt idx="5">
                  <c:v>10.5</c:v>
                </c:pt>
              </c:numCache>
            </c:numRef>
          </c:xVal>
          <c:yVal>
            <c:numRef>
              <c:f>'[CH2_presentation_data.xlsx]Fig 2.9'!$K$2:$K$7</c:f>
              <c:numCache>
                <c:formatCode>General</c:formatCode>
                <c:ptCount val="6"/>
                <c:pt idx="0">
                  <c:v>0.6</c:v>
                </c:pt>
                <c:pt idx="1">
                  <c:v>1.74</c:v>
                </c:pt>
                <c:pt idx="2">
                  <c:v>2.91</c:v>
                </c:pt>
                <c:pt idx="3">
                  <c:v>4.08</c:v>
                </c:pt>
                <c:pt idx="4">
                  <c:v>5.24</c:v>
                </c:pt>
                <c:pt idx="5">
                  <c:v>6.42</c:v>
                </c:pt>
              </c:numCache>
            </c:numRef>
          </c:yVal>
          <c:smooth val="0"/>
          <c:extLst>
            <c:ext xmlns:c16="http://schemas.microsoft.com/office/drawing/2014/chart" uri="{C3380CC4-5D6E-409C-BE32-E72D297353CC}">
              <c16:uniqueId val="{00000003-C3DC-40A9-AFE8-7696D7124EDA}"/>
            </c:ext>
          </c:extLst>
        </c:ser>
        <c:dLbls>
          <c:showLegendKey val="0"/>
          <c:showVal val="0"/>
          <c:showCatName val="0"/>
          <c:showSerName val="0"/>
          <c:showPercent val="0"/>
          <c:showBubbleSize val="0"/>
        </c:dLbls>
        <c:axId val="195545728"/>
        <c:axId val="247769872"/>
      </c:scatterChart>
      <c:valAx>
        <c:axId val="195545728"/>
        <c:scaling>
          <c:orientation val="minMax"/>
          <c:max val="16"/>
        </c:scaling>
        <c:delete val="0"/>
        <c:axPos val="b"/>
        <c:numFmt formatCode="0" sourceLinked="0"/>
        <c:majorTickMark val="in"/>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247769872"/>
        <c:crosses val="autoZero"/>
        <c:crossBetween val="midCat"/>
      </c:valAx>
      <c:valAx>
        <c:axId val="247769872"/>
        <c:scaling>
          <c:orientation val="minMax"/>
        </c:scaling>
        <c:delete val="1"/>
        <c:axPos val="l"/>
        <c:numFmt formatCode="General" sourceLinked="1"/>
        <c:majorTickMark val="none"/>
        <c:minorTickMark val="none"/>
        <c:tickLblPos val="nextTo"/>
        <c:crossAx val="195545728"/>
        <c:crosses val="autoZero"/>
        <c:crossBetween val="midCat"/>
      </c:valAx>
      <c:valAx>
        <c:axId val="136084864"/>
        <c:scaling>
          <c:orientation val="minMax"/>
        </c:scaling>
        <c:delete val="1"/>
        <c:axPos val="t"/>
        <c:numFmt formatCode="General" sourceLinked="1"/>
        <c:majorTickMark val="out"/>
        <c:minorTickMark val="none"/>
        <c:tickLblPos val="nextTo"/>
        <c:crossAx val="107152479"/>
        <c:crosses val="max"/>
        <c:crossBetween val="between"/>
      </c:valAx>
      <c:catAx>
        <c:axId val="107152479"/>
        <c:scaling>
          <c:orientation val="minMax"/>
        </c:scaling>
        <c:delete val="0"/>
        <c:axPos val="r"/>
        <c:numFmt formatCode="General" sourceLinked="1"/>
        <c:majorTickMark val="out"/>
        <c:minorTickMark val="none"/>
        <c:tickLblPos val="low"/>
        <c:spPr>
          <a:noFill/>
          <a:ln w="9525" cap="flat" cmpd="sng" algn="ctr">
            <a:noFill/>
            <a:round/>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36084864"/>
        <c:crosses val="max"/>
        <c:auto val="1"/>
        <c:lblAlgn val="ctr"/>
        <c:lblOffset val="100"/>
        <c:noMultiLvlLbl val="0"/>
      </c:catAx>
      <c:spPr>
        <a:noFill/>
        <a:ln>
          <a:noFill/>
        </a:ln>
        <a:effectLst/>
      </c:spPr>
    </c:plotArea>
    <c:legend>
      <c:legendPos val="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9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861512102653837E-2"/>
          <c:y val="0.1064657217321454"/>
          <c:w val="0.90739774715660537"/>
          <c:h val="0.79344028218127383"/>
        </c:manualLayout>
      </c:layout>
      <c:areaChart>
        <c:grouping val="stacked"/>
        <c:varyColors val="0"/>
        <c:ser>
          <c:idx val="9"/>
          <c:order val="1"/>
          <c:tx>
            <c:v>Dummy1</c:v>
          </c:tx>
          <c:spPr>
            <a:noFill/>
            <a:ln w="25400">
              <a:noFill/>
            </a:ln>
            <a:effectLst/>
          </c:spPr>
          <c:cat>
            <c:numRef>
              <c:f>'[CH2_presentation_data.xlsx]Fig 2.10'!$D$1:$I$1</c:f>
              <c:numCache>
                <c:formatCode>General</c:formatCode>
                <c:ptCount val="6"/>
                <c:pt idx="0">
                  <c:v>0</c:v>
                </c:pt>
                <c:pt idx="1">
                  <c:v>1</c:v>
                </c:pt>
                <c:pt idx="2">
                  <c:v>2</c:v>
                </c:pt>
                <c:pt idx="3">
                  <c:v>3</c:v>
                </c:pt>
                <c:pt idx="4">
                  <c:v>4</c:v>
                </c:pt>
                <c:pt idx="5">
                  <c:v>5</c:v>
                </c:pt>
              </c:numCache>
            </c:numRef>
          </c:cat>
          <c:val>
            <c:numRef>
              <c:f>'[CH2_presentation_data.xlsx]Fig 2.10'!$D$3:$I$3</c:f>
              <c:numCache>
                <c:formatCode>0.00</c:formatCode>
                <c:ptCount val="6"/>
                <c:pt idx="0" formatCode="General">
                  <c:v>0</c:v>
                </c:pt>
                <c:pt idx="1">
                  <c:v>-3.6248158663511276</c:v>
                </c:pt>
                <c:pt idx="2">
                  <c:v>-9.4189532101154327</c:v>
                </c:pt>
                <c:pt idx="3">
                  <c:v>-13.021181523799896</c:v>
                </c:pt>
                <c:pt idx="4">
                  <c:v>-17.28406697511673</c:v>
                </c:pt>
                <c:pt idx="5">
                  <c:v>-23.392823338508606</c:v>
                </c:pt>
              </c:numCache>
            </c:numRef>
          </c:val>
          <c:extLst>
            <c:ext xmlns:c16="http://schemas.microsoft.com/office/drawing/2014/chart" uri="{C3380CC4-5D6E-409C-BE32-E72D297353CC}">
              <c16:uniqueId val="{00000000-5330-4EA8-9705-ECBB4E94983F}"/>
            </c:ext>
          </c:extLst>
        </c:ser>
        <c:ser>
          <c:idx val="3"/>
          <c:order val="8"/>
          <c:tx>
            <c:v>Dummy2</c:v>
          </c:tx>
          <c:spPr>
            <a:solidFill>
              <a:schemeClr val="accent1">
                <a:lumMod val="20000"/>
                <a:lumOff val="80000"/>
              </a:schemeClr>
            </a:solidFill>
            <a:ln w="25400">
              <a:noFill/>
            </a:ln>
            <a:effectLst/>
          </c:spPr>
          <c:cat>
            <c:numRef>
              <c:f>'[CH2_presentation_data.xlsx]Fig 2.10'!$D$1:$I$1</c:f>
              <c:numCache>
                <c:formatCode>General</c:formatCode>
                <c:ptCount val="6"/>
                <c:pt idx="0">
                  <c:v>0</c:v>
                </c:pt>
                <c:pt idx="1">
                  <c:v>1</c:v>
                </c:pt>
                <c:pt idx="2">
                  <c:v>2</c:v>
                </c:pt>
                <c:pt idx="3">
                  <c:v>3</c:v>
                </c:pt>
                <c:pt idx="4">
                  <c:v>4</c:v>
                </c:pt>
                <c:pt idx="5">
                  <c:v>5</c:v>
                </c:pt>
              </c:numCache>
            </c:numRef>
          </c:cat>
          <c:val>
            <c:numLit>
              <c:formatCode>General</c:formatCode>
              <c:ptCount val="6"/>
              <c:pt idx="0">
                <c:v>0</c:v>
              </c:pt>
              <c:pt idx="1">
                <c:v>3.8438840303570032</c:v>
              </c:pt>
              <c:pt idx="2">
                <c:v>9.3714948423439637</c:v>
              </c:pt>
              <c:pt idx="3">
                <c:v>13.729197112843394</c:v>
              </c:pt>
              <c:pt idx="4">
                <c:v>18.528514634817839</c:v>
              </c:pt>
              <c:pt idx="5">
                <c:v>25.777527689933777</c:v>
              </c:pt>
            </c:numLit>
          </c:val>
          <c:extLst>
            <c:ext xmlns:c16="http://schemas.microsoft.com/office/drawing/2014/chart" uri="{C3380CC4-5D6E-409C-BE32-E72D297353CC}">
              <c16:uniqueId val="{00000001-5330-4EA8-9705-ECBB4E94983F}"/>
            </c:ext>
          </c:extLst>
        </c:ser>
        <c:ser>
          <c:idx val="7"/>
          <c:order val="9"/>
          <c:tx>
            <c:v>Dummy3</c:v>
          </c:tx>
          <c:spPr>
            <a:noFill/>
            <a:ln w="25400">
              <a:noFill/>
            </a:ln>
            <a:effectLst/>
          </c:spPr>
          <c:cat>
            <c:numRef>
              <c:f>'[CH2_presentation_data.xlsx]Fig 2.10'!$D$1:$I$1</c:f>
              <c:numCache>
                <c:formatCode>General</c:formatCode>
                <c:ptCount val="6"/>
                <c:pt idx="0">
                  <c:v>0</c:v>
                </c:pt>
                <c:pt idx="1">
                  <c:v>1</c:v>
                </c:pt>
                <c:pt idx="2">
                  <c:v>2</c:v>
                </c:pt>
                <c:pt idx="3">
                  <c:v>3</c:v>
                </c:pt>
                <c:pt idx="4">
                  <c:v>4</c:v>
                </c:pt>
                <c:pt idx="5">
                  <c:v>5</c:v>
                </c:pt>
              </c:numCache>
            </c:numRef>
          </c:cat>
          <c:val>
            <c:numLit>
              <c:formatCode>General</c:formatCode>
              <c:ptCount val="6"/>
              <c:pt idx="0">
                <c:v>0</c:v>
              </c:pt>
              <c:pt idx="1">
                <c:v>-1.8928919453173876</c:v>
              </c:pt>
              <c:pt idx="2">
                <c:v>-4.2735717870527878</c:v>
              </c:pt>
              <c:pt idx="3">
                <c:v>-5.6585732381790876</c:v>
              </c:pt>
              <c:pt idx="4">
                <c:v>-6.666171457618475</c:v>
              </c:pt>
              <c:pt idx="5">
                <c:v>-7.2647847235202789</c:v>
              </c:pt>
            </c:numLit>
          </c:val>
          <c:extLst>
            <c:ext xmlns:c16="http://schemas.microsoft.com/office/drawing/2014/chart" uri="{C3380CC4-5D6E-409C-BE32-E72D297353CC}">
              <c16:uniqueId val="{00000002-5330-4EA8-9705-ECBB4E94983F}"/>
            </c:ext>
          </c:extLst>
        </c:ser>
        <c:ser>
          <c:idx val="8"/>
          <c:order val="10"/>
          <c:tx>
            <c:v>Dummy4</c:v>
          </c:tx>
          <c:spPr>
            <a:solidFill>
              <a:srgbClr val="FBC5C5"/>
            </a:solidFill>
            <a:ln w="25400">
              <a:noFill/>
            </a:ln>
            <a:effectLst/>
          </c:spPr>
          <c:cat>
            <c:numRef>
              <c:f>'[CH2_presentation_data.xlsx]Fig 2.10'!$D$1:$I$1</c:f>
              <c:numCache>
                <c:formatCode>General</c:formatCode>
                <c:ptCount val="6"/>
                <c:pt idx="0">
                  <c:v>0</c:v>
                </c:pt>
                <c:pt idx="1">
                  <c:v>1</c:v>
                </c:pt>
                <c:pt idx="2">
                  <c:v>2</c:v>
                </c:pt>
                <c:pt idx="3">
                  <c:v>3</c:v>
                </c:pt>
                <c:pt idx="4">
                  <c:v>4</c:v>
                </c:pt>
                <c:pt idx="5">
                  <c:v>5</c:v>
                </c:pt>
              </c:numCache>
            </c:numRef>
          </c:cat>
          <c:val>
            <c:numLit>
              <c:formatCode>General</c:formatCode>
              <c:ptCount val="6"/>
              <c:pt idx="0">
                <c:v>0</c:v>
              </c:pt>
              <c:pt idx="1">
                <c:v>1.6553349938476458</c:v>
              </c:pt>
              <c:pt idx="2">
                <c:v>3.0832358635962009</c:v>
              </c:pt>
              <c:pt idx="3">
                <c:v>3.4371896646916866</c:v>
              </c:pt>
              <c:pt idx="4">
                <c:v>4.1746638715267181</c:v>
              </c:pt>
              <c:pt idx="5">
                <c:v>4.6708017587661743</c:v>
              </c:pt>
            </c:numLit>
          </c:val>
          <c:extLst>
            <c:ext xmlns:c16="http://schemas.microsoft.com/office/drawing/2014/chart" uri="{C3380CC4-5D6E-409C-BE32-E72D297353CC}">
              <c16:uniqueId val="{00000003-5330-4EA8-9705-ECBB4E94983F}"/>
            </c:ext>
          </c:extLst>
        </c:ser>
        <c:dLbls>
          <c:showLegendKey val="0"/>
          <c:showVal val="0"/>
          <c:showCatName val="0"/>
          <c:showSerName val="0"/>
          <c:showPercent val="0"/>
          <c:showBubbleSize val="0"/>
        </c:dLbls>
        <c:axId val="93114831"/>
        <c:axId val="97324159"/>
        <c:extLst>
          <c:ext xmlns:c15="http://schemas.microsoft.com/office/drawing/2012/chart" uri="{02D57815-91ED-43cb-92C2-25804820EDAC}">
            <c15:filteredAreaSeries>
              <c15:ser>
                <c:idx val="6"/>
                <c:order val="6"/>
                <c:tx>
                  <c:strRef>
                    <c:extLst>
                      <c:ext uri="{02D57815-91ED-43cb-92C2-25804820EDAC}">
                        <c15:formulaRef>
                          <c15:sqref>'[CH2_presentation_data.xlsx]Fig 2.10'!$C$9</c15:sqref>
                        </c15:formulaRef>
                      </c:ext>
                    </c:extLst>
                    <c:strCache>
                      <c:ptCount val="1"/>
                    </c:strCache>
                  </c:strRef>
                </c:tx>
                <c:spPr>
                  <a:solidFill>
                    <a:schemeClr val="accent1">
                      <a:lumMod val="60000"/>
                    </a:schemeClr>
                  </a:solidFill>
                  <a:ln>
                    <a:noFill/>
                  </a:ln>
                  <a:effectLst/>
                </c:spPr>
                <c:cat>
                  <c:numRef>
                    <c:extLst>
                      <c:ext uri="{02D57815-91ED-43cb-92C2-25804820EDAC}">
                        <c15:formulaRef>
                          <c15:sqref>'[CH2_presentation_data.xlsx]Fig 2.10'!$D$1:$I$1</c15:sqref>
                        </c15:formulaRef>
                      </c:ext>
                    </c:extLst>
                    <c:numCache>
                      <c:formatCode>General</c:formatCode>
                      <c:ptCount val="6"/>
                      <c:pt idx="0">
                        <c:v>0</c:v>
                      </c:pt>
                      <c:pt idx="1">
                        <c:v>1</c:v>
                      </c:pt>
                      <c:pt idx="2">
                        <c:v>2</c:v>
                      </c:pt>
                      <c:pt idx="3">
                        <c:v>3</c:v>
                      </c:pt>
                      <c:pt idx="4">
                        <c:v>4</c:v>
                      </c:pt>
                      <c:pt idx="5">
                        <c:v>5</c:v>
                      </c:pt>
                    </c:numCache>
                  </c:numRef>
                </c:cat>
                <c:val>
                  <c:numRef>
                    <c:extLst>
                      <c:ext uri="{02D57815-91ED-43cb-92C2-25804820EDAC}">
                        <c15:formulaRef>
                          <c15:sqref>'[CH2_presentation_data.xlsx]Fig 2.10'!$D$9:$I$9</c15:sqref>
                        </c15:formulaRef>
                      </c:ext>
                    </c:extLst>
                    <c:numCache>
                      <c:formatCode>General</c:formatCode>
                      <c:ptCount val="6"/>
                    </c:numCache>
                  </c:numRef>
                </c:val>
                <c:extLst>
                  <c:ext xmlns:c16="http://schemas.microsoft.com/office/drawing/2014/chart" uri="{C3380CC4-5D6E-409C-BE32-E72D297353CC}">
                    <c16:uniqueId val="{0000000A-5330-4EA8-9705-ECBB4E94983F}"/>
                  </c:ext>
                </c:extLst>
              </c15:ser>
            </c15:filteredAreaSeries>
          </c:ext>
        </c:extLst>
      </c:areaChart>
      <c:lineChart>
        <c:grouping val="standard"/>
        <c:varyColors val="0"/>
        <c:ser>
          <c:idx val="0"/>
          <c:order val="0"/>
          <c:tx>
            <c:v>MENA</c:v>
          </c:tx>
          <c:spPr>
            <a:ln w="28575" cap="rnd">
              <a:solidFill>
                <a:schemeClr val="accent1"/>
              </a:solidFill>
              <a:round/>
            </a:ln>
            <a:effectLst/>
          </c:spPr>
          <c:marker>
            <c:symbol val="none"/>
          </c:marker>
          <c:cat>
            <c:numRef>
              <c:f>'[CH2_presentation_data.xlsx]Fig 2.10'!$D$1:$I$1</c:f>
              <c:numCache>
                <c:formatCode>General</c:formatCode>
                <c:ptCount val="6"/>
                <c:pt idx="0">
                  <c:v>0</c:v>
                </c:pt>
                <c:pt idx="1">
                  <c:v>1</c:v>
                </c:pt>
                <c:pt idx="2">
                  <c:v>2</c:v>
                </c:pt>
                <c:pt idx="3">
                  <c:v>3</c:v>
                </c:pt>
                <c:pt idx="4">
                  <c:v>4</c:v>
                </c:pt>
                <c:pt idx="5">
                  <c:v>5</c:v>
                </c:pt>
              </c:numCache>
            </c:numRef>
          </c:cat>
          <c:val>
            <c:numRef>
              <c:f>'[CH2_presentation_data.xlsx]Fig 2.10'!$D$2:$I$2</c:f>
              <c:numCache>
                <c:formatCode>0.00</c:formatCode>
                <c:ptCount val="6"/>
                <c:pt idx="0" formatCode="General">
                  <c:v>0</c:v>
                </c:pt>
                <c:pt idx="1">
                  <c:v>-1.7028737813234329</c:v>
                </c:pt>
                <c:pt idx="2">
                  <c:v>-4.7332059592008591</c:v>
                </c:pt>
                <c:pt idx="3">
                  <c:v>-6.1565831303596497</c:v>
                </c:pt>
                <c:pt idx="4">
                  <c:v>-8.0198094248771667</c:v>
                </c:pt>
                <c:pt idx="5">
                  <c:v>-10.504059493541718</c:v>
                </c:pt>
              </c:numCache>
            </c:numRef>
          </c:val>
          <c:smooth val="0"/>
          <c:extLst>
            <c:ext xmlns:c16="http://schemas.microsoft.com/office/drawing/2014/chart" uri="{C3380CC4-5D6E-409C-BE32-E72D297353CC}">
              <c16:uniqueId val="{00000004-5330-4EA8-9705-ECBB4E94983F}"/>
            </c:ext>
          </c:extLst>
        </c:ser>
        <c:ser>
          <c:idx val="1"/>
          <c:order val="2"/>
          <c:tx>
            <c:strRef>
              <c:f>'[CH2_presentation_data.xlsx]Fig 2.10'!$C$3</c:f>
              <c:strCache>
                <c:ptCount val="1"/>
                <c:pt idx="0">
                  <c:v>MENAP_Low</c:v>
                </c:pt>
              </c:strCache>
            </c:strRef>
          </c:tx>
          <c:spPr>
            <a:ln w="19050" cap="rnd">
              <a:solidFill>
                <a:schemeClr val="accent1"/>
              </a:solidFill>
              <a:prstDash val="sysDot"/>
              <a:round/>
            </a:ln>
            <a:effectLst/>
          </c:spPr>
          <c:marker>
            <c:symbol val="none"/>
          </c:marker>
          <c:cat>
            <c:numRef>
              <c:f>'[CH2_presentation_data.xlsx]Fig 2.10'!$D$1:$I$1</c:f>
              <c:numCache>
                <c:formatCode>General</c:formatCode>
                <c:ptCount val="6"/>
                <c:pt idx="0">
                  <c:v>0</c:v>
                </c:pt>
                <c:pt idx="1">
                  <c:v>1</c:v>
                </c:pt>
                <c:pt idx="2">
                  <c:v>2</c:v>
                </c:pt>
                <c:pt idx="3">
                  <c:v>3</c:v>
                </c:pt>
                <c:pt idx="4">
                  <c:v>4</c:v>
                </c:pt>
                <c:pt idx="5">
                  <c:v>5</c:v>
                </c:pt>
              </c:numCache>
            </c:numRef>
          </c:cat>
          <c:val>
            <c:numRef>
              <c:f>'[CH2_presentation_data.xlsx]Fig 2.10'!$D$3:$I$3</c:f>
              <c:numCache>
                <c:formatCode>0.00</c:formatCode>
                <c:ptCount val="6"/>
                <c:pt idx="0" formatCode="General">
                  <c:v>0</c:v>
                </c:pt>
                <c:pt idx="1">
                  <c:v>-3.6248158663511276</c:v>
                </c:pt>
                <c:pt idx="2">
                  <c:v>-9.4189532101154327</c:v>
                </c:pt>
                <c:pt idx="3">
                  <c:v>-13.021181523799896</c:v>
                </c:pt>
                <c:pt idx="4">
                  <c:v>-17.28406697511673</c:v>
                </c:pt>
                <c:pt idx="5">
                  <c:v>-23.392823338508606</c:v>
                </c:pt>
              </c:numCache>
            </c:numRef>
          </c:val>
          <c:smooth val="0"/>
          <c:extLst>
            <c:ext xmlns:c16="http://schemas.microsoft.com/office/drawing/2014/chart" uri="{C3380CC4-5D6E-409C-BE32-E72D297353CC}">
              <c16:uniqueId val="{00000005-5330-4EA8-9705-ECBB4E94983F}"/>
            </c:ext>
          </c:extLst>
        </c:ser>
        <c:ser>
          <c:idx val="2"/>
          <c:order val="3"/>
          <c:tx>
            <c:strRef>
              <c:f>'[CH2_presentation_data.xlsx]Fig 2.10'!$C$4</c:f>
              <c:strCache>
                <c:ptCount val="1"/>
                <c:pt idx="0">
                  <c:v>MENAP_High</c:v>
                </c:pt>
              </c:strCache>
            </c:strRef>
          </c:tx>
          <c:spPr>
            <a:ln w="19050" cap="rnd">
              <a:solidFill>
                <a:schemeClr val="accent1"/>
              </a:solidFill>
              <a:prstDash val="sysDot"/>
              <a:round/>
            </a:ln>
            <a:effectLst/>
          </c:spPr>
          <c:marker>
            <c:symbol val="none"/>
          </c:marker>
          <c:cat>
            <c:numRef>
              <c:f>'[CH2_presentation_data.xlsx]Fig 2.10'!$D$1:$I$1</c:f>
              <c:numCache>
                <c:formatCode>General</c:formatCode>
                <c:ptCount val="6"/>
                <c:pt idx="0">
                  <c:v>0</c:v>
                </c:pt>
                <c:pt idx="1">
                  <c:v>1</c:v>
                </c:pt>
                <c:pt idx="2">
                  <c:v>2</c:v>
                </c:pt>
                <c:pt idx="3">
                  <c:v>3</c:v>
                </c:pt>
                <c:pt idx="4">
                  <c:v>4</c:v>
                </c:pt>
                <c:pt idx="5">
                  <c:v>5</c:v>
                </c:pt>
              </c:numCache>
            </c:numRef>
          </c:cat>
          <c:val>
            <c:numRef>
              <c:f>'[CH2_presentation_data.xlsx]Fig 2.10'!$D$4:$I$4</c:f>
              <c:numCache>
                <c:formatCode>0.00</c:formatCode>
                <c:ptCount val="6"/>
                <c:pt idx="0" formatCode="General">
                  <c:v>0</c:v>
                </c:pt>
                <c:pt idx="1">
                  <c:v>0.21906816400587559</c:v>
                </c:pt>
                <c:pt idx="2">
                  <c:v>-4.7458367771469057E-2</c:v>
                </c:pt>
                <c:pt idx="3">
                  <c:v>0.70801558904349804</c:v>
                </c:pt>
                <c:pt idx="4">
                  <c:v>1.2444476597011089</c:v>
                </c:pt>
                <c:pt idx="5">
                  <c:v>2.3847043514251709</c:v>
                </c:pt>
              </c:numCache>
            </c:numRef>
          </c:val>
          <c:smooth val="0"/>
          <c:extLst>
            <c:ext xmlns:c16="http://schemas.microsoft.com/office/drawing/2014/chart" uri="{C3380CC4-5D6E-409C-BE32-E72D297353CC}">
              <c16:uniqueId val="{00000006-5330-4EA8-9705-ECBB4E94983F}"/>
            </c:ext>
          </c:extLst>
        </c:ser>
        <c:ser>
          <c:idx val="4"/>
          <c:order val="4"/>
          <c:tx>
            <c:strRef>
              <c:f>'[CH2_presentation_data.xlsx]Fig 2.10'!$C$6</c:f>
              <c:strCache>
                <c:ptCount val="1"/>
                <c:pt idx="0">
                  <c:v>RoW_CI_L</c:v>
                </c:pt>
              </c:strCache>
            </c:strRef>
          </c:tx>
          <c:spPr>
            <a:ln w="19050" cap="rnd">
              <a:solidFill>
                <a:srgbClr val="E29E9E"/>
              </a:solidFill>
              <a:prstDash val="sysDot"/>
              <a:round/>
            </a:ln>
            <a:effectLst/>
          </c:spPr>
          <c:marker>
            <c:symbol val="none"/>
          </c:marker>
          <c:cat>
            <c:numRef>
              <c:f>'[CH2_presentation_data.xlsx]Fig 2.10'!$D$1:$I$1</c:f>
              <c:numCache>
                <c:formatCode>General</c:formatCode>
                <c:ptCount val="6"/>
                <c:pt idx="0">
                  <c:v>0</c:v>
                </c:pt>
                <c:pt idx="1">
                  <c:v>1</c:v>
                </c:pt>
                <c:pt idx="2">
                  <c:v>2</c:v>
                </c:pt>
                <c:pt idx="3">
                  <c:v>3</c:v>
                </c:pt>
                <c:pt idx="4">
                  <c:v>4</c:v>
                </c:pt>
                <c:pt idx="5">
                  <c:v>5</c:v>
                </c:pt>
              </c:numCache>
            </c:numRef>
          </c:cat>
          <c:val>
            <c:numRef>
              <c:f>'[CH2_presentation_data.xlsx]Fig 2.10'!$D$6:$I$6</c:f>
              <c:numCache>
                <c:formatCode>0.00</c:formatCode>
                <c:ptCount val="6"/>
                <c:pt idx="0" formatCode="General">
                  <c:v>0</c:v>
                </c:pt>
                <c:pt idx="1">
                  <c:v>-1.673823781311512</c:v>
                </c:pt>
                <c:pt idx="2">
                  <c:v>-4.3210301548242569</c:v>
                </c:pt>
                <c:pt idx="3">
                  <c:v>-4.9505576491355896</c:v>
                </c:pt>
                <c:pt idx="4">
                  <c:v>-5.421723797917366</c:v>
                </c:pt>
                <c:pt idx="5">
                  <c:v>-4.880080372095108</c:v>
                </c:pt>
              </c:numCache>
            </c:numRef>
          </c:val>
          <c:smooth val="0"/>
          <c:extLst>
            <c:ext xmlns:c16="http://schemas.microsoft.com/office/drawing/2014/chart" uri="{C3380CC4-5D6E-409C-BE32-E72D297353CC}">
              <c16:uniqueId val="{00000007-5330-4EA8-9705-ECBB4E94983F}"/>
            </c:ext>
          </c:extLst>
        </c:ser>
        <c:ser>
          <c:idx val="5"/>
          <c:order val="5"/>
          <c:tx>
            <c:strRef>
              <c:f>'[CH2_presentation_data.xlsx]Fig 2.10'!$C$7</c:f>
              <c:strCache>
                <c:ptCount val="1"/>
                <c:pt idx="0">
                  <c:v>RoW_CI_H</c:v>
                </c:pt>
              </c:strCache>
            </c:strRef>
          </c:tx>
          <c:spPr>
            <a:ln w="19050" cap="rnd">
              <a:solidFill>
                <a:srgbClr val="E29E9E"/>
              </a:solidFill>
              <a:prstDash val="sysDot"/>
              <a:round/>
            </a:ln>
            <a:effectLst/>
          </c:spPr>
          <c:marker>
            <c:symbol val="none"/>
          </c:marker>
          <c:cat>
            <c:numRef>
              <c:f>'[CH2_presentation_data.xlsx]Fig 2.10'!$D$1:$I$1</c:f>
              <c:numCache>
                <c:formatCode>General</c:formatCode>
                <c:ptCount val="6"/>
                <c:pt idx="0">
                  <c:v>0</c:v>
                </c:pt>
                <c:pt idx="1">
                  <c:v>1</c:v>
                </c:pt>
                <c:pt idx="2">
                  <c:v>2</c:v>
                </c:pt>
                <c:pt idx="3">
                  <c:v>3</c:v>
                </c:pt>
                <c:pt idx="4">
                  <c:v>4</c:v>
                </c:pt>
                <c:pt idx="5">
                  <c:v>5</c:v>
                </c:pt>
              </c:numCache>
            </c:numRef>
          </c:cat>
          <c:val>
            <c:numRef>
              <c:f>'[CH2_presentation_data.xlsx]Fig 2.10'!$D$7:$I$7</c:f>
              <c:numCache>
                <c:formatCode>0.00</c:formatCode>
                <c:ptCount val="6"/>
                <c:pt idx="0" formatCode="General">
                  <c:v>0</c:v>
                </c:pt>
                <c:pt idx="1">
                  <c:v>-1.8488787463866174E-2</c:v>
                </c:pt>
                <c:pt idx="2">
                  <c:v>-1.237794291228056</c:v>
                </c:pt>
                <c:pt idx="3">
                  <c:v>-1.513367984443903</c:v>
                </c:pt>
                <c:pt idx="4">
                  <c:v>-1.2470599263906479</c:v>
                </c:pt>
                <c:pt idx="5">
                  <c:v>-0.20927861332893372</c:v>
                </c:pt>
              </c:numCache>
            </c:numRef>
          </c:val>
          <c:smooth val="0"/>
          <c:extLst>
            <c:ext xmlns:c16="http://schemas.microsoft.com/office/drawing/2014/chart" uri="{C3380CC4-5D6E-409C-BE32-E72D297353CC}">
              <c16:uniqueId val="{00000008-5330-4EA8-9705-ECBB4E94983F}"/>
            </c:ext>
          </c:extLst>
        </c:ser>
        <c:ser>
          <c:idx val="11"/>
          <c:order val="7"/>
          <c:tx>
            <c:strRef>
              <c:f>'[CH2_presentation_data.xlsx]Fig 2.10'!$C$8</c:f>
              <c:strCache>
                <c:ptCount val="1"/>
                <c:pt idx="0">
                  <c:v>RoW</c:v>
                </c:pt>
              </c:strCache>
            </c:strRef>
          </c:tx>
          <c:spPr>
            <a:ln w="28575" cap="rnd">
              <a:solidFill>
                <a:srgbClr val="C00000"/>
              </a:solidFill>
              <a:round/>
            </a:ln>
            <a:effectLst/>
          </c:spPr>
          <c:marker>
            <c:symbol val="none"/>
          </c:marker>
          <c:val>
            <c:numRef>
              <c:f>'[CH2_presentation_data.xlsx]Fig 2.10'!$D$8:$I$8</c:f>
              <c:numCache>
                <c:formatCode>0.00</c:formatCode>
                <c:ptCount val="6"/>
                <c:pt idx="0" formatCode="General">
                  <c:v>0</c:v>
                </c:pt>
                <c:pt idx="1">
                  <c:v>-0.8461562916636467</c:v>
                </c:pt>
                <c:pt idx="2">
                  <c:v>-2.7794122695922852</c:v>
                </c:pt>
                <c:pt idx="3">
                  <c:v>-3.2319627702236176</c:v>
                </c:pt>
                <c:pt idx="4">
                  <c:v>-3.334391862154007</c:v>
                </c:pt>
                <c:pt idx="5">
                  <c:v>-2.5446794927120209</c:v>
                </c:pt>
              </c:numCache>
            </c:numRef>
          </c:val>
          <c:smooth val="0"/>
          <c:extLst>
            <c:ext xmlns:c16="http://schemas.microsoft.com/office/drawing/2014/chart" uri="{C3380CC4-5D6E-409C-BE32-E72D297353CC}">
              <c16:uniqueId val="{00000009-5330-4EA8-9705-ECBB4E94983F}"/>
            </c:ext>
          </c:extLst>
        </c:ser>
        <c:dLbls>
          <c:showLegendKey val="0"/>
          <c:showVal val="0"/>
          <c:showCatName val="0"/>
          <c:showSerName val="0"/>
          <c:showPercent val="0"/>
          <c:showBubbleSize val="0"/>
        </c:dLbls>
        <c:marker val="1"/>
        <c:smooth val="0"/>
        <c:axId val="93114831"/>
        <c:axId val="97324159"/>
        <c:extLst/>
      </c:lineChart>
      <c:catAx>
        <c:axId val="93114831"/>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97324159"/>
        <c:crossesAt val="0"/>
        <c:auto val="1"/>
        <c:lblAlgn val="ctr"/>
        <c:lblOffset val="100"/>
        <c:noMultiLvlLbl val="0"/>
      </c:catAx>
      <c:valAx>
        <c:axId val="97324159"/>
        <c:scaling>
          <c:orientation val="minMax"/>
        </c:scaling>
        <c:delete val="0"/>
        <c:axPos val="l"/>
        <c:numFmt formatCode="General" sourceLinked="1"/>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93114831"/>
        <c:crossesAt val="0"/>
        <c:crossBetween val="midCat"/>
      </c:valAx>
      <c:spPr>
        <a:noFill/>
        <a:ln>
          <a:noFill/>
        </a:ln>
        <a:effectLst/>
      </c:spPr>
    </c:plotArea>
    <c:legend>
      <c:legendPos val="r"/>
      <c:legendEntry>
        <c:idx val="0"/>
        <c:delete val="1"/>
      </c:legendEntry>
      <c:legendEntry>
        <c:idx val="1"/>
        <c:delete val="1"/>
      </c:legendEntry>
      <c:legendEntry>
        <c:idx val="2"/>
        <c:delete val="1"/>
      </c:legendEntry>
      <c:legendEntry>
        <c:idx val="3"/>
        <c:delete val="1"/>
      </c:legendEntry>
      <c:legendEntry>
        <c:idx val="5"/>
        <c:delete val="1"/>
      </c:legendEntry>
      <c:legendEntry>
        <c:idx val="6"/>
        <c:delete val="1"/>
      </c:legendEntry>
      <c:legendEntry>
        <c:idx val="7"/>
        <c:delete val="1"/>
      </c:legendEntry>
      <c:legendEntry>
        <c:idx val="8"/>
        <c:delete val="1"/>
      </c:legendEntry>
      <c:layout>
        <c:manualLayout>
          <c:xMode val="edge"/>
          <c:yMode val="edge"/>
          <c:x val="0.21646945173519977"/>
          <c:y val="0.63871759789933569"/>
          <c:w val="0.19168999708369788"/>
          <c:h val="0.12074025811125776"/>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2675483908072903E-2"/>
          <c:y val="3.4948124157292461E-2"/>
          <c:w val="0.88567318977802112"/>
          <c:h val="0.87804125462979798"/>
        </c:manualLayout>
      </c:layout>
      <c:areaChart>
        <c:grouping val="stacked"/>
        <c:varyColors val="0"/>
        <c:ser>
          <c:idx val="9"/>
          <c:order val="1"/>
          <c:tx>
            <c:v>Dummy1</c:v>
          </c:tx>
          <c:spPr>
            <a:noFill/>
            <a:ln w="25400">
              <a:noFill/>
            </a:ln>
            <a:effectLst/>
          </c:spPr>
          <c:val>
            <c:numRef>
              <c:f>'[CH2_presentation_data.xlsx]Fig 2.10'!$D$14:$I$14</c:f>
              <c:numCache>
                <c:formatCode>0.00</c:formatCode>
                <c:ptCount val="6"/>
                <c:pt idx="0" formatCode="General">
                  <c:v>0</c:v>
                </c:pt>
                <c:pt idx="1">
                  <c:v>-0.372357577085495</c:v>
                </c:pt>
                <c:pt idx="2">
                  <c:v>-0.82011103630065918</c:v>
                </c:pt>
                <c:pt idx="3">
                  <c:v>-1.023561477661133</c:v>
                </c:pt>
                <c:pt idx="4">
                  <c:v>-0.9572109580039978</c:v>
                </c:pt>
                <c:pt idx="5">
                  <c:v>-0.77252823114395142</c:v>
                </c:pt>
              </c:numCache>
            </c:numRef>
          </c:val>
          <c:extLst>
            <c:ext xmlns:c16="http://schemas.microsoft.com/office/drawing/2014/chart" uri="{C3380CC4-5D6E-409C-BE32-E72D297353CC}">
              <c16:uniqueId val="{00000000-1662-4A70-BFEE-4A6C8242E87B}"/>
            </c:ext>
          </c:extLst>
        </c:ser>
        <c:ser>
          <c:idx val="6"/>
          <c:order val="7"/>
          <c:tx>
            <c:v>Dummy2</c:v>
          </c:tx>
          <c:spPr>
            <a:solidFill>
              <a:schemeClr val="accent1">
                <a:lumMod val="20000"/>
                <a:lumOff val="80000"/>
              </a:schemeClr>
            </a:solidFill>
            <a:ln w="25400">
              <a:noFill/>
            </a:ln>
            <a:effectLst/>
          </c:spPr>
          <c:val>
            <c:numLit>
              <c:formatCode>General</c:formatCode>
              <c:ptCount val="6"/>
              <c:pt idx="0">
                <c:v>0</c:v>
              </c:pt>
              <c:pt idx="1">
                <c:v>0.34632222726941109</c:v>
              </c:pt>
              <c:pt idx="2">
                <c:v>0.63878214359283447</c:v>
              </c:pt>
              <c:pt idx="3">
                <c:v>1.1796497553586962</c:v>
              </c:pt>
              <c:pt idx="4">
                <c:v>0.68877997994422913</c:v>
              </c:pt>
              <c:pt idx="5">
                <c:v>0.68017562478780746</c:v>
              </c:pt>
            </c:numLit>
          </c:val>
          <c:extLst>
            <c:ext xmlns:c16="http://schemas.microsoft.com/office/drawing/2014/chart" uri="{C3380CC4-5D6E-409C-BE32-E72D297353CC}">
              <c16:uniqueId val="{00000001-1662-4A70-BFEE-4A6C8242E87B}"/>
            </c:ext>
          </c:extLst>
        </c:ser>
        <c:ser>
          <c:idx val="7"/>
          <c:order val="8"/>
          <c:tx>
            <c:v>Dummy3</c:v>
          </c:tx>
          <c:spPr>
            <a:noFill/>
            <a:ln w="25400">
              <a:noFill/>
            </a:ln>
            <a:effectLst/>
          </c:spPr>
          <c:val>
            <c:numLit>
              <c:formatCode>General</c:formatCode>
              <c:ptCount val="6"/>
              <c:pt idx="0">
                <c:v>0</c:v>
              </c:pt>
              <c:pt idx="1">
                <c:v>6.7302882671356201E-3</c:v>
              </c:pt>
              <c:pt idx="2">
                <c:v>0.12692118808627129</c:v>
              </c:pt>
              <c:pt idx="3">
                <c:v>-0.27596566826105118</c:v>
              </c:pt>
              <c:pt idx="4">
                <c:v>0.16251677274703979</c:v>
              </c:pt>
              <c:pt idx="5">
                <c:v>-1.7848193645477253E-2</c:v>
              </c:pt>
            </c:numLit>
          </c:val>
          <c:extLst>
            <c:ext xmlns:c16="http://schemas.microsoft.com/office/drawing/2014/chart" uri="{C3380CC4-5D6E-409C-BE32-E72D297353CC}">
              <c16:uniqueId val="{00000002-1662-4A70-BFEE-4A6C8242E87B}"/>
            </c:ext>
          </c:extLst>
        </c:ser>
        <c:ser>
          <c:idx val="8"/>
          <c:order val="9"/>
          <c:tx>
            <c:v>Dummy4</c:v>
          </c:tx>
          <c:spPr>
            <a:solidFill>
              <a:srgbClr val="FBC5C5"/>
            </a:solidFill>
            <a:ln w="25400">
              <a:noFill/>
            </a:ln>
            <a:effectLst/>
          </c:spPr>
          <c:val>
            <c:numLit>
              <c:formatCode>General</c:formatCode>
              <c:ptCount val="6"/>
              <c:pt idx="0">
                <c:v>0</c:v>
              </c:pt>
              <c:pt idx="1">
                <c:v>3.1392154283821583E-2</c:v>
              </c:pt>
              <c:pt idx="2">
                <c:v>5.4497767334396485E-2</c:v>
              </c:pt>
              <c:pt idx="3">
                <c:v>8.7358370423316956E-2</c:v>
              </c:pt>
              <c:pt idx="4">
                <c:v>9.6550378948450102E-2</c:v>
              </c:pt>
              <c:pt idx="5">
                <c:v>8.0894572660326916E-2</c:v>
              </c:pt>
            </c:numLit>
          </c:val>
          <c:extLst>
            <c:ext xmlns:c16="http://schemas.microsoft.com/office/drawing/2014/chart" uri="{C3380CC4-5D6E-409C-BE32-E72D297353CC}">
              <c16:uniqueId val="{00000003-1662-4A70-BFEE-4A6C8242E87B}"/>
            </c:ext>
          </c:extLst>
        </c:ser>
        <c:dLbls>
          <c:showLegendKey val="0"/>
          <c:showVal val="0"/>
          <c:showCatName val="0"/>
          <c:showSerName val="0"/>
          <c:showPercent val="0"/>
          <c:showBubbleSize val="0"/>
        </c:dLbls>
        <c:axId val="641293327"/>
        <c:axId val="641294767"/>
      </c:areaChart>
      <c:lineChart>
        <c:grouping val="standard"/>
        <c:varyColors val="0"/>
        <c:ser>
          <c:idx val="0"/>
          <c:order val="0"/>
          <c:tx>
            <c:strRef>
              <c:f>'[CH2_presentation_data.xlsx]Fig 2.10'!$C$13</c:f>
              <c:strCache>
                <c:ptCount val="1"/>
                <c:pt idx="0">
                  <c:v>MENA</c:v>
                </c:pt>
              </c:strCache>
            </c:strRef>
          </c:tx>
          <c:spPr>
            <a:ln w="28575" cap="rnd">
              <a:solidFill>
                <a:schemeClr val="accent1"/>
              </a:solidFill>
              <a:round/>
            </a:ln>
            <a:effectLst/>
          </c:spPr>
          <c:marker>
            <c:symbol val="none"/>
          </c:marker>
          <c:cat>
            <c:numRef>
              <c:f>'[CH2_presentation_data.xlsx]Fig 2.10'!$D$12:$I$12</c:f>
              <c:numCache>
                <c:formatCode>General</c:formatCode>
                <c:ptCount val="6"/>
                <c:pt idx="0">
                  <c:v>0</c:v>
                </c:pt>
                <c:pt idx="1">
                  <c:v>1</c:v>
                </c:pt>
                <c:pt idx="2">
                  <c:v>2</c:v>
                </c:pt>
                <c:pt idx="3">
                  <c:v>3</c:v>
                </c:pt>
                <c:pt idx="4">
                  <c:v>4</c:v>
                </c:pt>
                <c:pt idx="5">
                  <c:v>5</c:v>
                </c:pt>
              </c:numCache>
            </c:numRef>
          </c:cat>
          <c:val>
            <c:numRef>
              <c:f>'[CH2_presentation_data.xlsx]Fig 2.10'!$D$13:$I$13</c:f>
              <c:numCache>
                <c:formatCode>0.00</c:formatCode>
                <c:ptCount val="6"/>
                <c:pt idx="0" formatCode="General">
                  <c:v>0</c:v>
                </c:pt>
                <c:pt idx="1">
                  <c:v>-0.199196457862854</c:v>
                </c:pt>
                <c:pt idx="2">
                  <c:v>-0.50071996450424194</c:v>
                </c:pt>
                <c:pt idx="3">
                  <c:v>-0.43373659253120422</c:v>
                </c:pt>
                <c:pt idx="4">
                  <c:v>-0.61282098293304443</c:v>
                </c:pt>
                <c:pt idx="5">
                  <c:v>-0.43244042992591858</c:v>
                </c:pt>
              </c:numCache>
            </c:numRef>
          </c:val>
          <c:smooth val="0"/>
          <c:extLst>
            <c:ext xmlns:c16="http://schemas.microsoft.com/office/drawing/2014/chart" uri="{C3380CC4-5D6E-409C-BE32-E72D297353CC}">
              <c16:uniqueId val="{00000004-1662-4A70-BFEE-4A6C8242E87B}"/>
            </c:ext>
          </c:extLst>
        </c:ser>
        <c:ser>
          <c:idx val="1"/>
          <c:order val="2"/>
          <c:tx>
            <c:strRef>
              <c:f>'[CH2_presentation_data.xlsx]Fig 2.10'!$C$14</c:f>
              <c:strCache>
                <c:ptCount val="1"/>
                <c:pt idx="0">
                  <c:v>MENA Low</c:v>
                </c:pt>
              </c:strCache>
            </c:strRef>
          </c:tx>
          <c:spPr>
            <a:ln w="22225" cap="rnd">
              <a:solidFill>
                <a:schemeClr val="accent1">
                  <a:lumMod val="40000"/>
                  <a:lumOff val="60000"/>
                </a:schemeClr>
              </a:solidFill>
              <a:prstDash val="sysDot"/>
              <a:round/>
            </a:ln>
            <a:effectLst/>
          </c:spPr>
          <c:marker>
            <c:symbol val="none"/>
          </c:marker>
          <c:cat>
            <c:numRef>
              <c:f>'[CH2_presentation_data.xlsx]Fig 2.10'!$D$12:$I$12</c:f>
              <c:numCache>
                <c:formatCode>General</c:formatCode>
                <c:ptCount val="6"/>
                <c:pt idx="0">
                  <c:v>0</c:v>
                </c:pt>
                <c:pt idx="1">
                  <c:v>1</c:v>
                </c:pt>
                <c:pt idx="2">
                  <c:v>2</c:v>
                </c:pt>
                <c:pt idx="3">
                  <c:v>3</c:v>
                </c:pt>
                <c:pt idx="4">
                  <c:v>4</c:v>
                </c:pt>
                <c:pt idx="5">
                  <c:v>5</c:v>
                </c:pt>
              </c:numCache>
            </c:numRef>
          </c:cat>
          <c:val>
            <c:numRef>
              <c:f>'[CH2_presentation_data.xlsx]Fig 2.10'!$D$14:$I$14</c:f>
              <c:numCache>
                <c:formatCode>0.00</c:formatCode>
                <c:ptCount val="6"/>
                <c:pt idx="0" formatCode="General">
                  <c:v>0</c:v>
                </c:pt>
                <c:pt idx="1">
                  <c:v>-0.372357577085495</c:v>
                </c:pt>
                <c:pt idx="2">
                  <c:v>-0.82011103630065918</c:v>
                </c:pt>
                <c:pt idx="3">
                  <c:v>-1.023561477661133</c:v>
                </c:pt>
                <c:pt idx="4">
                  <c:v>-0.9572109580039978</c:v>
                </c:pt>
                <c:pt idx="5">
                  <c:v>-0.77252823114395142</c:v>
                </c:pt>
              </c:numCache>
            </c:numRef>
          </c:val>
          <c:smooth val="0"/>
          <c:extLst>
            <c:ext xmlns:c16="http://schemas.microsoft.com/office/drawing/2014/chart" uri="{C3380CC4-5D6E-409C-BE32-E72D297353CC}">
              <c16:uniqueId val="{00000005-1662-4A70-BFEE-4A6C8242E87B}"/>
            </c:ext>
          </c:extLst>
        </c:ser>
        <c:ser>
          <c:idx val="2"/>
          <c:order val="3"/>
          <c:tx>
            <c:strRef>
              <c:f>'[CH2_presentation_data.xlsx]Fig 2.10'!$C$15</c:f>
              <c:strCache>
                <c:ptCount val="1"/>
                <c:pt idx="0">
                  <c:v>MENA High</c:v>
                </c:pt>
              </c:strCache>
            </c:strRef>
          </c:tx>
          <c:spPr>
            <a:ln w="22225" cap="rnd">
              <a:solidFill>
                <a:schemeClr val="accent1">
                  <a:lumMod val="40000"/>
                  <a:lumOff val="60000"/>
                </a:schemeClr>
              </a:solidFill>
              <a:prstDash val="sysDot"/>
              <a:round/>
            </a:ln>
            <a:effectLst/>
          </c:spPr>
          <c:marker>
            <c:symbol val="none"/>
          </c:marker>
          <c:cat>
            <c:numRef>
              <c:f>'[CH2_presentation_data.xlsx]Fig 2.10'!$D$12:$I$12</c:f>
              <c:numCache>
                <c:formatCode>General</c:formatCode>
                <c:ptCount val="6"/>
                <c:pt idx="0">
                  <c:v>0</c:v>
                </c:pt>
                <c:pt idx="1">
                  <c:v>1</c:v>
                </c:pt>
                <c:pt idx="2">
                  <c:v>2</c:v>
                </c:pt>
                <c:pt idx="3">
                  <c:v>3</c:v>
                </c:pt>
                <c:pt idx="4">
                  <c:v>4</c:v>
                </c:pt>
                <c:pt idx="5">
                  <c:v>5</c:v>
                </c:pt>
              </c:numCache>
            </c:numRef>
          </c:cat>
          <c:val>
            <c:numRef>
              <c:f>'[CH2_presentation_data.xlsx]Fig 2.10'!$D$15:$I$15</c:f>
              <c:numCache>
                <c:formatCode>0.00</c:formatCode>
                <c:ptCount val="6"/>
                <c:pt idx="0" formatCode="General">
                  <c:v>0</c:v>
                </c:pt>
                <c:pt idx="1">
                  <c:v>-2.6035349816083912E-2</c:v>
                </c:pt>
                <c:pt idx="2">
                  <c:v>-0.18132889270782471</c:v>
                </c:pt>
                <c:pt idx="3">
                  <c:v>0.1560882776975632</c:v>
                </c:pt>
                <c:pt idx="4">
                  <c:v>-0.26843097805976868</c:v>
                </c:pt>
                <c:pt idx="5">
                  <c:v>-9.2352606356143951E-2</c:v>
                </c:pt>
              </c:numCache>
            </c:numRef>
          </c:val>
          <c:smooth val="0"/>
          <c:extLst>
            <c:ext xmlns:c16="http://schemas.microsoft.com/office/drawing/2014/chart" uri="{C3380CC4-5D6E-409C-BE32-E72D297353CC}">
              <c16:uniqueId val="{00000006-1662-4A70-BFEE-4A6C8242E87B}"/>
            </c:ext>
          </c:extLst>
        </c:ser>
        <c:ser>
          <c:idx val="3"/>
          <c:order val="4"/>
          <c:tx>
            <c:strRef>
              <c:f>'[CH2_presentation_data.xlsx]Fig 2.10'!$C$16</c:f>
              <c:strCache>
                <c:ptCount val="1"/>
                <c:pt idx="0">
                  <c:v>RoW</c:v>
                </c:pt>
              </c:strCache>
            </c:strRef>
          </c:tx>
          <c:spPr>
            <a:ln w="28575" cap="rnd">
              <a:solidFill>
                <a:srgbClr val="C00000"/>
              </a:solidFill>
              <a:round/>
            </a:ln>
            <a:effectLst/>
          </c:spPr>
          <c:marker>
            <c:symbol val="none"/>
          </c:marker>
          <c:cat>
            <c:numRef>
              <c:f>'[CH2_presentation_data.xlsx]Fig 2.10'!$D$12:$I$12</c:f>
              <c:numCache>
                <c:formatCode>General</c:formatCode>
                <c:ptCount val="6"/>
                <c:pt idx="0">
                  <c:v>0</c:v>
                </c:pt>
                <c:pt idx="1">
                  <c:v>1</c:v>
                </c:pt>
                <c:pt idx="2">
                  <c:v>2</c:v>
                </c:pt>
                <c:pt idx="3">
                  <c:v>3</c:v>
                </c:pt>
                <c:pt idx="4">
                  <c:v>4</c:v>
                </c:pt>
                <c:pt idx="5">
                  <c:v>5</c:v>
                </c:pt>
              </c:numCache>
            </c:numRef>
          </c:cat>
          <c:val>
            <c:numRef>
              <c:f>'[CH2_presentation_data.xlsx]Fig 2.10'!$D$16:$I$16</c:f>
              <c:numCache>
                <c:formatCode>0.00</c:formatCode>
                <c:ptCount val="6"/>
                <c:pt idx="0" formatCode="General">
                  <c:v>0</c:v>
                </c:pt>
                <c:pt idx="1">
                  <c:v>-3.6089848726987839E-3</c:v>
                </c:pt>
                <c:pt idx="2">
                  <c:v>-2.7158821001648899E-2</c:v>
                </c:pt>
                <c:pt idx="3">
                  <c:v>-7.6198205351829529E-2</c:v>
                </c:pt>
                <c:pt idx="4">
                  <c:v>-5.7639013975858688E-2</c:v>
                </c:pt>
                <c:pt idx="5">
                  <c:v>-6.9753512740135193E-2</c:v>
                </c:pt>
              </c:numCache>
            </c:numRef>
          </c:val>
          <c:smooth val="0"/>
          <c:extLst>
            <c:ext xmlns:c16="http://schemas.microsoft.com/office/drawing/2014/chart" uri="{C3380CC4-5D6E-409C-BE32-E72D297353CC}">
              <c16:uniqueId val="{00000007-1662-4A70-BFEE-4A6C8242E87B}"/>
            </c:ext>
          </c:extLst>
        </c:ser>
        <c:ser>
          <c:idx val="4"/>
          <c:order val="5"/>
          <c:tx>
            <c:strRef>
              <c:f>'[CH2_presentation_data.xlsx]Fig 2.10'!$C$17</c:f>
              <c:strCache>
                <c:ptCount val="1"/>
                <c:pt idx="0">
                  <c:v>RoW Low</c:v>
                </c:pt>
              </c:strCache>
            </c:strRef>
          </c:tx>
          <c:spPr>
            <a:ln w="22225" cap="rnd">
              <a:solidFill>
                <a:srgbClr val="F8A2A2"/>
              </a:solidFill>
              <a:prstDash val="sysDot"/>
              <a:round/>
            </a:ln>
            <a:effectLst/>
          </c:spPr>
          <c:marker>
            <c:symbol val="none"/>
          </c:marker>
          <c:cat>
            <c:numRef>
              <c:f>'[CH2_presentation_data.xlsx]Fig 2.10'!$D$12:$I$12</c:f>
              <c:numCache>
                <c:formatCode>General</c:formatCode>
                <c:ptCount val="6"/>
                <c:pt idx="0">
                  <c:v>0</c:v>
                </c:pt>
                <c:pt idx="1">
                  <c:v>1</c:v>
                </c:pt>
                <c:pt idx="2">
                  <c:v>2</c:v>
                </c:pt>
                <c:pt idx="3">
                  <c:v>3</c:v>
                </c:pt>
                <c:pt idx="4">
                  <c:v>4</c:v>
                </c:pt>
                <c:pt idx="5">
                  <c:v>5</c:v>
                </c:pt>
              </c:numCache>
            </c:numRef>
          </c:cat>
          <c:val>
            <c:numRef>
              <c:f>'[CH2_presentation_data.xlsx]Fig 2.10'!$D$17:$I$17</c:f>
              <c:numCache>
                <c:formatCode>0.00</c:formatCode>
                <c:ptCount val="6"/>
                <c:pt idx="0" formatCode="General">
                  <c:v>0</c:v>
                </c:pt>
                <c:pt idx="1">
                  <c:v>-1.9305061548948291E-2</c:v>
                </c:pt>
                <c:pt idx="2">
                  <c:v>-5.4407704621553421E-2</c:v>
                </c:pt>
                <c:pt idx="3">
                  <c:v>-0.11987739056348801</c:v>
                </c:pt>
                <c:pt idx="4">
                  <c:v>-0.1059142053127289</c:v>
                </c:pt>
                <c:pt idx="5">
                  <c:v>-0.1102008000016212</c:v>
                </c:pt>
              </c:numCache>
            </c:numRef>
          </c:val>
          <c:smooth val="0"/>
          <c:extLst>
            <c:ext xmlns:c16="http://schemas.microsoft.com/office/drawing/2014/chart" uri="{C3380CC4-5D6E-409C-BE32-E72D297353CC}">
              <c16:uniqueId val="{00000008-1662-4A70-BFEE-4A6C8242E87B}"/>
            </c:ext>
          </c:extLst>
        </c:ser>
        <c:ser>
          <c:idx val="5"/>
          <c:order val="6"/>
          <c:tx>
            <c:strRef>
              <c:f>'[CH2_presentation_data.xlsx]Fig 2.10'!$C$18</c:f>
              <c:strCache>
                <c:ptCount val="1"/>
                <c:pt idx="0">
                  <c:v>RoW High</c:v>
                </c:pt>
              </c:strCache>
            </c:strRef>
          </c:tx>
          <c:spPr>
            <a:ln w="22225" cap="rnd">
              <a:solidFill>
                <a:srgbClr val="F8A2A2"/>
              </a:solidFill>
              <a:prstDash val="sysDot"/>
              <a:round/>
            </a:ln>
            <a:effectLst/>
          </c:spPr>
          <c:marker>
            <c:symbol val="none"/>
          </c:marker>
          <c:cat>
            <c:numRef>
              <c:f>'[CH2_presentation_data.xlsx]Fig 2.10'!$D$12:$I$12</c:f>
              <c:numCache>
                <c:formatCode>General</c:formatCode>
                <c:ptCount val="6"/>
                <c:pt idx="0">
                  <c:v>0</c:v>
                </c:pt>
                <c:pt idx="1">
                  <c:v>1</c:v>
                </c:pt>
                <c:pt idx="2">
                  <c:v>2</c:v>
                </c:pt>
                <c:pt idx="3">
                  <c:v>3</c:v>
                </c:pt>
                <c:pt idx="4">
                  <c:v>4</c:v>
                </c:pt>
                <c:pt idx="5">
                  <c:v>5</c:v>
                </c:pt>
              </c:numCache>
            </c:numRef>
          </c:cat>
          <c:val>
            <c:numRef>
              <c:f>'[CH2_presentation_data.xlsx]Fig 2.10'!$D$18:$I$18</c:f>
              <c:numCache>
                <c:formatCode>0.00</c:formatCode>
                <c:ptCount val="6"/>
                <c:pt idx="0" formatCode="General">
                  <c:v>0</c:v>
                </c:pt>
                <c:pt idx="1">
                  <c:v>1.208709273487329E-2</c:v>
                </c:pt>
                <c:pt idx="2">
                  <c:v>9.0062712843064219E-5</c:v>
                </c:pt>
                <c:pt idx="3">
                  <c:v>-3.2519020140171051E-2</c:v>
                </c:pt>
                <c:pt idx="4">
                  <c:v>-9.3638263642787933E-3</c:v>
                </c:pt>
                <c:pt idx="5">
                  <c:v>-2.9306227341294289E-2</c:v>
                </c:pt>
              </c:numCache>
            </c:numRef>
          </c:val>
          <c:smooth val="0"/>
          <c:extLst>
            <c:ext xmlns:c16="http://schemas.microsoft.com/office/drawing/2014/chart" uri="{C3380CC4-5D6E-409C-BE32-E72D297353CC}">
              <c16:uniqueId val="{00000009-1662-4A70-BFEE-4A6C8242E87B}"/>
            </c:ext>
          </c:extLst>
        </c:ser>
        <c:dLbls>
          <c:showLegendKey val="0"/>
          <c:showVal val="0"/>
          <c:showCatName val="0"/>
          <c:showSerName val="0"/>
          <c:showPercent val="0"/>
          <c:showBubbleSize val="0"/>
        </c:dLbls>
        <c:marker val="1"/>
        <c:smooth val="0"/>
        <c:axId val="641293327"/>
        <c:axId val="641294767"/>
      </c:lineChart>
      <c:catAx>
        <c:axId val="641293327"/>
        <c:scaling>
          <c:orientation val="minMax"/>
        </c:scaling>
        <c:delete val="0"/>
        <c:axPos val="b"/>
        <c:majorTickMark val="none"/>
        <c:minorTickMark val="none"/>
        <c:tickLblPos val="low"/>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41294767"/>
        <c:crosses val="autoZero"/>
        <c:auto val="1"/>
        <c:lblAlgn val="ctr"/>
        <c:lblOffset val="100"/>
        <c:noMultiLvlLbl val="0"/>
      </c:catAx>
      <c:valAx>
        <c:axId val="641294767"/>
        <c:scaling>
          <c:orientation val="minMax"/>
        </c:scaling>
        <c:delete val="0"/>
        <c:axPos val="l"/>
        <c:numFmt formatCode="General" sourceLinked="1"/>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41293327"/>
        <c:crosses val="autoZero"/>
        <c:crossBetween val="midCat"/>
      </c:valAx>
      <c:spPr>
        <a:noFill/>
        <a:ln>
          <a:noFill/>
        </a:ln>
        <a:effectLst/>
      </c:spPr>
    </c:plotArea>
    <c:legend>
      <c:legendPos val="b"/>
      <c:legendEntry>
        <c:idx val="0"/>
        <c:delete val="1"/>
      </c:legendEntry>
      <c:legendEntry>
        <c:idx val="1"/>
        <c:delete val="1"/>
      </c:legendEntry>
      <c:legendEntry>
        <c:idx val="2"/>
        <c:delete val="1"/>
      </c:legendEntry>
      <c:legendEntry>
        <c:idx val="3"/>
        <c:delete val="1"/>
      </c:legendEntry>
      <c:legendEntry>
        <c:idx val="5"/>
        <c:delete val="1"/>
      </c:legendEntry>
      <c:legendEntry>
        <c:idx val="6"/>
        <c:delete val="1"/>
      </c:legendEntry>
      <c:legendEntry>
        <c:idx val="8"/>
        <c:delete val="1"/>
      </c:legendEntry>
      <c:legendEntry>
        <c:idx val="9"/>
        <c:delete val="1"/>
      </c:legendEntry>
      <c:layout>
        <c:manualLayout>
          <c:xMode val="edge"/>
          <c:yMode val="edge"/>
          <c:x val="0.15677904424738545"/>
          <c:y val="0.64874732828637249"/>
          <c:w val="0.221919295250677"/>
          <c:h val="0.15324457647924866"/>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2169149640282E-2"/>
          <c:y val="0.11304912713169202"/>
          <c:w val="0.90863678730989261"/>
          <c:h val="0.81604987839340448"/>
        </c:manualLayout>
      </c:layout>
      <c:lineChart>
        <c:grouping val="standard"/>
        <c:varyColors val="0"/>
        <c:ser>
          <c:idx val="0"/>
          <c:order val="0"/>
          <c:tx>
            <c:strRef>
              <c:f>'[CH2_presentation_data.xlsx]Fig 2.1.2'!$B$1</c:f>
              <c:strCache>
                <c:ptCount val="1"/>
                <c:pt idx="0">
                  <c:v>CCA</c:v>
                </c:pt>
              </c:strCache>
            </c:strRef>
          </c:tx>
          <c:spPr>
            <a:ln w="28575" cap="rnd">
              <a:solidFill>
                <a:srgbClr val="7030A0"/>
              </a:solidFill>
              <a:round/>
            </a:ln>
            <a:effectLst/>
          </c:spPr>
          <c:marker>
            <c:symbol val="none"/>
          </c:marker>
          <c:cat>
            <c:strRef>
              <c:f>'[CH2_presentation_data.xlsx]Fig 2.1.2'!$A$2:$A$25</c:f>
              <c:strCache>
                <c:ptCount val="24"/>
                <c:pt idx="0">
                  <c:v>2000</c:v>
                </c:pt>
                <c:pt idx="3">
                  <c:v>03</c:v>
                </c:pt>
                <c:pt idx="6">
                  <c:v>06</c:v>
                </c:pt>
                <c:pt idx="9">
                  <c:v>09</c:v>
                </c:pt>
                <c:pt idx="12">
                  <c:v>12</c:v>
                </c:pt>
                <c:pt idx="15">
                  <c:v>15</c:v>
                </c:pt>
                <c:pt idx="18">
                  <c:v>18</c:v>
                </c:pt>
                <c:pt idx="20">
                  <c:v>20</c:v>
                </c:pt>
                <c:pt idx="23">
                  <c:v>23</c:v>
                </c:pt>
              </c:strCache>
            </c:strRef>
          </c:cat>
          <c:val>
            <c:numRef>
              <c:f>'[CH2_presentation_data.xlsx]Fig 2.1.2'!$B$2:$B$25</c:f>
              <c:numCache>
                <c:formatCode>0.00</c:formatCode>
                <c:ptCount val="24"/>
                <c:pt idx="0">
                  <c:v>2.0516354721039534</c:v>
                </c:pt>
                <c:pt idx="1">
                  <c:v>4.515260296408087</c:v>
                </c:pt>
                <c:pt idx="2">
                  <c:v>3.7166853994131088</c:v>
                </c:pt>
                <c:pt idx="3">
                  <c:v>4.1444035023450851</c:v>
                </c:pt>
                <c:pt idx="4">
                  <c:v>3.5855192542076111</c:v>
                </c:pt>
                <c:pt idx="5">
                  <c:v>4.6971307881176472</c:v>
                </c:pt>
                <c:pt idx="6">
                  <c:v>4.8413567915558806</c:v>
                </c:pt>
                <c:pt idx="7">
                  <c:v>5.0265208035707474</c:v>
                </c:pt>
                <c:pt idx="8">
                  <c:v>1.8699772506952288</c:v>
                </c:pt>
                <c:pt idx="9">
                  <c:v>-4.6841085087507963</c:v>
                </c:pt>
                <c:pt idx="10">
                  <c:v>0.99351460859179497</c:v>
                </c:pt>
                <c:pt idx="11">
                  <c:v>0.78442529466701683</c:v>
                </c:pt>
                <c:pt idx="12">
                  <c:v>-0.88445831462740898</c:v>
                </c:pt>
                <c:pt idx="13">
                  <c:v>-0.76739226281642903</c:v>
                </c:pt>
                <c:pt idx="14">
                  <c:v>-1.4781351736746728</c:v>
                </c:pt>
                <c:pt idx="15">
                  <c:v>-1.7771381884813309</c:v>
                </c:pt>
                <c:pt idx="16">
                  <c:v>-3.2110903114080429</c:v>
                </c:pt>
                <c:pt idx="17">
                  <c:v>-1.2989739775657654</c:v>
                </c:pt>
                <c:pt idx="18">
                  <c:v>-1.2532648611813784</c:v>
                </c:pt>
                <c:pt idx="19">
                  <c:v>-1.3608528804033992</c:v>
                </c:pt>
                <c:pt idx="20">
                  <c:v>-8.0188475176692009</c:v>
                </c:pt>
                <c:pt idx="21">
                  <c:v>0.84074189513921727</c:v>
                </c:pt>
                <c:pt idx="22">
                  <c:v>2.1588735873810947</c:v>
                </c:pt>
                <c:pt idx="23">
                  <c:v>0.65911031514406204</c:v>
                </c:pt>
              </c:numCache>
            </c:numRef>
          </c:val>
          <c:smooth val="0"/>
          <c:extLst>
            <c:ext xmlns:c16="http://schemas.microsoft.com/office/drawing/2014/chart" uri="{C3380CC4-5D6E-409C-BE32-E72D297353CC}">
              <c16:uniqueId val="{00000000-0D43-445B-ABC3-C3DE2C1CAF27}"/>
            </c:ext>
          </c:extLst>
        </c:ser>
        <c:ser>
          <c:idx val="1"/>
          <c:order val="1"/>
          <c:tx>
            <c:strRef>
              <c:f>'[CH2_presentation_data.xlsx]Fig 2.1.2'!$C$1</c:f>
              <c:strCache>
                <c:ptCount val="1"/>
                <c:pt idx="0">
                  <c:v>GCC</c:v>
                </c:pt>
              </c:strCache>
            </c:strRef>
          </c:tx>
          <c:spPr>
            <a:ln w="28575" cap="rnd">
              <a:solidFill>
                <a:srgbClr val="00B0F0"/>
              </a:solidFill>
              <a:round/>
            </a:ln>
            <a:effectLst/>
          </c:spPr>
          <c:marker>
            <c:symbol val="none"/>
          </c:marker>
          <c:cat>
            <c:strRef>
              <c:f>'[CH2_presentation_data.xlsx]Fig 2.1.2'!$A$2:$A$25</c:f>
              <c:strCache>
                <c:ptCount val="24"/>
                <c:pt idx="0">
                  <c:v>2000</c:v>
                </c:pt>
                <c:pt idx="3">
                  <c:v>03</c:v>
                </c:pt>
                <c:pt idx="6">
                  <c:v>06</c:v>
                </c:pt>
                <c:pt idx="9">
                  <c:v>09</c:v>
                </c:pt>
                <c:pt idx="12">
                  <c:v>12</c:v>
                </c:pt>
                <c:pt idx="15">
                  <c:v>15</c:v>
                </c:pt>
                <c:pt idx="18">
                  <c:v>18</c:v>
                </c:pt>
                <c:pt idx="20">
                  <c:v>20</c:v>
                </c:pt>
                <c:pt idx="23">
                  <c:v>23</c:v>
                </c:pt>
              </c:strCache>
            </c:strRef>
          </c:cat>
          <c:val>
            <c:numRef>
              <c:f>'[CH2_presentation_data.xlsx]Fig 2.1.2'!$C$2:$C$25</c:f>
              <c:numCache>
                <c:formatCode>0.00</c:formatCode>
                <c:ptCount val="24"/>
                <c:pt idx="0">
                  <c:v>6.9686919053395586</c:v>
                </c:pt>
                <c:pt idx="1">
                  <c:v>-0.56594521800676978</c:v>
                </c:pt>
                <c:pt idx="2">
                  <c:v>-1.6886376192172368</c:v>
                </c:pt>
                <c:pt idx="3">
                  <c:v>2.6937007109324136</c:v>
                </c:pt>
                <c:pt idx="4">
                  <c:v>2.6404209931691489</c:v>
                </c:pt>
                <c:pt idx="5">
                  <c:v>-2.6856946547826124</c:v>
                </c:pt>
                <c:pt idx="6">
                  <c:v>-1.5415771106878922</c:v>
                </c:pt>
                <c:pt idx="7">
                  <c:v>-3.6940849820772814</c:v>
                </c:pt>
                <c:pt idx="8">
                  <c:v>-4.0188399056593571</c:v>
                </c:pt>
                <c:pt idx="9">
                  <c:v>-4.0445259710152941</c:v>
                </c:pt>
                <c:pt idx="10">
                  <c:v>0.19081834952036539</c:v>
                </c:pt>
                <c:pt idx="11">
                  <c:v>2.3166782359282174</c:v>
                </c:pt>
                <c:pt idx="12">
                  <c:v>-1.2844196011622746</c:v>
                </c:pt>
                <c:pt idx="13">
                  <c:v>-1.871132771174113</c:v>
                </c:pt>
                <c:pt idx="14">
                  <c:v>-1.7721153497695923</c:v>
                </c:pt>
                <c:pt idx="15">
                  <c:v>-3.270002375046412</c:v>
                </c:pt>
                <c:pt idx="16">
                  <c:v>-2.3300461173057556</c:v>
                </c:pt>
                <c:pt idx="17">
                  <c:v>-4.1871145764986677</c:v>
                </c:pt>
                <c:pt idx="18">
                  <c:v>-2.0413405417154234E-2</c:v>
                </c:pt>
                <c:pt idx="19">
                  <c:v>-1.5778856575489044</c:v>
                </c:pt>
                <c:pt idx="20">
                  <c:v>-4.3609209855397539</c:v>
                </c:pt>
                <c:pt idx="21">
                  <c:v>2.3501537467042604</c:v>
                </c:pt>
                <c:pt idx="22">
                  <c:v>1.1281016270319619</c:v>
                </c:pt>
                <c:pt idx="23">
                  <c:v>-1.2539015809694927</c:v>
                </c:pt>
              </c:numCache>
            </c:numRef>
          </c:val>
          <c:smooth val="0"/>
          <c:extLst>
            <c:ext xmlns:c16="http://schemas.microsoft.com/office/drawing/2014/chart" uri="{C3380CC4-5D6E-409C-BE32-E72D297353CC}">
              <c16:uniqueId val="{00000001-0D43-445B-ABC3-C3DE2C1CAF27}"/>
            </c:ext>
          </c:extLst>
        </c:ser>
        <c:ser>
          <c:idx val="3"/>
          <c:order val="2"/>
          <c:tx>
            <c:strRef>
              <c:f>'[CH2_presentation_data.xlsx]Fig 2.1.2'!$D$1</c:f>
              <c:strCache>
                <c:ptCount val="1"/>
                <c:pt idx="0">
                  <c:v>MENA excluding GCC</c:v>
                </c:pt>
              </c:strCache>
            </c:strRef>
          </c:tx>
          <c:spPr>
            <a:ln w="28575" cap="rnd">
              <a:solidFill>
                <a:srgbClr val="FFC000"/>
              </a:solidFill>
              <a:round/>
            </a:ln>
            <a:effectLst/>
          </c:spPr>
          <c:marker>
            <c:symbol val="none"/>
          </c:marker>
          <c:cat>
            <c:strRef>
              <c:f>'[CH2_presentation_data.xlsx]Fig 2.1.2'!$A$2:$A$25</c:f>
              <c:strCache>
                <c:ptCount val="24"/>
                <c:pt idx="0">
                  <c:v>2000</c:v>
                </c:pt>
                <c:pt idx="3">
                  <c:v>03</c:v>
                </c:pt>
                <c:pt idx="6">
                  <c:v>06</c:v>
                </c:pt>
                <c:pt idx="9">
                  <c:v>09</c:v>
                </c:pt>
                <c:pt idx="12">
                  <c:v>12</c:v>
                </c:pt>
                <c:pt idx="15">
                  <c:v>15</c:v>
                </c:pt>
                <c:pt idx="18">
                  <c:v>18</c:v>
                </c:pt>
                <c:pt idx="20">
                  <c:v>20</c:v>
                </c:pt>
                <c:pt idx="23">
                  <c:v>23</c:v>
                </c:pt>
              </c:strCache>
            </c:strRef>
          </c:cat>
          <c:val>
            <c:numRef>
              <c:f>'[CH2_presentation_data.xlsx]Fig 2.1.2'!$D$2:$D$25</c:f>
              <c:numCache>
                <c:formatCode>0.00</c:formatCode>
                <c:ptCount val="24"/>
                <c:pt idx="0">
                  <c:v>-0.56468083922352108</c:v>
                </c:pt>
                <c:pt idx="1">
                  <c:v>-0.54368161090782707</c:v>
                </c:pt>
                <c:pt idx="2">
                  <c:v>-1.339372034583773</c:v>
                </c:pt>
                <c:pt idx="3">
                  <c:v>7.9246495664119685</c:v>
                </c:pt>
                <c:pt idx="4">
                  <c:v>3.7033702209591861</c:v>
                </c:pt>
                <c:pt idx="5">
                  <c:v>0.70659037629763299</c:v>
                </c:pt>
                <c:pt idx="6">
                  <c:v>0.54172914996743193</c:v>
                </c:pt>
                <c:pt idx="7">
                  <c:v>-0.27741038746510932</c:v>
                </c:pt>
                <c:pt idx="8">
                  <c:v>-0.90125556786855066</c:v>
                </c:pt>
                <c:pt idx="9">
                  <c:v>-3.2487792531649271</c:v>
                </c:pt>
                <c:pt idx="10">
                  <c:v>-1.4218151271343231</c:v>
                </c:pt>
                <c:pt idx="11">
                  <c:v>-5.6655296821679384</c:v>
                </c:pt>
                <c:pt idx="12">
                  <c:v>0.34026214906147523</c:v>
                </c:pt>
                <c:pt idx="13">
                  <c:v>-4.6744880463395804</c:v>
                </c:pt>
                <c:pt idx="14">
                  <c:v>-5.0073333510330746</c:v>
                </c:pt>
                <c:pt idx="15">
                  <c:v>-5.6093345241887231</c:v>
                </c:pt>
                <c:pt idx="16">
                  <c:v>-2.5376313924789429</c:v>
                </c:pt>
                <c:pt idx="17">
                  <c:v>-0.92135238647460938</c:v>
                </c:pt>
                <c:pt idx="18">
                  <c:v>-2.2248833581273044</c:v>
                </c:pt>
                <c:pt idx="19">
                  <c:v>-4.8010557272604535</c:v>
                </c:pt>
                <c:pt idx="20">
                  <c:v>-11.937185645103455</c:v>
                </c:pt>
                <c:pt idx="21">
                  <c:v>0.38218496392170587</c:v>
                </c:pt>
                <c:pt idx="22">
                  <c:v>-0.99887826542059599</c:v>
                </c:pt>
                <c:pt idx="23">
                  <c:v>-2.2820519091827531</c:v>
                </c:pt>
              </c:numCache>
            </c:numRef>
          </c:val>
          <c:smooth val="0"/>
          <c:extLst>
            <c:ext xmlns:c16="http://schemas.microsoft.com/office/drawing/2014/chart" uri="{C3380CC4-5D6E-409C-BE32-E72D297353CC}">
              <c16:uniqueId val="{00000002-0D43-445B-ABC3-C3DE2C1CAF27}"/>
            </c:ext>
          </c:extLst>
        </c:ser>
        <c:ser>
          <c:idx val="2"/>
          <c:order val="3"/>
          <c:tx>
            <c:strRef>
              <c:f>'[CH2_presentation_data.xlsx]Fig 2.1.2'!$E$1</c:f>
              <c:strCache>
                <c:ptCount val="1"/>
                <c:pt idx="0">
                  <c:v>RoW</c:v>
                </c:pt>
              </c:strCache>
            </c:strRef>
          </c:tx>
          <c:spPr>
            <a:ln w="28575" cap="rnd">
              <a:solidFill>
                <a:schemeClr val="bg1">
                  <a:lumMod val="75000"/>
                </a:schemeClr>
              </a:solidFill>
              <a:round/>
            </a:ln>
            <a:effectLst/>
          </c:spPr>
          <c:marker>
            <c:symbol val="none"/>
          </c:marker>
          <c:cat>
            <c:strRef>
              <c:f>'[CH2_presentation_data.xlsx]Fig 2.1.2'!$A$2:$A$25</c:f>
              <c:strCache>
                <c:ptCount val="24"/>
                <c:pt idx="0">
                  <c:v>2000</c:v>
                </c:pt>
                <c:pt idx="3">
                  <c:v>03</c:v>
                </c:pt>
                <c:pt idx="6">
                  <c:v>06</c:v>
                </c:pt>
                <c:pt idx="9">
                  <c:v>09</c:v>
                </c:pt>
                <c:pt idx="12">
                  <c:v>12</c:v>
                </c:pt>
                <c:pt idx="15">
                  <c:v>15</c:v>
                </c:pt>
                <c:pt idx="18">
                  <c:v>18</c:v>
                </c:pt>
                <c:pt idx="20">
                  <c:v>20</c:v>
                </c:pt>
                <c:pt idx="23">
                  <c:v>23</c:v>
                </c:pt>
              </c:strCache>
            </c:strRef>
          </c:cat>
          <c:val>
            <c:numRef>
              <c:f>'[CH2_presentation_data.xlsx]Fig 2.1.2'!$E$2:$E$25</c:f>
              <c:numCache>
                <c:formatCode>0.00</c:formatCode>
                <c:ptCount val="24"/>
                <c:pt idx="0">
                  <c:v>0.48886590929213186</c:v>
                </c:pt>
                <c:pt idx="1">
                  <c:v>-0.97538963665298173</c:v>
                </c:pt>
                <c:pt idx="2">
                  <c:v>-0.83590184889058738</c:v>
                </c:pt>
                <c:pt idx="3">
                  <c:v>3.8148984615598489</c:v>
                </c:pt>
                <c:pt idx="4">
                  <c:v>1.0610096863230434</c:v>
                </c:pt>
                <c:pt idx="5">
                  <c:v>8.854686873654527E-2</c:v>
                </c:pt>
                <c:pt idx="6">
                  <c:v>2.1062159590252363</c:v>
                </c:pt>
                <c:pt idx="7">
                  <c:v>0.41413968895255726</c:v>
                </c:pt>
                <c:pt idx="8">
                  <c:v>-1.1886922148987651</c:v>
                </c:pt>
                <c:pt idx="9">
                  <c:v>-4.5374880186374611</c:v>
                </c:pt>
                <c:pt idx="10">
                  <c:v>0.12567346776829444</c:v>
                </c:pt>
                <c:pt idx="11">
                  <c:v>-4.4011342758621126E-2</c:v>
                </c:pt>
                <c:pt idx="12">
                  <c:v>-1.1749389082695798</c:v>
                </c:pt>
                <c:pt idx="13">
                  <c:v>-1.6432593026216709</c:v>
                </c:pt>
                <c:pt idx="14">
                  <c:v>-0.8712520285118972</c:v>
                </c:pt>
                <c:pt idx="15">
                  <c:v>-1.8746294810798165</c:v>
                </c:pt>
                <c:pt idx="16">
                  <c:v>-1.3043250904914625</c:v>
                </c:pt>
                <c:pt idx="17">
                  <c:v>-0.90525760043823678</c:v>
                </c:pt>
                <c:pt idx="18">
                  <c:v>-0.66477200205330378</c:v>
                </c:pt>
                <c:pt idx="19">
                  <c:v>-0.6951279437738247</c:v>
                </c:pt>
                <c:pt idx="20">
                  <c:v>-7.8186413603304308</c:v>
                </c:pt>
                <c:pt idx="21">
                  <c:v>2.1523644402623177</c:v>
                </c:pt>
                <c:pt idx="22">
                  <c:v>0.65041701374920435</c:v>
                </c:pt>
                <c:pt idx="23">
                  <c:v>2.6243660234562729E-2</c:v>
                </c:pt>
              </c:numCache>
            </c:numRef>
          </c:val>
          <c:smooth val="0"/>
          <c:extLst>
            <c:ext xmlns:c16="http://schemas.microsoft.com/office/drawing/2014/chart" uri="{C3380CC4-5D6E-409C-BE32-E72D297353CC}">
              <c16:uniqueId val="{00000003-0D43-445B-ABC3-C3DE2C1CAF27}"/>
            </c:ext>
          </c:extLst>
        </c:ser>
        <c:dLbls>
          <c:showLegendKey val="0"/>
          <c:showVal val="0"/>
          <c:showCatName val="0"/>
          <c:showSerName val="0"/>
          <c:showPercent val="0"/>
          <c:showBubbleSize val="0"/>
        </c:dLbls>
        <c:smooth val="0"/>
        <c:axId val="1990990735"/>
        <c:axId val="122923503"/>
      </c:lineChart>
      <c:catAx>
        <c:axId val="1990990735"/>
        <c:scaling>
          <c:orientation val="minMax"/>
        </c:scaling>
        <c:delete val="0"/>
        <c:axPos val="b"/>
        <c:numFmt formatCode="General" sourceLinked="1"/>
        <c:majorTickMark val="none"/>
        <c:minorTickMark val="none"/>
        <c:tickLblPos val="low"/>
        <c:spPr>
          <a:noFill/>
          <a:ln w="9525" cap="flat" cmpd="sng" algn="ctr">
            <a:solidFill>
              <a:schemeClr val="tx1"/>
            </a:solidFill>
            <a:round/>
          </a:ln>
          <a:effectLst/>
        </c:spPr>
        <c:txPr>
          <a:bodyPr rot="0" spcFirstLastPara="1" vertOverflow="ellipsis"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22923503"/>
        <c:crosses val="autoZero"/>
        <c:auto val="1"/>
        <c:lblAlgn val="ctr"/>
        <c:lblOffset val="100"/>
        <c:tickLblSkip val="1"/>
        <c:noMultiLvlLbl val="0"/>
      </c:catAx>
      <c:valAx>
        <c:axId val="122923503"/>
        <c:scaling>
          <c:orientation val="minMax"/>
        </c:scaling>
        <c:delete val="0"/>
        <c:axPos val="l"/>
        <c:numFmt formatCode="0"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990990735"/>
        <c:crosses val="autoZero"/>
        <c:crossBetween val="between"/>
      </c:valAx>
      <c:spPr>
        <a:noFill/>
        <a:ln>
          <a:noFill/>
        </a:ln>
        <a:effectLst/>
      </c:spPr>
    </c:plotArea>
    <c:legend>
      <c:legendPos val="b"/>
      <c:layout>
        <c:manualLayout>
          <c:xMode val="edge"/>
          <c:yMode val="edge"/>
          <c:x val="7.4782719901782743E-2"/>
          <c:y val="3.304077342823009E-3"/>
          <c:w val="0.92329997918391238"/>
          <c:h val="9.7109481364945502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000">
          <a:solidFill>
            <a:schemeClr val="tx1"/>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105472926995241E-2"/>
          <c:y val="0.1497993597346198"/>
          <c:w val="0.88386051102586538"/>
          <c:h val="0.73778836464807696"/>
        </c:manualLayout>
      </c:layout>
      <c:lineChart>
        <c:grouping val="standard"/>
        <c:varyColors val="0"/>
        <c:ser>
          <c:idx val="2"/>
          <c:order val="0"/>
          <c:tx>
            <c:strRef>
              <c:f>'[CH2_presentation_data.xlsx]Fig 2.1.3'!$A$12</c:f>
              <c:strCache>
                <c:ptCount val="1"/>
                <c:pt idx="0">
                  <c:v>CCA</c:v>
                </c:pt>
              </c:strCache>
            </c:strRef>
          </c:tx>
          <c:spPr>
            <a:ln w="28575" cap="rnd">
              <a:solidFill>
                <a:srgbClr val="7030A0"/>
              </a:solidFill>
              <a:round/>
            </a:ln>
            <a:effectLst/>
          </c:spPr>
          <c:marker>
            <c:symbol val="none"/>
          </c:marker>
          <c:cat>
            <c:strRef>
              <c:f>'[CH2_presentation_data.xlsx]Fig 2.1.3'!$B$9:$AD$9</c:f>
              <c:strCache>
                <c:ptCount val="29"/>
                <c:pt idx="0">
                  <c:v>1995</c:v>
                </c:pt>
                <c:pt idx="1">
                  <c:v>96</c:v>
                </c:pt>
                <c:pt idx="2">
                  <c:v>97</c:v>
                </c:pt>
                <c:pt idx="3">
                  <c:v>98</c:v>
                </c:pt>
                <c:pt idx="4">
                  <c:v>99</c:v>
                </c:pt>
                <c:pt idx="5">
                  <c:v>2000</c:v>
                </c:pt>
                <c:pt idx="6">
                  <c:v>01</c:v>
                </c:pt>
                <c:pt idx="7">
                  <c:v>02</c:v>
                </c:pt>
                <c:pt idx="8">
                  <c:v>03</c:v>
                </c:pt>
                <c:pt idx="9">
                  <c:v>04</c:v>
                </c:pt>
                <c:pt idx="10">
                  <c:v>05</c:v>
                </c:pt>
                <c:pt idx="11">
                  <c:v>06</c:v>
                </c:pt>
                <c:pt idx="12">
                  <c:v>07</c:v>
                </c:pt>
                <c:pt idx="13">
                  <c:v>08</c:v>
                </c:pt>
                <c:pt idx="14">
                  <c:v>09</c:v>
                </c:pt>
                <c:pt idx="15">
                  <c:v>10</c:v>
                </c:pt>
                <c:pt idx="16">
                  <c:v>11</c:v>
                </c:pt>
                <c:pt idx="17">
                  <c:v>12</c:v>
                </c:pt>
                <c:pt idx="18">
                  <c:v>13</c:v>
                </c:pt>
                <c:pt idx="19">
                  <c:v>14</c:v>
                </c:pt>
                <c:pt idx="20">
                  <c:v>15</c:v>
                </c:pt>
                <c:pt idx="21">
                  <c:v>16</c:v>
                </c:pt>
                <c:pt idx="22">
                  <c:v>17</c:v>
                </c:pt>
                <c:pt idx="23">
                  <c:v>18</c:v>
                </c:pt>
                <c:pt idx="24">
                  <c:v>19</c:v>
                </c:pt>
                <c:pt idx="25">
                  <c:v>20</c:v>
                </c:pt>
                <c:pt idx="26">
                  <c:v>21</c:v>
                </c:pt>
                <c:pt idx="27">
                  <c:v>22</c:v>
                </c:pt>
                <c:pt idx="28">
                  <c:v>23</c:v>
                </c:pt>
              </c:strCache>
            </c:strRef>
          </c:cat>
          <c:val>
            <c:numRef>
              <c:f>'[CH2_presentation_data.xlsx]Fig 2.1.3'!$B$12:$AD$12</c:f>
              <c:numCache>
                <c:formatCode>0.00</c:formatCode>
                <c:ptCount val="29"/>
                <c:pt idx="0">
                  <c:v>-81.064573268476266</c:v>
                </c:pt>
                <c:pt idx="1">
                  <c:v>-81.577499841620593</c:v>
                </c:pt>
                <c:pt idx="2">
                  <c:v>-81.609657944038744</c:v>
                </c:pt>
                <c:pt idx="3">
                  <c:v>-82.885883706381108</c:v>
                </c:pt>
                <c:pt idx="4">
                  <c:v>-82.804963234105713</c:v>
                </c:pt>
                <c:pt idx="5">
                  <c:v>-80.242340607708712</c:v>
                </c:pt>
                <c:pt idx="6">
                  <c:v>-75.138793619232572</c:v>
                </c:pt>
                <c:pt idx="7">
                  <c:v>-71.397759241318823</c:v>
                </c:pt>
                <c:pt idx="8">
                  <c:v>-68.054119061013083</c:v>
                </c:pt>
                <c:pt idx="9">
                  <c:v>-65.369935046231603</c:v>
                </c:pt>
                <c:pt idx="10">
                  <c:v>-62.266701538980108</c:v>
                </c:pt>
                <c:pt idx="11">
                  <c:v>-58.660267485835583</c:v>
                </c:pt>
                <c:pt idx="12">
                  <c:v>-55.595328205950779</c:v>
                </c:pt>
                <c:pt idx="13">
                  <c:v>-53.985122813026351</c:v>
                </c:pt>
                <c:pt idx="14">
                  <c:v>-52.22825679804555</c:v>
                </c:pt>
                <c:pt idx="15">
                  <c:v>-50.633195750701496</c:v>
                </c:pt>
                <c:pt idx="16">
                  <c:v>-48.91472880043348</c:v>
                </c:pt>
                <c:pt idx="17">
                  <c:v>-47.711887147105038</c:v>
                </c:pt>
                <c:pt idx="18">
                  <c:v>-46.178259644975057</c:v>
                </c:pt>
                <c:pt idx="19">
                  <c:v>-46.001496169394571</c:v>
                </c:pt>
                <c:pt idx="20">
                  <c:v>-47.153384101961883</c:v>
                </c:pt>
                <c:pt idx="21">
                  <c:v>-48.014456999366004</c:v>
                </c:pt>
                <c:pt idx="22">
                  <c:v>-47.847185896727986</c:v>
                </c:pt>
                <c:pt idx="23">
                  <c:v>-47.63539803144667</c:v>
                </c:pt>
                <c:pt idx="24">
                  <c:v>-47.189066776013931</c:v>
                </c:pt>
                <c:pt idx="25">
                  <c:v>-47.093101881050345</c:v>
                </c:pt>
                <c:pt idx="26">
                  <c:v>-48.286339053319352</c:v>
                </c:pt>
                <c:pt idx="27">
                  <c:v>-48.581449281300038</c:v>
                </c:pt>
                <c:pt idx="28">
                  <c:v>-47.570729070278588</c:v>
                </c:pt>
              </c:numCache>
            </c:numRef>
          </c:val>
          <c:smooth val="0"/>
          <c:extLst>
            <c:ext xmlns:c16="http://schemas.microsoft.com/office/drawing/2014/chart" uri="{C3380CC4-5D6E-409C-BE32-E72D297353CC}">
              <c16:uniqueId val="{00000000-E562-4B22-B66B-0065ECED090A}"/>
            </c:ext>
          </c:extLst>
        </c:ser>
        <c:ser>
          <c:idx val="1"/>
          <c:order val="1"/>
          <c:tx>
            <c:strRef>
              <c:f>'[CH2_presentation_data.xlsx]Fig 2.1.3'!$A$11</c:f>
              <c:strCache>
                <c:ptCount val="1"/>
                <c:pt idx="0">
                  <c:v>GCC</c:v>
                </c:pt>
              </c:strCache>
            </c:strRef>
          </c:tx>
          <c:spPr>
            <a:ln w="28575" cap="rnd">
              <a:solidFill>
                <a:srgbClr val="00B0F0"/>
              </a:solidFill>
              <a:round/>
            </a:ln>
            <a:effectLst/>
          </c:spPr>
          <c:marker>
            <c:symbol val="none"/>
          </c:marker>
          <c:cat>
            <c:strRef>
              <c:f>'[CH2_presentation_data.xlsx]Fig 2.1.3'!$B$9:$AD$9</c:f>
              <c:strCache>
                <c:ptCount val="29"/>
                <c:pt idx="0">
                  <c:v>1995</c:v>
                </c:pt>
                <c:pt idx="1">
                  <c:v>96</c:v>
                </c:pt>
                <c:pt idx="2">
                  <c:v>97</c:v>
                </c:pt>
                <c:pt idx="3">
                  <c:v>98</c:v>
                </c:pt>
                <c:pt idx="4">
                  <c:v>99</c:v>
                </c:pt>
                <c:pt idx="5">
                  <c:v>2000</c:v>
                </c:pt>
                <c:pt idx="6">
                  <c:v>01</c:v>
                </c:pt>
                <c:pt idx="7">
                  <c:v>02</c:v>
                </c:pt>
                <c:pt idx="8">
                  <c:v>03</c:v>
                </c:pt>
                <c:pt idx="9">
                  <c:v>04</c:v>
                </c:pt>
                <c:pt idx="10">
                  <c:v>05</c:v>
                </c:pt>
                <c:pt idx="11">
                  <c:v>06</c:v>
                </c:pt>
                <c:pt idx="12">
                  <c:v>07</c:v>
                </c:pt>
                <c:pt idx="13">
                  <c:v>08</c:v>
                </c:pt>
                <c:pt idx="14">
                  <c:v>09</c:v>
                </c:pt>
                <c:pt idx="15">
                  <c:v>10</c:v>
                </c:pt>
                <c:pt idx="16">
                  <c:v>11</c:v>
                </c:pt>
                <c:pt idx="17">
                  <c:v>12</c:v>
                </c:pt>
                <c:pt idx="18">
                  <c:v>13</c:v>
                </c:pt>
                <c:pt idx="19">
                  <c:v>14</c:v>
                </c:pt>
                <c:pt idx="20">
                  <c:v>15</c:v>
                </c:pt>
                <c:pt idx="21">
                  <c:v>16</c:v>
                </c:pt>
                <c:pt idx="22">
                  <c:v>17</c:v>
                </c:pt>
                <c:pt idx="23">
                  <c:v>18</c:v>
                </c:pt>
                <c:pt idx="24">
                  <c:v>19</c:v>
                </c:pt>
                <c:pt idx="25">
                  <c:v>20</c:v>
                </c:pt>
                <c:pt idx="26">
                  <c:v>21</c:v>
                </c:pt>
                <c:pt idx="27">
                  <c:v>22</c:v>
                </c:pt>
                <c:pt idx="28">
                  <c:v>23</c:v>
                </c:pt>
              </c:strCache>
            </c:strRef>
          </c:cat>
          <c:val>
            <c:numRef>
              <c:f>'[CH2_presentation_data.xlsx]Fig 2.1.3'!$B$11:$AD$11</c:f>
              <c:numCache>
                <c:formatCode>0.00</c:formatCode>
                <c:ptCount val="29"/>
                <c:pt idx="0">
                  <c:v>19.582157370778543</c:v>
                </c:pt>
                <c:pt idx="1">
                  <c:v>19.298827783781011</c:v>
                </c:pt>
                <c:pt idx="2">
                  <c:v>19.295570575178164</c:v>
                </c:pt>
                <c:pt idx="3">
                  <c:v>17.209418963364513</c:v>
                </c:pt>
                <c:pt idx="4">
                  <c:v>15.098941728952193</c:v>
                </c:pt>
                <c:pt idx="5">
                  <c:v>16.8957097841636</c:v>
                </c:pt>
                <c:pt idx="6">
                  <c:v>15.38847599755754</c:v>
                </c:pt>
                <c:pt idx="7">
                  <c:v>14.091113571877367</c:v>
                </c:pt>
                <c:pt idx="8">
                  <c:v>15.290917846400331</c:v>
                </c:pt>
                <c:pt idx="9">
                  <c:v>16.339925725538105</c:v>
                </c:pt>
                <c:pt idx="10">
                  <c:v>15.240263024113506</c:v>
                </c:pt>
                <c:pt idx="11">
                  <c:v>13.659734737959415</c:v>
                </c:pt>
                <c:pt idx="12">
                  <c:v>10.415975023310187</c:v>
                </c:pt>
                <c:pt idx="13">
                  <c:v>8.259831088405905</c:v>
                </c:pt>
                <c:pt idx="14">
                  <c:v>8.8507267583142522</c:v>
                </c:pt>
                <c:pt idx="15">
                  <c:v>9.1351491581340003</c:v>
                </c:pt>
                <c:pt idx="16">
                  <c:v>11.23845587458451</c:v>
                </c:pt>
                <c:pt idx="17">
                  <c:v>11.298015818325645</c:v>
                </c:pt>
                <c:pt idx="18">
                  <c:v>10.310244063175437</c:v>
                </c:pt>
                <c:pt idx="19">
                  <c:v>9.5634603376093441</c:v>
                </c:pt>
                <c:pt idx="20">
                  <c:v>8.3447482328150002</c:v>
                </c:pt>
                <c:pt idx="21">
                  <c:v>7.4054604426035437</c:v>
                </c:pt>
                <c:pt idx="22">
                  <c:v>6.0417146031687459</c:v>
                </c:pt>
                <c:pt idx="23">
                  <c:v>6.541066779879702</c:v>
                </c:pt>
                <c:pt idx="24">
                  <c:v>6.1809804547612011</c:v>
                </c:pt>
                <c:pt idx="25">
                  <c:v>5.5760570076825555</c:v>
                </c:pt>
                <c:pt idx="26">
                  <c:v>5.3340397692361288</c:v>
                </c:pt>
                <c:pt idx="27">
                  <c:v>5.7089316594135946</c:v>
                </c:pt>
                <c:pt idx="28">
                  <c:v>4.8940945102081113</c:v>
                </c:pt>
              </c:numCache>
            </c:numRef>
          </c:val>
          <c:smooth val="0"/>
          <c:extLst>
            <c:ext xmlns:c16="http://schemas.microsoft.com/office/drawing/2014/chart" uri="{C3380CC4-5D6E-409C-BE32-E72D297353CC}">
              <c16:uniqueId val="{00000001-E562-4B22-B66B-0065ECED090A}"/>
            </c:ext>
          </c:extLst>
        </c:ser>
        <c:ser>
          <c:idx val="0"/>
          <c:order val="2"/>
          <c:tx>
            <c:strRef>
              <c:f>'[CH2_presentation_data.xlsx]Fig 2.1.3'!$A$10</c:f>
              <c:strCache>
                <c:ptCount val="1"/>
                <c:pt idx="0">
                  <c:v>MENA excluding GCC</c:v>
                </c:pt>
              </c:strCache>
            </c:strRef>
          </c:tx>
          <c:spPr>
            <a:ln w="28575" cap="rnd">
              <a:solidFill>
                <a:srgbClr val="FFC000"/>
              </a:solidFill>
              <a:round/>
            </a:ln>
            <a:effectLst/>
          </c:spPr>
          <c:marker>
            <c:symbol val="none"/>
          </c:marker>
          <c:cat>
            <c:strRef>
              <c:f>'[CH2_presentation_data.xlsx]Fig 2.1.3'!$B$9:$AD$9</c:f>
              <c:strCache>
                <c:ptCount val="29"/>
                <c:pt idx="0">
                  <c:v>1995</c:v>
                </c:pt>
                <c:pt idx="1">
                  <c:v>96</c:v>
                </c:pt>
                <c:pt idx="2">
                  <c:v>97</c:v>
                </c:pt>
                <c:pt idx="3">
                  <c:v>98</c:v>
                </c:pt>
                <c:pt idx="4">
                  <c:v>99</c:v>
                </c:pt>
                <c:pt idx="5">
                  <c:v>2000</c:v>
                </c:pt>
                <c:pt idx="6">
                  <c:v>01</c:v>
                </c:pt>
                <c:pt idx="7">
                  <c:v>02</c:v>
                </c:pt>
                <c:pt idx="8">
                  <c:v>03</c:v>
                </c:pt>
                <c:pt idx="9">
                  <c:v>04</c:v>
                </c:pt>
                <c:pt idx="10">
                  <c:v>05</c:v>
                </c:pt>
                <c:pt idx="11">
                  <c:v>06</c:v>
                </c:pt>
                <c:pt idx="12">
                  <c:v>07</c:v>
                </c:pt>
                <c:pt idx="13">
                  <c:v>08</c:v>
                </c:pt>
                <c:pt idx="14">
                  <c:v>09</c:v>
                </c:pt>
                <c:pt idx="15">
                  <c:v>10</c:v>
                </c:pt>
                <c:pt idx="16">
                  <c:v>11</c:v>
                </c:pt>
                <c:pt idx="17">
                  <c:v>12</c:v>
                </c:pt>
                <c:pt idx="18">
                  <c:v>13</c:v>
                </c:pt>
                <c:pt idx="19">
                  <c:v>14</c:v>
                </c:pt>
                <c:pt idx="20">
                  <c:v>15</c:v>
                </c:pt>
                <c:pt idx="21">
                  <c:v>16</c:v>
                </c:pt>
                <c:pt idx="22">
                  <c:v>17</c:v>
                </c:pt>
                <c:pt idx="23">
                  <c:v>18</c:v>
                </c:pt>
                <c:pt idx="24">
                  <c:v>19</c:v>
                </c:pt>
                <c:pt idx="25">
                  <c:v>20</c:v>
                </c:pt>
                <c:pt idx="26">
                  <c:v>21</c:v>
                </c:pt>
                <c:pt idx="27">
                  <c:v>22</c:v>
                </c:pt>
                <c:pt idx="28">
                  <c:v>23</c:v>
                </c:pt>
              </c:strCache>
            </c:strRef>
          </c:cat>
          <c:val>
            <c:numRef>
              <c:f>'[CH2_presentation_data.xlsx]Fig 2.1.3'!$B$10:$AD$10</c:f>
              <c:numCache>
                <c:formatCode>0.00</c:formatCode>
                <c:ptCount val="29"/>
                <c:pt idx="0">
                  <c:v>-61.256941187132576</c:v>
                </c:pt>
                <c:pt idx="1">
                  <c:v>-61.227014362111895</c:v>
                </c:pt>
                <c:pt idx="2">
                  <c:v>-62.813139288100295</c:v>
                </c:pt>
                <c:pt idx="3">
                  <c:v>-65.049336004369806</c:v>
                </c:pt>
                <c:pt idx="4">
                  <c:v>-66.409974018142407</c:v>
                </c:pt>
                <c:pt idx="5">
                  <c:v>-66.465094536547795</c:v>
                </c:pt>
                <c:pt idx="6">
                  <c:v>-66.305785141664515</c:v>
                </c:pt>
                <c:pt idx="7">
                  <c:v>-65.52294208517786</c:v>
                </c:pt>
                <c:pt idx="8">
                  <c:v>-63.087151521721772</c:v>
                </c:pt>
                <c:pt idx="9">
                  <c:v>-62.680717846231623</c:v>
                </c:pt>
                <c:pt idx="10">
                  <c:v>-62.172482168011598</c:v>
                </c:pt>
                <c:pt idx="11">
                  <c:v>-62.398785194487694</c:v>
                </c:pt>
                <c:pt idx="12">
                  <c:v>-61.160265633159483</c:v>
                </c:pt>
                <c:pt idx="13">
                  <c:v>-60.916047181955122</c:v>
                </c:pt>
                <c:pt idx="14">
                  <c:v>-59.497956374996633</c:v>
                </c:pt>
                <c:pt idx="15">
                  <c:v>-59.033877742793671</c:v>
                </c:pt>
                <c:pt idx="16">
                  <c:v>-62.284290811413335</c:v>
                </c:pt>
                <c:pt idx="17">
                  <c:v>-61.662064821018149</c:v>
                </c:pt>
                <c:pt idx="18">
                  <c:v>-63.548519501226899</c:v>
                </c:pt>
                <c:pt idx="19">
                  <c:v>-64.762345406683522</c:v>
                </c:pt>
                <c:pt idx="20">
                  <c:v>-66.11146295570019</c:v>
                </c:pt>
                <c:pt idx="21">
                  <c:v>-65.216054626521597</c:v>
                </c:pt>
                <c:pt idx="22">
                  <c:v>-65.24310505586881</c:v>
                </c:pt>
                <c:pt idx="23">
                  <c:v>-66.013735725939554</c:v>
                </c:pt>
                <c:pt idx="24">
                  <c:v>-67.497764545310673</c:v>
                </c:pt>
                <c:pt idx="25">
                  <c:v>-67.071962215050036</c:v>
                </c:pt>
                <c:pt idx="26">
                  <c:v>-67.82864001931722</c:v>
                </c:pt>
                <c:pt idx="27">
                  <c:v>-67.620680244206099</c:v>
                </c:pt>
                <c:pt idx="28">
                  <c:v>-66.826066767266653</c:v>
                </c:pt>
              </c:numCache>
            </c:numRef>
          </c:val>
          <c:smooth val="0"/>
          <c:extLst>
            <c:ext xmlns:c16="http://schemas.microsoft.com/office/drawing/2014/chart" uri="{C3380CC4-5D6E-409C-BE32-E72D297353CC}">
              <c16:uniqueId val="{00000002-E562-4B22-B66B-0065ECED090A}"/>
            </c:ext>
          </c:extLst>
        </c:ser>
        <c:ser>
          <c:idx val="3"/>
          <c:order val="3"/>
          <c:tx>
            <c:strRef>
              <c:f>'[CH2_presentation_data.xlsx]Fig 2.1.3'!$A$13</c:f>
              <c:strCache>
                <c:ptCount val="1"/>
                <c:pt idx="0">
                  <c:v>EM</c:v>
                </c:pt>
              </c:strCache>
            </c:strRef>
          </c:tx>
          <c:spPr>
            <a:ln w="28575" cap="rnd">
              <a:solidFill>
                <a:schemeClr val="accent6">
                  <a:lumMod val="75000"/>
                </a:schemeClr>
              </a:solidFill>
              <a:round/>
            </a:ln>
            <a:effectLst/>
          </c:spPr>
          <c:marker>
            <c:symbol val="none"/>
          </c:marker>
          <c:cat>
            <c:strRef>
              <c:f>'[CH2_presentation_data.xlsx]Fig 2.1.3'!$B$9:$AD$9</c:f>
              <c:strCache>
                <c:ptCount val="29"/>
                <c:pt idx="0">
                  <c:v>1995</c:v>
                </c:pt>
                <c:pt idx="1">
                  <c:v>96</c:v>
                </c:pt>
                <c:pt idx="2">
                  <c:v>97</c:v>
                </c:pt>
                <c:pt idx="3">
                  <c:v>98</c:v>
                </c:pt>
                <c:pt idx="4">
                  <c:v>99</c:v>
                </c:pt>
                <c:pt idx="5">
                  <c:v>2000</c:v>
                </c:pt>
                <c:pt idx="6">
                  <c:v>01</c:v>
                </c:pt>
                <c:pt idx="7">
                  <c:v>02</c:v>
                </c:pt>
                <c:pt idx="8">
                  <c:v>03</c:v>
                </c:pt>
                <c:pt idx="9">
                  <c:v>04</c:v>
                </c:pt>
                <c:pt idx="10">
                  <c:v>05</c:v>
                </c:pt>
                <c:pt idx="11">
                  <c:v>06</c:v>
                </c:pt>
                <c:pt idx="12">
                  <c:v>07</c:v>
                </c:pt>
                <c:pt idx="13">
                  <c:v>08</c:v>
                </c:pt>
                <c:pt idx="14">
                  <c:v>09</c:v>
                </c:pt>
                <c:pt idx="15">
                  <c:v>10</c:v>
                </c:pt>
                <c:pt idx="16">
                  <c:v>11</c:v>
                </c:pt>
                <c:pt idx="17">
                  <c:v>12</c:v>
                </c:pt>
                <c:pt idx="18">
                  <c:v>13</c:v>
                </c:pt>
                <c:pt idx="19">
                  <c:v>14</c:v>
                </c:pt>
                <c:pt idx="20">
                  <c:v>15</c:v>
                </c:pt>
                <c:pt idx="21">
                  <c:v>16</c:v>
                </c:pt>
                <c:pt idx="22">
                  <c:v>17</c:v>
                </c:pt>
                <c:pt idx="23">
                  <c:v>18</c:v>
                </c:pt>
                <c:pt idx="24">
                  <c:v>19</c:v>
                </c:pt>
                <c:pt idx="25">
                  <c:v>20</c:v>
                </c:pt>
                <c:pt idx="26">
                  <c:v>21</c:v>
                </c:pt>
                <c:pt idx="27">
                  <c:v>22</c:v>
                </c:pt>
                <c:pt idx="28">
                  <c:v>23</c:v>
                </c:pt>
              </c:strCache>
            </c:strRef>
          </c:cat>
          <c:val>
            <c:numRef>
              <c:f>'[CH2_presentation_data.xlsx]Fig 2.1.3'!$B$13:$AD$13</c:f>
              <c:numCache>
                <c:formatCode>0.00</c:formatCode>
                <c:ptCount val="29"/>
                <c:pt idx="0">
                  <c:v>-62.665187187986902</c:v>
                </c:pt>
                <c:pt idx="1">
                  <c:v>-63.271596621155702</c:v>
                </c:pt>
                <c:pt idx="2">
                  <c:v>-63.2823208028626</c:v>
                </c:pt>
                <c:pt idx="3">
                  <c:v>-64.828192708317872</c:v>
                </c:pt>
                <c:pt idx="4">
                  <c:v>-66.263175011276516</c:v>
                </c:pt>
                <c:pt idx="5">
                  <c:v>-65.983156974494207</c:v>
                </c:pt>
                <c:pt idx="6">
                  <c:v>-66.568321805763532</c:v>
                </c:pt>
                <c:pt idx="7">
                  <c:v>-66.628742209609143</c:v>
                </c:pt>
                <c:pt idx="8">
                  <c:v>-66.003006222322242</c:v>
                </c:pt>
                <c:pt idx="9">
                  <c:v>-64.76970777140734</c:v>
                </c:pt>
                <c:pt idx="10">
                  <c:v>-63.915584592425645</c:v>
                </c:pt>
                <c:pt idx="11">
                  <c:v>-62.550815649668031</c:v>
                </c:pt>
                <c:pt idx="12">
                  <c:v>-61.052135959941836</c:v>
                </c:pt>
                <c:pt idx="13">
                  <c:v>-59.399760344063104</c:v>
                </c:pt>
                <c:pt idx="14">
                  <c:v>-59.597922092696322</c:v>
                </c:pt>
                <c:pt idx="15">
                  <c:v>-58.645820675372875</c:v>
                </c:pt>
                <c:pt idx="16">
                  <c:v>-57.193086679949531</c:v>
                </c:pt>
                <c:pt idx="17">
                  <c:v>-56.128664587764632</c:v>
                </c:pt>
                <c:pt idx="18">
                  <c:v>-55.141458441780408</c:v>
                </c:pt>
                <c:pt idx="19">
                  <c:v>-54.875726377952617</c:v>
                </c:pt>
                <c:pt idx="20">
                  <c:v>-54.896781389924385</c:v>
                </c:pt>
                <c:pt idx="21">
                  <c:v>-54.591849476346233</c:v>
                </c:pt>
                <c:pt idx="22">
                  <c:v>-53.722607589011339</c:v>
                </c:pt>
                <c:pt idx="23">
                  <c:v>-53.055459402526125</c:v>
                </c:pt>
                <c:pt idx="24">
                  <c:v>-52.526877084507674</c:v>
                </c:pt>
                <c:pt idx="25">
                  <c:v>-51.343738607899148</c:v>
                </c:pt>
                <c:pt idx="26">
                  <c:v>-50.64179880033862</c:v>
                </c:pt>
                <c:pt idx="27">
                  <c:v>-50.372850137416194</c:v>
                </c:pt>
                <c:pt idx="28">
                  <c:v>-49.294291339303427</c:v>
                </c:pt>
              </c:numCache>
            </c:numRef>
          </c:val>
          <c:smooth val="0"/>
          <c:extLst>
            <c:ext xmlns:c16="http://schemas.microsoft.com/office/drawing/2014/chart" uri="{C3380CC4-5D6E-409C-BE32-E72D297353CC}">
              <c16:uniqueId val="{00000003-E562-4B22-B66B-0065ECED090A}"/>
            </c:ext>
          </c:extLst>
        </c:ser>
        <c:dLbls>
          <c:showLegendKey val="0"/>
          <c:showVal val="0"/>
          <c:showCatName val="0"/>
          <c:showSerName val="0"/>
          <c:showPercent val="0"/>
          <c:showBubbleSize val="0"/>
        </c:dLbls>
        <c:smooth val="0"/>
        <c:axId val="723707856"/>
        <c:axId val="80353264"/>
      </c:lineChart>
      <c:catAx>
        <c:axId val="723707856"/>
        <c:scaling>
          <c:orientation val="minMax"/>
        </c:scaling>
        <c:delete val="0"/>
        <c:axPos val="b"/>
        <c:numFmt formatCode="General" sourceLinked="1"/>
        <c:majorTickMark val="none"/>
        <c:minorTickMark val="none"/>
        <c:tickLblPos val="low"/>
        <c:spPr>
          <a:noFill/>
          <a:ln w="9525"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0353264"/>
        <c:crosses val="autoZero"/>
        <c:auto val="1"/>
        <c:lblAlgn val="ctr"/>
        <c:lblOffset val="100"/>
        <c:tickLblSkip val="5"/>
        <c:noMultiLvlLbl val="0"/>
      </c:catAx>
      <c:valAx>
        <c:axId val="80353264"/>
        <c:scaling>
          <c:orientation val="minMax"/>
        </c:scaling>
        <c:delete val="0"/>
        <c:axPos val="l"/>
        <c:numFmt formatCode="0"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23707856"/>
        <c:crosses val="autoZero"/>
        <c:crossBetween val="between"/>
      </c:valAx>
      <c:spPr>
        <a:noFill/>
        <a:ln>
          <a:noFill/>
        </a:ln>
        <a:effectLst/>
      </c:spPr>
    </c:plotArea>
    <c:legend>
      <c:legendPos val="b"/>
      <c:layout>
        <c:manualLayout>
          <c:xMode val="edge"/>
          <c:yMode val="edge"/>
          <c:x val="2.6179450680793047E-2"/>
          <c:y val="1.1372067308121025E-2"/>
          <c:w val="0.96212544370168829"/>
          <c:h val="0.12735819191910183"/>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000">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2199533901333906E-2"/>
          <c:y val="0.1889717591043889"/>
          <c:w val="0.94194728144801243"/>
          <c:h val="0.7041573229933884"/>
        </c:manualLayout>
      </c:layout>
      <c:barChart>
        <c:barDir val="col"/>
        <c:grouping val="stacked"/>
        <c:varyColors val="0"/>
        <c:ser>
          <c:idx val="1"/>
          <c:order val="1"/>
          <c:tx>
            <c:strRef>
              <c:f>'[CH2_presentation_data.xlsx]Fig 2.2'!$D$33</c:f>
              <c:strCache>
                <c:ptCount val="1"/>
                <c:pt idx="0">
                  <c:v>TFP</c:v>
                </c:pt>
              </c:strCache>
            </c:strRef>
          </c:tx>
          <c:spPr>
            <a:solidFill>
              <a:srgbClr val="FFC000"/>
            </a:solidFill>
            <a:ln>
              <a:noFill/>
            </a:ln>
            <a:effectLst/>
          </c:spPr>
          <c:invertIfNegative val="0"/>
          <c:cat>
            <c:strRef>
              <c:f>'[CH2_presentation_data.xlsx]Fig 2.2'!$A$34:$A$38</c:f>
              <c:strCache>
                <c:ptCount val="4"/>
                <c:pt idx="0">
                  <c:v>MENA excluding GCC</c:v>
                </c:pt>
                <c:pt idx="1">
                  <c:v>GCC</c:v>
                </c:pt>
                <c:pt idx="2">
                  <c:v>CCA</c:v>
                </c:pt>
                <c:pt idx="3">
                  <c:v>Rest of the world</c:v>
                </c:pt>
              </c:strCache>
              <c:extLst/>
            </c:strRef>
          </c:cat>
          <c:val>
            <c:numRef>
              <c:f>'[CH2_presentation_data.xlsx]Fig 2.2'!$D$34:$D$38</c:f>
              <c:numCache>
                <c:formatCode>0.00</c:formatCode>
                <c:ptCount val="4"/>
                <c:pt idx="0">
                  <c:v>0.70709975216338827</c:v>
                </c:pt>
                <c:pt idx="1">
                  <c:v>-1.6208361911499072</c:v>
                </c:pt>
                <c:pt idx="2">
                  <c:v>2.7392051275035185</c:v>
                </c:pt>
                <c:pt idx="3">
                  <c:v>1.0491375950094519</c:v>
                </c:pt>
              </c:numCache>
              <c:extLst/>
            </c:numRef>
          </c:val>
          <c:extLst>
            <c:ext xmlns:c16="http://schemas.microsoft.com/office/drawing/2014/chart" uri="{C3380CC4-5D6E-409C-BE32-E72D297353CC}">
              <c16:uniqueId val="{00000000-02FE-4B3D-8EB8-05CB4EA159C4}"/>
            </c:ext>
          </c:extLst>
        </c:ser>
        <c:ser>
          <c:idx val="4"/>
          <c:order val="2"/>
          <c:tx>
            <c:strRef>
              <c:f>'[CH2_presentation_data.xlsx]Fig 2.2'!$G$33</c:f>
              <c:strCache>
                <c:ptCount val="1"/>
                <c:pt idx="0">
                  <c:v>Capital Deepening</c:v>
                </c:pt>
              </c:strCache>
            </c:strRef>
          </c:tx>
          <c:spPr>
            <a:solidFill>
              <a:srgbClr val="C00000"/>
            </a:solidFill>
            <a:ln>
              <a:noFill/>
            </a:ln>
            <a:effectLst/>
          </c:spPr>
          <c:invertIfNegative val="0"/>
          <c:cat>
            <c:strRef>
              <c:f>'[CH2_presentation_data.xlsx]Fig 2.2'!$A$34:$A$38</c:f>
              <c:strCache>
                <c:ptCount val="4"/>
                <c:pt idx="0">
                  <c:v>MENA excluding GCC</c:v>
                </c:pt>
                <c:pt idx="1">
                  <c:v>GCC</c:v>
                </c:pt>
                <c:pt idx="2">
                  <c:v>CCA</c:v>
                </c:pt>
                <c:pt idx="3">
                  <c:v>Rest of the world</c:v>
                </c:pt>
              </c:strCache>
              <c:extLst/>
            </c:strRef>
          </c:cat>
          <c:val>
            <c:numRef>
              <c:f>'[CH2_presentation_data.xlsx]Fig 2.2'!$G$34:$G$38</c:f>
              <c:numCache>
                <c:formatCode>0.00</c:formatCode>
                <c:ptCount val="4"/>
                <c:pt idx="0">
                  <c:v>0.57820365438938848</c:v>
                </c:pt>
                <c:pt idx="1">
                  <c:v>0.75069830430149853</c:v>
                </c:pt>
                <c:pt idx="2">
                  <c:v>0.40859096222658708</c:v>
                </c:pt>
                <c:pt idx="3">
                  <c:v>1.289421463864181</c:v>
                </c:pt>
              </c:numCache>
              <c:extLst/>
            </c:numRef>
          </c:val>
          <c:extLst>
            <c:ext xmlns:c16="http://schemas.microsoft.com/office/drawing/2014/chart" uri="{C3380CC4-5D6E-409C-BE32-E72D297353CC}">
              <c16:uniqueId val="{00000001-02FE-4B3D-8EB8-05CB4EA159C4}"/>
            </c:ext>
          </c:extLst>
        </c:ser>
        <c:ser>
          <c:idx val="3"/>
          <c:order val="3"/>
          <c:tx>
            <c:strRef>
              <c:f>'[CH2_presentation_data.xlsx]Fig 2.2'!$F$33</c:f>
              <c:strCache>
                <c:ptCount val="1"/>
                <c:pt idx="0">
                  <c:v>Labor</c:v>
                </c:pt>
              </c:strCache>
            </c:strRef>
          </c:tx>
          <c:spPr>
            <a:solidFill>
              <a:srgbClr val="0070C0"/>
            </a:solidFill>
            <a:ln>
              <a:noFill/>
            </a:ln>
            <a:effectLst/>
          </c:spPr>
          <c:invertIfNegative val="0"/>
          <c:cat>
            <c:strRef>
              <c:f>'[CH2_presentation_data.xlsx]Fig 2.2'!$A$34:$A$38</c:f>
              <c:strCache>
                <c:ptCount val="4"/>
                <c:pt idx="0">
                  <c:v>MENA excluding GCC</c:v>
                </c:pt>
                <c:pt idx="1">
                  <c:v>GCC</c:v>
                </c:pt>
                <c:pt idx="2">
                  <c:v>CCA</c:v>
                </c:pt>
                <c:pt idx="3">
                  <c:v>Rest of the world</c:v>
                </c:pt>
              </c:strCache>
              <c:extLst/>
            </c:strRef>
          </c:cat>
          <c:val>
            <c:numRef>
              <c:f>'[CH2_presentation_data.xlsx]Fig 2.2'!$F$34:$F$38</c:f>
              <c:numCache>
                <c:formatCode>General</c:formatCode>
                <c:ptCount val="4"/>
                <c:pt idx="0">
                  <c:v>0.86178822410755951</c:v>
                </c:pt>
                <c:pt idx="1">
                  <c:v>1.0168958461573514</c:v>
                </c:pt>
                <c:pt idx="2">
                  <c:v>0.73024144289925286</c:v>
                </c:pt>
                <c:pt idx="3">
                  <c:v>0.29900018194726985</c:v>
                </c:pt>
              </c:numCache>
              <c:extLst/>
            </c:numRef>
          </c:val>
          <c:extLst>
            <c:ext xmlns:c16="http://schemas.microsoft.com/office/drawing/2014/chart" uri="{C3380CC4-5D6E-409C-BE32-E72D297353CC}">
              <c16:uniqueId val="{00000002-02FE-4B3D-8EB8-05CB4EA159C4}"/>
            </c:ext>
          </c:extLst>
        </c:ser>
        <c:dLbls>
          <c:showLegendKey val="0"/>
          <c:showVal val="0"/>
          <c:showCatName val="0"/>
          <c:showSerName val="0"/>
          <c:showPercent val="0"/>
          <c:showBubbleSize val="0"/>
        </c:dLbls>
        <c:gapWidth val="150"/>
        <c:overlap val="100"/>
        <c:axId val="331365359"/>
        <c:axId val="319702639"/>
      </c:barChart>
      <c:lineChart>
        <c:grouping val="standard"/>
        <c:varyColors val="0"/>
        <c:ser>
          <c:idx val="2"/>
          <c:order val="4"/>
          <c:tx>
            <c:strRef>
              <c:f>'[CH2_presentation_data.xlsx]Fig 2.2'!$E$33</c:f>
              <c:strCache>
                <c:ptCount val="1"/>
                <c:pt idx="0">
                  <c:v>Real GDP per capita</c:v>
                </c:pt>
              </c:strCache>
            </c:strRef>
          </c:tx>
          <c:spPr>
            <a:ln w="28575" cap="rnd">
              <a:noFill/>
              <a:round/>
            </a:ln>
            <a:effectLst/>
          </c:spPr>
          <c:marker>
            <c:symbol val="circle"/>
            <c:size val="8"/>
            <c:spPr>
              <a:solidFill>
                <a:schemeClr val="tx1"/>
              </a:solidFill>
              <a:ln w="9525">
                <a:solidFill>
                  <a:schemeClr val="tx1"/>
                </a:solidFill>
              </a:ln>
              <a:effectLst/>
            </c:spPr>
          </c:marker>
          <c:cat>
            <c:strRef>
              <c:f>'[CH2_presentation_data.xlsx]Fig 2.2'!$A$34:$A$38</c:f>
              <c:strCache>
                <c:ptCount val="4"/>
                <c:pt idx="0">
                  <c:v>MENA excluding GCC</c:v>
                </c:pt>
                <c:pt idx="1">
                  <c:v>GCC</c:v>
                </c:pt>
                <c:pt idx="2">
                  <c:v>CCA</c:v>
                </c:pt>
                <c:pt idx="3">
                  <c:v>Rest of the world</c:v>
                </c:pt>
              </c:strCache>
              <c:extLst/>
            </c:strRef>
          </c:cat>
          <c:val>
            <c:numRef>
              <c:f>'[CH2_presentation_data.xlsx]Fig 2.2'!$E$34:$E$38</c:f>
              <c:numCache>
                <c:formatCode>0.00</c:formatCode>
                <c:ptCount val="4"/>
                <c:pt idx="0">
                  <c:v>2.1470916211571098</c:v>
                </c:pt>
                <c:pt idx="1">
                  <c:v>0.14675843633991301</c:v>
                </c:pt>
                <c:pt idx="2">
                  <c:v>3.8780373834736133</c:v>
                </c:pt>
                <c:pt idx="3">
                  <c:v>2.6375593138359346</c:v>
                </c:pt>
              </c:numCache>
              <c:extLst/>
            </c:numRef>
          </c:val>
          <c:smooth val="1"/>
          <c:extLst>
            <c:ext xmlns:c16="http://schemas.microsoft.com/office/drawing/2014/chart" uri="{C3380CC4-5D6E-409C-BE32-E72D297353CC}">
              <c16:uniqueId val="{00000003-02FE-4B3D-8EB8-05CB4EA159C4}"/>
            </c:ext>
          </c:extLst>
        </c:ser>
        <c:ser>
          <c:idx val="5"/>
          <c:order val="5"/>
          <c:tx>
            <c:strRef>
              <c:f>'[CH2_presentation_data.xlsx]Fig 2.2'!$H$33</c:f>
              <c:strCache>
                <c:ptCount val="1"/>
                <c:pt idx="0">
                  <c:v>Labor productivity</c:v>
                </c:pt>
              </c:strCache>
            </c:strRef>
          </c:tx>
          <c:spPr>
            <a:ln w="28575" cap="rnd">
              <a:noFill/>
              <a:prstDash val="sysDash"/>
              <a:round/>
            </a:ln>
            <a:effectLst/>
          </c:spPr>
          <c:marker>
            <c:symbol val="dash"/>
            <c:size val="25"/>
            <c:spPr>
              <a:pattFill prst="wdDnDiag">
                <a:fgClr>
                  <a:schemeClr val="bg1">
                    <a:lumMod val="65000"/>
                  </a:schemeClr>
                </a:fgClr>
                <a:bgClr>
                  <a:schemeClr val="bg1"/>
                </a:bgClr>
              </a:pattFill>
              <a:ln w="9525">
                <a:solidFill>
                  <a:schemeClr val="bg1">
                    <a:lumMod val="65000"/>
                  </a:schemeClr>
                </a:solidFill>
              </a:ln>
              <a:effectLst/>
            </c:spPr>
          </c:marker>
          <c:cat>
            <c:strRef>
              <c:f>'[CH2_presentation_data.xlsx]Fig 2.2'!$A$34:$A$38</c:f>
              <c:strCache>
                <c:ptCount val="4"/>
                <c:pt idx="0">
                  <c:v>MENA excluding GCC</c:v>
                </c:pt>
                <c:pt idx="1">
                  <c:v>GCC</c:v>
                </c:pt>
                <c:pt idx="2">
                  <c:v>CCA</c:v>
                </c:pt>
                <c:pt idx="3">
                  <c:v>Rest of the world</c:v>
                </c:pt>
              </c:strCache>
              <c:extLst/>
            </c:strRef>
          </c:cat>
          <c:val>
            <c:numRef>
              <c:f>'[CH2_presentation_data.xlsx]Fig 2.2'!$H$34:$H$38</c:f>
              <c:numCache>
                <c:formatCode>0.00</c:formatCode>
                <c:ptCount val="4"/>
                <c:pt idx="0">
                  <c:v>1.2853034065527766</c:v>
                </c:pt>
                <c:pt idx="1">
                  <c:v>-0.87013788684840865</c:v>
                </c:pt>
                <c:pt idx="2">
                  <c:v>3.1477960897301061</c:v>
                </c:pt>
                <c:pt idx="3">
                  <c:v>2.3385590588736331</c:v>
                </c:pt>
              </c:numCache>
              <c:extLst/>
            </c:numRef>
          </c:val>
          <c:smooth val="1"/>
          <c:extLst>
            <c:ext xmlns:c16="http://schemas.microsoft.com/office/drawing/2014/chart" uri="{C3380CC4-5D6E-409C-BE32-E72D297353CC}">
              <c16:uniqueId val="{00000004-02FE-4B3D-8EB8-05CB4EA159C4}"/>
            </c:ext>
          </c:extLst>
        </c:ser>
        <c:dLbls>
          <c:showLegendKey val="0"/>
          <c:showVal val="0"/>
          <c:showCatName val="0"/>
          <c:showSerName val="0"/>
          <c:showPercent val="0"/>
          <c:showBubbleSize val="0"/>
        </c:dLbls>
        <c:marker val="1"/>
        <c:smooth val="0"/>
        <c:axId val="331365359"/>
        <c:axId val="319702639"/>
        <c:extLst>
          <c:ext xmlns:c15="http://schemas.microsoft.com/office/drawing/2012/chart" uri="{02D57815-91ED-43cb-92C2-25804820EDAC}">
            <c15:filteredLineSeries>
              <c15:ser>
                <c:idx val="0"/>
                <c:order val="0"/>
                <c:tx>
                  <c:strRef>
                    <c:extLst>
                      <c:ext uri="{02D57815-91ED-43cb-92C2-25804820EDAC}">
                        <c15:formulaRef>
                          <c15:sqref>'[CH2_presentation_data.xlsx]Fig 2.2'!$C$33</c15:sqref>
                        </c15:formulaRef>
                      </c:ext>
                    </c:extLst>
                    <c:strCache>
                      <c:ptCount val="1"/>
                      <c:pt idx="0">
                        <c:v>Real GDP</c:v>
                      </c:pt>
                    </c:strCache>
                  </c:strRef>
                </c:tx>
                <c:spPr>
                  <a:ln w="28575" cap="rnd">
                    <a:noFill/>
                    <a:round/>
                  </a:ln>
                  <a:effectLst/>
                </c:spPr>
                <c:marker>
                  <c:symbol val="circle"/>
                  <c:size val="7"/>
                  <c:spPr>
                    <a:solidFill>
                      <a:schemeClr val="tx1"/>
                    </a:solidFill>
                    <a:ln w="9525">
                      <a:solidFill>
                        <a:schemeClr val="tx1"/>
                      </a:solidFill>
                    </a:ln>
                    <a:effectLst/>
                  </c:spPr>
                </c:marker>
                <c:cat>
                  <c:strRef>
                    <c:extLst>
                      <c:ext uri="{02D57815-91ED-43cb-92C2-25804820EDAC}">
                        <c15:formulaRef>
                          <c15:sqref>'[CH2_presentation_data.xlsx]Fig 2.2'!$A$34:$A$38</c15:sqref>
                        </c15:formulaRef>
                      </c:ext>
                    </c:extLst>
                    <c:strCache>
                      <c:ptCount val="4"/>
                      <c:pt idx="0">
                        <c:v>MENA excluding GCC</c:v>
                      </c:pt>
                      <c:pt idx="1">
                        <c:v>GCC</c:v>
                      </c:pt>
                      <c:pt idx="2">
                        <c:v>CCA</c:v>
                      </c:pt>
                      <c:pt idx="3">
                        <c:v>Rest of the world</c:v>
                      </c:pt>
                    </c:strCache>
                  </c:strRef>
                </c:cat>
                <c:val>
                  <c:numRef>
                    <c:extLst>
                      <c:ext uri="{02D57815-91ED-43cb-92C2-25804820EDAC}">
                        <c15:formulaRef>
                          <c15:sqref>'[CH2_presentation_data.xlsx]Fig 2.2'!$C$34:$C$38</c15:sqref>
                        </c15:formulaRef>
                      </c:ext>
                    </c:extLst>
                    <c:numCache>
                      <c:formatCode>0.00</c:formatCode>
                      <c:ptCount val="4"/>
                      <c:pt idx="0">
                        <c:v>4.0019418610480875</c:v>
                      </c:pt>
                      <c:pt idx="1">
                        <c:v>2.9697975593576209</c:v>
                      </c:pt>
                      <c:pt idx="2">
                        <c:v>4.2589727502433128</c:v>
                      </c:pt>
                      <c:pt idx="3">
                        <c:v>3.3589873595891531</c:v>
                      </c:pt>
                    </c:numCache>
                  </c:numRef>
                </c:val>
                <c:smooth val="0"/>
                <c:extLst>
                  <c:ext xmlns:c16="http://schemas.microsoft.com/office/drawing/2014/chart" uri="{C3380CC4-5D6E-409C-BE32-E72D297353CC}">
                    <c16:uniqueId val="{00000005-02FE-4B3D-8EB8-05CB4EA159C4}"/>
                  </c:ext>
                </c:extLst>
              </c15:ser>
            </c15:filteredLineSeries>
          </c:ext>
        </c:extLst>
      </c:lineChart>
      <c:catAx>
        <c:axId val="331365359"/>
        <c:scaling>
          <c:orientation val="minMax"/>
        </c:scaling>
        <c:delete val="0"/>
        <c:axPos val="b"/>
        <c:numFmt formatCode="General" sourceLinked="1"/>
        <c:majorTickMark val="none"/>
        <c:minorTickMark val="none"/>
        <c:tickLblPos val="low"/>
        <c:spPr>
          <a:noFill/>
          <a:ln w="9525"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319702639"/>
        <c:crosses val="autoZero"/>
        <c:auto val="1"/>
        <c:lblAlgn val="ctr"/>
        <c:lblOffset val="100"/>
        <c:noMultiLvlLbl val="0"/>
      </c:catAx>
      <c:valAx>
        <c:axId val="319702639"/>
        <c:scaling>
          <c:orientation val="minMax"/>
          <c:max val="4"/>
        </c:scaling>
        <c:delete val="0"/>
        <c:axPos val="l"/>
        <c:numFmt formatCode="0"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331365359"/>
        <c:crosses val="autoZero"/>
        <c:crossBetween val="between"/>
      </c:valAx>
      <c:spPr>
        <a:noFill/>
        <a:ln>
          <a:noFill/>
        </a:ln>
        <a:effectLst/>
      </c:spPr>
    </c:plotArea>
    <c:legend>
      <c:legendPos val="t"/>
      <c:layout>
        <c:manualLayout>
          <c:xMode val="edge"/>
          <c:yMode val="edge"/>
          <c:x val="7.1469049166147561E-2"/>
          <c:y val="2.1224331997574522E-2"/>
          <c:w val="0.90622133978952002"/>
          <c:h val="0.17577172868841706"/>
        </c:manualLayout>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850917024942431E-2"/>
          <c:y val="3.5290343278793712E-2"/>
          <c:w val="0.91503047356810463"/>
          <c:h val="0.8911468477412412"/>
        </c:manualLayout>
      </c:layout>
      <c:barChart>
        <c:barDir val="col"/>
        <c:grouping val="stacked"/>
        <c:varyColors val="0"/>
        <c:ser>
          <c:idx val="0"/>
          <c:order val="0"/>
          <c:tx>
            <c:strRef>
              <c:f>'[CH2_presentation_data.xlsx]Fig 2.6'!$D$29</c:f>
              <c:strCache>
                <c:ptCount val="1"/>
                <c:pt idx="0">
                  <c:v>Capital</c:v>
                </c:pt>
              </c:strCache>
            </c:strRef>
          </c:tx>
          <c:spPr>
            <a:solidFill>
              <a:srgbClr val="C00000"/>
            </a:solidFill>
            <a:ln>
              <a:noFill/>
            </a:ln>
            <a:effectLst/>
          </c:spPr>
          <c:invertIfNegative val="0"/>
          <c:cat>
            <c:strRef>
              <c:f>'[CH2_presentation_data.xlsx]Fig 2.6'!$C$30:$C$33</c:f>
              <c:strCache>
                <c:ptCount val="4"/>
                <c:pt idx="0">
                  <c:v>MENA excuding GCC</c:v>
                </c:pt>
                <c:pt idx="1">
                  <c:v>GCC</c:v>
                </c:pt>
                <c:pt idx="2">
                  <c:v>CCA</c:v>
                </c:pt>
                <c:pt idx="3">
                  <c:v>Rest of the world</c:v>
                </c:pt>
              </c:strCache>
            </c:strRef>
          </c:cat>
          <c:val>
            <c:numRef>
              <c:f>'[CH2_presentation_data.xlsx]Fig 2.6'!$D$30:$D$33</c:f>
              <c:numCache>
                <c:formatCode>0.0</c:formatCode>
                <c:ptCount val="4"/>
                <c:pt idx="0">
                  <c:v>3.6526425218381409</c:v>
                </c:pt>
                <c:pt idx="1">
                  <c:v>4.6861569106923424</c:v>
                </c:pt>
                <c:pt idx="2">
                  <c:v>1.7518168508677294</c:v>
                </c:pt>
                <c:pt idx="3">
                  <c:v>3.9721578976467757</c:v>
                </c:pt>
              </c:numCache>
            </c:numRef>
          </c:val>
          <c:extLst>
            <c:ext xmlns:c16="http://schemas.microsoft.com/office/drawing/2014/chart" uri="{C3380CC4-5D6E-409C-BE32-E72D297353CC}">
              <c16:uniqueId val="{00000000-69EF-4F9A-8BE5-DA3294C9810D}"/>
            </c:ext>
          </c:extLst>
        </c:ser>
        <c:ser>
          <c:idx val="1"/>
          <c:order val="1"/>
          <c:tx>
            <c:strRef>
              <c:f>'[CH2_presentation_data.xlsx]Fig 2.6'!$E$29</c:f>
              <c:strCache>
                <c:ptCount val="1"/>
                <c:pt idx="0">
                  <c:v>Employment</c:v>
                </c:pt>
              </c:strCache>
            </c:strRef>
          </c:tx>
          <c:spPr>
            <a:solidFill>
              <a:srgbClr val="0070C0"/>
            </a:solidFill>
            <a:ln>
              <a:noFill/>
            </a:ln>
            <a:effectLst/>
          </c:spPr>
          <c:invertIfNegative val="0"/>
          <c:cat>
            <c:strRef>
              <c:f>'[CH2_presentation_data.xlsx]Fig 2.6'!$C$30:$C$33</c:f>
              <c:strCache>
                <c:ptCount val="4"/>
                <c:pt idx="0">
                  <c:v>MENA excuding GCC</c:v>
                </c:pt>
                <c:pt idx="1">
                  <c:v>GCC</c:v>
                </c:pt>
                <c:pt idx="2">
                  <c:v>CCA</c:v>
                </c:pt>
                <c:pt idx="3">
                  <c:v>Rest of the world</c:v>
                </c:pt>
              </c:strCache>
            </c:strRef>
          </c:cat>
          <c:val>
            <c:numRef>
              <c:f>'[CH2_presentation_data.xlsx]Fig 2.6'!$E$30:$E$33</c:f>
              <c:numCache>
                <c:formatCode>0.0</c:formatCode>
                <c:ptCount val="4"/>
                <c:pt idx="0">
                  <c:v>-2.7166385063006731</c:v>
                </c:pt>
                <c:pt idx="1">
                  <c:v>-3.8399352949926815</c:v>
                </c:pt>
                <c:pt idx="2">
                  <c:v>-1.1111766376242094</c:v>
                </c:pt>
                <c:pt idx="3">
                  <c:v>-1.020428295831278</c:v>
                </c:pt>
              </c:numCache>
            </c:numRef>
          </c:val>
          <c:extLst>
            <c:ext xmlns:c16="http://schemas.microsoft.com/office/drawing/2014/chart" uri="{C3380CC4-5D6E-409C-BE32-E72D297353CC}">
              <c16:uniqueId val="{00000001-69EF-4F9A-8BE5-DA3294C9810D}"/>
            </c:ext>
          </c:extLst>
        </c:ser>
        <c:dLbls>
          <c:showLegendKey val="0"/>
          <c:showVal val="0"/>
          <c:showCatName val="0"/>
          <c:showSerName val="0"/>
          <c:showPercent val="0"/>
          <c:showBubbleSize val="0"/>
        </c:dLbls>
        <c:gapWidth val="150"/>
        <c:overlap val="100"/>
        <c:axId val="394021711"/>
        <c:axId val="394022191"/>
      </c:barChart>
      <c:lineChart>
        <c:grouping val="standard"/>
        <c:varyColors val="0"/>
        <c:ser>
          <c:idx val="2"/>
          <c:order val="2"/>
          <c:tx>
            <c:strRef>
              <c:f>'[CH2_presentation_data.xlsx]Fig 2.6'!$F$29</c:f>
              <c:strCache>
                <c:ptCount val="1"/>
                <c:pt idx="0">
                  <c:v>Capital deepening</c:v>
                </c:pt>
              </c:strCache>
            </c:strRef>
          </c:tx>
          <c:spPr>
            <a:ln w="28575" cap="rnd">
              <a:noFill/>
              <a:round/>
            </a:ln>
            <a:effectLst/>
          </c:spPr>
          <c:marker>
            <c:symbol val="circle"/>
            <c:size val="7"/>
            <c:spPr>
              <a:solidFill>
                <a:schemeClr val="tx1"/>
              </a:solidFill>
              <a:ln w="9525">
                <a:solidFill>
                  <a:schemeClr val="bg1"/>
                </a:solidFill>
              </a:ln>
              <a:effectLst/>
            </c:spPr>
          </c:marker>
          <c:cat>
            <c:strRef>
              <c:f>'[CH2_presentation_data.xlsx]Fig 2.6'!$C$30:$C$33</c:f>
              <c:strCache>
                <c:ptCount val="4"/>
                <c:pt idx="0">
                  <c:v>MENA excuding GCC</c:v>
                </c:pt>
                <c:pt idx="1">
                  <c:v>GCC</c:v>
                </c:pt>
                <c:pt idx="2">
                  <c:v>CCA</c:v>
                </c:pt>
                <c:pt idx="3">
                  <c:v>Rest of the world</c:v>
                </c:pt>
              </c:strCache>
            </c:strRef>
          </c:cat>
          <c:val>
            <c:numRef>
              <c:f>'[CH2_presentation_data.xlsx]Fig 2.6'!$F$30:$F$33</c:f>
              <c:numCache>
                <c:formatCode>0.0</c:formatCode>
                <c:ptCount val="4"/>
                <c:pt idx="0">
                  <c:v>0.9360040155374677</c:v>
                </c:pt>
                <c:pt idx="1">
                  <c:v>0.84622161569966114</c:v>
                </c:pt>
                <c:pt idx="2">
                  <c:v>0.64064021324351994</c:v>
                </c:pt>
                <c:pt idx="3">
                  <c:v>2.9517296018154977</c:v>
                </c:pt>
              </c:numCache>
            </c:numRef>
          </c:val>
          <c:smooth val="0"/>
          <c:extLst>
            <c:ext xmlns:c16="http://schemas.microsoft.com/office/drawing/2014/chart" uri="{C3380CC4-5D6E-409C-BE32-E72D297353CC}">
              <c16:uniqueId val="{00000002-69EF-4F9A-8BE5-DA3294C9810D}"/>
            </c:ext>
          </c:extLst>
        </c:ser>
        <c:dLbls>
          <c:showLegendKey val="0"/>
          <c:showVal val="0"/>
          <c:showCatName val="0"/>
          <c:showSerName val="0"/>
          <c:showPercent val="0"/>
          <c:showBubbleSize val="0"/>
        </c:dLbls>
        <c:marker val="1"/>
        <c:smooth val="0"/>
        <c:axId val="394021711"/>
        <c:axId val="394022191"/>
      </c:lineChart>
      <c:catAx>
        <c:axId val="394021711"/>
        <c:scaling>
          <c:orientation val="minMax"/>
        </c:scaling>
        <c:delete val="0"/>
        <c:axPos val="b"/>
        <c:numFmt formatCode="General" sourceLinked="1"/>
        <c:majorTickMark val="none"/>
        <c:minorTickMark val="none"/>
        <c:tickLblPos val="low"/>
        <c:spPr>
          <a:noFill/>
          <a:ln w="9525" cap="flat" cmpd="sng" algn="ctr">
            <a:solidFill>
              <a:sysClr val="windowText" lastClr="000000"/>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394022191"/>
        <c:crosses val="autoZero"/>
        <c:auto val="1"/>
        <c:lblAlgn val="ctr"/>
        <c:lblOffset val="100"/>
        <c:noMultiLvlLbl val="0"/>
      </c:catAx>
      <c:valAx>
        <c:axId val="394022191"/>
        <c:scaling>
          <c:orientation val="minMax"/>
        </c:scaling>
        <c:delete val="0"/>
        <c:axPos val="l"/>
        <c:numFmt formatCode="0" sourceLinked="0"/>
        <c:majorTickMark val="in"/>
        <c:minorTickMark val="none"/>
        <c:tickLblPos val="low"/>
        <c:spPr>
          <a:noFill/>
          <a:ln>
            <a:solidFill>
              <a:sysClr val="windowText" lastClr="000000"/>
            </a:solid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394021711"/>
        <c:crosses val="autoZero"/>
        <c:crossBetween val="between"/>
        <c:majorUnit val="2"/>
      </c:valAx>
      <c:spPr>
        <a:noFill/>
        <a:ln>
          <a:noFill/>
        </a:ln>
        <a:effectLst/>
      </c:spPr>
    </c:plotArea>
    <c:legend>
      <c:legendPos val="b"/>
      <c:layout>
        <c:manualLayout>
          <c:xMode val="edge"/>
          <c:yMode val="edge"/>
          <c:x val="0.12727905630386435"/>
          <c:y val="4.4852515197258365E-2"/>
          <c:w val="0.81069883318208547"/>
          <c:h val="5.8940339711422082E-2"/>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633409294659665E-2"/>
          <c:y val="9.6290445005631692E-2"/>
          <c:w val="0.87777839180068151"/>
          <c:h val="0.78343860508309082"/>
        </c:manualLayout>
      </c:layout>
      <c:barChart>
        <c:barDir val="col"/>
        <c:grouping val="stacked"/>
        <c:varyColors val="0"/>
        <c:ser>
          <c:idx val="1"/>
          <c:order val="1"/>
          <c:tx>
            <c:strRef>
              <c:f>'[CH2_presentation_data.xlsx]Fig 2.3'!$N$2</c:f>
              <c:strCache>
                <c:ptCount val="1"/>
                <c:pt idx="0">
                  <c:v>Labor force participation rate</c:v>
                </c:pt>
              </c:strCache>
            </c:strRef>
          </c:tx>
          <c:spPr>
            <a:solidFill>
              <a:schemeClr val="bg1">
                <a:lumMod val="75000"/>
              </a:schemeClr>
            </a:solidFill>
            <a:ln>
              <a:noFill/>
            </a:ln>
            <a:effectLst/>
          </c:spPr>
          <c:invertIfNegative val="0"/>
          <c:cat>
            <c:strRef>
              <c:f>'[CH2_presentation_data.xlsx]Fig 2.3'!$L$3:$L$6</c:f>
              <c:strCache>
                <c:ptCount val="4"/>
                <c:pt idx="0">
                  <c:v>MENA excluding GCC</c:v>
                </c:pt>
                <c:pt idx="1">
                  <c:v>GCC</c:v>
                </c:pt>
                <c:pt idx="2">
                  <c:v>CCA</c:v>
                </c:pt>
                <c:pt idx="3">
                  <c:v>Rest of the world</c:v>
                </c:pt>
              </c:strCache>
            </c:strRef>
          </c:cat>
          <c:val>
            <c:numRef>
              <c:f>'[CH2_presentation_data.xlsx]Fig 2.3'!$N$3:$N$6</c:f>
              <c:numCache>
                <c:formatCode>0.00</c:formatCode>
                <c:ptCount val="4"/>
                <c:pt idx="0">
                  <c:v>-1.2376808289632233E-2</c:v>
                </c:pt>
                <c:pt idx="1">
                  <c:v>0.68433309005745413</c:v>
                </c:pt>
                <c:pt idx="2">
                  <c:v>-0.26129331881186085</c:v>
                </c:pt>
                <c:pt idx="3">
                  <c:v>-4.3441462154137946E-2</c:v>
                </c:pt>
              </c:numCache>
            </c:numRef>
          </c:val>
          <c:extLst>
            <c:ext xmlns:c16="http://schemas.microsoft.com/office/drawing/2014/chart" uri="{C3380CC4-5D6E-409C-BE32-E72D297353CC}">
              <c16:uniqueId val="{00000000-4524-47C1-9FCD-41C57014AA0B}"/>
            </c:ext>
          </c:extLst>
        </c:ser>
        <c:ser>
          <c:idx val="2"/>
          <c:order val="2"/>
          <c:tx>
            <c:strRef>
              <c:f>'[CH2_presentation_data.xlsx]Fig 2.3'!$O$2</c:f>
              <c:strCache>
                <c:ptCount val="1"/>
                <c:pt idx="0">
                  <c:v>Employed share of labor force</c:v>
                </c:pt>
              </c:strCache>
            </c:strRef>
          </c:tx>
          <c:spPr>
            <a:solidFill>
              <a:schemeClr val="accent4">
                <a:lumMod val="40000"/>
                <a:lumOff val="60000"/>
              </a:schemeClr>
            </a:solidFill>
            <a:ln>
              <a:noFill/>
            </a:ln>
            <a:effectLst/>
          </c:spPr>
          <c:invertIfNegative val="0"/>
          <c:cat>
            <c:strRef>
              <c:f>'[CH2_presentation_data.xlsx]Fig 2.3'!$L$3:$L$6</c:f>
              <c:strCache>
                <c:ptCount val="4"/>
                <c:pt idx="0">
                  <c:v>MENA excluding GCC</c:v>
                </c:pt>
                <c:pt idx="1">
                  <c:v>GCC</c:v>
                </c:pt>
                <c:pt idx="2">
                  <c:v>CCA</c:v>
                </c:pt>
                <c:pt idx="3">
                  <c:v>Rest of the world</c:v>
                </c:pt>
              </c:strCache>
            </c:strRef>
          </c:cat>
          <c:val>
            <c:numRef>
              <c:f>'[CH2_presentation_data.xlsx]Fig 2.3'!$O$3:$O$6</c:f>
              <c:numCache>
                <c:formatCode>0.00</c:formatCode>
                <c:ptCount val="4"/>
                <c:pt idx="0">
                  <c:v>0.21011246983905449</c:v>
                </c:pt>
                <c:pt idx="1">
                  <c:v>-4.5045907577145182E-2</c:v>
                </c:pt>
                <c:pt idx="2">
                  <c:v>0.32600928778286536</c:v>
                </c:pt>
                <c:pt idx="3">
                  <c:v>2.4118587792916854E-2</c:v>
                </c:pt>
              </c:numCache>
            </c:numRef>
          </c:val>
          <c:extLst>
            <c:ext xmlns:c16="http://schemas.microsoft.com/office/drawing/2014/chart" uri="{C3380CC4-5D6E-409C-BE32-E72D297353CC}">
              <c16:uniqueId val="{00000001-4524-47C1-9FCD-41C57014AA0B}"/>
            </c:ext>
          </c:extLst>
        </c:ser>
        <c:ser>
          <c:idx val="3"/>
          <c:order val="3"/>
          <c:tx>
            <c:strRef>
              <c:f>'[CH2_presentation_data.xlsx]Fig 2.3'!$P$2</c:f>
              <c:strCache>
                <c:ptCount val="1"/>
                <c:pt idx="0">
                  <c:v>Working-age population share</c:v>
                </c:pt>
              </c:strCache>
            </c:strRef>
          </c:tx>
          <c:spPr>
            <a:solidFill>
              <a:schemeClr val="accent4">
                <a:lumMod val="75000"/>
              </a:schemeClr>
            </a:solidFill>
            <a:ln>
              <a:noFill/>
            </a:ln>
            <a:effectLst/>
          </c:spPr>
          <c:invertIfNegative val="0"/>
          <c:cat>
            <c:strRef>
              <c:f>'[CH2_presentation_data.xlsx]Fig 2.3'!$L$3:$L$6</c:f>
              <c:strCache>
                <c:ptCount val="4"/>
                <c:pt idx="0">
                  <c:v>MENA excluding GCC</c:v>
                </c:pt>
                <c:pt idx="1">
                  <c:v>GCC</c:v>
                </c:pt>
                <c:pt idx="2">
                  <c:v>CCA</c:v>
                </c:pt>
                <c:pt idx="3">
                  <c:v>Rest of the world</c:v>
                </c:pt>
              </c:strCache>
            </c:strRef>
          </c:cat>
          <c:val>
            <c:numRef>
              <c:f>'[CH2_presentation_data.xlsx]Fig 2.3'!$P$3:$P$6</c:f>
              <c:numCache>
                <c:formatCode>0.00</c:formatCode>
                <c:ptCount val="4"/>
                <c:pt idx="0">
                  <c:v>0.80747849396945748</c:v>
                </c:pt>
                <c:pt idx="1">
                  <c:v>0.85143132822468759</c:v>
                </c:pt>
                <c:pt idx="2">
                  <c:v>0.77147939099215135</c:v>
                </c:pt>
                <c:pt idx="3">
                  <c:v>0.26553880955263748</c:v>
                </c:pt>
              </c:numCache>
            </c:numRef>
          </c:val>
          <c:extLst>
            <c:ext xmlns:c16="http://schemas.microsoft.com/office/drawing/2014/chart" uri="{C3380CC4-5D6E-409C-BE32-E72D297353CC}">
              <c16:uniqueId val="{00000002-4524-47C1-9FCD-41C57014AA0B}"/>
            </c:ext>
          </c:extLst>
        </c:ser>
        <c:dLbls>
          <c:showLegendKey val="0"/>
          <c:showVal val="0"/>
          <c:showCatName val="0"/>
          <c:showSerName val="0"/>
          <c:showPercent val="0"/>
          <c:showBubbleSize val="0"/>
        </c:dLbls>
        <c:gapWidth val="150"/>
        <c:overlap val="100"/>
        <c:axId val="833254352"/>
        <c:axId val="833255792"/>
      </c:barChart>
      <c:lineChart>
        <c:grouping val="standard"/>
        <c:varyColors val="0"/>
        <c:ser>
          <c:idx val="0"/>
          <c:order val="0"/>
          <c:tx>
            <c:strRef>
              <c:f>'[CH2_presentation_data.xlsx]Fig 2.3'!$M$2</c:f>
              <c:strCache>
                <c:ptCount val="1"/>
                <c:pt idx="0">
                  <c:v>Employment per capita</c:v>
                </c:pt>
              </c:strCache>
            </c:strRef>
          </c:tx>
          <c:spPr>
            <a:ln w="28575" cap="rnd">
              <a:noFill/>
              <a:round/>
            </a:ln>
            <a:effectLst/>
          </c:spPr>
          <c:marker>
            <c:symbol val="circle"/>
            <c:size val="8"/>
            <c:spPr>
              <a:solidFill>
                <a:schemeClr val="tx1"/>
              </a:solidFill>
              <a:ln w="9525">
                <a:solidFill>
                  <a:schemeClr val="bg1"/>
                </a:solidFill>
              </a:ln>
              <a:effectLst/>
            </c:spPr>
          </c:marker>
          <c:cat>
            <c:strRef>
              <c:f>'[CH2_presentation_data.xlsx]Fig 2.3'!$L$3:$L$6</c:f>
              <c:strCache>
                <c:ptCount val="4"/>
                <c:pt idx="0">
                  <c:v>MENA excluding GCC</c:v>
                </c:pt>
                <c:pt idx="1">
                  <c:v>GCC</c:v>
                </c:pt>
                <c:pt idx="2">
                  <c:v>CCA</c:v>
                </c:pt>
                <c:pt idx="3">
                  <c:v>Rest of the world</c:v>
                </c:pt>
              </c:strCache>
            </c:strRef>
          </c:cat>
          <c:val>
            <c:numRef>
              <c:f>'[CH2_presentation_data.xlsx]Fig 2.3'!$M$3:$M$6</c:f>
              <c:numCache>
                <c:formatCode>0.00</c:formatCode>
                <c:ptCount val="4"/>
                <c:pt idx="0">
                  <c:v>1.0052141555188798</c:v>
                </c:pt>
                <c:pt idx="1">
                  <c:v>1.4907185107049965</c:v>
                </c:pt>
                <c:pt idx="2">
                  <c:v>0.83619535996315586</c:v>
                </c:pt>
                <c:pt idx="3">
                  <c:v>0.24621593519141638</c:v>
                </c:pt>
              </c:numCache>
            </c:numRef>
          </c:val>
          <c:smooth val="0"/>
          <c:extLst>
            <c:ext xmlns:c16="http://schemas.microsoft.com/office/drawing/2014/chart" uri="{C3380CC4-5D6E-409C-BE32-E72D297353CC}">
              <c16:uniqueId val="{00000003-4524-47C1-9FCD-41C57014AA0B}"/>
            </c:ext>
          </c:extLst>
        </c:ser>
        <c:dLbls>
          <c:showLegendKey val="0"/>
          <c:showVal val="0"/>
          <c:showCatName val="0"/>
          <c:showSerName val="0"/>
          <c:showPercent val="0"/>
          <c:showBubbleSize val="0"/>
        </c:dLbls>
        <c:marker val="1"/>
        <c:smooth val="0"/>
        <c:axId val="833254352"/>
        <c:axId val="833255792"/>
      </c:lineChart>
      <c:catAx>
        <c:axId val="833254352"/>
        <c:scaling>
          <c:orientation val="minMax"/>
        </c:scaling>
        <c:delete val="0"/>
        <c:axPos val="b"/>
        <c:numFmt formatCode="General" sourceLinked="1"/>
        <c:majorTickMark val="none"/>
        <c:minorTickMark val="none"/>
        <c:tickLblPos val="low"/>
        <c:spPr>
          <a:noFill/>
          <a:ln w="9525" cap="flat" cmpd="sng" algn="ctr">
            <a:solidFill>
              <a:sysClr val="windowText" lastClr="000000"/>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833255792"/>
        <c:crosses val="autoZero"/>
        <c:auto val="1"/>
        <c:lblAlgn val="ctr"/>
        <c:lblOffset val="100"/>
        <c:noMultiLvlLbl val="0"/>
      </c:catAx>
      <c:valAx>
        <c:axId val="833255792"/>
        <c:scaling>
          <c:orientation val="minMax"/>
          <c:max val="2"/>
        </c:scaling>
        <c:delete val="0"/>
        <c:axPos val="l"/>
        <c:numFmt formatCode="0.0" sourceLinked="0"/>
        <c:majorTickMark val="in"/>
        <c:minorTickMark val="none"/>
        <c:tickLblPos val="nextTo"/>
        <c:spPr>
          <a:noFill/>
          <a:ln>
            <a:solidFill>
              <a:sysClr val="windowText" lastClr="000000"/>
            </a:solid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833254352"/>
        <c:crosses val="autoZero"/>
        <c:crossBetween val="between"/>
      </c:valAx>
      <c:spPr>
        <a:noFill/>
        <a:ln>
          <a:noFill/>
        </a:ln>
        <a:effectLst/>
      </c:spPr>
    </c:plotArea>
    <c:legend>
      <c:legendPos val="b"/>
      <c:layout>
        <c:manualLayout>
          <c:xMode val="edge"/>
          <c:yMode val="edge"/>
          <c:x val="0.1038300798995121"/>
          <c:y val="1.316222145903753E-2"/>
          <c:w val="0.8954517752086012"/>
          <c:h val="0.12595009240119839"/>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6384295713035866E-2"/>
          <c:y val="6.8264314182949357E-2"/>
          <c:w val="0.91361570428696415"/>
          <c:h val="0.86433872849227189"/>
        </c:manualLayout>
      </c:layout>
      <c:barChart>
        <c:barDir val="col"/>
        <c:grouping val="clustered"/>
        <c:varyColors val="0"/>
        <c:ser>
          <c:idx val="1"/>
          <c:order val="1"/>
          <c:tx>
            <c:strRef>
              <c:f>'[CH2_presentation_data.xlsx]Fig 2.4'!$F$14</c:f>
              <c:strCache>
                <c:ptCount val="1"/>
                <c:pt idx="0">
                  <c:v>Female Labor Force Nonparticipation Rate</c:v>
                </c:pt>
              </c:strCache>
            </c:strRef>
          </c:tx>
          <c:spPr>
            <a:solidFill>
              <a:srgbClr val="00B0F0"/>
            </a:solidFill>
            <a:ln w="25400">
              <a:noFill/>
            </a:ln>
            <a:effectLst/>
          </c:spPr>
          <c:invertIfNegative val="0"/>
          <c:cat>
            <c:strRef>
              <c:f>'[CH2_presentation_data.xlsx]Fig 2.4'!$B$12:$E$12</c:f>
              <c:strCache>
                <c:ptCount val="4"/>
                <c:pt idx="0">
                  <c:v>MENA excluding GCC       </c:v>
                </c:pt>
                <c:pt idx="1">
                  <c:v>GCC</c:v>
                </c:pt>
                <c:pt idx="2">
                  <c:v>CCA</c:v>
                </c:pt>
                <c:pt idx="3">
                  <c:v>ROW</c:v>
                </c:pt>
              </c:strCache>
            </c:strRef>
          </c:cat>
          <c:val>
            <c:numRef>
              <c:f>'[CH2_presentation_data.xlsx]Fig 2.4'!$B$14:$E$14</c:f>
              <c:numCache>
                <c:formatCode>0.00</c:formatCode>
                <c:ptCount val="4"/>
                <c:pt idx="0">
                  <c:v>80.3</c:v>
                </c:pt>
                <c:pt idx="1">
                  <c:v>54.216666666666661</c:v>
                </c:pt>
                <c:pt idx="2">
                  <c:v>48.285714285714285</c:v>
                </c:pt>
                <c:pt idx="3">
                  <c:v>45.591946308724822</c:v>
                </c:pt>
              </c:numCache>
            </c:numRef>
          </c:val>
          <c:extLst>
            <c:ext xmlns:c16="http://schemas.microsoft.com/office/drawing/2014/chart" uri="{C3380CC4-5D6E-409C-BE32-E72D297353CC}">
              <c16:uniqueId val="{00000000-968D-4FAE-AE11-018F430A138A}"/>
            </c:ext>
          </c:extLst>
        </c:ser>
        <c:ser>
          <c:idx val="3"/>
          <c:order val="3"/>
          <c:tx>
            <c:strRef>
              <c:f>'[CH2_presentation_data.xlsx]Fig 2.4'!$F$16</c:f>
              <c:strCache>
                <c:ptCount val="1"/>
                <c:pt idx="0">
                  <c:v>Gender Gap</c:v>
                </c:pt>
              </c:strCache>
            </c:strRef>
          </c:tx>
          <c:spPr>
            <a:solidFill>
              <a:srgbClr val="FFC000"/>
            </a:solidFill>
            <a:ln w="25400">
              <a:noFill/>
            </a:ln>
            <a:effectLst/>
          </c:spPr>
          <c:invertIfNegative val="0"/>
          <c:cat>
            <c:numRef>
              <c:f>'[CH2_presentation_data.xlsx]Fig 2.4'!$C$18:$C$23</c:f>
              <c:numCache>
                <c:formatCode>0.00</c:formatCode>
                <c:ptCount val="6"/>
                <c:pt idx="0" formatCode="General">
                  <c:v>1.17</c:v>
                </c:pt>
                <c:pt idx="1">
                  <c:v>2.17</c:v>
                </c:pt>
                <c:pt idx="2">
                  <c:v>3.17</c:v>
                </c:pt>
                <c:pt idx="3" formatCode="General">
                  <c:v>4.17</c:v>
                </c:pt>
                <c:pt idx="4" formatCode="General">
                  <c:v>5.17</c:v>
                </c:pt>
                <c:pt idx="5" formatCode="General">
                  <c:v>6.17</c:v>
                </c:pt>
              </c:numCache>
            </c:numRef>
          </c:cat>
          <c:val>
            <c:numRef>
              <c:f>'[CH2_presentation_data.xlsx]Fig 2.4'!$B$16:$E$16</c:f>
              <c:numCache>
                <c:formatCode>0.00</c:formatCode>
                <c:ptCount val="4"/>
                <c:pt idx="0">
                  <c:v>45.158823529411762</c:v>
                </c:pt>
                <c:pt idx="1">
                  <c:v>42.55</c:v>
                </c:pt>
                <c:pt idx="2">
                  <c:v>13.971428857142858</c:v>
                </c:pt>
                <c:pt idx="3">
                  <c:v>16.126845594630868</c:v>
                </c:pt>
              </c:numCache>
            </c:numRef>
          </c:val>
          <c:extLst>
            <c:ext xmlns:c16="http://schemas.microsoft.com/office/drawing/2014/chart" uri="{C3380CC4-5D6E-409C-BE32-E72D297353CC}">
              <c16:uniqueId val="{00000001-968D-4FAE-AE11-018F430A138A}"/>
            </c:ext>
          </c:extLst>
        </c:ser>
        <c:dLbls>
          <c:showLegendKey val="0"/>
          <c:showVal val="0"/>
          <c:showCatName val="0"/>
          <c:showSerName val="0"/>
          <c:showPercent val="0"/>
          <c:showBubbleSize val="0"/>
        </c:dLbls>
        <c:gapWidth val="100"/>
        <c:axId val="864105599"/>
        <c:axId val="502352095"/>
      </c:barChart>
      <c:scatterChart>
        <c:scatterStyle val="lineMarker"/>
        <c:varyColors val="0"/>
        <c:ser>
          <c:idx val="0"/>
          <c:order val="0"/>
          <c:tx>
            <c:v>2000 Level</c:v>
          </c:tx>
          <c:spPr>
            <a:ln w="25400" cap="rnd">
              <a:noFill/>
              <a:round/>
            </a:ln>
            <a:effectLst/>
          </c:spPr>
          <c:marker>
            <c:symbol val="dash"/>
            <c:size val="23"/>
            <c:spPr>
              <a:pattFill prst="dkDnDiag">
                <a:fgClr>
                  <a:schemeClr val="accent4"/>
                </a:fgClr>
                <a:bgClr>
                  <a:schemeClr val="bg1"/>
                </a:bgClr>
              </a:pattFill>
              <a:ln w="9525">
                <a:solidFill>
                  <a:schemeClr val="tx1"/>
                </a:solidFill>
              </a:ln>
              <a:effectLst/>
            </c:spPr>
          </c:marker>
          <c:xVal>
            <c:numRef>
              <c:f>'[CH2_presentation_data.xlsx]Fig 2.4'!$B$18:$B$23</c:f>
              <c:numCache>
                <c:formatCode>General</c:formatCode>
                <c:ptCount val="6"/>
                <c:pt idx="0">
                  <c:v>0.83</c:v>
                </c:pt>
                <c:pt idx="1">
                  <c:v>1.83</c:v>
                </c:pt>
                <c:pt idx="2">
                  <c:v>2.83</c:v>
                </c:pt>
                <c:pt idx="3">
                  <c:v>3.83</c:v>
                </c:pt>
                <c:pt idx="4">
                  <c:v>4.83</c:v>
                </c:pt>
                <c:pt idx="5">
                  <c:v>5.83</c:v>
                </c:pt>
              </c:numCache>
            </c:numRef>
          </c:xVal>
          <c:yVal>
            <c:numRef>
              <c:f>'[CH2_presentation_data.xlsx]Fig 2.4'!$B$13:$E$13</c:f>
              <c:numCache>
                <c:formatCode>0.00</c:formatCode>
                <c:ptCount val="4"/>
                <c:pt idx="0">
                  <c:v>80.441176470588232</c:v>
                </c:pt>
                <c:pt idx="1">
                  <c:v>67</c:v>
                </c:pt>
                <c:pt idx="2">
                  <c:v>45.557142857142857</c:v>
                </c:pt>
                <c:pt idx="3">
                  <c:v>47.24666666666667</c:v>
                </c:pt>
              </c:numCache>
            </c:numRef>
          </c:yVal>
          <c:smooth val="0"/>
          <c:extLst>
            <c:ext xmlns:c16="http://schemas.microsoft.com/office/drawing/2014/chart" uri="{C3380CC4-5D6E-409C-BE32-E72D297353CC}">
              <c16:uniqueId val="{00000002-968D-4FAE-AE11-018F430A138A}"/>
            </c:ext>
          </c:extLst>
        </c:ser>
        <c:ser>
          <c:idx val="2"/>
          <c:order val="2"/>
          <c:tx>
            <c:strRef>
              <c:f>'[CH2_presentation_data.xlsx]Fig 2.4'!$F$15</c:f>
              <c:strCache>
                <c:ptCount val="1"/>
                <c:pt idx="0">
                  <c:v>Labor Force Participation Rate Gender Gap: 2000</c:v>
                </c:pt>
              </c:strCache>
            </c:strRef>
          </c:tx>
          <c:spPr>
            <a:ln w="25400" cap="rnd">
              <a:noFill/>
              <a:round/>
            </a:ln>
            <a:effectLst/>
          </c:spPr>
          <c:marker>
            <c:symbol val="dash"/>
            <c:size val="23"/>
            <c:spPr>
              <a:pattFill prst="dkDnDiag">
                <a:fgClr>
                  <a:srgbClr val="FFC000"/>
                </a:fgClr>
                <a:bgClr>
                  <a:schemeClr val="bg1"/>
                </a:bgClr>
              </a:pattFill>
              <a:ln w="9525">
                <a:solidFill>
                  <a:schemeClr val="tx1"/>
                </a:solidFill>
              </a:ln>
              <a:effectLst/>
            </c:spPr>
          </c:marker>
          <c:xVal>
            <c:numRef>
              <c:f>'[CH2_presentation_data.xlsx]Fig 2.4'!$C$18:$C$23</c:f>
              <c:numCache>
                <c:formatCode>0.00</c:formatCode>
                <c:ptCount val="6"/>
                <c:pt idx="0" formatCode="General">
                  <c:v>1.17</c:v>
                </c:pt>
                <c:pt idx="1">
                  <c:v>2.17</c:v>
                </c:pt>
                <c:pt idx="2">
                  <c:v>3.17</c:v>
                </c:pt>
                <c:pt idx="3" formatCode="General">
                  <c:v>4.17</c:v>
                </c:pt>
                <c:pt idx="4" formatCode="General">
                  <c:v>5.17</c:v>
                </c:pt>
                <c:pt idx="5" formatCode="General">
                  <c:v>6.17</c:v>
                </c:pt>
              </c:numCache>
            </c:numRef>
          </c:xVal>
          <c:yVal>
            <c:numRef>
              <c:f>'[CH2_presentation_data.xlsx]Fig 2.4'!$B$15:$E$15</c:f>
              <c:numCache>
                <c:formatCode>0.00</c:formatCode>
                <c:ptCount val="4"/>
                <c:pt idx="0">
                  <c:v>50.029412352941172</c:v>
                </c:pt>
                <c:pt idx="1">
                  <c:v>50.15</c:v>
                </c:pt>
                <c:pt idx="2">
                  <c:v>15.599999785714285</c:v>
                </c:pt>
                <c:pt idx="3">
                  <c:v>20.628666715333335</c:v>
                </c:pt>
              </c:numCache>
            </c:numRef>
          </c:yVal>
          <c:smooth val="0"/>
          <c:extLst>
            <c:ext xmlns:c16="http://schemas.microsoft.com/office/drawing/2014/chart" uri="{C3380CC4-5D6E-409C-BE32-E72D297353CC}">
              <c16:uniqueId val="{00000003-968D-4FAE-AE11-018F430A138A}"/>
            </c:ext>
          </c:extLst>
        </c:ser>
        <c:dLbls>
          <c:showLegendKey val="0"/>
          <c:showVal val="0"/>
          <c:showCatName val="0"/>
          <c:showSerName val="0"/>
          <c:showPercent val="0"/>
          <c:showBubbleSize val="0"/>
        </c:dLbls>
        <c:axId val="864105599"/>
        <c:axId val="502352095"/>
      </c:scatterChart>
      <c:catAx>
        <c:axId val="864105599"/>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502352095"/>
        <c:crosses val="autoZero"/>
        <c:auto val="1"/>
        <c:lblAlgn val="ctr"/>
        <c:lblOffset val="100"/>
        <c:noMultiLvlLbl val="0"/>
      </c:catAx>
      <c:valAx>
        <c:axId val="502352095"/>
        <c:scaling>
          <c:orientation val="minMax"/>
        </c:scaling>
        <c:delete val="0"/>
        <c:axPos val="l"/>
        <c:numFmt formatCode="0"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864105599"/>
        <c:crosses val="autoZero"/>
        <c:crossBetween val="between"/>
        <c:majorUnit val="20"/>
      </c:valAx>
      <c:spPr>
        <a:noFill/>
        <a:ln>
          <a:noFill/>
        </a:ln>
        <a:effectLst/>
      </c:spPr>
    </c:plotArea>
    <c:legend>
      <c:legendPos val="b"/>
      <c:legendEntry>
        <c:idx val="3"/>
        <c:delete val="1"/>
      </c:legendEntry>
      <c:layout>
        <c:manualLayout>
          <c:xMode val="edge"/>
          <c:yMode val="edge"/>
          <c:x val="0.17519363257870232"/>
          <c:y val="2.9926166499217269E-2"/>
          <c:w val="0.82333974359404327"/>
          <c:h val="0.19263569242272013"/>
        </c:manualLayout>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35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956659130479977E-2"/>
          <c:y val="3.462324792889615E-2"/>
          <c:w val="0.9104333989501312"/>
          <c:h val="0.8488152522601341"/>
        </c:manualLayout>
      </c:layout>
      <c:barChart>
        <c:barDir val="col"/>
        <c:grouping val="clustered"/>
        <c:varyColors val="0"/>
        <c:ser>
          <c:idx val="1"/>
          <c:order val="1"/>
          <c:tx>
            <c:strRef>
              <c:f>'[CH2_presentation_data.xlsx]Fig 2.4'!$C$5</c:f>
              <c:strCache>
                <c:ptCount val="1"/>
                <c:pt idx="0">
                  <c:v>Youth Inactivity Rate</c:v>
                </c:pt>
              </c:strCache>
            </c:strRef>
          </c:tx>
          <c:spPr>
            <a:solidFill>
              <a:schemeClr val="accent2"/>
            </a:solidFill>
            <a:ln w="25400">
              <a:noFill/>
            </a:ln>
            <a:effectLst/>
          </c:spPr>
          <c:invertIfNegative val="0"/>
          <c:cat>
            <c:strRef>
              <c:f>'[CH2_presentation_data.xlsx]Fig 2.4'!$A$6:$A$9</c:f>
              <c:strCache>
                <c:ptCount val="4"/>
                <c:pt idx="0">
                  <c:v>MENA excluding GCC              </c:v>
                </c:pt>
                <c:pt idx="1">
                  <c:v>GCC </c:v>
                </c:pt>
                <c:pt idx="2">
                  <c:v>CCA</c:v>
                </c:pt>
                <c:pt idx="3">
                  <c:v>ROW</c:v>
                </c:pt>
              </c:strCache>
            </c:strRef>
          </c:cat>
          <c:val>
            <c:numRef>
              <c:f>'[CH2_presentation_data.xlsx]Fig 2.4'!$C$6:$C$9</c:f>
              <c:numCache>
                <c:formatCode>0.00</c:formatCode>
                <c:ptCount val="4"/>
                <c:pt idx="0">
                  <c:v>31.328750000000003</c:v>
                </c:pt>
                <c:pt idx="1">
                  <c:v>12.495333333333335</c:v>
                </c:pt>
                <c:pt idx="2">
                  <c:v>17.585714285714285</c:v>
                </c:pt>
                <c:pt idx="3">
                  <c:v>19.609630872483223</c:v>
                </c:pt>
              </c:numCache>
            </c:numRef>
          </c:val>
          <c:extLst>
            <c:ext xmlns:c16="http://schemas.microsoft.com/office/drawing/2014/chart" uri="{C3380CC4-5D6E-409C-BE32-E72D297353CC}">
              <c16:uniqueId val="{00000000-B25E-4184-9027-2F43C2FB6A18}"/>
            </c:ext>
          </c:extLst>
        </c:ser>
        <c:ser>
          <c:idx val="3"/>
          <c:order val="3"/>
          <c:tx>
            <c:strRef>
              <c:f>'[CH2_presentation_data.xlsx]Fig 2.4'!$F$5</c:f>
              <c:strCache>
                <c:ptCount val="1"/>
                <c:pt idx="0">
                  <c:v>Age Gap</c:v>
                </c:pt>
              </c:strCache>
            </c:strRef>
          </c:tx>
          <c:spPr>
            <a:solidFill>
              <a:srgbClr val="7030A0"/>
            </a:solidFill>
            <a:ln w="25400">
              <a:noFill/>
            </a:ln>
            <a:effectLst/>
          </c:spPr>
          <c:invertIfNegative val="0"/>
          <c:val>
            <c:numRef>
              <c:f>'[CH2_presentation_data.xlsx]Fig 2.4'!$F$6:$F$9</c:f>
              <c:numCache>
                <c:formatCode>0.00</c:formatCode>
                <c:ptCount val="4"/>
                <c:pt idx="0">
                  <c:v>21.098000000000003</c:v>
                </c:pt>
                <c:pt idx="1">
                  <c:v>10.742000000000001</c:v>
                </c:pt>
                <c:pt idx="2">
                  <c:v>12.01542857142857</c:v>
                </c:pt>
                <c:pt idx="3">
                  <c:v>14.305644295302017</c:v>
                </c:pt>
              </c:numCache>
            </c:numRef>
          </c:val>
          <c:extLst>
            <c:ext xmlns:c16="http://schemas.microsoft.com/office/drawing/2014/chart" uri="{C3380CC4-5D6E-409C-BE32-E72D297353CC}">
              <c16:uniqueId val="{00000001-B25E-4184-9027-2F43C2FB6A18}"/>
            </c:ext>
          </c:extLst>
        </c:ser>
        <c:dLbls>
          <c:showLegendKey val="0"/>
          <c:showVal val="0"/>
          <c:showCatName val="0"/>
          <c:showSerName val="0"/>
          <c:showPercent val="0"/>
          <c:showBubbleSize val="0"/>
        </c:dLbls>
        <c:gapWidth val="100"/>
        <c:axId val="554740752"/>
        <c:axId val="64260416"/>
      </c:barChart>
      <c:scatterChart>
        <c:scatterStyle val="lineMarker"/>
        <c:varyColors val="0"/>
        <c:ser>
          <c:idx val="0"/>
          <c:order val="0"/>
          <c:tx>
            <c:strRef>
              <c:f>'[CH2_presentation_data.xlsx]Fig 2.4'!$B$5</c:f>
              <c:strCache>
                <c:ptCount val="1"/>
                <c:pt idx="0">
                  <c:v>Youth Inactivity Rate: 2005</c:v>
                </c:pt>
              </c:strCache>
            </c:strRef>
          </c:tx>
          <c:spPr>
            <a:ln w="25400" cap="rnd">
              <a:noFill/>
              <a:round/>
            </a:ln>
            <a:effectLst/>
          </c:spPr>
          <c:marker>
            <c:symbol val="dash"/>
            <c:size val="23"/>
            <c:spPr>
              <a:solidFill>
                <a:schemeClr val="accent2"/>
              </a:solidFill>
              <a:ln w="9525">
                <a:solidFill>
                  <a:schemeClr val="tx1"/>
                </a:solidFill>
              </a:ln>
              <a:effectLst/>
            </c:spPr>
          </c:marker>
          <c:xVal>
            <c:numRef>
              <c:f>'[CH2_presentation_data.xlsx]Fig 2.4'!$B$18:$B$23</c:f>
              <c:numCache>
                <c:formatCode>General</c:formatCode>
                <c:ptCount val="6"/>
                <c:pt idx="0">
                  <c:v>0.83</c:v>
                </c:pt>
                <c:pt idx="1">
                  <c:v>1.83</c:v>
                </c:pt>
                <c:pt idx="2">
                  <c:v>2.83</c:v>
                </c:pt>
                <c:pt idx="3">
                  <c:v>3.83</c:v>
                </c:pt>
                <c:pt idx="4">
                  <c:v>4.83</c:v>
                </c:pt>
                <c:pt idx="5">
                  <c:v>5.83</c:v>
                </c:pt>
              </c:numCache>
            </c:numRef>
          </c:xVal>
          <c:yVal>
            <c:numRef>
              <c:f>'[CH2_presentation_data.xlsx]Fig 2.4'!$B$6:$B$9</c:f>
              <c:numCache>
                <c:formatCode>0.00</c:formatCode>
                <c:ptCount val="4"/>
                <c:pt idx="0">
                  <c:v>32.673529411764711</c:v>
                </c:pt>
                <c:pt idx="1">
                  <c:v>19.355166666666666</c:v>
                </c:pt>
                <c:pt idx="2">
                  <c:v>23.424571428571429</c:v>
                </c:pt>
                <c:pt idx="3">
                  <c:v>20.93066</c:v>
                </c:pt>
              </c:numCache>
            </c:numRef>
          </c:yVal>
          <c:smooth val="0"/>
          <c:extLst>
            <c:ext xmlns:c16="http://schemas.microsoft.com/office/drawing/2014/chart" uri="{C3380CC4-5D6E-409C-BE32-E72D297353CC}">
              <c16:uniqueId val="{00000002-B25E-4184-9027-2F43C2FB6A18}"/>
            </c:ext>
          </c:extLst>
        </c:ser>
        <c:ser>
          <c:idx val="2"/>
          <c:order val="2"/>
          <c:tx>
            <c:strRef>
              <c:f>'[CH2_presentation_data.xlsx]Fig 2.4'!$E$5</c:f>
              <c:strCache>
                <c:ptCount val="1"/>
                <c:pt idx="0">
                  <c:v>2005 Level</c:v>
                </c:pt>
              </c:strCache>
            </c:strRef>
          </c:tx>
          <c:spPr>
            <a:ln w="25400" cap="rnd">
              <a:noFill/>
              <a:round/>
            </a:ln>
            <a:effectLst/>
          </c:spPr>
          <c:marker>
            <c:symbol val="dash"/>
            <c:size val="23"/>
            <c:spPr>
              <a:solidFill>
                <a:srgbClr val="7030A0"/>
              </a:solidFill>
              <a:ln w="9525">
                <a:solidFill>
                  <a:schemeClr val="tx1"/>
                </a:solidFill>
              </a:ln>
              <a:effectLst/>
            </c:spPr>
          </c:marker>
          <c:xVal>
            <c:numRef>
              <c:f>'[CH2_presentation_data.xlsx]Fig 2.4'!$C$18:$C$23</c:f>
              <c:numCache>
                <c:formatCode>0.00</c:formatCode>
                <c:ptCount val="6"/>
                <c:pt idx="0" formatCode="General">
                  <c:v>1.17</c:v>
                </c:pt>
                <c:pt idx="1">
                  <c:v>2.17</c:v>
                </c:pt>
                <c:pt idx="2">
                  <c:v>3.17</c:v>
                </c:pt>
                <c:pt idx="3" formatCode="General">
                  <c:v>4.17</c:v>
                </c:pt>
                <c:pt idx="4" formatCode="General">
                  <c:v>5.17</c:v>
                </c:pt>
                <c:pt idx="5" formatCode="General">
                  <c:v>6.17</c:v>
                </c:pt>
              </c:numCache>
            </c:numRef>
          </c:xVal>
          <c:yVal>
            <c:numRef>
              <c:f>'[CH2_presentation_data.xlsx]Fig 2.4'!$E$6:$E$9</c:f>
              <c:numCache>
                <c:formatCode>0.00</c:formatCode>
                <c:ptCount val="4"/>
                <c:pt idx="0">
                  <c:v>23.526470588235298</c:v>
                </c:pt>
                <c:pt idx="1">
                  <c:v>17.88</c:v>
                </c:pt>
                <c:pt idx="2">
                  <c:v>15.698714285714287</c:v>
                </c:pt>
                <c:pt idx="3">
                  <c:v>14.532220000000001</c:v>
                </c:pt>
              </c:numCache>
            </c:numRef>
          </c:yVal>
          <c:smooth val="0"/>
          <c:extLst>
            <c:ext xmlns:c16="http://schemas.microsoft.com/office/drawing/2014/chart" uri="{C3380CC4-5D6E-409C-BE32-E72D297353CC}">
              <c16:uniqueId val="{00000003-B25E-4184-9027-2F43C2FB6A18}"/>
            </c:ext>
          </c:extLst>
        </c:ser>
        <c:dLbls>
          <c:showLegendKey val="0"/>
          <c:showVal val="0"/>
          <c:showCatName val="0"/>
          <c:showSerName val="0"/>
          <c:showPercent val="0"/>
          <c:showBubbleSize val="0"/>
        </c:dLbls>
        <c:axId val="554740752"/>
        <c:axId val="64260416"/>
      </c:scatterChart>
      <c:catAx>
        <c:axId val="55474075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64260416"/>
        <c:crosses val="autoZero"/>
        <c:auto val="1"/>
        <c:lblAlgn val="ctr"/>
        <c:lblOffset val="100"/>
        <c:noMultiLvlLbl val="0"/>
      </c:catAx>
      <c:valAx>
        <c:axId val="64260416"/>
        <c:scaling>
          <c:orientation val="minMax"/>
        </c:scaling>
        <c:delete val="0"/>
        <c:axPos val="l"/>
        <c:numFmt formatCode="0"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554740752"/>
        <c:crosses val="autoZero"/>
        <c:crossBetween val="between"/>
      </c:valAx>
      <c:spPr>
        <a:noFill/>
        <a:ln>
          <a:noFill/>
        </a:ln>
        <a:effectLst/>
      </c:spPr>
    </c:plotArea>
    <c:legend>
      <c:legendPos val="b"/>
      <c:legendEntry>
        <c:idx val="2"/>
        <c:delete val="1"/>
      </c:legendEntry>
      <c:layout>
        <c:manualLayout>
          <c:xMode val="edge"/>
          <c:yMode val="edge"/>
          <c:x val="0.204584352131465"/>
          <c:y val="2.2077079930781784E-2"/>
          <c:w val="0.62159812854620122"/>
          <c:h val="0.22437197811277054"/>
        </c:manualLayout>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4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4581982399258918E-2"/>
          <c:y val="3.5975247181312973E-2"/>
          <c:w val="0.91541797900262467"/>
          <c:h val="0.85540050549236901"/>
        </c:manualLayout>
      </c:layout>
      <c:barChart>
        <c:barDir val="col"/>
        <c:grouping val="clustered"/>
        <c:varyColors val="0"/>
        <c:ser>
          <c:idx val="0"/>
          <c:order val="0"/>
          <c:spPr>
            <a:solidFill>
              <a:srgbClr val="92D050"/>
            </a:solidFill>
            <a:ln>
              <a:solidFill>
                <a:srgbClr val="92D050"/>
              </a:solidFill>
            </a:ln>
            <a:effectLst/>
          </c:spPr>
          <c:invertIfNegative val="0"/>
          <c:cat>
            <c:strRef>
              <c:f>'[CH2_presentation_data.xlsx]Fig 2.4'!$B$1:$E$1</c:f>
              <c:strCache>
                <c:ptCount val="4"/>
                <c:pt idx="0">
                  <c:v>MENA excluding GCC</c:v>
                </c:pt>
                <c:pt idx="1">
                  <c:v>GCC</c:v>
                </c:pt>
                <c:pt idx="2">
                  <c:v>CCA</c:v>
                </c:pt>
                <c:pt idx="3">
                  <c:v>ROW</c:v>
                </c:pt>
              </c:strCache>
            </c:strRef>
          </c:cat>
          <c:val>
            <c:numRef>
              <c:f>'[CH2_presentation_data.xlsx]Fig 2.4'!$B$2:$E$2</c:f>
              <c:numCache>
                <c:formatCode>0.00</c:formatCode>
                <c:ptCount val="4"/>
                <c:pt idx="0">
                  <c:v>0.47142089655001956</c:v>
                </c:pt>
                <c:pt idx="1">
                  <c:v>0.6183917224407196</c:v>
                </c:pt>
                <c:pt idx="2">
                  <c:v>0.58253396408898495</c:v>
                </c:pt>
                <c:pt idx="3">
                  <c:v>0.56521825242362567</c:v>
                </c:pt>
              </c:numCache>
            </c:numRef>
          </c:val>
          <c:extLst>
            <c:ext xmlns:c16="http://schemas.microsoft.com/office/drawing/2014/chart" uri="{C3380CC4-5D6E-409C-BE32-E72D297353CC}">
              <c16:uniqueId val="{00000000-4E56-4E8E-B0C6-F3303E203C01}"/>
            </c:ext>
          </c:extLst>
        </c:ser>
        <c:dLbls>
          <c:showLegendKey val="0"/>
          <c:showVal val="0"/>
          <c:showCatName val="0"/>
          <c:showSerName val="0"/>
          <c:showPercent val="0"/>
          <c:showBubbleSize val="0"/>
        </c:dLbls>
        <c:gapWidth val="219"/>
        <c:overlap val="-27"/>
        <c:axId val="125154944"/>
        <c:axId val="1036874367"/>
      </c:barChart>
      <c:catAx>
        <c:axId val="12515494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036874367"/>
        <c:crosses val="autoZero"/>
        <c:auto val="1"/>
        <c:lblAlgn val="ctr"/>
        <c:lblOffset val="100"/>
        <c:noMultiLvlLbl val="0"/>
      </c:catAx>
      <c:valAx>
        <c:axId val="1036874367"/>
        <c:scaling>
          <c:orientation val="minMax"/>
          <c:max val="0.70000000000000007"/>
        </c:scaling>
        <c:delete val="0"/>
        <c:axPos val="l"/>
        <c:numFmt formatCode="0.0"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251549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0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0.54679</cdr:x>
      <cdr:y>0.17269</cdr:y>
    </cdr:from>
    <cdr:to>
      <cdr:x>0.95476</cdr:x>
      <cdr:y>0.30949</cdr:y>
    </cdr:to>
    <cdr:sp macro="" textlink="">
      <cdr:nvSpPr>
        <cdr:cNvPr id="2" name="TextBox 1">
          <a:extLst xmlns:a="http://schemas.openxmlformats.org/drawingml/2006/main">
            <a:ext uri="{FF2B5EF4-FFF2-40B4-BE49-F238E27FC236}">
              <a16:creationId xmlns:a16="http://schemas.microsoft.com/office/drawing/2014/main" id="{AD54BC05-89E0-2C77-7C4D-ABA07CEDC0FC}"/>
            </a:ext>
          </a:extLst>
        </cdr:cNvPr>
        <cdr:cNvSpPr txBox="1"/>
      </cdr:nvSpPr>
      <cdr:spPr>
        <a:xfrm xmlns:a="http://schemas.openxmlformats.org/drawingml/2006/main">
          <a:off x="2200880" y="639291"/>
          <a:ext cx="1642125" cy="506414"/>
        </a:xfrm>
        <a:prstGeom xmlns:a="http://schemas.openxmlformats.org/drawingml/2006/main" prst="rect">
          <a:avLst/>
        </a:prstGeom>
        <a:solidFill xmlns:a="http://schemas.openxmlformats.org/drawingml/2006/main">
          <a:schemeClr val="lt1"/>
        </a:solidFill>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100" b="1" dirty="0">
              <a:solidFill>
                <a:sysClr val="windowText" lastClr="000000"/>
              </a:solidFill>
              <a:latin typeface="Arial" panose="020B0604020202020204" pitchFamily="34" charset="0"/>
              <a:cs typeface="Arial" panose="020B0604020202020204" pitchFamily="34" charset="0"/>
            </a:rPr>
            <a:t>Actual</a:t>
          </a:r>
          <a:r>
            <a:rPr lang="en-US" sz="1100" b="1" baseline="0" dirty="0">
              <a:solidFill>
                <a:sysClr val="windowText" lastClr="000000"/>
              </a:solidFill>
              <a:latin typeface="Arial" panose="020B0604020202020204" pitchFamily="34" charset="0"/>
              <a:cs typeface="Arial" panose="020B0604020202020204" pitchFamily="34" charset="0"/>
            </a:rPr>
            <a:t> growth above forecast</a:t>
          </a:r>
          <a:endParaRPr lang="en-US" sz="1100" b="1" dirty="0">
            <a:solidFill>
              <a:sysClr val="windowText" lastClr="000000"/>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0.12152</cdr:x>
      <cdr:y>0.64731</cdr:y>
    </cdr:from>
    <cdr:to>
      <cdr:x>0.52949</cdr:x>
      <cdr:y>0.78411</cdr:y>
    </cdr:to>
    <cdr:sp macro="" textlink="">
      <cdr:nvSpPr>
        <cdr:cNvPr id="3" name="TextBox 1">
          <a:extLst xmlns:a="http://schemas.openxmlformats.org/drawingml/2006/main">
            <a:ext uri="{FF2B5EF4-FFF2-40B4-BE49-F238E27FC236}">
              <a16:creationId xmlns:a16="http://schemas.microsoft.com/office/drawing/2014/main" id="{423E7EC7-BC0C-55D8-EA6B-F677AA4C1478}"/>
            </a:ext>
          </a:extLst>
        </cdr:cNvPr>
        <cdr:cNvSpPr txBox="1"/>
      </cdr:nvSpPr>
      <cdr:spPr>
        <a:xfrm xmlns:a="http://schemas.openxmlformats.org/drawingml/2006/main">
          <a:off x="489141" y="2396265"/>
          <a:ext cx="1642125" cy="506414"/>
        </a:xfrm>
        <a:prstGeom xmlns:a="http://schemas.openxmlformats.org/drawingml/2006/main" prst="rect">
          <a:avLst/>
        </a:prstGeom>
        <a:solidFill xmlns:a="http://schemas.openxmlformats.org/drawingml/2006/main">
          <a:schemeClr val="lt1"/>
        </a:solidFill>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100" b="1" dirty="0">
              <a:solidFill>
                <a:sysClr val="windowText" lastClr="000000"/>
              </a:solidFill>
              <a:latin typeface="Arial" panose="020B0604020202020204" pitchFamily="34" charset="0"/>
              <a:cs typeface="Arial" panose="020B0604020202020204" pitchFamily="34" charset="0"/>
            </a:rPr>
            <a:t>Actual</a:t>
          </a:r>
          <a:r>
            <a:rPr lang="en-US" sz="1100" b="1" baseline="0" dirty="0">
              <a:solidFill>
                <a:sysClr val="windowText" lastClr="000000"/>
              </a:solidFill>
              <a:latin typeface="Arial" panose="020B0604020202020204" pitchFamily="34" charset="0"/>
              <a:cs typeface="Arial" panose="020B0604020202020204" pitchFamily="34" charset="0"/>
            </a:rPr>
            <a:t> growth below forecast</a:t>
          </a:r>
          <a:endParaRPr lang="en-US" sz="1100" b="1" dirty="0">
            <a:solidFill>
              <a:sysClr val="windowText" lastClr="000000"/>
            </a:solidFill>
            <a:latin typeface="Arial" panose="020B0604020202020204" pitchFamily="34" charset="0"/>
            <a:cs typeface="Arial" panose="020B0604020202020204" pitchFamily="34"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C5CC6E-1398-44F8-AE3B-268337A96278}" type="datetimeFigureOut">
              <a:rPr lang="en-US" smtClean="0"/>
              <a:t>12/6/2024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F1E571-459C-4689-B58B-BCC87D941731}" type="slidenum">
              <a:rPr lang="en-US" smtClean="0"/>
              <a:t>‹#›</a:t>
            </a:fld>
            <a:endParaRPr lang="en-US"/>
          </a:p>
        </p:txBody>
      </p:sp>
    </p:spTree>
    <p:extLst>
      <p:ext uri="{BB962C8B-B14F-4D97-AF65-F5344CB8AC3E}">
        <p14:creationId xmlns:p14="http://schemas.microsoft.com/office/powerpoint/2010/main" val="805172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712788"/>
            <a:ext cx="6315075" cy="3552825"/>
          </a:xfrm>
        </p:spPr>
      </p:sp>
      <p:sp>
        <p:nvSpPr>
          <p:cNvPr id="3" name="Notes Placeholder 2"/>
          <p:cNvSpPr>
            <a:spLocks noGrp="1"/>
          </p:cNvSpPr>
          <p:nvPr>
            <p:ph type="body" idx="1"/>
          </p:nvPr>
        </p:nvSpPr>
        <p:spPr>
          <a:xfrm>
            <a:off x="666750" y="4480005"/>
            <a:ext cx="5676900" cy="3665459"/>
          </a:xfrm>
        </p:spPr>
        <p:txBody>
          <a:bodyPr/>
          <a:lstStyle/>
          <a:p>
            <a:pPr>
              <a:lnSpc>
                <a:spcPct val="114000"/>
              </a:lnSpc>
              <a:spcBef>
                <a:spcPts val="600"/>
              </a:spcBef>
            </a:pPr>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8363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CF1E571-459C-4689-B58B-BCC87D941731}" type="slidenum">
              <a:rPr lang="en-US" smtClean="0"/>
              <a:t>2</a:t>
            </a:fld>
            <a:endParaRPr lang="en-US"/>
          </a:p>
        </p:txBody>
      </p:sp>
    </p:spTree>
    <p:extLst>
      <p:ext uri="{BB962C8B-B14F-4D97-AF65-F5344CB8AC3E}">
        <p14:creationId xmlns:p14="http://schemas.microsoft.com/office/powerpoint/2010/main" val="1650110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2" y="4480006"/>
            <a:ext cx="5601653" cy="3665459"/>
          </a:xfrm>
        </p:spPr>
        <p:txBody>
          <a:bodyPr/>
          <a:lstStyle/>
          <a:p>
            <a:pPr>
              <a:lnSpc>
                <a:spcPct val="114000"/>
              </a:lnSpc>
              <a:spcBef>
                <a:spcPts val="600"/>
              </a:spcBef>
            </a:pPr>
            <a:endParaRPr lang="en-US" sz="1000" b="1">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C10D6D-1C14-46E6-8989-9AB9F2590A04}"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21950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a:p>
        </p:txBody>
      </p:sp>
      <p:sp>
        <p:nvSpPr>
          <p:cNvPr id="4" name="Slide Number Placeholder 3"/>
          <p:cNvSpPr>
            <a:spLocks noGrp="1"/>
          </p:cNvSpPr>
          <p:nvPr>
            <p:ph type="sldNum" sz="quarter" idx="5"/>
          </p:nvPr>
        </p:nvSpPr>
        <p:spPr/>
        <p:txBody>
          <a:bodyPr/>
          <a:lstStyle/>
          <a:p>
            <a:fld id="{C9C10D6D-1C14-46E6-8989-9AB9F2590A04}" type="slidenum">
              <a:rPr lang="en-US" smtClean="0"/>
              <a:t>4</a:t>
            </a:fld>
            <a:endParaRPr lang="en-US"/>
          </a:p>
        </p:txBody>
      </p:sp>
    </p:spTree>
    <p:extLst>
      <p:ext uri="{BB962C8B-B14F-4D97-AF65-F5344CB8AC3E}">
        <p14:creationId xmlns:p14="http://schemas.microsoft.com/office/powerpoint/2010/main" val="24993932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2" y="4480006"/>
            <a:ext cx="5601653" cy="3665459"/>
          </a:xfrm>
        </p:spPr>
        <p:txBody>
          <a:bodyPr/>
          <a:lstStyle/>
          <a:p>
            <a:pPr>
              <a:lnSpc>
                <a:spcPct val="114000"/>
              </a:lnSpc>
              <a:spcBef>
                <a:spcPts val="600"/>
              </a:spcBef>
            </a:pPr>
            <a:endParaRPr lang="en-US" sz="1000" b="1">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C10D6D-1C14-46E6-8989-9AB9F2590A04}"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7903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9140" y="4480006"/>
            <a:ext cx="5584825" cy="3552825"/>
          </a:xfrm>
        </p:spPr>
        <p:txBody>
          <a:bodyPr/>
          <a:lstStyle/>
          <a:p>
            <a:pPr marL="165518" indent="-165518" algn="just">
              <a:lnSpc>
                <a:spcPct val="120000"/>
              </a:lnSpc>
              <a:spcAft>
                <a:spcPts val="772"/>
              </a:spcAft>
              <a:buFont typeface="Arial" panose="020B0604020202020204" pitchFamily="34" charset="0"/>
              <a:buChar char="•"/>
              <a:tabLst>
                <a:tab pos="220690" algn="l"/>
                <a:tab pos="441381" algn="l"/>
              </a:tabLst>
            </a:pPr>
            <a:endParaRPr lang="en-US" sz="800" b="1">
              <a:solidFill>
                <a:srgbClr val="000000"/>
              </a:solidFill>
              <a:latin typeface="Arial" panose="020B0604020202020204" pitchFamily="34" charset="0"/>
              <a:ea typeface="Garamond" panose="02020404030301010803" pitchFamily="18" charset="0"/>
              <a:cs typeface="Garamond" panose="02020404030301010803" pitchFamily="18" charset="0"/>
            </a:endParaRPr>
          </a:p>
        </p:txBody>
      </p:sp>
      <p:sp>
        <p:nvSpPr>
          <p:cNvPr id="4" name="Slide Number Placeholder 3"/>
          <p:cNvSpPr>
            <a:spLocks noGrp="1"/>
          </p:cNvSpPr>
          <p:nvPr>
            <p:ph type="sldNum" sz="quarter" idx="5"/>
          </p:nvPr>
        </p:nvSpPr>
        <p:spPr/>
        <p:txBody>
          <a:bodyPr/>
          <a:lstStyle/>
          <a:p>
            <a:pPr defTabSz="932915">
              <a:defRPr/>
            </a:pPr>
            <a:fld id="{7A64E2A1-001E-452C-BA12-752819F5EF79}" type="slidenum">
              <a:rPr lang="en-US">
                <a:solidFill>
                  <a:prstClr val="black"/>
                </a:solidFill>
                <a:latin typeface="Calibri" panose="020F0502020204030204"/>
              </a:rPr>
              <a:pPr defTabSz="932915">
                <a:defRPr/>
              </a:pPr>
              <a:t>6</a:t>
            </a:fld>
            <a:endParaRPr lang="en-US">
              <a:solidFill>
                <a:prstClr val="black"/>
              </a:solidFill>
              <a:latin typeface="Calibri" panose="020F0502020204030204"/>
            </a:endParaRPr>
          </a:p>
        </p:txBody>
      </p:sp>
    </p:spTree>
    <p:extLst>
      <p:ext uri="{BB962C8B-B14F-4D97-AF65-F5344CB8AC3E}">
        <p14:creationId xmlns:p14="http://schemas.microsoft.com/office/powerpoint/2010/main" val="37800203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C10D6D-1C14-46E6-8989-9AB9F2590A04}" type="slidenum">
              <a:rPr lang="en-US" smtClean="0"/>
              <a:t>7</a:t>
            </a:fld>
            <a:endParaRPr lang="en-US"/>
          </a:p>
        </p:txBody>
      </p:sp>
    </p:spTree>
    <p:extLst>
      <p:ext uri="{BB962C8B-B14F-4D97-AF65-F5344CB8AC3E}">
        <p14:creationId xmlns:p14="http://schemas.microsoft.com/office/powerpoint/2010/main" val="3483396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2" y="4480006"/>
            <a:ext cx="5601653" cy="3665459"/>
          </a:xfrm>
        </p:spPr>
        <p:txBody>
          <a:bodyPr/>
          <a:lstStyle/>
          <a:p>
            <a:pPr>
              <a:lnSpc>
                <a:spcPct val="114000"/>
              </a:lnSpc>
              <a:spcBef>
                <a:spcPts val="600"/>
              </a:spcBef>
            </a:pPr>
            <a:endParaRPr lang="en-US" sz="1000" b="1">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C10D6D-1C14-46E6-8989-9AB9F2590A04}"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524854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2" y="4480006"/>
            <a:ext cx="5601653" cy="3665459"/>
          </a:xfrm>
        </p:spPr>
        <p:txBody>
          <a:bodyPr/>
          <a:lstStyle/>
          <a:p>
            <a:pPr>
              <a:lnSpc>
                <a:spcPct val="114000"/>
              </a:lnSpc>
              <a:spcBef>
                <a:spcPts val="600"/>
              </a:spcBef>
            </a:pPr>
            <a:endParaRPr lang="en-US" sz="1000" b="1">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C10D6D-1C14-46E6-8989-9AB9F2590A04}"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30253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Presentation Titl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E35A615-44B8-AC4C-BDEB-B9D50F7261D9}"/>
              </a:ext>
            </a:extLst>
          </p:cNvPr>
          <p:cNvSpPr/>
          <p:nvPr userDrawn="1"/>
        </p:nvSpPr>
        <p:spPr>
          <a:xfrm>
            <a:off x="11938960" y="-2"/>
            <a:ext cx="253041" cy="685800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25"/>
          </a:p>
        </p:txBody>
      </p:sp>
      <p:sp>
        <p:nvSpPr>
          <p:cNvPr id="2" name="Title 1"/>
          <p:cNvSpPr>
            <a:spLocks noGrp="1"/>
          </p:cNvSpPr>
          <p:nvPr>
            <p:ph type="ctrTitle" hasCustomPrompt="1"/>
          </p:nvPr>
        </p:nvSpPr>
        <p:spPr>
          <a:xfrm>
            <a:off x="5741048" y="1940931"/>
            <a:ext cx="5515285" cy="2239337"/>
          </a:xfrm>
        </p:spPr>
        <p:txBody>
          <a:bodyPr lIns="0" tIns="0" rIns="0" bIns="45720" anchor="b" anchorCtr="0">
            <a:normAutofit/>
          </a:bodyPr>
          <a:lstStyle>
            <a:lvl1pPr algn="l">
              <a:lnSpc>
                <a:spcPct val="95000"/>
              </a:lnSpc>
              <a:defRPr sz="3000" b="0" i="0">
                <a:solidFill>
                  <a:schemeClr val="tx2"/>
                </a:solidFill>
                <a:latin typeface="Arial Black" panose="020B0604020202020204" pitchFamily="34" charset="0"/>
                <a:cs typeface="Arial Black" panose="020B0604020202020204" pitchFamily="34" charset="0"/>
              </a:defRPr>
            </a:lvl1pPr>
          </a:lstStyle>
          <a:p>
            <a:r>
              <a:rPr lang="en-US"/>
              <a:t>Presentation Title up to three lines in length</a:t>
            </a:r>
          </a:p>
        </p:txBody>
      </p:sp>
      <p:sp>
        <p:nvSpPr>
          <p:cNvPr id="3" name="Subtitle 2"/>
          <p:cNvSpPr>
            <a:spLocks noGrp="1"/>
          </p:cNvSpPr>
          <p:nvPr>
            <p:ph type="subTitle" idx="1" hasCustomPrompt="1"/>
          </p:nvPr>
        </p:nvSpPr>
        <p:spPr>
          <a:xfrm>
            <a:off x="5741048" y="4180268"/>
            <a:ext cx="5515285" cy="465240"/>
          </a:xfrm>
        </p:spPr>
        <p:txBody>
          <a:bodyPr lIns="0" tIns="91440" rIns="0" bIns="0"/>
          <a:lstStyle>
            <a:lvl1pPr marL="0" indent="0" algn="l">
              <a:buNone/>
              <a:defRPr b="1" cap="all" baseline="0">
                <a:solidFill>
                  <a:schemeClr val="tx2"/>
                </a:solidFill>
              </a:defRPr>
            </a:lvl1pPr>
            <a:lvl2pPr marL="342866" indent="0" algn="ctr">
              <a:buNone/>
              <a:defRPr>
                <a:solidFill>
                  <a:schemeClr val="tx1">
                    <a:tint val="75000"/>
                  </a:schemeClr>
                </a:solidFill>
              </a:defRPr>
            </a:lvl2pPr>
            <a:lvl3pPr marL="685733" indent="0" algn="ctr">
              <a:buNone/>
              <a:defRPr>
                <a:solidFill>
                  <a:schemeClr val="tx1">
                    <a:tint val="75000"/>
                  </a:schemeClr>
                </a:solidFill>
              </a:defRPr>
            </a:lvl3pPr>
            <a:lvl4pPr marL="1028599" indent="0" algn="ctr">
              <a:buNone/>
              <a:defRPr>
                <a:solidFill>
                  <a:schemeClr val="tx1">
                    <a:tint val="75000"/>
                  </a:schemeClr>
                </a:solidFill>
              </a:defRPr>
            </a:lvl4pPr>
            <a:lvl5pPr marL="1371465" indent="0" algn="ctr">
              <a:buNone/>
              <a:defRPr>
                <a:solidFill>
                  <a:schemeClr val="tx1">
                    <a:tint val="75000"/>
                  </a:schemeClr>
                </a:solidFill>
              </a:defRPr>
            </a:lvl5pPr>
            <a:lvl6pPr marL="1714331" indent="0" algn="ctr">
              <a:buNone/>
              <a:defRPr>
                <a:solidFill>
                  <a:schemeClr val="tx1">
                    <a:tint val="75000"/>
                  </a:schemeClr>
                </a:solidFill>
              </a:defRPr>
            </a:lvl6pPr>
            <a:lvl7pPr marL="2057197" indent="0" algn="ctr">
              <a:buNone/>
              <a:defRPr>
                <a:solidFill>
                  <a:schemeClr val="tx1">
                    <a:tint val="75000"/>
                  </a:schemeClr>
                </a:solidFill>
              </a:defRPr>
            </a:lvl7pPr>
            <a:lvl8pPr marL="2400065" indent="0" algn="ctr">
              <a:buNone/>
              <a:defRPr>
                <a:solidFill>
                  <a:schemeClr val="tx1">
                    <a:tint val="75000"/>
                  </a:schemeClr>
                </a:solidFill>
              </a:defRPr>
            </a:lvl8pPr>
            <a:lvl9pPr marL="2742931" indent="0" algn="ctr">
              <a:buNone/>
              <a:defRPr>
                <a:solidFill>
                  <a:schemeClr val="tx1">
                    <a:tint val="75000"/>
                  </a:schemeClr>
                </a:solidFill>
              </a:defRPr>
            </a:lvl9pPr>
          </a:lstStyle>
          <a:p>
            <a:r>
              <a:rPr lang="en-US"/>
              <a:t>Month </a:t>
            </a:r>
            <a:r>
              <a:rPr lang="en-US" err="1"/>
              <a:t>dd</a:t>
            </a:r>
            <a:r>
              <a:rPr lang="en-US"/>
              <a:t>, </a:t>
            </a:r>
            <a:r>
              <a:rPr lang="en-US" err="1"/>
              <a:t>yyyy</a:t>
            </a:r>
            <a:endParaRPr lang="en-US"/>
          </a:p>
        </p:txBody>
      </p:sp>
      <p:sp>
        <p:nvSpPr>
          <p:cNvPr id="12" name="Text Placeholder 11">
            <a:extLst>
              <a:ext uri="{FF2B5EF4-FFF2-40B4-BE49-F238E27FC236}">
                <a16:creationId xmlns:a16="http://schemas.microsoft.com/office/drawing/2014/main" id="{FF8FC6B8-AF18-8A44-98A9-C2E79C685356}"/>
              </a:ext>
            </a:extLst>
          </p:cNvPr>
          <p:cNvSpPr>
            <a:spLocks noGrp="1"/>
          </p:cNvSpPr>
          <p:nvPr>
            <p:ph type="body" sz="quarter" idx="10" hasCustomPrompt="1"/>
          </p:nvPr>
        </p:nvSpPr>
        <p:spPr>
          <a:xfrm>
            <a:off x="5741048" y="4879731"/>
            <a:ext cx="5515285" cy="1213338"/>
          </a:xfrm>
        </p:spPr>
        <p:txBody>
          <a:bodyPr lIns="0" tIns="0" rIns="0" bIns="0" anchor="b" anchorCtr="0"/>
          <a:lstStyle>
            <a:lvl1pPr marL="0" indent="0">
              <a:spcBef>
                <a:spcPts val="225"/>
              </a:spcBef>
              <a:buNone/>
              <a:tabLst/>
              <a:defRPr>
                <a:solidFill>
                  <a:schemeClr val="bg1">
                    <a:lumMod val="50000"/>
                  </a:schemeClr>
                </a:solidFill>
              </a:defRPr>
            </a:lvl1pPr>
            <a:lvl2pPr marL="0" indent="0">
              <a:spcBef>
                <a:spcPts val="225"/>
              </a:spcBef>
              <a:buNone/>
              <a:tabLst/>
              <a:defRPr>
                <a:solidFill>
                  <a:schemeClr val="bg1">
                    <a:lumMod val="50000"/>
                  </a:schemeClr>
                </a:solidFill>
              </a:defRPr>
            </a:lvl2pPr>
            <a:lvl3pPr marL="0" indent="0">
              <a:spcBef>
                <a:spcPts val="225"/>
              </a:spcBef>
              <a:buNone/>
              <a:tabLst/>
              <a:defRPr>
                <a:solidFill>
                  <a:schemeClr val="bg1">
                    <a:lumMod val="50000"/>
                  </a:schemeClr>
                </a:solidFill>
              </a:defRPr>
            </a:lvl3pPr>
            <a:lvl4pPr marL="0" indent="0">
              <a:spcBef>
                <a:spcPts val="225"/>
              </a:spcBef>
              <a:buNone/>
              <a:tabLst/>
              <a:defRPr>
                <a:solidFill>
                  <a:schemeClr val="bg1">
                    <a:lumMod val="50000"/>
                  </a:schemeClr>
                </a:solidFill>
              </a:defRPr>
            </a:lvl4pPr>
            <a:lvl5pPr marL="0" indent="0">
              <a:spcBef>
                <a:spcPts val="225"/>
              </a:spcBef>
              <a:buNone/>
              <a:tabLst/>
              <a:defRPr>
                <a:solidFill>
                  <a:schemeClr val="bg1">
                    <a:lumMod val="50000"/>
                  </a:schemeClr>
                </a:solidFill>
              </a:defRPr>
            </a:lvl5pPr>
          </a:lstStyle>
          <a:p>
            <a:pPr lvl="0"/>
            <a:r>
              <a:rPr lang="en-US"/>
              <a:t>Speaker Name</a:t>
            </a:r>
          </a:p>
          <a:p>
            <a:pPr lvl="0"/>
            <a:r>
              <a:rPr lang="en-US"/>
              <a:t>Division/Title/Affiliation</a:t>
            </a:r>
          </a:p>
        </p:txBody>
      </p:sp>
      <p:sp>
        <p:nvSpPr>
          <p:cNvPr id="5" name="Picture Placeholder 4">
            <a:extLst>
              <a:ext uri="{FF2B5EF4-FFF2-40B4-BE49-F238E27FC236}">
                <a16:creationId xmlns:a16="http://schemas.microsoft.com/office/drawing/2014/main" id="{EDD8EAEE-101A-B04C-9480-47C14533CE54}"/>
              </a:ext>
            </a:extLst>
          </p:cNvPr>
          <p:cNvSpPr>
            <a:spLocks noGrp="1"/>
          </p:cNvSpPr>
          <p:nvPr>
            <p:ph type="pic" sz="quarter" idx="11" hasCustomPrompt="1"/>
          </p:nvPr>
        </p:nvSpPr>
        <p:spPr>
          <a:xfrm>
            <a:off x="1" y="0"/>
            <a:ext cx="4891088" cy="6858000"/>
          </a:xfrm>
          <a:solidFill>
            <a:schemeClr val="tx2"/>
          </a:solidFill>
        </p:spPr>
        <p:txBody>
          <a:bodyPr lIns="365760" tIns="365760" rIns="365760" bIns="2971800" anchor="b">
            <a:normAutofit/>
          </a:bodyPr>
          <a:lstStyle>
            <a:lvl1pPr marL="0" indent="0" algn="ctr">
              <a:buNone/>
              <a:defRPr sz="1200" i="1">
                <a:solidFill>
                  <a:schemeClr val="tx2">
                    <a:lumMod val="40000"/>
                    <a:lumOff val="60000"/>
                  </a:schemeClr>
                </a:solidFill>
              </a:defRPr>
            </a:lvl1pPr>
          </a:lstStyle>
          <a:p>
            <a:r>
              <a:rPr lang="en-US"/>
              <a:t>Click icon to insert a photo.</a:t>
            </a:r>
          </a:p>
        </p:txBody>
      </p:sp>
      <p:sp>
        <p:nvSpPr>
          <p:cNvPr id="8" name="Text Placeholder 4">
            <a:extLst>
              <a:ext uri="{FF2B5EF4-FFF2-40B4-BE49-F238E27FC236}">
                <a16:creationId xmlns:a16="http://schemas.microsoft.com/office/drawing/2014/main" id="{FEFAF05C-419E-4343-8983-4850A83FB6CD}"/>
              </a:ext>
            </a:extLst>
          </p:cNvPr>
          <p:cNvSpPr>
            <a:spLocks noGrp="1"/>
          </p:cNvSpPr>
          <p:nvPr>
            <p:ph type="body" sz="quarter" idx="12" hasCustomPrompt="1"/>
          </p:nvPr>
        </p:nvSpPr>
        <p:spPr>
          <a:xfrm>
            <a:off x="0" y="6597160"/>
            <a:ext cx="4891089" cy="260840"/>
          </a:xfrm>
        </p:spPr>
        <p:txBody>
          <a:bodyPr lIns="91440" tIns="45720" rIns="91440" bIns="45720">
            <a:noAutofit/>
          </a:bodyPr>
          <a:lstStyle>
            <a:lvl1pPr>
              <a:defRPr sz="675">
                <a:solidFill>
                  <a:schemeClr val="bg1"/>
                </a:solidFill>
              </a:defRPr>
            </a:lvl1pPr>
            <a:lvl2pPr>
              <a:defRPr sz="750">
                <a:solidFill>
                  <a:schemeClr val="bg1"/>
                </a:solidFill>
              </a:defRPr>
            </a:lvl2pPr>
            <a:lvl3pPr>
              <a:defRPr sz="750">
                <a:solidFill>
                  <a:schemeClr val="bg1"/>
                </a:solidFill>
              </a:defRPr>
            </a:lvl3pPr>
            <a:lvl4pPr>
              <a:defRPr sz="750">
                <a:solidFill>
                  <a:schemeClr val="bg1"/>
                </a:solidFill>
              </a:defRPr>
            </a:lvl4pPr>
            <a:lvl5pPr>
              <a:defRPr sz="750">
                <a:solidFill>
                  <a:schemeClr val="bg1"/>
                </a:solidFill>
              </a:defRPr>
            </a:lvl5pPr>
          </a:lstStyle>
          <a:p>
            <a:pPr lvl="0"/>
            <a:r>
              <a:rPr lang="en-US"/>
              <a:t>Click here to insert photo credit/copyright information</a:t>
            </a:r>
          </a:p>
        </p:txBody>
      </p:sp>
      <p:pic>
        <p:nvPicPr>
          <p:cNvPr id="11" name="Graphic 10">
            <a:extLst>
              <a:ext uri="{FF2B5EF4-FFF2-40B4-BE49-F238E27FC236}">
                <a16:creationId xmlns:a16="http://schemas.microsoft.com/office/drawing/2014/main" id="{297D2D33-B99A-B046-B49A-16CB982B1BB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3561" y="749808"/>
            <a:ext cx="4658264" cy="1143000"/>
          </a:xfrm>
          <a:prstGeom prst="rect">
            <a:avLst/>
          </a:prstGeom>
        </p:spPr>
      </p:pic>
    </p:spTree>
    <p:extLst>
      <p:ext uri="{BB962C8B-B14F-4D97-AF65-F5344CB8AC3E}">
        <p14:creationId xmlns:p14="http://schemas.microsoft.com/office/powerpoint/2010/main" val="2752645654"/>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orient="horz" pos="3799">
          <p15:clr>
            <a:srgbClr val="FBAE40"/>
          </p15:clr>
        </p15:guide>
        <p15:guide id="3" pos="4800">
          <p15:clr>
            <a:srgbClr val="FBAE40"/>
          </p15:clr>
        </p15:guide>
        <p15:guide id="4" pos="4108">
          <p15:clr>
            <a:srgbClr val="FBAE40"/>
          </p15:clr>
        </p15:guide>
        <p15:guide id="5" pos="4843">
          <p15:clr>
            <a:srgbClr val="FBAE40"/>
          </p15:clr>
        </p15:guide>
        <p15:guide id="6" orient="horz" pos="833">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ingle-Column (W)">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6"/>
            <a:ext cx="9715500" cy="978486"/>
          </a:xfrm>
          <a:prstGeom prst="rect">
            <a:avLst/>
          </a:prstGeom>
        </p:spPr>
        <p:txBody>
          <a:bodyPr vert="horz" lIns="0" tIns="0" rIns="0" bIns="0" rtlCol="0" anchor="ctr">
            <a:normAutofit/>
          </a:bodyPr>
          <a:lstStyle>
            <a:lvl1pPr algn="l">
              <a:defRPr lang="en-US" sz="2100" dirty="0">
                <a:solidFill>
                  <a:schemeClr val="tx2"/>
                </a:solidFill>
                <a:latin typeface="Arial Black" charset="0"/>
                <a:ea typeface="Arial Black" charset="0"/>
                <a:cs typeface="Arial Black" charset="0"/>
              </a:defRPr>
            </a:lvl1pPr>
          </a:lstStyle>
          <a:p>
            <a:pPr marL="0" lvl="0"/>
            <a:r>
              <a:rPr lang="en-US"/>
              <a:t>Slide Title for Single-Column (W) Layout</a:t>
            </a:r>
          </a:p>
        </p:txBody>
      </p:sp>
      <p:sp>
        <p:nvSpPr>
          <p:cNvPr id="3" name="Text Placeholder 2">
            <a:extLst>
              <a:ext uri="{FF2B5EF4-FFF2-40B4-BE49-F238E27FC236}">
                <a16:creationId xmlns:a16="http://schemas.microsoft.com/office/drawing/2014/main" id="{BEA590E5-B0BC-F540-8942-A0FB291DEE4F}"/>
              </a:ext>
            </a:extLst>
          </p:cNvPr>
          <p:cNvSpPr>
            <a:spLocks noGrp="1"/>
          </p:cNvSpPr>
          <p:nvPr>
            <p:ph type="body" sz="quarter" idx="10" hasCustomPrompt="1"/>
          </p:nvPr>
        </p:nvSpPr>
        <p:spPr>
          <a:xfrm>
            <a:off x="1239838" y="1469873"/>
            <a:ext cx="9715500" cy="4860591"/>
          </a:xfrm>
        </p:spPr>
        <p:txBody>
          <a:bodyPr/>
          <a:lstStyle>
            <a:lvl1pPr>
              <a:spcBef>
                <a:spcPts val="1800"/>
              </a:spcBef>
              <a:defRPr>
                <a:solidFill>
                  <a:schemeClr val="tx1"/>
                </a:solidFill>
              </a:defRPr>
            </a:lvl1pPr>
            <a:lvl2pPr>
              <a:defRPr/>
            </a:lvl2pPr>
            <a:lvl3pPr marL="344089" marR="0" indent="-169068" algn="l" defTabSz="685733" rtl="0" eaLnBrk="1" fontAlgn="auto" latinLnBrk="0" hangingPunct="1">
              <a:lnSpc>
                <a:spcPct val="100000"/>
              </a:lnSpc>
              <a:spcBef>
                <a:spcPts val="450"/>
              </a:spcBef>
              <a:spcAft>
                <a:spcPts val="0"/>
              </a:spcAft>
              <a:buClr>
                <a:schemeClr val="bg1">
                  <a:lumMod val="50000"/>
                </a:schemeClr>
              </a:buClr>
              <a:buSzPct val="65000"/>
              <a:buFont typeface="ArialMT"/>
              <a:buChar char="►"/>
              <a:tabLst/>
              <a:defRPr/>
            </a:lvl3pPr>
            <a:lvl4pPr>
              <a:defRPr/>
            </a:lvl4pPr>
            <a:lvl5pPr>
              <a:defRPr/>
            </a:lvl5pPr>
          </a:lstStyle>
          <a:p>
            <a:pPr lvl="0"/>
            <a:r>
              <a:rPr lang="en-US"/>
              <a:t>Paragraph/</a:t>
            </a:r>
            <a:r>
              <a:rPr lang="en-US" err="1"/>
              <a:t>unbulleted</a:t>
            </a:r>
            <a:r>
              <a:rPr lang="en-US"/>
              <a:t> text formatting</a:t>
            </a:r>
          </a:p>
          <a:p>
            <a:pPr lvl="1"/>
            <a:r>
              <a:rPr lang="en-US"/>
              <a:t>Click the “Indent More” button (in the Home ribbon, above) for first-level bullets</a:t>
            </a:r>
          </a:p>
          <a:p>
            <a:pPr marL="344089" marR="0" lvl="2" indent="-169068" algn="l" defTabSz="685733" rtl="0" eaLnBrk="1" fontAlgn="auto" latinLnBrk="0" hangingPunct="1">
              <a:lnSpc>
                <a:spcPct val="100000"/>
              </a:lnSpc>
              <a:spcBef>
                <a:spcPts val="450"/>
              </a:spcBef>
              <a:spcAft>
                <a:spcPts val="0"/>
              </a:spcAft>
              <a:buClr>
                <a:schemeClr val="bg1">
                  <a:lumMod val="50000"/>
                </a:schemeClr>
              </a:buClr>
              <a:buSzPct val="65000"/>
              <a:buFont typeface="ArialMT"/>
              <a:buChar char="►"/>
              <a:tabLst/>
              <a:defRPr/>
            </a:pPr>
            <a:r>
              <a:rPr lang="en-US"/>
              <a:t>Double-click the “Indent More” button (above) for second-level bullets</a:t>
            </a:r>
          </a:p>
          <a:p>
            <a:pPr lvl="3"/>
            <a:r>
              <a:rPr lang="en-US"/>
              <a:t>Triple-click the “Indent More” button (above) for third-level bullets</a:t>
            </a:r>
          </a:p>
          <a:p>
            <a:pPr lvl="4"/>
            <a:r>
              <a:rPr lang="en-US"/>
              <a:t>Quadruple-click the “Indent More” button (above) for fourth-level bullets</a:t>
            </a:r>
          </a:p>
        </p:txBody>
      </p:sp>
    </p:spTree>
    <p:extLst>
      <p:ext uri="{BB962C8B-B14F-4D97-AF65-F5344CB8AC3E}">
        <p14:creationId xmlns:p14="http://schemas.microsoft.com/office/powerpoint/2010/main" val="1344554645"/>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5120">
          <p15:clr>
            <a:srgbClr val="FBAE40"/>
          </p15:clr>
        </p15:guide>
        <p15:guide id="3" pos="1041">
          <p15:clr>
            <a:srgbClr val="FBAE40"/>
          </p15:clr>
        </p15:guide>
        <p15:guide id="4" pos="9202">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resentation Titl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E35A615-44B8-AC4C-BDEB-B9D50F7261D9}"/>
              </a:ext>
            </a:extLst>
          </p:cNvPr>
          <p:cNvSpPr/>
          <p:nvPr userDrawn="1"/>
        </p:nvSpPr>
        <p:spPr>
          <a:xfrm>
            <a:off x="11938960" y="-2"/>
            <a:ext cx="253041" cy="685800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25"/>
          </a:p>
        </p:txBody>
      </p:sp>
      <p:sp>
        <p:nvSpPr>
          <p:cNvPr id="2" name="Title 1"/>
          <p:cNvSpPr>
            <a:spLocks noGrp="1"/>
          </p:cNvSpPr>
          <p:nvPr>
            <p:ph type="ctrTitle" hasCustomPrompt="1"/>
          </p:nvPr>
        </p:nvSpPr>
        <p:spPr>
          <a:xfrm>
            <a:off x="5741048" y="1940931"/>
            <a:ext cx="5515285" cy="2239337"/>
          </a:xfrm>
        </p:spPr>
        <p:txBody>
          <a:bodyPr lIns="0" tIns="0" rIns="0" bIns="45720" anchor="b" anchorCtr="0">
            <a:normAutofit/>
          </a:bodyPr>
          <a:lstStyle>
            <a:lvl1pPr algn="l">
              <a:lnSpc>
                <a:spcPct val="95000"/>
              </a:lnSpc>
              <a:defRPr sz="3000" b="0" i="0">
                <a:solidFill>
                  <a:schemeClr val="tx2"/>
                </a:solidFill>
                <a:latin typeface="Arial Black" panose="020B0604020202020204" pitchFamily="34" charset="0"/>
                <a:cs typeface="Arial Black" panose="020B0604020202020204" pitchFamily="34" charset="0"/>
              </a:defRPr>
            </a:lvl1pPr>
          </a:lstStyle>
          <a:p>
            <a:r>
              <a:rPr lang="en-US"/>
              <a:t>Presentation Title up to three lines in length</a:t>
            </a:r>
          </a:p>
        </p:txBody>
      </p:sp>
      <p:sp>
        <p:nvSpPr>
          <p:cNvPr id="3" name="Subtitle 2"/>
          <p:cNvSpPr>
            <a:spLocks noGrp="1"/>
          </p:cNvSpPr>
          <p:nvPr>
            <p:ph type="subTitle" idx="1" hasCustomPrompt="1"/>
          </p:nvPr>
        </p:nvSpPr>
        <p:spPr>
          <a:xfrm>
            <a:off x="5741048" y="4180268"/>
            <a:ext cx="5515285" cy="465240"/>
          </a:xfrm>
        </p:spPr>
        <p:txBody>
          <a:bodyPr lIns="0" tIns="91440" rIns="0" bIns="0"/>
          <a:lstStyle>
            <a:lvl1pPr marL="0" indent="0" algn="l">
              <a:buNone/>
              <a:defRPr b="1" cap="all" baseline="0">
                <a:solidFill>
                  <a:schemeClr val="tx2"/>
                </a:solidFill>
              </a:defRPr>
            </a:lvl1pPr>
            <a:lvl2pPr marL="342866" indent="0" algn="ctr">
              <a:buNone/>
              <a:defRPr>
                <a:solidFill>
                  <a:schemeClr val="tx1">
                    <a:tint val="75000"/>
                  </a:schemeClr>
                </a:solidFill>
              </a:defRPr>
            </a:lvl2pPr>
            <a:lvl3pPr marL="685733" indent="0" algn="ctr">
              <a:buNone/>
              <a:defRPr>
                <a:solidFill>
                  <a:schemeClr val="tx1">
                    <a:tint val="75000"/>
                  </a:schemeClr>
                </a:solidFill>
              </a:defRPr>
            </a:lvl3pPr>
            <a:lvl4pPr marL="1028599" indent="0" algn="ctr">
              <a:buNone/>
              <a:defRPr>
                <a:solidFill>
                  <a:schemeClr val="tx1">
                    <a:tint val="75000"/>
                  </a:schemeClr>
                </a:solidFill>
              </a:defRPr>
            </a:lvl4pPr>
            <a:lvl5pPr marL="1371465" indent="0" algn="ctr">
              <a:buNone/>
              <a:defRPr>
                <a:solidFill>
                  <a:schemeClr val="tx1">
                    <a:tint val="75000"/>
                  </a:schemeClr>
                </a:solidFill>
              </a:defRPr>
            </a:lvl5pPr>
            <a:lvl6pPr marL="1714331" indent="0" algn="ctr">
              <a:buNone/>
              <a:defRPr>
                <a:solidFill>
                  <a:schemeClr val="tx1">
                    <a:tint val="75000"/>
                  </a:schemeClr>
                </a:solidFill>
              </a:defRPr>
            </a:lvl6pPr>
            <a:lvl7pPr marL="2057197" indent="0" algn="ctr">
              <a:buNone/>
              <a:defRPr>
                <a:solidFill>
                  <a:schemeClr val="tx1">
                    <a:tint val="75000"/>
                  </a:schemeClr>
                </a:solidFill>
              </a:defRPr>
            </a:lvl7pPr>
            <a:lvl8pPr marL="2400065" indent="0" algn="ctr">
              <a:buNone/>
              <a:defRPr>
                <a:solidFill>
                  <a:schemeClr val="tx1">
                    <a:tint val="75000"/>
                  </a:schemeClr>
                </a:solidFill>
              </a:defRPr>
            </a:lvl8pPr>
            <a:lvl9pPr marL="2742931" indent="0" algn="ctr">
              <a:buNone/>
              <a:defRPr>
                <a:solidFill>
                  <a:schemeClr val="tx1">
                    <a:tint val="75000"/>
                  </a:schemeClr>
                </a:solidFill>
              </a:defRPr>
            </a:lvl9pPr>
          </a:lstStyle>
          <a:p>
            <a:r>
              <a:rPr lang="en-US"/>
              <a:t>Month </a:t>
            </a:r>
            <a:r>
              <a:rPr lang="en-US" err="1"/>
              <a:t>dd</a:t>
            </a:r>
            <a:r>
              <a:rPr lang="en-US"/>
              <a:t>, </a:t>
            </a:r>
            <a:r>
              <a:rPr lang="en-US" err="1"/>
              <a:t>yyyy</a:t>
            </a:r>
            <a:endParaRPr lang="en-US"/>
          </a:p>
        </p:txBody>
      </p:sp>
      <p:sp>
        <p:nvSpPr>
          <p:cNvPr id="12" name="Text Placeholder 11">
            <a:extLst>
              <a:ext uri="{FF2B5EF4-FFF2-40B4-BE49-F238E27FC236}">
                <a16:creationId xmlns:a16="http://schemas.microsoft.com/office/drawing/2014/main" id="{FF8FC6B8-AF18-8A44-98A9-C2E79C685356}"/>
              </a:ext>
            </a:extLst>
          </p:cNvPr>
          <p:cNvSpPr>
            <a:spLocks noGrp="1"/>
          </p:cNvSpPr>
          <p:nvPr>
            <p:ph type="body" sz="quarter" idx="10" hasCustomPrompt="1"/>
          </p:nvPr>
        </p:nvSpPr>
        <p:spPr>
          <a:xfrm>
            <a:off x="5741048" y="4879731"/>
            <a:ext cx="5515285" cy="1213338"/>
          </a:xfrm>
        </p:spPr>
        <p:txBody>
          <a:bodyPr lIns="0" tIns="0" rIns="0" bIns="0" anchor="b" anchorCtr="0"/>
          <a:lstStyle>
            <a:lvl1pPr marL="0" indent="0">
              <a:spcBef>
                <a:spcPts val="225"/>
              </a:spcBef>
              <a:buNone/>
              <a:tabLst/>
              <a:defRPr>
                <a:solidFill>
                  <a:schemeClr val="bg1">
                    <a:lumMod val="50000"/>
                  </a:schemeClr>
                </a:solidFill>
              </a:defRPr>
            </a:lvl1pPr>
            <a:lvl2pPr marL="0" indent="0">
              <a:spcBef>
                <a:spcPts val="225"/>
              </a:spcBef>
              <a:buNone/>
              <a:tabLst/>
              <a:defRPr>
                <a:solidFill>
                  <a:schemeClr val="bg1">
                    <a:lumMod val="50000"/>
                  </a:schemeClr>
                </a:solidFill>
              </a:defRPr>
            </a:lvl2pPr>
            <a:lvl3pPr marL="0" indent="0">
              <a:spcBef>
                <a:spcPts val="225"/>
              </a:spcBef>
              <a:buNone/>
              <a:tabLst/>
              <a:defRPr>
                <a:solidFill>
                  <a:schemeClr val="bg1">
                    <a:lumMod val="50000"/>
                  </a:schemeClr>
                </a:solidFill>
              </a:defRPr>
            </a:lvl3pPr>
            <a:lvl4pPr marL="0" indent="0">
              <a:spcBef>
                <a:spcPts val="225"/>
              </a:spcBef>
              <a:buNone/>
              <a:tabLst/>
              <a:defRPr>
                <a:solidFill>
                  <a:schemeClr val="bg1">
                    <a:lumMod val="50000"/>
                  </a:schemeClr>
                </a:solidFill>
              </a:defRPr>
            </a:lvl4pPr>
            <a:lvl5pPr marL="0" indent="0">
              <a:spcBef>
                <a:spcPts val="225"/>
              </a:spcBef>
              <a:buNone/>
              <a:tabLst/>
              <a:defRPr>
                <a:solidFill>
                  <a:schemeClr val="bg1">
                    <a:lumMod val="50000"/>
                  </a:schemeClr>
                </a:solidFill>
              </a:defRPr>
            </a:lvl5pPr>
          </a:lstStyle>
          <a:p>
            <a:pPr lvl="0"/>
            <a:r>
              <a:rPr lang="en-US"/>
              <a:t>Speaker Name</a:t>
            </a:r>
          </a:p>
          <a:p>
            <a:pPr lvl="0"/>
            <a:r>
              <a:rPr lang="en-US"/>
              <a:t>Division/Title/Affiliation</a:t>
            </a:r>
          </a:p>
        </p:txBody>
      </p:sp>
      <p:sp>
        <p:nvSpPr>
          <p:cNvPr id="5" name="Picture Placeholder 4">
            <a:extLst>
              <a:ext uri="{FF2B5EF4-FFF2-40B4-BE49-F238E27FC236}">
                <a16:creationId xmlns:a16="http://schemas.microsoft.com/office/drawing/2014/main" id="{EDD8EAEE-101A-B04C-9480-47C14533CE54}"/>
              </a:ext>
            </a:extLst>
          </p:cNvPr>
          <p:cNvSpPr>
            <a:spLocks noGrp="1"/>
          </p:cNvSpPr>
          <p:nvPr>
            <p:ph type="pic" sz="quarter" idx="11" hasCustomPrompt="1"/>
          </p:nvPr>
        </p:nvSpPr>
        <p:spPr>
          <a:xfrm>
            <a:off x="1" y="0"/>
            <a:ext cx="4891088" cy="6858000"/>
          </a:xfrm>
          <a:solidFill>
            <a:schemeClr val="tx2"/>
          </a:solidFill>
        </p:spPr>
        <p:txBody>
          <a:bodyPr lIns="365760" tIns="365760" rIns="365760" bIns="2971800" anchor="b">
            <a:normAutofit/>
          </a:bodyPr>
          <a:lstStyle>
            <a:lvl1pPr marL="0" indent="0" algn="ctr">
              <a:buNone/>
              <a:defRPr sz="1200" i="1">
                <a:solidFill>
                  <a:schemeClr val="tx2">
                    <a:lumMod val="40000"/>
                    <a:lumOff val="60000"/>
                  </a:schemeClr>
                </a:solidFill>
              </a:defRPr>
            </a:lvl1pPr>
          </a:lstStyle>
          <a:p>
            <a:r>
              <a:rPr lang="en-US"/>
              <a:t>Click icon to insert a photo.</a:t>
            </a:r>
          </a:p>
        </p:txBody>
      </p:sp>
      <p:sp>
        <p:nvSpPr>
          <p:cNvPr id="8" name="Text Placeholder 4">
            <a:extLst>
              <a:ext uri="{FF2B5EF4-FFF2-40B4-BE49-F238E27FC236}">
                <a16:creationId xmlns:a16="http://schemas.microsoft.com/office/drawing/2014/main" id="{FEFAF05C-419E-4343-8983-4850A83FB6CD}"/>
              </a:ext>
            </a:extLst>
          </p:cNvPr>
          <p:cNvSpPr>
            <a:spLocks noGrp="1"/>
          </p:cNvSpPr>
          <p:nvPr>
            <p:ph type="body" sz="quarter" idx="12" hasCustomPrompt="1"/>
          </p:nvPr>
        </p:nvSpPr>
        <p:spPr>
          <a:xfrm>
            <a:off x="0" y="6597160"/>
            <a:ext cx="4891089" cy="260840"/>
          </a:xfrm>
        </p:spPr>
        <p:txBody>
          <a:bodyPr lIns="91440" tIns="45720" rIns="91440" bIns="45720">
            <a:noAutofit/>
          </a:bodyPr>
          <a:lstStyle>
            <a:lvl1pPr>
              <a:defRPr sz="675">
                <a:solidFill>
                  <a:schemeClr val="bg1"/>
                </a:solidFill>
              </a:defRPr>
            </a:lvl1pPr>
            <a:lvl2pPr>
              <a:defRPr sz="750">
                <a:solidFill>
                  <a:schemeClr val="bg1"/>
                </a:solidFill>
              </a:defRPr>
            </a:lvl2pPr>
            <a:lvl3pPr>
              <a:defRPr sz="750">
                <a:solidFill>
                  <a:schemeClr val="bg1"/>
                </a:solidFill>
              </a:defRPr>
            </a:lvl3pPr>
            <a:lvl4pPr>
              <a:defRPr sz="750">
                <a:solidFill>
                  <a:schemeClr val="bg1"/>
                </a:solidFill>
              </a:defRPr>
            </a:lvl4pPr>
            <a:lvl5pPr>
              <a:defRPr sz="750">
                <a:solidFill>
                  <a:schemeClr val="bg1"/>
                </a:solidFill>
              </a:defRPr>
            </a:lvl5pPr>
          </a:lstStyle>
          <a:p>
            <a:pPr lvl="0"/>
            <a:r>
              <a:rPr lang="en-US"/>
              <a:t>Click here to insert photo credit/copyright information</a:t>
            </a:r>
          </a:p>
        </p:txBody>
      </p:sp>
      <p:pic>
        <p:nvPicPr>
          <p:cNvPr id="6" name="Graphic 5">
            <a:extLst>
              <a:ext uri="{FF2B5EF4-FFF2-40B4-BE49-F238E27FC236}">
                <a16:creationId xmlns:a16="http://schemas.microsoft.com/office/drawing/2014/main" id="{A84459F0-C776-6C49-B932-81C19C279ABD}"/>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599782" y="723898"/>
            <a:ext cx="1190195" cy="1190195"/>
          </a:xfrm>
          <a:prstGeom prst="rect">
            <a:avLst/>
          </a:prstGeom>
        </p:spPr>
      </p:pic>
    </p:spTree>
    <p:extLst>
      <p:ext uri="{BB962C8B-B14F-4D97-AF65-F5344CB8AC3E}">
        <p14:creationId xmlns:p14="http://schemas.microsoft.com/office/powerpoint/2010/main" val="155937217"/>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orient="horz" pos="3799">
          <p15:clr>
            <a:srgbClr val="FBAE40"/>
          </p15:clr>
        </p15:guide>
        <p15:guide id="3" pos="4800">
          <p15:clr>
            <a:srgbClr val="FBAE40"/>
          </p15:clr>
        </p15:guide>
        <p15:guide id="4" pos="4108">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Presentation Titl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E35A615-44B8-AC4C-BDEB-B9D50F7261D9}"/>
              </a:ext>
            </a:extLst>
          </p:cNvPr>
          <p:cNvSpPr/>
          <p:nvPr userDrawn="1"/>
        </p:nvSpPr>
        <p:spPr>
          <a:xfrm>
            <a:off x="11938960" y="-2"/>
            <a:ext cx="253041" cy="685800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25"/>
          </a:p>
        </p:txBody>
      </p:sp>
      <p:sp>
        <p:nvSpPr>
          <p:cNvPr id="2" name="Title 1"/>
          <p:cNvSpPr>
            <a:spLocks noGrp="1"/>
          </p:cNvSpPr>
          <p:nvPr>
            <p:ph type="ctrTitle" hasCustomPrompt="1"/>
          </p:nvPr>
        </p:nvSpPr>
        <p:spPr>
          <a:xfrm>
            <a:off x="5741048" y="1940931"/>
            <a:ext cx="5515285" cy="2239337"/>
          </a:xfrm>
        </p:spPr>
        <p:txBody>
          <a:bodyPr lIns="0" tIns="0" rIns="0" bIns="45720" anchor="b" anchorCtr="0">
            <a:normAutofit/>
          </a:bodyPr>
          <a:lstStyle>
            <a:lvl1pPr algn="l">
              <a:lnSpc>
                <a:spcPct val="95000"/>
              </a:lnSpc>
              <a:defRPr sz="3000" b="0" i="0">
                <a:solidFill>
                  <a:schemeClr val="tx2"/>
                </a:solidFill>
                <a:latin typeface="Arial Black" panose="020B0604020202020204" pitchFamily="34" charset="0"/>
                <a:cs typeface="Arial Black" panose="020B0604020202020204" pitchFamily="34" charset="0"/>
              </a:defRPr>
            </a:lvl1pPr>
          </a:lstStyle>
          <a:p>
            <a:r>
              <a:rPr lang="en-US"/>
              <a:t>Presentation Title up to three lines in length</a:t>
            </a:r>
          </a:p>
        </p:txBody>
      </p:sp>
      <p:sp>
        <p:nvSpPr>
          <p:cNvPr id="3" name="Subtitle 2"/>
          <p:cNvSpPr>
            <a:spLocks noGrp="1"/>
          </p:cNvSpPr>
          <p:nvPr>
            <p:ph type="subTitle" idx="1" hasCustomPrompt="1"/>
          </p:nvPr>
        </p:nvSpPr>
        <p:spPr>
          <a:xfrm>
            <a:off x="5741048" y="4180268"/>
            <a:ext cx="5515285" cy="465240"/>
          </a:xfrm>
        </p:spPr>
        <p:txBody>
          <a:bodyPr lIns="0" tIns="91440" rIns="0" bIns="0"/>
          <a:lstStyle>
            <a:lvl1pPr marL="0" indent="0" algn="l">
              <a:buNone/>
              <a:defRPr b="1" cap="all" baseline="0">
                <a:solidFill>
                  <a:schemeClr val="tx2"/>
                </a:solidFill>
              </a:defRPr>
            </a:lvl1pPr>
            <a:lvl2pPr marL="342866" indent="0" algn="ctr">
              <a:buNone/>
              <a:defRPr>
                <a:solidFill>
                  <a:schemeClr val="tx1">
                    <a:tint val="75000"/>
                  </a:schemeClr>
                </a:solidFill>
              </a:defRPr>
            </a:lvl2pPr>
            <a:lvl3pPr marL="685733" indent="0" algn="ctr">
              <a:buNone/>
              <a:defRPr>
                <a:solidFill>
                  <a:schemeClr val="tx1">
                    <a:tint val="75000"/>
                  </a:schemeClr>
                </a:solidFill>
              </a:defRPr>
            </a:lvl3pPr>
            <a:lvl4pPr marL="1028599" indent="0" algn="ctr">
              <a:buNone/>
              <a:defRPr>
                <a:solidFill>
                  <a:schemeClr val="tx1">
                    <a:tint val="75000"/>
                  </a:schemeClr>
                </a:solidFill>
              </a:defRPr>
            </a:lvl4pPr>
            <a:lvl5pPr marL="1371465" indent="0" algn="ctr">
              <a:buNone/>
              <a:defRPr>
                <a:solidFill>
                  <a:schemeClr val="tx1">
                    <a:tint val="75000"/>
                  </a:schemeClr>
                </a:solidFill>
              </a:defRPr>
            </a:lvl5pPr>
            <a:lvl6pPr marL="1714331" indent="0" algn="ctr">
              <a:buNone/>
              <a:defRPr>
                <a:solidFill>
                  <a:schemeClr val="tx1">
                    <a:tint val="75000"/>
                  </a:schemeClr>
                </a:solidFill>
              </a:defRPr>
            </a:lvl6pPr>
            <a:lvl7pPr marL="2057197" indent="0" algn="ctr">
              <a:buNone/>
              <a:defRPr>
                <a:solidFill>
                  <a:schemeClr val="tx1">
                    <a:tint val="75000"/>
                  </a:schemeClr>
                </a:solidFill>
              </a:defRPr>
            </a:lvl7pPr>
            <a:lvl8pPr marL="2400065" indent="0" algn="ctr">
              <a:buNone/>
              <a:defRPr>
                <a:solidFill>
                  <a:schemeClr val="tx1">
                    <a:tint val="75000"/>
                  </a:schemeClr>
                </a:solidFill>
              </a:defRPr>
            </a:lvl8pPr>
            <a:lvl9pPr marL="2742931" indent="0" algn="ctr">
              <a:buNone/>
              <a:defRPr>
                <a:solidFill>
                  <a:schemeClr val="tx1">
                    <a:tint val="75000"/>
                  </a:schemeClr>
                </a:solidFill>
              </a:defRPr>
            </a:lvl9pPr>
          </a:lstStyle>
          <a:p>
            <a:r>
              <a:rPr lang="en-US"/>
              <a:t>Month </a:t>
            </a:r>
            <a:r>
              <a:rPr lang="en-US" err="1"/>
              <a:t>dd</a:t>
            </a:r>
            <a:r>
              <a:rPr lang="en-US"/>
              <a:t>, </a:t>
            </a:r>
            <a:r>
              <a:rPr lang="en-US" err="1"/>
              <a:t>yyyy</a:t>
            </a:r>
            <a:endParaRPr lang="en-US"/>
          </a:p>
        </p:txBody>
      </p:sp>
      <p:sp>
        <p:nvSpPr>
          <p:cNvPr id="12" name="Text Placeholder 11">
            <a:extLst>
              <a:ext uri="{FF2B5EF4-FFF2-40B4-BE49-F238E27FC236}">
                <a16:creationId xmlns:a16="http://schemas.microsoft.com/office/drawing/2014/main" id="{FF8FC6B8-AF18-8A44-98A9-C2E79C685356}"/>
              </a:ext>
            </a:extLst>
          </p:cNvPr>
          <p:cNvSpPr>
            <a:spLocks noGrp="1"/>
          </p:cNvSpPr>
          <p:nvPr>
            <p:ph type="body" sz="quarter" idx="10" hasCustomPrompt="1"/>
          </p:nvPr>
        </p:nvSpPr>
        <p:spPr>
          <a:xfrm>
            <a:off x="5741048" y="4879731"/>
            <a:ext cx="5515285" cy="1213338"/>
          </a:xfrm>
        </p:spPr>
        <p:txBody>
          <a:bodyPr lIns="0" tIns="0" rIns="0" bIns="0" anchor="b" anchorCtr="0"/>
          <a:lstStyle>
            <a:lvl1pPr marL="0" indent="0">
              <a:spcBef>
                <a:spcPts val="225"/>
              </a:spcBef>
              <a:buNone/>
              <a:tabLst/>
              <a:defRPr>
                <a:solidFill>
                  <a:schemeClr val="bg1">
                    <a:lumMod val="50000"/>
                  </a:schemeClr>
                </a:solidFill>
              </a:defRPr>
            </a:lvl1pPr>
            <a:lvl2pPr marL="0" indent="0">
              <a:spcBef>
                <a:spcPts val="225"/>
              </a:spcBef>
              <a:buNone/>
              <a:tabLst/>
              <a:defRPr>
                <a:solidFill>
                  <a:schemeClr val="bg1">
                    <a:lumMod val="50000"/>
                  </a:schemeClr>
                </a:solidFill>
              </a:defRPr>
            </a:lvl2pPr>
            <a:lvl3pPr marL="0" indent="0">
              <a:spcBef>
                <a:spcPts val="225"/>
              </a:spcBef>
              <a:buNone/>
              <a:tabLst/>
              <a:defRPr>
                <a:solidFill>
                  <a:schemeClr val="bg1">
                    <a:lumMod val="50000"/>
                  </a:schemeClr>
                </a:solidFill>
              </a:defRPr>
            </a:lvl3pPr>
            <a:lvl4pPr marL="0" indent="0">
              <a:spcBef>
                <a:spcPts val="225"/>
              </a:spcBef>
              <a:buNone/>
              <a:tabLst/>
              <a:defRPr>
                <a:solidFill>
                  <a:schemeClr val="bg1">
                    <a:lumMod val="50000"/>
                  </a:schemeClr>
                </a:solidFill>
              </a:defRPr>
            </a:lvl4pPr>
            <a:lvl5pPr marL="0" indent="0">
              <a:spcBef>
                <a:spcPts val="225"/>
              </a:spcBef>
              <a:buNone/>
              <a:tabLst/>
              <a:defRPr>
                <a:solidFill>
                  <a:schemeClr val="bg1">
                    <a:lumMod val="50000"/>
                  </a:schemeClr>
                </a:solidFill>
              </a:defRPr>
            </a:lvl5pPr>
          </a:lstStyle>
          <a:p>
            <a:pPr lvl="0"/>
            <a:r>
              <a:rPr lang="en-US"/>
              <a:t>Speaker Name</a:t>
            </a:r>
          </a:p>
          <a:p>
            <a:pPr lvl="0"/>
            <a:r>
              <a:rPr lang="en-US"/>
              <a:t>Division/Title/Affiliation</a:t>
            </a:r>
          </a:p>
        </p:txBody>
      </p:sp>
      <p:sp>
        <p:nvSpPr>
          <p:cNvPr id="5" name="Picture Placeholder 4">
            <a:extLst>
              <a:ext uri="{FF2B5EF4-FFF2-40B4-BE49-F238E27FC236}">
                <a16:creationId xmlns:a16="http://schemas.microsoft.com/office/drawing/2014/main" id="{EDD8EAEE-101A-B04C-9480-47C14533CE54}"/>
              </a:ext>
            </a:extLst>
          </p:cNvPr>
          <p:cNvSpPr>
            <a:spLocks noGrp="1"/>
          </p:cNvSpPr>
          <p:nvPr>
            <p:ph type="pic" sz="quarter" idx="11" hasCustomPrompt="1"/>
          </p:nvPr>
        </p:nvSpPr>
        <p:spPr>
          <a:xfrm>
            <a:off x="1" y="0"/>
            <a:ext cx="4891088" cy="6858000"/>
          </a:xfrm>
          <a:solidFill>
            <a:schemeClr val="tx2"/>
          </a:solidFill>
        </p:spPr>
        <p:txBody>
          <a:bodyPr lIns="365760" tIns="365760" rIns="365760" bIns="2971800" anchor="b">
            <a:normAutofit/>
          </a:bodyPr>
          <a:lstStyle>
            <a:lvl1pPr marL="0" indent="0" algn="ctr">
              <a:buNone/>
              <a:defRPr sz="1200" i="1">
                <a:solidFill>
                  <a:schemeClr val="tx2">
                    <a:lumMod val="40000"/>
                    <a:lumOff val="60000"/>
                  </a:schemeClr>
                </a:solidFill>
              </a:defRPr>
            </a:lvl1pPr>
          </a:lstStyle>
          <a:p>
            <a:r>
              <a:rPr lang="en-US"/>
              <a:t>Click icon to insert a photo.</a:t>
            </a:r>
          </a:p>
        </p:txBody>
      </p:sp>
      <p:sp>
        <p:nvSpPr>
          <p:cNvPr id="8" name="Text Placeholder 4">
            <a:extLst>
              <a:ext uri="{FF2B5EF4-FFF2-40B4-BE49-F238E27FC236}">
                <a16:creationId xmlns:a16="http://schemas.microsoft.com/office/drawing/2014/main" id="{FEFAF05C-419E-4343-8983-4850A83FB6CD}"/>
              </a:ext>
            </a:extLst>
          </p:cNvPr>
          <p:cNvSpPr>
            <a:spLocks noGrp="1"/>
          </p:cNvSpPr>
          <p:nvPr>
            <p:ph type="body" sz="quarter" idx="12" hasCustomPrompt="1"/>
          </p:nvPr>
        </p:nvSpPr>
        <p:spPr>
          <a:xfrm>
            <a:off x="0" y="6597160"/>
            <a:ext cx="4891089" cy="260840"/>
          </a:xfrm>
        </p:spPr>
        <p:txBody>
          <a:bodyPr lIns="91440" tIns="45720" rIns="91440" bIns="45720">
            <a:noAutofit/>
          </a:bodyPr>
          <a:lstStyle>
            <a:lvl1pPr>
              <a:defRPr sz="675">
                <a:solidFill>
                  <a:schemeClr val="bg1"/>
                </a:solidFill>
              </a:defRPr>
            </a:lvl1pPr>
            <a:lvl2pPr>
              <a:defRPr sz="750">
                <a:solidFill>
                  <a:schemeClr val="bg1"/>
                </a:solidFill>
              </a:defRPr>
            </a:lvl2pPr>
            <a:lvl3pPr>
              <a:defRPr sz="750">
                <a:solidFill>
                  <a:schemeClr val="bg1"/>
                </a:solidFill>
              </a:defRPr>
            </a:lvl3pPr>
            <a:lvl4pPr>
              <a:defRPr sz="750">
                <a:solidFill>
                  <a:schemeClr val="bg1"/>
                </a:solidFill>
              </a:defRPr>
            </a:lvl4pPr>
            <a:lvl5pPr>
              <a:defRPr sz="750">
                <a:solidFill>
                  <a:schemeClr val="bg1"/>
                </a:solidFill>
              </a:defRPr>
            </a:lvl5pPr>
          </a:lstStyle>
          <a:p>
            <a:pPr lvl="0"/>
            <a:r>
              <a:rPr lang="en-US"/>
              <a:t>Click here to insert photo credit/copyright information</a:t>
            </a:r>
          </a:p>
        </p:txBody>
      </p:sp>
      <p:pic>
        <p:nvPicPr>
          <p:cNvPr id="11" name="Graphic 10">
            <a:extLst>
              <a:ext uri="{FF2B5EF4-FFF2-40B4-BE49-F238E27FC236}">
                <a16:creationId xmlns:a16="http://schemas.microsoft.com/office/drawing/2014/main" id="{297D2D33-B99A-B046-B49A-16CB982B1BB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3561" y="749808"/>
            <a:ext cx="4658264" cy="1143000"/>
          </a:xfrm>
          <a:prstGeom prst="rect">
            <a:avLst/>
          </a:prstGeom>
        </p:spPr>
      </p:pic>
    </p:spTree>
    <p:extLst>
      <p:ext uri="{BB962C8B-B14F-4D97-AF65-F5344CB8AC3E}">
        <p14:creationId xmlns:p14="http://schemas.microsoft.com/office/powerpoint/2010/main" val="3389784629"/>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orient="horz" pos="3799">
          <p15:clr>
            <a:srgbClr val="FBAE40"/>
          </p15:clr>
        </p15:guide>
        <p15:guide id="3" pos="4800">
          <p15:clr>
            <a:srgbClr val="FBAE40"/>
          </p15:clr>
        </p15:guide>
        <p15:guide id="4" pos="4108">
          <p15:clr>
            <a:srgbClr val="FBAE40"/>
          </p15:clr>
        </p15:guide>
        <p15:guide id="5" pos="4843">
          <p15:clr>
            <a:srgbClr val="FBAE40"/>
          </p15:clr>
        </p15:guide>
        <p15:guide id="6" orient="horz" pos="833">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Divider (Cyan)">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9CCFC-0C7C-7E42-AAEE-3FB70C592937}"/>
              </a:ext>
            </a:extLst>
          </p:cNvPr>
          <p:cNvSpPr>
            <a:spLocks noGrp="1"/>
          </p:cNvSpPr>
          <p:nvPr>
            <p:ph type="title" hasCustomPrompt="1"/>
          </p:nvPr>
        </p:nvSpPr>
        <p:spPr>
          <a:xfrm>
            <a:off x="1295400" y="1371600"/>
            <a:ext cx="9601200" cy="4114800"/>
          </a:xfrm>
        </p:spPr>
        <p:txBody>
          <a:bodyPr anchor="ctr"/>
          <a:lstStyle>
            <a:lvl1pPr algn="ctr">
              <a:defRPr>
                <a:solidFill>
                  <a:schemeClr val="bg1"/>
                </a:solidFill>
              </a:defRPr>
            </a:lvl1pPr>
          </a:lstStyle>
          <a:p>
            <a:r>
              <a:rPr lang="en-US"/>
              <a:t>Title for Divider (Cyan)</a:t>
            </a:r>
          </a:p>
        </p:txBody>
      </p:sp>
      <p:sp>
        <p:nvSpPr>
          <p:cNvPr id="3" name="TextBox 2">
            <a:extLst>
              <a:ext uri="{FF2B5EF4-FFF2-40B4-BE49-F238E27FC236}">
                <a16:creationId xmlns:a16="http://schemas.microsoft.com/office/drawing/2014/main" id="{387B958B-EF8E-214B-9B02-2EE3EF507FDD}"/>
              </a:ext>
            </a:extLst>
          </p:cNvPr>
          <p:cNvSpPr txBox="1"/>
          <p:nvPr userDrawn="1"/>
        </p:nvSpPr>
        <p:spPr>
          <a:xfrm>
            <a:off x="0" y="6638779"/>
            <a:ext cx="9144000" cy="196208"/>
          </a:xfrm>
          <a:prstGeom prst="rect">
            <a:avLst/>
          </a:prstGeom>
          <a:noFill/>
        </p:spPr>
        <p:txBody>
          <a:bodyPr wrap="square" rtlCol="0">
            <a:spAutoFit/>
          </a:bodyPr>
          <a:lstStyle/>
          <a:p>
            <a:r>
              <a:rPr lang="en-US" sz="675" b="1">
                <a:solidFill>
                  <a:schemeClr val="bg1"/>
                </a:solidFill>
                <a:latin typeface="Arial Black" charset="0"/>
                <a:cs typeface="Arial Black" charset="0"/>
              </a:rPr>
              <a:t>IMF</a:t>
            </a:r>
            <a:r>
              <a:rPr lang="en-US" sz="675" b="0">
                <a:solidFill>
                  <a:schemeClr val="bg1"/>
                </a:solidFill>
                <a:latin typeface="+mn-lt"/>
                <a:cs typeface="Arial Black" charset="0"/>
              </a:rPr>
              <a:t> | Middle East and Central Asia Department</a:t>
            </a:r>
            <a:endParaRPr lang="en-US" sz="675" b="0">
              <a:solidFill>
                <a:schemeClr val="bg1"/>
              </a:solidFill>
              <a:latin typeface="+mn-lt"/>
            </a:endParaRPr>
          </a:p>
        </p:txBody>
      </p:sp>
      <p:sp>
        <p:nvSpPr>
          <p:cNvPr id="4" name="TextBox 3">
            <a:extLst>
              <a:ext uri="{FF2B5EF4-FFF2-40B4-BE49-F238E27FC236}">
                <a16:creationId xmlns:a16="http://schemas.microsoft.com/office/drawing/2014/main" id="{D498BA64-B15C-8146-85CE-EE4EA1ADA406}"/>
              </a:ext>
            </a:extLst>
          </p:cNvPr>
          <p:cNvSpPr txBox="1"/>
          <p:nvPr userDrawn="1"/>
        </p:nvSpPr>
        <p:spPr>
          <a:xfrm>
            <a:off x="10981592" y="6661864"/>
            <a:ext cx="1210408" cy="207749"/>
          </a:xfrm>
          <a:prstGeom prst="rect">
            <a:avLst/>
          </a:prstGeom>
          <a:noFill/>
        </p:spPr>
        <p:txBody>
          <a:bodyPr wrap="square" rtlCol="0" anchor="b">
            <a:spAutoFit/>
          </a:bodyPr>
          <a:lstStyle/>
          <a:p>
            <a:pPr algn="r"/>
            <a:fld id="{33391695-0C6B-4B4E-A11F-D5E1D321FCD2}" type="slidenum">
              <a:rPr lang="en-US" sz="750" smtClean="0">
                <a:solidFill>
                  <a:schemeClr val="bg1"/>
                </a:solidFill>
              </a:rPr>
              <a:pPr algn="r"/>
              <a:t>‹#›</a:t>
            </a:fld>
            <a:endParaRPr lang="en-US" sz="750">
              <a:solidFill>
                <a:schemeClr val="bg1"/>
              </a:solidFill>
            </a:endParaRPr>
          </a:p>
        </p:txBody>
      </p:sp>
    </p:spTree>
    <p:extLst>
      <p:ext uri="{BB962C8B-B14F-4D97-AF65-F5344CB8AC3E}">
        <p14:creationId xmlns:p14="http://schemas.microsoft.com/office/powerpoint/2010/main" val="1057415344"/>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Divider (Green)">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9CCFC-0C7C-7E42-AAEE-3FB70C592937}"/>
              </a:ext>
            </a:extLst>
          </p:cNvPr>
          <p:cNvSpPr>
            <a:spLocks noGrp="1"/>
          </p:cNvSpPr>
          <p:nvPr>
            <p:ph type="title" hasCustomPrompt="1"/>
          </p:nvPr>
        </p:nvSpPr>
        <p:spPr>
          <a:xfrm>
            <a:off x="1295400" y="1371600"/>
            <a:ext cx="9601200" cy="4114800"/>
          </a:xfrm>
        </p:spPr>
        <p:txBody>
          <a:bodyPr anchor="ctr"/>
          <a:lstStyle>
            <a:lvl1pPr algn="ctr">
              <a:defRPr>
                <a:solidFill>
                  <a:schemeClr val="bg1"/>
                </a:solidFill>
              </a:defRPr>
            </a:lvl1pPr>
          </a:lstStyle>
          <a:p>
            <a:r>
              <a:rPr lang="en-US"/>
              <a:t>Title for Divider (Green)</a:t>
            </a:r>
          </a:p>
        </p:txBody>
      </p:sp>
      <p:sp>
        <p:nvSpPr>
          <p:cNvPr id="3" name="TextBox 2">
            <a:extLst>
              <a:ext uri="{FF2B5EF4-FFF2-40B4-BE49-F238E27FC236}">
                <a16:creationId xmlns:a16="http://schemas.microsoft.com/office/drawing/2014/main" id="{387B958B-EF8E-214B-9B02-2EE3EF507FDD}"/>
              </a:ext>
            </a:extLst>
          </p:cNvPr>
          <p:cNvSpPr txBox="1"/>
          <p:nvPr userDrawn="1"/>
        </p:nvSpPr>
        <p:spPr>
          <a:xfrm>
            <a:off x="0" y="6638779"/>
            <a:ext cx="9144000" cy="196208"/>
          </a:xfrm>
          <a:prstGeom prst="rect">
            <a:avLst/>
          </a:prstGeom>
          <a:noFill/>
        </p:spPr>
        <p:txBody>
          <a:bodyPr wrap="square" rtlCol="0">
            <a:spAutoFit/>
          </a:bodyPr>
          <a:lstStyle/>
          <a:p>
            <a:r>
              <a:rPr lang="en-US" sz="675" b="1">
                <a:solidFill>
                  <a:schemeClr val="bg1"/>
                </a:solidFill>
                <a:latin typeface="Arial Black" charset="0"/>
                <a:cs typeface="Arial Black" charset="0"/>
              </a:rPr>
              <a:t>IMF</a:t>
            </a:r>
            <a:r>
              <a:rPr lang="en-US" sz="675" b="0">
                <a:solidFill>
                  <a:schemeClr val="bg1"/>
                </a:solidFill>
                <a:latin typeface="+mn-lt"/>
                <a:cs typeface="Arial Black" charset="0"/>
              </a:rPr>
              <a:t> | Middle East and Central Asia Department</a:t>
            </a:r>
            <a:endParaRPr lang="en-US" sz="675" b="0">
              <a:solidFill>
                <a:schemeClr val="bg1"/>
              </a:solidFill>
              <a:latin typeface="+mn-lt"/>
            </a:endParaRPr>
          </a:p>
        </p:txBody>
      </p:sp>
      <p:sp>
        <p:nvSpPr>
          <p:cNvPr id="4" name="TextBox 3">
            <a:extLst>
              <a:ext uri="{FF2B5EF4-FFF2-40B4-BE49-F238E27FC236}">
                <a16:creationId xmlns:a16="http://schemas.microsoft.com/office/drawing/2014/main" id="{D498BA64-B15C-8146-85CE-EE4EA1ADA406}"/>
              </a:ext>
            </a:extLst>
          </p:cNvPr>
          <p:cNvSpPr txBox="1"/>
          <p:nvPr userDrawn="1"/>
        </p:nvSpPr>
        <p:spPr>
          <a:xfrm>
            <a:off x="10981592" y="6661864"/>
            <a:ext cx="1210408" cy="207749"/>
          </a:xfrm>
          <a:prstGeom prst="rect">
            <a:avLst/>
          </a:prstGeom>
          <a:noFill/>
        </p:spPr>
        <p:txBody>
          <a:bodyPr wrap="square" rtlCol="0" anchor="b">
            <a:spAutoFit/>
          </a:bodyPr>
          <a:lstStyle/>
          <a:p>
            <a:pPr algn="r"/>
            <a:fld id="{33391695-0C6B-4B4E-A11F-D5E1D321FCD2}" type="slidenum">
              <a:rPr lang="en-US" sz="750" smtClean="0">
                <a:solidFill>
                  <a:schemeClr val="bg1"/>
                </a:solidFill>
              </a:rPr>
              <a:pPr algn="r"/>
              <a:t>‹#›</a:t>
            </a:fld>
            <a:endParaRPr lang="en-US" sz="750">
              <a:solidFill>
                <a:schemeClr val="bg1"/>
              </a:solidFill>
            </a:endParaRPr>
          </a:p>
        </p:txBody>
      </p:sp>
    </p:spTree>
    <p:extLst>
      <p:ext uri="{BB962C8B-B14F-4D97-AF65-F5344CB8AC3E}">
        <p14:creationId xmlns:p14="http://schemas.microsoft.com/office/powerpoint/2010/main" val="307813649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Divider (Yellow)">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9CCFC-0C7C-7E42-AAEE-3FB70C592937}"/>
              </a:ext>
            </a:extLst>
          </p:cNvPr>
          <p:cNvSpPr>
            <a:spLocks noGrp="1"/>
          </p:cNvSpPr>
          <p:nvPr>
            <p:ph type="title" hasCustomPrompt="1"/>
          </p:nvPr>
        </p:nvSpPr>
        <p:spPr>
          <a:xfrm>
            <a:off x="1295400" y="1371600"/>
            <a:ext cx="9601200" cy="4114800"/>
          </a:xfrm>
        </p:spPr>
        <p:txBody>
          <a:bodyPr anchor="ctr"/>
          <a:lstStyle>
            <a:lvl1pPr algn="ctr">
              <a:defRPr>
                <a:solidFill>
                  <a:schemeClr val="bg1"/>
                </a:solidFill>
              </a:defRPr>
            </a:lvl1pPr>
          </a:lstStyle>
          <a:p>
            <a:r>
              <a:rPr lang="en-US"/>
              <a:t>Title for Divider (Yellow)</a:t>
            </a:r>
          </a:p>
        </p:txBody>
      </p:sp>
      <p:sp>
        <p:nvSpPr>
          <p:cNvPr id="3" name="TextBox 2">
            <a:extLst>
              <a:ext uri="{FF2B5EF4-FFF2-40B4-BE49-F238E27FC236}">
                <a16:creationId xmlns:a16="http://schemas.microsoft.com/office/drawing/2014/main" id="{387B958B-EF8E-214B-9B02-2EE3EF507FDD}"/>
              </a:ext>
            </a:extLst>
          </p:cNvPr>
          <p:cNvSpPr txBox="1"/>
          <p:nvPr userDrawn="1"/>
        </p:nvSpPr>
        <p:spPr>
          <a:xfrm>
            <a:off x="0" y="6638779"/>
            <a:ext cx="9144000" cy="196208"/>
          </a:xfrm>
          <a:prstGeom prst="rect">
            <a:avLst/>
          </a:prstGeom>
          <a:noFill/>
        </p:spPr>
        <p:txBody>
          <a:bodyPr wrap="square" rtlCol="0">
            <a:spAutoFit/>
          </a:bodyPr>
          <a:lstStyle/>
          <a:p>
            <a:r>
              <a:rPr lang="en-US" sz="675" b="1">
                <a:solidFill>
                  <a:schemeClr val="bg1"/>
                </a:solidFill>
                <a:latin typeface="Arial Black" charset="0"/>
                <a:cs typeface="Arial Black" charset="0"/>
              </a:rPr>
              <a:t>IMF</a:t>
            </a:r>
            <a:r>
              <a:rPr lang="en-US" sz="675" b="0">
                <a:solidFill>
                  <a:schemeClr val="bg1"/>
                </a:solidFill>
                <a:latin typeface="+mn-lt"/>
                <a:cs typeface="Arial Black" charset="0"/>
              </a:rPr>
              <a:t> | Middle East and Central Asia Department</a:t>
            </a:r>
            <a:endParaRPr lang="en-US" sz="675" b="0">
              <a:solidFill>
                <a:schemeClr val="bg1"/>
              </a:solidFill>
              <a:latin typeface="+mn-lt"/>
            </a:endParaRPr>
          </a:p>
        </p:txBody>
      </p:sp>
      <p:sp>
        <p:nvSpPr>
          <p:cNvPr id="4" name="TextBox 3">
            <a:extLst>
              <a:ext uri="{FF2B5EF4-FFF2-40B4-BE49-F238E27FC236}">
                <a16:creationId xmlns:a16="http://schemas.microsoft.com/office/drawing/2014/main" id="{D498BA64-B15C-8146-85CE-EE4EA1ADA406}"/>
              </a:ext>
            </a:extLst>
          </p:cNvPr>
          <p:cNvSpPr txBox="1"/>
          <p:nvPr userDrawn="1"/>
        </p:nvSpPr>
        <p:spPr>
          <a:xfrm>
            <a:off x="10981592" y="6661864"/>
            <a:ext cx="1210408" cy="207749"/>
          </a:xfrm>
          <a:prstGeom prst="rect">
            <a:avLst/>
          </a:prstGeom>
          <a:noFill/>
        </p:spPr>
        <p:txBody>
          <a:bodyPr wrap="square" rtlCol="0" anchor="b">
            <a:spAutoFit/>
          </a:bodyPr>
          <a:lstStyle/>
          <a:p>
            <a:pPr algn="r"/>
            <a:fld id="{33391695-0C6B-4B4E-A11F-D5E1D321FCD2}" type="slidenum">
              <a:rPr lang="en-US" sz="750" smtClean="0">
                <a:solidFill>
                  <a:schemeClr val="bg1"/>
                </a:solidFill>
              </a:rPr>
              <a:pPr algn="r"/>
              <a:t>‹#›</a:t>
            </a:fld>
            <a:endParaRPr lang="en-US" sz="750">
              <a:solidFill>
                <a:schemeClr val="bg1"/>
              </a:solidFill>
            </a:endParaRPr>
          </a:p>
        </p:txBody>
      </p:sp>
    </p:spTree>
    <p:extLst>
      <p:ext uri="{BB962C8B-B14F-4D97-AF65-F5344CB8AC3E}">
        <p14:creationId xmlns:p14="http://schemas.microsoft.com/office/powerpoint/2010/main" val="163689804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Divider Agenda">
    <p:bg>
      <p:bgPr>
        <a:solidFill>
          <a:schemeClr val="accent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26DC936A-9C43-D84B-9C24-0185515D689C}"/>
              </a:ext>
            </a:extLst>
          </p:cNvPr>
          <p:cNvSpPr/>
          <p:nvPr userDrawn="1"/>
        </p:nvSpPr>
        <p:spPr>
          <a:xfrm>
            <a:off x="-1" y="6638779"/>
            <a:ext cx="12192001" cy="2192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25">
              <a:solidFill>
                <a:schemeClr val="tx2"/>
              </a:solidFill>
            </a:endParaRPr>
          </a:p>
        </p:txBody>
      </p:sp>
      <p:sp>
        <p:nvSpPr>
          <p:cNvPr id="3" name="TextBox 2">
            <a:extLst>
              <a:ext uri="{FF2B5EF4-FFF2-40B4-BE49-F238E27FC236}">
                <a16:creationId xmlns:a16="http://schemas.microsoft.com/office/drawing/2014/main" id="{387B958B-EF8E-214B-9B02-2EE3EF507FDD}"/>
              </a:ext>
            </a:extLst>
          </p:cNvPr>
          <p:cNvSpPr txBox="1"/>
          <p:nvPr userDrawn="1"/>
        </p:nvSpPr>
        <p:spPr>
          <a:xfrm>
            <a:off x="0" y="6638779"/>
            <a:ext cx="9144000" cy="196208"/>
          </a:xfrm>
          <a:prstGeom prst="rect">
            <a:avLst/>
          </a:prstGeom>
          <a:noFill/>
        </p:spPr>
        <p:txBody>
          <a:bodyPr wrap="square" rtlCol="0">
            <a:spAutoFit/>
          </a:bodyPr>
          <a:lstStyle/>
          <a:p>
            <a:r>
              <a:rPr lang="en-US" sz="675" b="1">
                <a:solidFill>
                  <a:schemeClr val="bg1"/>
                </a:solidFill>
                <a:latin typeface="Arial Black" charset="0"/>
                <a:cs typeface="Arial Black" charset="0"/>
              </a:rPr>
              <a:t>IMF</a:t>
            </a:r>
            <a:r>
              <a:rPr lang="en-US" sz="675" b="0">
                <a:solidFill>
                  <a:schemeClr val="bg1"/>
                </a:solidFill>
                <a:latin typeface="+mn-lt"/>
                <a:cs typeface="Arial Black" charset="0"/>
              </a:rPr>
              <a:t> | Middle East and Central Asia Department</a:t>
            </a:r>
            <a:endParaRPr lang="en-US" sz="675" b="0">
              <a:solidFill>
                <a:schemeClr val="bg1"/>
              </a:solidFill>
              <a:latin typeface="+mn-lt"/>
            </a:endParaRPr>
          </a:p>
        </p:txBody>
      </p:sp>
      <p:sp>
        <p:nvSpPr>
          <p:cNvPr id="4" name="TextBox 3">
            <a:extLst>
              <a:ext uri="{FF2B5EF4-FFF2-40B4-BE49-F238E27FC236}">
                <a16:creationId xmlns:a16="http://schemas.microsoft.com/office/drawing/2014/main" id="{D498BA64-B15C-8146-85CE-EE4EA1ADA406}"/>
              </a:ext>
            </a:extLst>
          </p:cNvPr>
          <p:cNvSpPr txBox="1"/>
          <p:nvPr userDrawn="1"/>
        </p:nvSpPr>
        <p:spPr>
          <a:xfrm>
            <a:off x="10981592" y="6661864"/>
            <a:ext cx="1210408" cy="207749"/>
          </a:xfrm>
          <a:prstGeom prst="rect">
            <a:avLst/>
          </a:prstGeom>
          <a:noFill/>
        </p:spPr>
        <p:txBody>
          <a:bodyPr wrap="square" rtlCol="0" anchor="b">
            <a:spAutoFit/>
          </a:bodyPr>
          <a:lstStyle/>
          <a:p>
            <a:pPr algn="r"/>
            <a:fld id="{33391695-0C6B-4B4E-A11F-D5E1D321FCD2}" type="slidenum">
              <a:rPr lang="en-US" sz="750" smtClean="0">
                <a:solidFill>
                  <a:schemeClr val="bg1"/>
                </a:solidFill>
              </a:rPr>
              <a:pPr algn="r"/>
              <a:t>‹#›</a:t>
            </a:fld>
            <a:endParaRPr lang="en-US" sz="750">
              <a:solidFill>
                <a:schemeClr val="bg1"/>
              </a:solidFill>
            </a:endParaRPr>
          </a:p>
        </p:txBody>
      </p:sp>
      <p:sp>
        <p:nvSpPr>
          <p:cNvPr id="10" name="Content Placeholder 9">
            <a:extLst>
              <a:ext uri="{FF2B5EF4-FFF2-40B4-BE49-F238E27FC236}">
                <a16:creationId xmlns:a16="http://schemas.microsoft.com/office/drawing/2014/main" id="{07CE3741-921D-834E-8354-54991BEB2BDD}"/>
              </a:ext>
            </a:extLst>
          </p:cNvPr>
          <p:cNvSpPr>
            <a:spLocks noGrp="1"/>
          </p:cNvSpPr>
          <p:nvPr>
            <p:ph sz="quarter" idx="11" hasCustomPrompt="1"/>
          </p:nvPr>
        </p:nvSpPr>
        <p:spPr>
          <a:xfrm>
            <a:off x="1235965" y="683639"/>
            <a:ext cx="9372600" cy="5486400"/>
          </a:xfrm>
        </p:spPr>
        <p:txBody>
          <a:bodyPr tIns="0" bIns="365760" anchor="ctr" anchorCtr="0"/>
          <a:lstStyle>
            <a:lvl1pPr>
              <a:spcBef>
                <a:spcPts val="0"/>
              </a:spcBef>
              <a:spcAft>
                <a:spcPts val="1800"/>
              </a:spcAft>
              <a:buClrTx/>
              <a:defRPr sz="2550" b="0" i="0">
                <a:solidFill>
                  <a:schemeClr val="bg1"/>
                </a:solidFill>
                <a:latin typeface="Arial Black" panose="020B0604020202020204" pitchFamily="34" charset="0"/>
                <a:cs typeface="Arial Black" panose="020B0604020202020204" pitchFamily="34" charset="0"/>
              </a:defRPr>
            </a:lvl1pPr>
            <a:lvl2pPr marL="257174" indent="-257174">
              <a:spcBef>
                <a:spcPts val="675"/>
              </a:spcBef>
              <a:spcAft>
                <a:spcPts val="0"/>
              </a:spcAft>
              <a:buClrTx/>
              <a:tabLst/>
              <a:defRPr sz="2400" b="0">
                <a:solidFill>
                  <a:schemeClr val="bg1"/>
                </a:solidFill>
              </a:defRPr>
            </a:lvl2pPr>
            <a:lvl3pPr marL="257174" indent="-257174">
              <a:spcBef>
                <a:spcPts val="675"/>
              </a:spcBef>
              <a:spcAft>
                <a:spcPts val="0"/>
              </a:spcAft>
              <a:buClrTx/>
              <a:buSzPct val="100000"/>
              <a:buFont typeface="Wingdings" pitchFamily="2" charset="2"/>
              <a:buChar char="§"/>
              <a:tabLst/>
              <a:defRPr sz="2400" b="1">
                <a:solidFill>
                  <a:schemeClr val="accent2">
                    <a:lumMod val="60000"/>
                    <a:lumOff val="40000"/>
                  </a:schemeClr>
                </a:solidFill>
              </a:defRPr>
            </a:lvl3pPr>
            <a:lvl4pPr marL="385761" indent="-128587">
              <a:spcBef>
                <a:spcPts val="0"/>
              </a:spcBef>
              <a:spcAft>
                <a:spcPts val="225"/>
              </a:spcAft>
              <a:buClrTx/>
              <a:buFont typeface="Arial" panose="020B0604020202020204" pitchFamily="34" charset="0"/>
              <a:buChar char="•"/>
              <a:tabLst/>
              <a:defRPr sz="1575" b="0">
                <a:solidFill>
                  <a:schemeClr val="bg1"/>
                </a:solidFill>
              </a:defRPr>
            </a:lvl4pPr>
            <a:lvl5pPr marL="385761" indent="-128587">
              <a:spcBef>
                <a:spcPts val="0"/>
              </a:spcBef>
              <a:spcAft>
                <a:spcPts val="225"/>
              </a:spcAft>
              <a:buClrTx/>
              <a:buFont typeface="Arial" panose="020B0604020202020204" pitchFamily="34" charset="0"/>
              <a:buChar char="•"/>
              <a:tabLst/>
              <a:defRPr sz="1575" b="1">
                <a:solidFill>
                  <a:schemeClr val="accent2">
                    <a:lumMod val="60000"/>
                    <a:lumOff val="40000"/>
                  </a:schemeClr>
                </a:solidFill>
              </a:defRPr>
            </a:lvl5pPr>
          </a:lstStyle>
          <a:p>
            <a:pPr lvl="0"/>
            <a:r>
              <a:rPr lang="en-US"/>
              <a:t>Title for Divider–Agenda</a:t>
            </a:r>
          </a:p>
          <a:p>
            <a:pPr lvl="1"/>
            <a:r>
              <a:rPr lang="en-US"/>
              <a:t>Agenda Item—Inactive</a:t>
            </a:r>
          </a:p>
          <a:p>
            <a:pPr lvl="2"/>
            <a:r>
              <a:rPr lang="en-US"/>
              <a:t>Agenda Item—Active</a:t>
            </a:r>
          </a:p>
          <a:p>
            <a:pPr lvl="3"/>
            <a:r>
              <a:rPr lang="en-US"/>
              <a:t>Second level</a:t>
            </a:r>
          </a:p>
          <a:p>
            <a:pPr lvl="4"/>
            <a:r>
              <a:rPr lang="en-US"/>
              <a:t>Third level</a:t>
            </a:r>
          </a:p>
        </p:txBody>
      </p:sp>
    </p:spTree>
    <p:extLst>
      <p:ext uri="{BB962C8B-B14F-4D97-AF65-F5344CB8AC3E}">
        <p14:creationId xmlns:p14="http://schemas.microsoft.com/office/powerpoint/2010/main" val="334435572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extLst>
    <p:ext uri="{DCECCB84-F9BA-43D5-87BE-67443E8EF086}">
      <p15:sldGuideLst xmlns:p15="http://schemas.microsoft.com/office/powerpoint/2012/main">
        <p15:guide id="1" orient="horz" pos="2160">
          <p15:clr>
            <a:srgbClr val="FBAE40"/>
          </p15:clr>
        </p15:guide>
        <p15:guide id="2" pos="5120">
          <p15:clr>
            <a:srgbClr val="FBAE40"/>
          </p15:clr>
        </p15:guide>
        <p15:guide id="3" orient="horz" pos="399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W)">
    <p:spTree>
      <p:nvGrpSpPr>
        <p:cNvPr id="1" name=""/>
        <p:cNvGrpSpPr/>
        <p:nvPr/>
      </p:nvGrpSpPr>
      <p:grpSpPr>
        <a:xfrm>
          <a:off x="0" y="0"/>
          <a:ext cx="0" cy="0"/>
          <a:chOff x="0" y="0"/>
          <a:chExt cx="0" cy="0"/>
        </a:xfrm>
      </p:grpSpPr>
    </p:spTree>
    <p:extLst>
      <p:ext uri="{BB962C8B-B14F-4D97-AF65-F5344CB8AC3E}">
        <p14:creationId xmlns:p14="http://schemas.microsoft.com/office/powerpoint/2010/main" val="896436473"/>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5120">
          <p15:clr>
            <a:srgbClr val="FBAE40"/>
          </p15:clr>
        </p15:guide>
        <p15:guide id="3" pos="1041">
          <p15:clr>
            <a:srgbClr val="FBAE40"/>
          </p15:clr>
        </p15:guide>
        <p15:guide id="4" pos="9202">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ingle-Column (W)">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6"/>
            <a:ext cx="9715500" cy="978486"/>
          </a:xfrm>
          <a:prstGeom prst="rect">
            <a:avLst/>
          </a:prstGeom>
        </p:spPr>
        <p:txBody>
          <a:bodyPr vert="horz" lIns="0" tIns="0" rIns="0" bIns="0" rtlCol="0" anchor="ctr">
            <a:normAutofit/>
          </a:bodyPr>
          <a:lstStyle>
            <a:lvl1pPr algn="l">
              <a:defRPr lang="en-US" sz="2100" dirty="0">
                <a:solidFill>
                  <a:schemeClr val="tx2"/>
                </a:solidFill>
                <a:latin typeface="Arial Black" charset="0"/>
                <a:ea typeface="Arial Black" charset="0"/>
                <a:cs typeface="Arial Black" charset="0"/>
              </a:defRPr>
            </a:lvl1pPr>
          </a:lstStyle>
          <a:p>
            <a:pPr marL="0" lvl="0"/>
            <a:r>
              <a:rPr lang="en-US"/>
              <a:t>Slide Title for Single-Column (W) Layout</a:t>
            </a:r>
          </a:p>
        </p:txBody>
      </p:sp>
      <p:sp>
        <p:nvSpPr>
          <p:cNvPr id="3" name="Text Placeholder 2">
            <a:extLst>
              <a:ext uri="{FF2B5EF4-FFF2-40B4-BE49-F238E27FC236}">
                <a16:creationId xmlns:a16="http://schemas.microsoft.com/office/drawing/2014/main" id="{BEA590E5-B0BC-F540-8942-A0FB291DEE4F}"/>
              </a:ext>
            </a:extLst>
          </p:cNvPr>
          <p:cNvSpPr>
            <a:spLocks noGrp="1"/>
          </p:cNvSpPr>
          <p:nvPr>
            <p:ph type="body" sz="quarter" idx="10" hasCustomPrompt="1"/>
          </p:nvPr>
        </p:nvSpPr>
        <p:spPr>
          <a:xfrm>
            <a:off x="1239838" y="1469873"/>
            <a:ext cx="9715500" cy="4860591"/>
          </a:xfrm>
        </p:spPr>
        <p:txBody>
          <a:bodyPr/>
          <a:lstStyle>
            <a:lvl1pPr>
              <a:spcBef>
                <a:spcPts val="1800"/>
              </a:spcBef>
              <a:defRPr>
                <a:solidFill>
                  <a:schemeClr val="tx1"/>
                </a:solidFill>
              </a:defRPr>
            </a:lvl1pPr>
            <a:lvl2pPr>
              <a:defRPr/>
            </a:lvl2pPr>
            <a:lvl3pPr marL="344089" marR="0" indent="-169068" algn="l" defTabSz="685733" rtl="0" eaLnBrk="1" fontAlgn="auto" latinLnBrk="0" hangingPunct="1">
              <a:lnSpc>
                <a:spcPct val="100000"/>
              </a:lnSpc>
              <a:spcBef>
                <a:spcPts val="450"/>
              </a:spcBef>
              <a:spcAft>
                <a:spcPts val="0"/>
              </a:spcAft>
              <a:buClr>
                <a:schemeClr val="bg1">
                  <a:lumMod val="50000"/>
                </a:schemeClr>
              </a:buClr>
              <a:buSzPct val="65000"/>
              <a:buFont typeface="ArialMT"/>
              <a:buChar char="►"/>
              <a:tabLst/>
              <a:defRPr/>
            </a:lvl3pPr>
            <a:lvl4pPr>
              <a:defRPr/>
            </a:lvl4pPr>
            <a:lvl5pPr>
              <a:defRPr/>
            </a:lvl5pPr>
          </a:lstStyle>
          <a:p>
            <a:pPr lvl="0"/>
            <a:r>
              <a:rPr lang="en-US"/>
              <a:t>Paragraph/</a:t>
            </a:r>
            <a:r>
              <a:rPr lang="en-US" err="1"/>
              <a:t>unbulleted</a:t>
            </a:r>
            <a:r>
              <a:rPr lang="en-US"/>
              <a:t> text formatting</a:t>
            </a:r>
          </a:p>
          <a:p>
            <a:pPr lvl="1"/>
            <a:r>
              <a:rPr lang="en-US"/>
              <a:t>Click the “Indent More” button (in the Home ribbon, above) for first-level bullets</a:t>
            </a:r>
          </a:p>
          <a:p>
            <a:pPr marL="344089" marR="0" lvl="2" indent="-169068" algn="l" defTabSz="685733" rtl="0" eaLnBrk="1" fontAlgn="auto" latinLnBrk="0" hangingPunct="1">
              <a:lnSpc>
                <a:spcPct val="100000"/>
              </a:lnSpc>
              <a:spcBef>
                <a:spcPts val="450"/>
              </a:spcBef>
              <a:spcAft>
                <a:spcPts val="0"/>
              </a:spcAft>
              <a:buClr>
                <a:schemeClr val="bg1">
                  <a:lumMod val="50000"/>
                </a:schemeClr>
              </a:buClr>
              <a:buSzPct val="65000"/>
              <a:buFont typeface="ArialMT"/>
              <a:buChar char="►"/>
              <a:tabLst/>
              <a:defRPr/>
            </a:pPr>
            <a:r>
              <a:rPr lang="en-US"/>
              <a:t>Double-click the “Indent More” button (above) for second-level bullets</a:t>
            </a:r>
          </a:p>
          <a:p>
            <a:pPr lvl="3"/>
            <a:r>
              <a:rPr lang="en-US"/>
              <a:t>Triple-click the “Indent More” button (above) for third-level bullets</a:t>
            </a:r>
          </a:p>
          <a:p>
            <a:pPr lvl="4"/>
            <a:r>
              <a:rPr lang="en-US"/>
              <a:t>Quadruple-click the “Indent More” button (above) for fourth-level bullets</a:t>
            </a:r>
          </a:p>
        </p:txBody>
      </p:sp>
    </p:spTree>
    <p:extLst>
      <p:ext uri="{BB962C8B-B14F-4D97-AF65-F5344CB8AC3E}">
        <p14:creationId xmlns:p14="http://schemas.microsoft.com/office/powerpoint/2010/main" val="3123114407"/>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5120">
          <p15:clr>
            <a:srgbClr val="FBAE40"/>
          </p15:clr>
        </p15:guide>
        <p15:guide id="3" pos="1041">
          <p15:clr>
            <a:srgbClr val="FBAE40"/>
          </p15:clr>
        </p15:guide>
        <p15:guide id="4" pos="9202">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wo-Column (W)">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6"/>
            <a:ext cx="9715500" cy="978486"/>
          </a:xfrm>
          <a:prstGeom prst="rect">
            <a:avLst/>
          </a:prstGeom>
        </p:spPr>
        <p:txBody>
          <a:bodyPr vert="horz" lIns="0" tIns="0" rIns="0" bIns="0" rtlCol="0" anchor="ctr">
            <a:normAutofit/>
          </a:bodyPr>
          <a:lstStyle>
            <a:lvl1pPr algn="l">
              <a:defRPr lang="en-US" sz="2100" dirty="0">
                <a:solidFill>
                  <a:schemeClr val="tx2"/>
                </a:solidFill>
                <a:latin typeface="Arial Black" charset="0"/>
                <a:ea typeface="Arial Black" charset="0"/>
                <a:cs typeface="Arial Black" charset="0"/>
              </a:defRPr>
            </a:lvl1pPr>
          </a:lstStyle>
          <a:p>
            <a:pPr marL="0" lvl="0"/>
            <a:r>
              <a:rPr lang="en-US"/>
              <a:t>Slide Title for Two-Column (W) Layout</a:t>
            </a:r>
          </a:p>
        </p:txBody>
      </p:sp>
      <p:sp>
        <p:nvSpPr>
          <p:cNvPr id="3" name="Text Placeholder 2">
            <a:extLst>
              <a:ext uri="{FF2B5EF4-FFF2-40B4-BE49-F238E27FC236}">
                <a16:creationId xmlns:a16="http://schemas.microsoft.com/office/drawing/2014/main" id="{BEA590E5-B0BC-F540-8942-A0FB291DEE4F}"/>
              </a:ext>
            </a:extLst>
          </p:cNvPr>
          <p:cNvSpPr>
            <a:spLocks noGrp="1"/>
          </p:cNvSpPr>
          <p:nvPr>
            <p:ph type="body" sz="quarter" idx="10" hasCustomPrompt="1"/>
          </p:nvPr>
        </p:nvSpPr>
        <p:spPr>
          <a:xfrm>
            <a:off x="1239838" y="1469873"/>
            <a:ext cx="4572000" cy="4860591"/>
          </a:xfrm>
        </p:spPr>
        <p:txBody>
          <a:bodyPr>
            <a:normAutofit/>
          </a:bodyPr>
          <a:lstStyle>
            <a:lvl1pPr>
              <a:spcBef>
                <a:spcPts val="1800"/>
              </a:spcBef>
              <a:defRPr sz="1350">
                <a:solidFill>
                  <a:schemeClr val="tx1"/>
                </a:solidFill>
              </a:defRPr>
            </a:lvl1pPr>
            <a:lvl2pPr>
              <a:defRPr sz="1350"/>
            </a:lvl2pPr>
            <a:lvl3pPr marL="344089" marR="0" indent="-169068" algn="l" defTabSz="685733" rtl="0" eaLnBrk="1" fontAlgn="auto" latinLnBrk="0" hangingPunct="1">
              <a:lnSpc>
                <a:spcPct val="100000"/>
              </a:lnSpc>
              <a:spcBef>
                <a:spcPts val="450"/>
              </a:spcBef>
              <a:spcAft>
                <a:spcPts val="0"/>
              </a:spcAft>
              <a:buClr>
                <a:schemeClr val="bg1">
                  <a:lumMod val="50000"/>
                </a:schemeClr>
              </a:buClr>
              <a:buSzPct val="65000"/>
              <a:buFont typeface="ArialMT"/>
              <a:buChar char="►"/>
              <a:tabLst/>
              <a:defRPr sz="1350"/>
            </a:lvl3pPr>
            <a:lvl4pPr>
              <a:defRPr sz="1350"/>
            </a:lvl4pPr>
            <a:lvl5pPr>
              <a:defRPr sz="1350"/>
            </a:lvl5pPr>
          </a:lstStyle>
          <a:p>
            <a:pPr lvl="0"/>
            <a:r>
              <a:rPr lang="en-US"/>
              <a:t>Paragraph/</a:t>
            </a:r>
            <a:r>
              <a:rPr lang="en-US" err="1"/>
              <a:t>unbulleted</a:t>
            </a:r>
            <a:r>
              <a:rPr lang="en-US"/>
              <a:t> text formatting</a:t>
            </a:r>
          </a:p>
          <a:p>
            <a:pPr lvl="1"/>
            <a:r>
              <a:rPr lang="en-US"/>
              <a:t>Click the “Indent More” button (in the Home ribbon, above) for first-level bullets</a:t>
            </a:r>
          </a:p>
          <a:p>
            <a:pPr marL="344089" marR="0" lvl="2" indent="-169068" algn="l" defTabSz="685733" rtl="0" eaLnBrk="1" fontAlgn="auto" latinLnBrk="0" hangingPunct="1">
              <a:lnSpc>
                <a:spcPct val="100000"/>
              </a:lnSpc>
              <a:spcBef>
                <a:spcPts val="450"/>
              </a:spcBef>
              <a:spcAft>
                <a:spcPts val="0"/>
              </a:spcAft>
              <a:buClr>
                <a:schemeClr val="bg1">
                  <a:lumMod val="50000"/>
                </a:schemeClr>
              </a:buClr>
              <a:buSzPct val="65000"/>
              <a:buFont typeface="ArialMT"/>
              <a:buChar char="►"/>
              <a:tabLst/>
              <a:defRPr/>
            </a:pPr>
            <a:r>
              <a:rPr lang="en-US"/>
              <a:t>Double-click the “Indent More” button (above) for second-level bullets</a:t>
            </a:r>
          </a:p>
          <a:p>
            <a:pPr lvl="3"/>
            <a:r>
              <a:rPr lang="en-US"/>
              <a:t>Triple-click the “Indent More” button (above) for third-level bullets</a:t>
            </a:r>
          </a:p>
          <a:p>
            <a:pPr lvl="4"/>
            <a:r>
              <a:rPr lang="en-US"/>
              <a:t>Quadruple-click the “Indent More” button (above) for fourth-level bullets</a:t>
            </a:r>
          </a:p>
        </p:txBody>
      </p:sp>
      <p:sp>
        <p:nvSpPr>
          <p:cNvPr id="6" name="Text Placeholder 2">
            <a:extLst>
              <a:ext uri="{FF2B5EF4-FFF2-40B4-BE49-F238E27FC236}">
                <a16:creationId xmlns:a16="http://schemas.microsoft.com/office/drawing/2014/main" id="{0BF7038D-D496-7248-87EC-9540380F1D12}"/>
              </a:ext>
            </a:extLst>
          </p:cNvPr>
          <p:cNvSpPr>
            <a:spLocks noGrp="1"/>
          </p:cNvSpPr>
          <p:nvPr>
            <p:ph type="body" sz="quarter" idx="13" hasCustomPrompt="1"/>
          </p:nvPr>
        </p:nvSpPr>
        <p:spPr>
          <a:xfrm>
            <a:off x="6383338" y="1469873"/>
            <a:ext cx="4572000" cy="4860591"/>
          </a:xfrm>
        </p:spPr>
        <p:txBody>
          <a:bodyPr>
            <a:normAutofit/>
          </a:bodyPr>
          <a:lstStyle>
            <a:lvl1pPr>
              <a:spcBef>
                <a:spcPts val="1800"/>
              </a:spcBef>
              <a:defRPr sz="1350">
                <a:solidFill>
                  <a:schemeClr val="tx1"/>
                </a:solidFill>
              </a:defRPr>
            </a:lvl1pPr>
            <a:lvl2pPr>
              <a:defRPr sz="1350"/>
            </a:lvl2pPr>
            <a:lvl3pPr marL="344089" marR="0" indent="-169068" algn="l" defTabSz="685733" rtl="0" eaLnBrk="1" fontAlgn="auto" latinLnBrk="0" hangingPunct="1">
              <a:lnSpc>
                <a:spcPct val="100000"/>
              </a:lnSpc>
              <a:spcBef>
                <a:spcPts val="450"/>
              </a:spcBef>
              <a:spcAft>
                <a:spcPts val="0"/>
              </a:spcAft>
              <a:buClr>
                <a:schemeClr val="bg1">
                  <a:lumMod val="50000"/>
                </a:schemeClr>
              </a:buClr>
              <a:buSzPct val="65000"/>
              <a:buFont typeface="ArialMT"/>
              <a:buChar char="►"/>
              <a:tabLst/>
              <a:defRPr sz="1350"/>
            </a:lvl3pPr>
            <a:lvl4pPr>
              <a:defRPr sz="1350"/>
            </a:lvl4pPr>
            <a:lvl5pPr>
              <a:defRPr sz="1350"/>
            </a:lvl5pPr>
          </a:lstStyle>
          <a:p>
            <a:pPr lvl="0"/>
            <a:r>
              <a:rPr lang="en-US"/>
              <a:t>Paragraph/</a:t>
            </a:r>
            <a:r>
              <a:rPr lang="en-US" err="1"/>
              <a:t>unbulleted</a:t>
            </a:r>
            <a:r>
              <a:rPr lang="en-US"/>
              <a:t> text formatting</a:t>
            </a:r>
          </a:p>
          <a:p>
            <a:pPr lvl="1"/>
            <a:r>
              <a:rPr lang="en-US"/>
              <a:t>Click the “Indent More” button (in the Home ribbon, above) for first-level bullets</a:t>
            </a:r>
          </a:p>
          <a:p>
            <a:pPr marL="344089" marR="0" lvl="2" indent="-169068" algn="l" defTabSz="685733" rtl="0" eaLnBrk="1" fontAlgn="auto" latinLnBrk="0" hangingPunct="1">
              <a:lnSpc>
                <a:spcPct val="100000"/>
              </a:lnSpc>
              <a:spcBef>
                <a:spcPts val="450"/>
              </a:spcBef>
              <a:spcAft>
                <a:spcPts val="0"/>
              </a:spcAft>
              <a:buClr>
                <a:schemeClr val="bg1">
                  <a:lumMod val="50000"/>
                </a:schemeClr>
              </a:buClr>
              <a:buSzPct val="65000"/>
              <a:buFont typeface="ArialMT"/>
              <a:buChar char="►"/>
              <a:tabLst/>
              <a:defRPr/>
            </a:pPr>
            <a:r>
              <a:rPr lang="en-US"/>
              <a:t>Double-click the “Indent More” button (above) for second-level bullets</a:t>
            </a:r>
          </a:p>
          <a:p>
            <a:pPr lvl="3"/>
            <a:r>
              <a:rPr lang="en-US"/>
              <a:t>Triple-click the “Indent More” button (above) for third-level bullets</a:t>
            </a:r>
          </a:p>
          <a:p>
            <a:pPr lvl="4"/>
            <a:r>
              <a:rPr lang="en-US"/>
              <a:t>Quadruple-click the “Indent More” button (above) for fourth-level bullets</a:t>
            </a:r>
          </a:p>
        </p:txBody>
      </p:sp>
    </p:spTree>
    <p:extLst>
      <p:ext uri="{BB962C8B-B14F-4D97-AF65-F5344CB8AC3E}">
        <p14:creationId xmlns:p14="http://schemas.microsoft.com/office/powerpoint/2010/main" val="1822071033"/>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5120">
          <p15:clr>
            <a:srgbClr val="FBAE40"/>
          </p15:clr>
        </p15:guide>
        <p15:guide id="3" pos="1041">
          <p15:clr>
            <a:srgbClr val="FBAE40"/>
          </p15:clr>
        </p15:guide>
        <p15:guide id="4" pos="9202">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hoto+Text (W)">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6"/>
            <a:ext cx="9715500" cy="978486"/>
          </a:xfrm>
          <a:prstGeom prst="rect">
            <a:avLst/>
          </a:prstGeom>
        </p:spPr>
        <p:txBody>
          <a:bodyPr vert="horz" lIns="0" tIns="0" rIns="0" bIns="0" rtlCol="0" anchor="ctr">
            <a:normAutofit/>
          </a:bodyPr>
          <a:lstStyle>
            <a:lvl1pPr algn="l">
              <a:defRPr lang="en-US" sz="2100" dirty="0">
                <a:solidFill>
                  <a:schemeClr val="tx2"/>
                </a:solidFill>
                <a:latin typeface="Arial Black" charset="0"/>
                <a:ea typeface="Arial Black" charset="0"/>
                <a:cs typeface="Arial Black" charset="0"/>
              </a:defRPr>
            </a:lvl1pPr>
          </a:lstStyle>
          <a:p>
            <a:pPr marL="0" lvl="0"/>
            <a:r>
              <a:rPr lang="en-US"/>
              <a:t>Title for </a:t>
            </a:r>
            <a:r>
              <a:rPr lang="en-US" err="1"/>
              <a:t>Photo+Text</a:t>
            </a:r>
            <a:r>
              <a:rPr lang="en-US"/>
              <a:t> (W) Layout</a:t>
            </a:r>
          </a:p>
        </p:txBody>
      </p:sp>
      <p:sp>
        <p:nvSpPr>
          <p:cNvPr id="4" name="Text Placeholder 2">
            <a:extLst>
              <a:ext uri="{FF2B5EF4-FFF2-40B4-BE49-F238E27FC236}">
                <a16:creationId xmlns:a16="http://schemas.microsoft.com/office/drawing/2014/main" id="{8673A610-5F4D-8049-8881-F136A3242FF6}"/>
              </a:ext>
            </a:extLst>
          </p:cNvPr>
          <p:cNvSpPr>
            <a:spLocks noGrp="1"/>
          </p:cNvSpPr>
          <p:nvPr>
            <p:ph type="body" sz="quarter" idx="11" hasCustomPrompt="1"/>
          </p:nvPr>
        </p:nvSpPr>
        <p:spPr>
          <a:xfrm>
            <a:off x="6383338" y="1469873"/>
            <a:ext cx="4572000" cy="4860591"/>
          </a:xfrm>
        </p:spPr>
        <p:txBody>
          <a:bodyPr>
            <a:normAutofit/>
          </a:bodyPr>
          <a:lstStyle>
            <a:lvl1pPr>
              <a:spcBef>
                <a:spcPts val="1500"/>
              </a:spcBef>
              <a:defRPr sz="1350">
                <a:solidFill>
                  <a:schemeClr val="tx1"/>
                </a:solidFill>
              </a:defRPr>
            </a:lvl1pPr>
            <a:lvl2pPr>
              <a:defRPr sz="1350"/>
            </a:lvl2pPr>
            <a:lvl3pPr marL="344089" marR="0" indent="-169068" algn="l" defTabSz="685733" rtl="0" eaLnBrk="1" fontAlgn="auto" latinLnBrk="0" hangingPunct="1">
              <a:lnSpc>
                <a:spcPct val="100000"/>
              </a:lnSpc>
              <a:spcBef>
                <a:spcPts val="450"/>
              </a:spcBef>
              <a:spcAft>
                <a:spcPts val="0"/>
              </a:spcAft>
              <a:buClr>
                <a:schemeClr val="bg1">
                  <a:lumMod val="50000"/>
                </a:schemeClr>
              </a:buClr>
              <a:buSzPct val="65000"/>
              <a:buFont typeface="ArialMT"/>
              <a:buChar char="►"/>
              <a:tabLst/>
              <a:defRPr sz="1350"/>
            </a:lvl3pPr>
            <a:lvl4pPr>
              <a:defRPr sz="1350"/>
            </a:lvl4pPr>
            <a:lvl5pPr marL="688178" marR="0" indent="-169068" algn="l" defTabSz="685733" rtl="0" eaLnBrk="1" fontAlgn="auto" latinLnBrk="0" hangingPunct="1">
              <a:lnSpc>
                <a:spcPct val="100000"/>
              </a:lnSpc>
              <a:spcBef>
                <a:spcPts val="450"/>
              </a:spcBef>
              <a:spcAft>
                <a:spcPts val="0"/>
              </a:spcAft>
              <a:buClr>
                <a:schemeClr val="bg1">
                  <a:lumMod val="50000"/>
                </a:schemeClr>
              </a:buClr>
              <a:buSzTx/>
              <a:buFont typeface=".HelveticaNeueDeskInterface-Regular"/>
              <a:buChar char="●"/>
              <a:tabLst/>
              <a:defRPr sz="1350"/>
            </a:lvl5pPr>
          </a:lstStyle>
          <a:p>
            <a:pPr lvl="0"/>
            <a:r>
              <a:rPr lang="en-US"/>
              <a:t>Paragraph/</a:t>
            </a:r>
            <a:r>
              <a:rPr lang="en-US" err="1"/>
              <a:t>unbulleted</a:t>
            </a:r>
            <a:r>
              <a:rPr lang="en-US"/>
              <a:t> text formatting</a:t>
            </a:r>
          </a:p>
          <a:p>
            <a:pPr lvl="1"/>
            <a:r>
              <a:rPr lang="en-US"/>
              <a:t>Click the “Indent More” button (in the Home ribbon, above) for first-level bullets</a:t>
            </a:r>
          </a:p>
          <a:p>
            <a:pPr marL="344089" marR="0" lvl="2" indent="-169068" algn="l" defTabSz="685733" rtl="0" eaLnBrk="1" fontAlgn="auto" latinLnBrk="0" hangingPunct="1">
              <a:lnSpc>
                <a:spcPct val="100000"/>
              </a:lnSpc>
              <a:spcBef>
                <a:spcPts val="450"/>
              </a:spcBef>
              <a:spcAft>
                <a:spcPts val="0"/>
              </a:spcAft>
              <a:buClr>
                <a:schemeClr val="bg1">
                  <a:lumMod val="50000"/>
                </a:schemeClr>
              </a:buClr>
              <a:buSzPct val="65000"/>
              <a:buFont typeface="ArialMT"/>
              <a:buChar char="►"/>
              <a:tabLst/>
              <a:defRPr/>
            </a:pPr>
            <a:r>
              <a:rPr lang="en-US"/>
              <a:t>Double-click the “Indent More” button (above) for second-level bullets</a:t>
            </a:r>
          </a:p>
          <a:p>
            <a:pPr lvl="3"/>
            <a:r>
              <a:rPr lang="en-US"/>
              <a:t>Triple-click the “Indent More” button (above) for third-level bullets</a:t>
            </a:r>
          </a:p>
          <a:p>
            <a:pPr marL="688178" marR="0" lvl="4" indent="-169068" algn="l" defTabSz="685733" rtl="0" eaLnBrk="1" fontAlgn="auto" latinLnBrk="0" hangingPunct="1">
              <a:lnSpc>
                <a:spcPct val="100000"/>
              </a:lnSpc>
              <a:spcBef>
                <a:spcPts val="450"/>
              </a:spcBef>
              <a:spcAft>
                <a:spcPts val="0"/>
              </a:spcAft>
              <a:buClr>
                <a:schemeClr val="bg1">
                  <a:lumMod val="50000"/>
                </a:schemeClr>
              </a:buClr>
              <a:buSzTx/>
              <a:buFont typeface=".HelveticaNeueDeskInterface-Regular"/>
              <a:buChar char="●"/>
              <a:tabLst/>
              <a:defRPr/>
            </a:pPr>
            <a:r>
              <a:rPr lang="en-US"/>
              <a:t>Quadruple-click the “Indent More” button (above) for fourth-level bullets</a:t>
            </a:r>
          </a:p>
        </p:txBody>
      </p:sp>
      <p:sp>
        <p:nvSpPr>
          <p:cNvPr id="6" name="Picture Placeholder 4">
            <a:extLst>
              <a:ext uri="{FF2B5EF4-FFF2-40B4-BE49-F238E27FC236}">
                <a16:creationId xmlns:a16="http://schemas.microsoft.com/office/drawing/2014/main" id="{68106178-1013-D249-8751-3EA29B2109C8}"/>
              </a:ext>
            </a:extLst>
          </p:cNvPr>
          <p:cNvSpPr>
            <a:spLocks noGrp="1"/>
          </p:cNvSpPr>
          <p:nvPr>
            <p:ph type="pic" sz="quarter" idx="12" hasCustomPrompt="1"/>
          </p:nvPr>
        </p:nvSpPr>
        <p:spPr>
          <a:xfrm>
            <a:off x="1239838" y="1669499"/>
            <a:ext cx="4856162" cy="4480560"/>
          </a:xfrm>
          <a:solidFill>
            <a:schemeClr val="bg1">
              <a:lumMod val="90000"/>
            </a:schemeClr>
          </a:solidFill>
        </p:spPr>
        <p:txBody>
          <a:bodyPr lIns="365760" tIns="365760" rIns="365760" bIns="1828800" anchor="b">
            <a:normAutofit/>
          </a:bodyPr>
          <a:lstStyle>
            <a:lvl1pPr marL="0" indent="0" algn="ctr">
              <a:buNone/>
              <a:defRPr sz="1200" i="1">
                <a:solidFill>
                  <a:schemeClr val="bg1">
                    <a:lumMod val="75000"/>
                  </a:schemeClr>
                </a:solidFill>
              </a:defRPr>
            </a:lvl1pPr>
          </a:lstStyle>
          <a:p>
            <a:r>
              <a:rPr lang="en-US"/>
              <a:t>Click icon to insert a photo.</a:t>
            </a:r>
          </a:p>
        </p:txBody>
      </p:sp>
      <p:sp>
        <p:nvSpPr>
          <p:cNvPr id="7" name="Text Placeholder 4">
            <a:extLst>
              <a:ext uri="{FF2B5EF4-FFF2-40B4-BE49-F238E27FC236}">
                <a16:creationId xmlns:a16="http://schemas.microsoft.com/office/drawing/2014/main" id="{CDAF09BB-AD0B-2041-83F2-50D0A4E8600C}"/>
              </a:ext>
            </a:extLst>
          </p:cNvPr>
          <p:cNvSpPr>
            <a:spLocks noGrp="1"/>
          </p:cNvSpPr>
          <p:nvPr>
            <p:ph type="body" sz="quarter" idx="13" hasCustomPrompt="1"/>
          </p:nvPr>
        </p:nvSpPr>
        <p:spPr>
          <a:xfrm>
            <a:off x="1239839" y="5889219"/>
            <a:ext cx="4856162" cy="260840"/>
          </a:xfrm>
        </p:spPr>
        <p:txBody>
          <a:bodyPr lIns="45720" tIns="45720" rIns="45720" bIns="45720" anchor="b">
            <a:noAutofit/>
          </a:bodyPr>
          <a:lstStyle>
            <a:lvl1pPr>
              <a:defRPr sz="675">
                <a:solidFill>
                  <a:schemeClr val="bg1">
                    <a:lumMod val="25000"/>
                  </a:schemeClr>
                </a:solidFill>
              </a:defRPr>
            </a:lvl1pPr>
            <a:lvl2pPr>
              <a:defRPr sz="750">
                <a:solidFill>
                  <a:schemeClr val="bg1"/>
                </a:solidFill>
              </a:defRPr>
            </a:lvl2pPr>
            <a:lvl3pPr>
              <a:defRPr sz="750">
                <a:solidFill>
                  <a:schemeClr val="bg1"/>
                </a:solidFill>
              </a:defRPr>
            </a:lvl3pPr>
            <a:lvl4pPr>
              <a:defRPr sz="750">
                <a:solidFill>
                  <a:schemeClr val="bg1"/>
                </a:solidFill>
              </a:defRPr>
            </a:lvl4pPr>
            <a:lvl5pPr>
              <a:defRPr sz="750">
                <a:solidFill>
                  <a:schemeClr val="bg1"/>
                </a:solidFill>
              </a:defRPr>
            </a:lvl5pPr>
          </a:lstStyle>
          <a:p>
            <a:pPr lvl="0"/>
            <a:r>
              <a:rPr lang="en-US"/>
              <a:t>Click here to insert photo credit/copyright information</a:t>
            </a:r>
          </a:p>
        </p:txBody>
      </p:sp>
    </p:spTree>
    <p:extLst>
      <p:ext uri="{BB962C8B-B14F-4D97-AF65-F5344CB8AC3E}">
        <p14:creationId xmlns:p14="http://schemas.microsoft.com/office/powerpoint/2010/main" val="3754721530"/>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5120">
          <p15:clr>
            <a:srgbClr val="FBAE40"/>
          </p15:clr>
        </p15:guide>
        <p15:guide id="3" pos="1041">
          <p15:clr>
            <a:srgbClr val="FBAE40"/>
          </p15:clr>
        </p15:guide>
        <p15:guide id="4" pos="9202">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Photo (W)">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340807" y="491386"/>
            <a:ext cx="3670259" cy="978486"/>
          </a:xfrm>
          <a:prstGeom prst="rect">
            <a:avLst/>
          </a:prstGeom>
        </p:spPr>
        <p:txBody>
          <a:bodyPr vert="horz" lIns="0" tIns="0" rIns="0" bIns="0" rtlCol="0" anchor="ctr">
            <a:normAutofit/>
          </a:bodyPr>
          <a:lstStyle>
            <a:lvl1pPr algn="l">
              <a:defRPr lang="en-US" sz="1800" dirty="0">
                <a:solidFill>
                  <a:schemeClr val="tx2"/>
                </a:solidFill>
                <a:latin typeface="Arial Black" charset="0"/>
                <a:ea typeface="Arial Black" charset="0"/>
                <a:cs typeface="Arial Black" charset="0"/>
              </a:defRPr>
            </a:lvl1pPr>
          </a:lstStyle>
          <a:p>
            <a:pPr marL="0" lvl="0"/>
            <a:r>
              <a:rPr lang="en-US"/>
              <a:t>Title for </a:t>
            </a:r>
            <a:r>
              <a:rPr lang="en-US" err="1"/>
              <a:t>Text+Photo</a:t>
            </a:r>
            <a:r>
              <a:rPr lang="en-US"/>
              <a:t> (W) Layout</a:t>
            </a:r>
          </a:p>
        </p:txBody>
      </p:sp>
      <p:sp>
        <p:nvSpPr>
          <p:cNvPr id="3" name="Text Placeholder 2">
            <a:extLst>
              <a:ext uri="{FF2B5EF4-FFF2-40B4-BE49-F238E27FC236}">
                <a16:creationId xmlns:a16="http://schemas.microsoft.com/office/drawing/2014/main" id="{BEA590E5-B0BC-F540-8942-A0FB291DEE4F}"/>
              </a:ext>
            </a:extLst>
          </p:cNvPr>
          <p:cNvSpPr>
            <a:spLocks noGrp="1"/>
          </p:cNvSpPr>
          <p:nvPr>
            <p:ph type="body" sz="quarter" idx="10" hasCustomPrompt="1"/>
          </p:nvPr>
        </p:nvSpPr>
        <p:spPr>
          <a:xfrm>
            <a:off x="340807" y="1469873"/>
            <a:ext cx="3670259" cy="4860591"/>
          </a:xfrm>
        </p:spPr>
        <p:txBody>
          <a:bodyPr>
            <a:normAutofit/>
          </a:bodyPr>
          <a:lstStyle>
            <a:lvl1pPr>
              <a:spcBef>
                <a:spcPts val="1500"/>
              </a:spcBef>
              <a:defRPr sz="1350">
                <a:solidFill>
                  <a:schemeClr val="tx1"/>
                </a:solidFill>
              </a:defRPr>
            </a:lvl1pPr>
            <a:lvl2pPr>
              <a:defRPr sz="1350"/>
            </a:lvl2pPr>
            <a:lvl3pPr marL="344089" marR="0" indent="-169068" algn="l" defTabSz="685733" rtl="0" eaLnBrk="1" fontAlgn="auto" latinLnBrk="0" hangingPunct="1">
              <a:lnSpc>
                <a:spcPct val="100000"/>
              </a:lnSpc>
              <a:spcBef>
                <a:spcPts val="450"/>
              </a:spcBef>
              <a:spcAft>
                <a:spcPts val="0"/>
              </a:spcAft>
              <a:buClr>
                <a:schemeClr val="bg1">
                  <a:lumMod val="50000"/>
                </a:schemeClr>
              </a:buClr>
              <a:buSzPct val="65000"/>
              <a:buFont typeface="ArialMT"/>
              <a:buChar char="►"/>
              <a:tabLst/>
              <a:defRPr sz="1350"/>
            </a:lvl3pPr>
            <a:lvl4pPr>
              <a:defRPr sz="1350"/>
            </a:lvl4pPr>
            <a:lvl5pPr>
              <a:defRPr sz="1350"/>
            </a:lvl5pPr>
          </a:lstStyle>
          <a:p>
            <a:pPr lvl="0"/>
            <a:r>
              <a:rPr lang="en-US"/>
              <a:t>Paragraph/</a:t>
            </a:r>
            <a:r>
              <a:rPr lang="en-US" err="1"/>
              <a:t>unbulleted</a:t>
            </a:r>
            <a:r>
              <a:rPr lang="en-US"/>
              <a:t> text formatting</a:t>
            </a:r>
          </a:p>
          <a:p>
            <a:pPr lvl="1"/>
            <a:r>
              <a:rPr lang="en-US"/>
              <a:t>Click the “Indent More” button (in the Home ribbon, above) for first-level bullets</a:t>
            </a:r>
          </a:p>
          <a:p>
            <a:pPr marL="344089" marR="0" lvl="2" indent="-169068" algn="l" defTabSz="685733" rtl="0" eaLnBrk="1" fontAlgn="auto" latinLnBrk="0" hangingPunct="1">
              <a:lnSpc>
                <a:spcPct val="100000"/>
              </a:lnSpc>
              <a:spcBef>
                <a:spcPts val="450"/>
              </a:spcBef>
              <a:spcAft>
                <a:spcPts val="0"/>
              </a:spcAft>
              <a:buClr>
                <a:schemeClr val="bg1">
                  <a:lumMod val="50000"/>
                </a:schemeClr>
              </a:buClr>
              <a:buSzPct val="65000"/>
              <a:buFont typeface="ArialMT"/>
              <a:buChar char="►"/>
              <a:tabLst/>
              <a:defRPr/>
            </a:pPr>
            <a:r>
              <a:rPr lang="en-US"/>
              <a:t>Double-click the “Indent More” button (above) for second-level bullets</a:t>
            </a:r>
          </a:p>
          <a:p>
            <a:pPr lvl="3"/>
            <a:r>
              <a:rPr lang="en-US"/>
              <a:t>Triple-click the “Indent More” button (above) for third-level bullets</a:t>
            </a:r>
          </a:p>
          <a:p>
            <a:pPr lvl="4"/>
            <a:r>
              <a:rPr lang="en-US"/>
              <a:t>Quadruple-click the “Indent More” button (above) for fourth-level bullets</a:t>
            </a:r>
          </a:p>
        </p:txBody>
      </p:sp>
      <p:sp>
        <p:nvSpPr>
          <p:cNvPr id="6" name="Picture Placeholder 2">
            <a:extLst>
              <a:ext uri="{FF2B5EF4-FFF2-40B4-BE49-F238E27FC236}">
                <a16:creationId xmlns:a16="http://schemas.microsoft.com/office/drawing/2014/main" id="{47569D7D-6010-454B-A86B-B6C69D7E2E6B}"/>
              </a:ext>
            </a:extLst>
          </p:cNvPr>
          <p:cNvSpPr>
            <a:spLocks noGrp="1"/>
          </p:cNvSpPr>
          <p:nvPr>
            <p:ph type="pic" sz="quarter" idx="11" hasCustomPrompt="1"/>
          </p:nvPr>
        </p:nvSpPr>
        <p:spPr>
          <a:xfrm>
            <a:off x="4191000" y="-1"/>
            <a:ext cx="8001000" cy="6629400"/>
          </a:xfrm>
          <a:solidFill>
            <a:schemeClr val="bg1">
              <a:lumMod val="90000"/>
            </a:schemeClr>
          </a:solidFill>
        </p:spPr>
        <p:txBody>
          <a:bodyPr tIns="0" bIns="2743200" anchor="b"/>
          <a:lstStyle>
            <a:lvl1pPr algn="ctr">
              <a:defRPr i="1">
                <a:solidFill>
                  <a:schemeClr val="bg1">
                    <a:lumMod val="75000"/>
                  </a:schemeClr>
                </a:solidFill>
              </a:defRPr>
            </a:lvl1pPr>
          </a:lstStyle>
          <a:p>
            <a:r>
              <a:rPr lang="en-US"/>
              <a:t>Click icon to insert a photo.</a:t>
            </a:r>
          </a:p>
        </p:txBody>
      </p:sp>
      <p:sp>
        <p:nvSpPr>
          <p:cNvPr id="7" name="Text Placeholder 4">
            <a:extLst>
              <a:ext uri="{FF2B5EF4-FFF2-40B4-BE49-F238E27FC236}">
                <a16:creationId xmlns:a16="http://schemas.microsoft.com/office/drawing/2014/main" id="{FD26CCD3-E500-1F49-8DD8-1545E2CBF0B3}"/>
              </a:ext>
            </a:extLst>
          </p:cNvPr>
          <p:cNvSpPr>
            <a:spLocks noGrp="1"/>
          </p:cNvSpPr>
          <p:nvPr>
            <p:ph type="body" sz="quarter" idx="12" hasCustomPrompt="1"/>
          </p:nvPr>
        </p:nvSpPr>
        <p:spPr>
          <a:xfrm rot="5400000">
            <a:off x="8746883" y="3184283"/>
            <a:ext cx="6629396" cy="260839"/>
          </a:xfrm>
        </p:spPr>
        <p:txBody>
          <a:bodyPr lIns="91440" tIns="45720" rIns="91440" bIns="45720">
            <a:noAutofit/>
          </a:bodyPr>
          <a:lstStyle>
            <a:lvl1pPr>
              <a:defRPr sz="675">
                <a:solidFill>
                  <a:schemeClr val="bg1">
                    <a:lumMod val="25000"/>
                  </a:schemeClr>
                </a:solidFill>
              </a:defRPr>
            </a:lvl1pPr>
            <a:lvl2pPr>
              <a:defRPr sz="750">
                <a:solidFill>
                  <a:schemeClr val="bg1"/>
                </a:solidFill>
              </a:defRPr>
            </a:lvl2pPr>
            <a:lvl3pPr>
              <a:defRPr sz="750">
                <a:solidFill>
                  <a:schemeClr val="bg1"/>
                </a:solidFill>
              </a:defRPr>
            </a:lvl3pPr>
            <a:lvl4pPr>
              <a:defRPr sz="750">
                <a:solidFill>
                  <a:schemeClr val="bg1"/>
                </a:solidFill>
              </a:defRPr>
            </a:lvl4pPr>
            <a:lvl5pPr>
              <a:defRPr sz="750">
                <a:solidFill>
                  <a:schemeClr val="bg1"/>
                </a:solidFill>
              </a:defRPr>
            </a:lvl5pPr>
          </a:lstStyle>
          <a:p>
            <a:pPr lvl="0"/>
            <a:r>
              <a:rPr lang="en-US"/>
              <a:t>Click here to insert photo credit/copyright information</a:t>
            </a:r>
          </a:p>
        </p:txBody>
      </p:sp>
    </p:spTree>
    <p:extLst>
      <p:ext uri="{BB962C8B-B14F-4D97-AF65-F5344CB8AC3E}">
        <p14:creationId xmlns:p14="http://schemas.microsoft.com/office/powerpoint/2010/main" val="1229617992"/>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5120">
          <p15:clr>
            <a:srgbClr val="FBAE40"/>
          </p15:clr>
        </p15:guide>
        <p15:guide id="3" pos="1041">
          <p15:clr>
            <a:srgbClr val="FBAE40"/>
          </p15:clr>
        </p15:guide>
        <p15:guide id="4" pos="9202">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hoto+Photo (W)">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6"/>
            <a:ext cx="9715500" cy="978486"/>
          </a:xfrm>
          <a:prstGeom prst="rect">
            <a:avLst/>
          </a:prstGeom>
        </p:spPr>
        <p:txBody>
          <a:bodyPr vert="horz" lIns="0" tIns="0" rIns="0" bIns="0" rtlCol="0" anchor="ctr">
            <a:normAutofit/>
          </a:bodyPr>
          <a:lstStyle>
            <a:lvl1pPr algn="l">
              <a:defRPr lang="en-US" sz="2100" dirty="0">
                <a:solidFill>
                  <a:schemeClr val="tx2"/>
                </a:solidFill>
                <a:latin typeface="Arial Black" charset="0"/>
                <a:ea typeface="Arial Black" charset="0"/>
                <a:cs typeface="Arial Black" charset="0"/>
              </a:defRPr>
            </a:lvl1pPr>
          </a:lstStyle>
          <a:p>
            <a:pPr marL="0" lvl="0"/>
            <a:r>
              <a:rPr lang="en-US"/>
              <a:t>Title for </a:t>
            </a:r>
            <a:r>
              <a:rPr lang="en-US" err="1"/>
              <a:t>Photo+Photo</a:t>
            </a:r>
            <a:r>
              <a:rPr lang="en-US"/>
              <a:t> (W) Layout</a:t>
            </a:r>
          </a:p>
        </p:txBody>
      </p:sp>
      <p:sp>
        <p:nvSpPr>
          <p:cNvPr id="6" name="Picture Placeholder 4">
            <a:extLst>
              <a:ext uri="{FF2B5EF4-FFF2-40B4-BE49-F238E27FC236}">
                <a16:creationId xmlns:a16="http://schemas.microsoft.com/office/drawing/2014/main" id="{68106178-1013-D249-8751-3EA29B2109C8}"/>
              </a:ext>
            </a:extLst>
          </p:cNvPr>
          <p:cNvSpPr>
            <a:spLocks noGrp="1"/>
          </p:cNvSpPr>
          <p:nvPr>
            <p:ph type="pic" sz="quarter" idx="12" hasCustomPrompt="1"/>
          </p:nvPr>
        </p:nvSpPr>
        <p:spPr>
          <a:xfrm>
            <a:off x="0" y="1469871"/>
            <a:ext cx="6096000" cy="4251960"/>
          </a:xfrm>
          <a:solidFill>
            <a:schemeClr val="bg1">
              <a:lumMod val="90000"/>
            </a:schemeClr>
          </a:solidFill>
        </p:spPr>
        <p:txBody>
          <a:bodyPr lIns="365760" tIns="365760" rIns="365760" bIns="1828800" anchor="b">
            <a:normAutofit/>
          </a:bodyPr>
          <a:lstStyle>
            <a:lvl1pPr marL="0" indent="0" algn="ctr">
              <a:buNone/>
              <a:defRPr sz="1200" i="1">
                <a:solidFill>
                  <a:schemeClr val="bg1">
                    <a:lumMod val="75000"/>
                  </a:schemeClr>
                </a:solidFill>
              </a:defRPr>
            </a:lvl1pPr>
          </a:lstStyle>
          <a:p>
            <a:r>
              <a:rPr lang="en-US"/>
              <a:t>Click icon to insert a photo.</a:t>
            </a:r>
          </a:p>
        </p:txBody>
      </p:sp>
      <p:sp>
        <p:nvSpPr>
          <p:cNvPr id="7" name="Text Placeholder 4">
            <a:extLst>
              <a:ext uri="{FF2B5EF4-FFF2-40B4-BE49-F238E27FC236}">
                <a16:creationId xmlns:a16="http://schemas.microsoft.com/office/drawing/2014/main" id="{CDAF09BB-AD0B-2041-83F2-50D0A4E8600C}"/>
              </a:ext>
            </a:extLst>
          </p:cNvPr>
          <p:cNvSpPr>
            <a:spLocks noGrp="1"/>
          </p:cNvSpPr>
          <p:nvPr>
            <p:ph type="body" sz="quarter" idx="13" hasCustomPrompt="1"/>
          </p:nvPr>
        </p:nvSpPr>
        <p:spPr>
          <a:xfrm>
            <a:off x="1" y="5460991"/>
            <a:ext cx="6096000" cy="260840"/>
          </a:xfrm>
        </p:spPr>
        <p:txBody>
          <a:bodyPr lIns="45720" tIns="45720" rIns="45720" bIns="45720" anchor="b">
            <a:noAutofit/>
          </a:bodyPr>
          <a:lstStyle>
            <a:lvl1pPr>
              <a:defRPr sz="675">
                <a:solidFill>
                  <a:schemeClr val="bg1">
                    <a:lumMod val="25000"/>
                  </a:schemeClr>
                </a:solidFill>
              </a:defRPr>
            </a:lvl1pPr>
            <a:lvl2pPr>
              <a:defRPr sz="750">
                <a:solidFill>
                  <a:schemeClr val="bg1"/>
                </a:solidFill>
              </a:defRPr>
            </a:lvl2pPr>
            <a:lvl3pPr>
              <a:defRPr sz="750">
                <a:solidFill>
                  <a:schemeClr val="bg1"/>
                </a:solidFill>
              </a:defRPr>
            </a:lvl3pPr>
            <a:lvl4pPr>
              <a:defRPr sz="750">
                <a:solidFill>
                  <a:schemeClr val="bg1"/>
                </a:solidFill>
              </a:defRPr>
            </a:lvl4pPr>
            <a:lvl5pPr>
              <a:defRPr sz="750">
                <a:solidFill>
                  <a:schemeClr val="bg1"/>
                </a:solidFill>
              </a:defRPr>
            </a:lvl5pPr>
          </a:lstStyle>
          <a:p>
            <a:pPr lvl="0"/>
            <a:r>
              <a:rPr lang="en-US"/>
              <a:t>Click here to insert photo credit/copyright information</a:t>
            </a:r>
          </a:p>
        </p:txBody>
      </p:sp>
      <p:sp>
        <p:nvSpPr>
          <p:cNvPr id="8" name="Picture Placeholder 4">
            <a:extLst>
              <a:ext uri="{FF2B5EF4-FFF2-40B4-BE49-F238E27FC236}">
                <a16:creationId xmlns:a16="http://schemas.microsoft.com/office/drawing/2014/main" id="{57E259A3-746A-2044-822B-3F7D859E7F10}"/>
              </a:ext>
            </a:extLst>
          </p:cNvPr>
          <p:cNvSpPr>
            <a:spLocks noGrp="1"/>
          </p:cNvSpPr>
          <p:nvPr>
            <p:ph type="pic" sz="quarter" idx="14" hasCustomPrompt="1"/>
          </p:nvPr>
        </p:nvSpPr>
        <p:spPr>
          <a:xfrm>
            <a:off x="6093438" y="1469871"/>
            <a:ext cx="6096000" cy="4251960"/>
          </a:xfrm>
          <a:solidFill>
            <a:schemeClr val="bg1">
              <a:lumMod val="90000"/>
            </a:schemeClr>
          </a:solidFill>
        </p:spPr>
        <p:txBody>
          <a:bodyPr lIns="365760" tIns="365760" rIns="365760" bIns="1828800" anchor="b">
            <a:normAutofit/>
          </a:bodyPr>
          <a:lstStyle>
            <a:lvl1pPr marL="0" indent="0" algn="ctr">
              <a:buNone/>
              <a:defRPr sz="1200" i="1">
                <a:solidFill>
                  <a:schemeClr val="bg1">
                    <a:lumMod val="75000"/>
                  </a:schemeClr>
                </a:solidFill>
              </a:defRPr>
            </a:lvl1pPr>
          </a:lstStyle>
          <a:p>
            <a:r>
              <a:rPr lang="en-US"/>
              <a:t>Click icon to insert a photo.</a:t>
            </a:r>
          </a:p>
        </p:txBody>
      </p:sp>
      <p:sp>
        <p:nvSpPr>
          <p:cNvPr id="9" name="Text Placeholder 4">
            <a:extLst>
              <a:ext uri="{FF2B5EF4-FFF2-40B4-BE49-F238E27FC236}">
                <a16:creationId xmlns:a16="http://schemas.microsoft.com/office/drawing/2014/main" id="{E3F54B41-918E-644B-B610-DDE8277FB261}"/>
              </a:ext>
            </a:extLst>
          </p:cNvPr>
          <p:cNvSpPr>
            <a:spLocks noGrp="1"/>
          </p:cNvSpPr>
          <p:nvPr>
            <p:ph type="body" sz="quarter" idx="15" hasCustomPrompt="1"/>
          </p:nvPr>
        </p:nvSpPr>
        <p:spPr>
          <a:xfrm>
            <a:off x="6093440" y="5460991"/>
            <a:ext cx="6096000" cy="260840"/>
          </a:xfrm>
        </p:spPr>
        <p:txBody>
          <a:bodyPr lIns="45720" tIns="45720" rIns="45720" bIns="45720" anchor="b">
            <a:noAutofit/>
          </a:bodyPr>
          <a:lstStyle>
            <a:lvl1pPr>
              <a:defRPr sz="675">
                <a:solidFill>
                  <a:schemeClr val="bg1">
                    <a:lumMod val="25000"/>
                  </a:schemeClr>
                </a:solidFill>
              </a:defRPr>
            </a:lvl1pPr>
            <a:lvl2pPr>
              <a:defRPr sz="750">
                <a:solidFill>
                  <a:schemeClr val="bg1"/>
                </a:solidFill>
              </a:defRPr>
            </a:lvl2pPr>
            <a:lvl3pPr>
              <a:defRPr sz="750">
                <a:solidFill>
                  <a:schemeClr val="bg1"/>
                </a:solidFill>
              </a:defRPr>
            </a:lvl3pPr>
            <a:lvl4pPr>
              <a:defRPr sz="750">
                <a:solidFill>
                  <a:schemeClr val="bg1"/>
                </a:solidFill>
              </a:defRPr>
            </a:lvl4pPr>
            <a:lvl5pPr>
              <a:defRPr sz="750">
                <a:solidFill>
                  <a:schemeClr val="bg1"/>
                </a:solidFill>
              </a:defRPr>
            </a:lvl5pPr>
          </a:lstStyle>
          <a:p>
            <a:pPr lvl="0"/>
            <a:r>
              <a:rPr lang="en-US"/>
              <a:t>Click here to insert photo credit/copyright information</a:t>
            </a:r>
          </a:p>
        </p:txBody>
      </p:sp>
    </p:spTree>
    <p:extLst>
      <p:ext uri="{BB962C8B-B14F-4D97-AF65-F5344CB8AC3E}">
        <p14:creationId xmlns:p14="http://schemas.microsoft.com/office/powerpoint/2010/main" val="4290771344"/>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5120">
          <p15:clr>
            <a:srgbClr val="FBAE40"/>
          </p15:clr>
        </p15:guide>
        <p15:guide id="3" pos="1041">
          <p15:clr>
            <a:srgbClr val="FBAE40"/>
          </p15:clr>
        </p15:guide>
        <p15:guide id="4" pos="9202">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Large Photo+Title (W)">
    <p:spTree>
      <p:nvGrpSpPr>
        <p:cNvPr id="1" name=""/>
        <p:cNvGrpSpPr/>
        <p:nvPr/>
      </p:nvGrpSpPr>
      <p:grpSpPr>
        <a:xfrm>
          <a:off x="0" y="0"/>
          <a:ext cx="0" cy="0"/>
          <a:chOff x="0" y="0"/>
          <a:chExt cx="0" cy="0"/>
        </a:xfrm>
      </p:grpSpPr>
      <p:sp>
        <p:nvSpPr>
          <p:cNvPr id="4" name="Title Placeholder 1">
            <a:extLst>
              <a:ext uri="{FF2B5EF4-FFF2-40B4-BE49-F238E27FC236}">
                <a16:creationId xmlns:a16="http://schemas.microsoft.com/office/drawing/2014/main" id="{24F27426-24A7-3845-8E05-8360D202A2F3}"/>
              </a:ext>
            </a:extLst>
          </p:cNvPr>
          <p:cNvSpPr>
            <a:spLocks noGrp="1"/>
          </p:cNvSpPr>
          <p:nvPr>
            <p:ph type="title" hasCustomPrompt="1"/>
          </p:nvPr>
        </p:nvSpPr>
        <p:spPr>
          <a:xfrm>
            <a:off x="1" y="5349455"/>
            <a:ext cx="12192000" cy="1508547"/>
          </a:xfrm>
          <a:prstGeom prst="rect">
            <a:avLst/>
          </a:prstGeom>
        </p:spPr>
        <p:txBody>
          <a:bodyPr vert="horz" lIns="457200" tIns="182880" rIns="457200" bIns="182880" rtlCol="0" anchor="t" anchorCtr="0">
            <a:noAutofit/>
          </a:bodyPr>
          <a:lstStyle>
            <a:lvl1pPr algn="ctr">
              <a:defRPr lang="en-US" sz="1800" dirty="0">
                <a:solidFill>
                  <a:schemeClr val="tx2"/>
                </a:solidFill>
                <a:latin typeface="Arial Black" charset="0"/>
                <a:ea typeface="Arial Black" charset="0"/>
                <a:cs typeface="Arial Black" charset="0"/>
              </a:defRPr>
            </a:lvl1pPr>
          </a:lstStyle>
          <a:p>
            <a:pPr marL="0" lvl="0"/>
            <a:r>
              <a:rPr lang="en-US"/>
              <a:t>Title for Large Photo (W) Layout</a:t>
            </a:r>
          </a:p>
        </p:txBody>
      </p:sp>
      <p:sp>
        <p:nvSpPr>
          <p:cNvPr id="5" name="Picture Placeholder 2">
            <a:extLst>
              <a:ext uri="{FF2B5EF4-FFF2-40B4-BE49-F238E27FC236}">
                <a16:creationId xmlns:a16="http://schemas.microsoft.com/office/drawing/2014/main" id="{58B1EB05-4C3D-C643-8F71-7489EF7CE397}"/>
              </a:ext>
            </a:extLst>
          </p:cNvPr>
          <p:cNvSpPr>
            <a:spLocks noGrp="1"/>
          </p:cNvSpPr>
          <p:nvPr>
            <p:ph type="pic" sz="quarter" idx="10" hasCustomPrompt="1"/>
          </p:nvPr>
        </p:nvSpPr>
        <p:spPr>
          <a:xfrm>
            <a:off x="0" y="2"/>
            <a:ext cx="12192000" cy="5349875"/>
          </a:xfrm>
          <a:solidFill>
            <a:schemeClr val="bg1">
              <a:lumMod val="90000"/>
            </a:schemeClr>
          </a:solidFill>
        </p:spPr>
        <p:txBody>
          <a:bodyPr tIns="0" bIns="2057400" anchor="b"/>
          <a:lstStyle>
            <a:lvl1pPr algn="ctr">
              <a:defRPr i="1">
                <a:solidFill>
                  <a:schemeClr val="bg1">
                    <a:lumMod val="75000"/>
                  </a:schemeClr>
                </a:solidFill>
              </a:defRPr>
            </a:lvl1pPr>
          </a:lstStyle>
          <a:p>
            <a:r>
              <a:rPr lang="en-US"/>
              <a:t>Click icon to insert a photo.</a:t>
            </a:r>
          </a:p>
        </p:txBody>
      </p:sp>
      <p:sp>
        <p:nvSpPr>
          <p:cNvPr id="6" name="Text Placeholder 4">
            <a:extLst>
              <a:ext uri="{FF2B5EF4-FFF2-40B4-BE49-F238E27FC236}">
                <a16:creationId xmlns:a16="http://schemas.microsoft.com/office/drawing/2014/main" id="{EC91875E-B0A9-0447-9F79-6199D7261229}"/>
              </a:ext>
            </a:extLst>
          </p:cNvPr>
          <p:cNvSpPr>
            <a:spLocks noGrp="1"/>
          </p:cNvSpPr>
          <p:nvPr>
            <p:ph type="body" sz="quarter" idx="11" hasCustomPrompt="1"/>
          </p:nvPr>
        </p:nvSpPr>
        <p:spPr>
          <a:xfrm rot="5400000">
            <a:off x="9386856" y="2544309"/>
            <a:ext cx="5349451" cy="260839"/>
          </a:xfrm>
        </p:spPr>
        <p:txBody>
          <a:bodyPr lIns="91440" tIns="45720" rIns="91440" bIns="45720">
            <a:noAutofit/>
          </a:bodyPr>
          <a:lstStyle>
            <a:lvl1pPr>
              <a:defRPr sz="675">
                <a:solidFill>
                  <a:schemeClr val="bg1">
                    <a:lumMod val="25000"/>
                  </a:schemeClr>
                </a:solidFill>
              </a:defRPr>
            </a:lvl1pPr>
            <a:lvl2pPr>
              <a:defRPr sz="750">
                <a:solidFill>
                  <a:schemeClr val="bg1"/>
                </a:solidFill>
              </a:defRPr>
            </a:lvl2pPr>
            <a:lvl3pPr>
              <a:defRPr sz="750">
                <a:solidFill>
                  <a:schemeClr val="bg1"/>
                </a:solidFill>
              </a:defRPr>
            </a:lvl3pPr>
            <a:lvl4pPr>
              <a:defRPr sz="750">
                <a:solidFill>
                  <a:schemeClr val="bg1"/>
                </a:solidFill>
              </a:defRPr>
            </a:lvl4pPr>
            <a:lvl5pPr>
              <a:defRPr sz="750">
                <a:solidFill>
                  <a:schemeClr val="bg1"/>
                </a:solidFill>
              </a:defRPr>
            </a:lvl5pPr>
          </a:lstStyle>
          <a:p>
            <a:pPr lvl="0"/>
            <a:r>
              <a:rPr lang="en-US"/>
              <a:t>Click here to insert photo credit/copyright information</a:t>
            </a:r>
          </a:p>
        </p:txBody>
      </p:sp>
    </p:spTree>
    <p:extLst>
      <p:ext uri="{BB962C8B-B14F-4D97-AF65-F5344CB8AC3E}">
        <p14:creationId xmlns:p14="http://schemas.microsoft.com/office/powerpoint/2010/main" val="348247715"/>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5120">
          <p15:clr>
            <a:srgbClr val="FBAE40"/>
          </p15:clr>
        </p15:guide>
        <p15:guide id="3" pos="1041">
          <p15:clr>
            <a:srgbClr val="FBAE40"/>
          </p15:clr>
        </p15:guide>
        <p15:guide id="4" pos="9202">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Extra-Large Photo+Title (W)">
    <p:spTree>
      <p:nvGrpSpPr>
        <p:cNvPr id="1" name=""/>
        <p:cNvGrpSpPr/>
        <p:nvPr/>
      </p:nvGrpSpPr>
      <p:grpSpPr>
        <a:xfrm>
          <a:off x="0" y="0"/>
          <a:ext cx="0" cy="0"/>
          <a:chOff x="0" y="0"/>
          <a:chExt cx="0" cy="0"/>
        </a:xfrm>
      </p:grpSpPr>
      <p:sp>
        <p:nvSpPr>
          <p:cNvPr id="5" name="Picture Placeholder 2">
            <a:extLst>
              <a:ext uri="{FF2B5EF4-FFF2-40B4-BE49-F238E27FC236}">
                <a16:creationId xmlns:a16="http://schemas.microsoft.com/office/drawing/2014/main" id="{58B1EB05-4C3D-C643-8F71-7489EF7CE397}"/>
              </a:ext>
            </a:extLst>
          </p:cNvPr>
          <p:cNvSpPr>
            <a:spLocks noGrp="1"/>
          </p:cNvSpPr>
          <p:nvPr>
            <p:ph type="pic" sz="quarter" idx="10" hasCustomPrompt="1"/>
          </p:nvPr>
        </p:nvSpPr>
        <p:spPr>
          <a:xfrm>
            <a:off x="0" y="-1"/>
            <a:ext cx="12192000" cy="6172200"/>
          </a:xfrm>
          <a:solidFill>
            <a:schemeClr val="bg1">
              <a:lumMod val="90000"/>
            </a:schemeClr>
          </a:solidFill>
        </p:spPr>
        <p:txBody>
          <a:bodyPr tIns="0" bIns="2560320" anchor="b"/>
          <a:lstStyle>
            <a:lvl1pPr algn="ctr">
              <a:defRPr i="1">
                <a:solidFill>
                  <a:schemeClr val="bg1">
                    <a:lumMod val="75000"/>
                  </a:schemeClr>
                </a:solidFill>
              </a:defRPr>
            </a:lvl1pPr>
          </a:lstStyle>
          <a:p>
            <a:r>
              <a:rPr lang="en-US"/>
              <a:t>Click icon to insert a photo.</a:t>
            </a:r>
          </a:p>
        </p:txBody>
      </p:sp>
      <p:sp>
        <p:nvSpPr>
          <p:cNvPr id="6" name="Text Placeholder 4">
            <a:extLst>
              <a:ext uri="{FF2B5EF4-FFF2-40B4-BE49-F238E27FC236}">
                <a16:creationId xmlns:a16="http://schemas.microsoft.com/office/drawing/2014/main" id="{EC91875E-B0A9-0447-9F79-6199D7261229}"/>
              </a:ext>
            </a:extLst>
          </p:cNvPr>
          <p:cNvSpPr>
            <a:spLocks noGrp="1"/>
          </p:cNvSpPr>
          <p:nvPr>
            <p:ph type="body" sz="quarter" idx="11" hasCustomPrompt="1"/>
          </p:nvPr>
        </p:nvSpPr>
        <p:spPr>
          <a:xfrm rot="5400000">
            <a:off x="8975484" y="2955683"/>
            <a:ext cx="6172198" cy="260839"/>
          </a:xfrm>
        </p:spPr>
        <p:txBody>
          <a:bodyPr lIns="91440" tIns="45720" rIns="91440" bIns="45720">
            <a:noAutofit/>
          </a:bodyPr>
          <a:lstStyle>
            <a:lvl1pPr>
              <a:defRPr sz="675">
                <a:solidFill>
                  <a:schemeClr val="bg1">
                    <a:lumMod val="25000"/>
                  </a:schemeClr>
                </a:solidFill>
              </a:defRPr>
            </a:lvl1pPr>
            <a:lvl2pPr>
              <a:defRPr sz="750">
                <a:solidFill>
                  <a:schemeClr val="bg1"/>
                </a:solidFill>
              </a:defRPr>
            </a:lvl2pPr>
            <a:lvl3pPr>
              <a:defRPr sz="750">
                <a:solidFill>
                  <a:schemeClr val="bg1"/>
                </a:solidFill>
              </a:defRPr>
            </a:lvl3pPr>
            <a:lvl4pPr>
              <a:defRPr sz="750">
                <a:solidFill>
                  <a:schemeClr val="bg1"/>
                </a:solidFill>
              </a:defRPr>
            </a:lvl4pPr>
            <a:lvl5pPr>
              <a:defRPr sz="750">
                <a:solidFill>
                  <a:schemeClr val="bg1"/>
                </a:solidFill>
              </a:defRPr>
            </a:lvl5pPr>
          </a:lstStyle>
          <a:p>
            <a:pPr lvl="0"/>
            <a:r>
              <a:rPr lang="en-US"/>
              <a:t>Click here to insert photo credit/copyright information</a:t>
            </a:r>
          </a:p>
        </p:txBody>
      </p:sp>
      <p:sp>
        <p:nvSpPr>
          <p:cNvPr id="4" name="Title Placeholder 1">
            <a:extLst>
              <a:ext uri="{FF2B5EF4-FFF2-40B4-BE49-F238E27FC236}">
                <a16:creationId xmlns:a16="http://schemas.microsoft.com/office/drawing/2014/main" id="{24F27426-24A7-3845-8E05-8360D202A2F3}"/>
              </a:ext>
            </a:extLst>
          </p:cNvPr>
          <p:cNvSpPr>
            <a:spLocks noGrp="1"/>
          </p:cNvSpPr>
          <p:nvPr>
            <p:ph type="title" hasCustomPrompt="1"/>
          </p:nvPr>
        </p:nvSpPr>
        <p:spPr>
          <a:xfrm>
            <a:off x="1" y="6172200"/>
            <a:ext cx="12202245" cy="685800"/>
          </a:xfrm>
          <a:prstGeom prst="rect">
            <a:avLst/>
          </a:prstGeom>
        </p:spPr>
        <p:txBody>
          <a:bodyPr vert="horz" lIns="457200" tIns="91440" rIns="457200" bIns="182880" rtlCol="0" anchor="t" anchorCtr="0">
            <a:normAutofit/>
          </a:bodyPr>
          <a:lstStyle>
            <a:lvl1pPr algn="ctr">
              <a:defRPr lang="en-US" sz="1650" dirty="0">
                <a:solidFill>
                  <a:schemeClr val="tx2"/>
                </a:solidFill>
                <a:latin typeface="Arial Black" charset="0"/>
                <a:ea typeface="Arial Black" charset="0"/>
                <a:cs typeface="Arial Black" charset="0"/>
              </a:defRPr>
            </a:lvl1pPr>
          </a:lstStyle>
          <a:p>
            <a:pPr marL="0" lvl="0"/>
            <a:r>
              <a:rPr lang="en-US"/>
              <a:t>Title for Extra-Large </a:t>
            </a:r>
            <a:r>
              <a:rPr lang="en-US" err="1"/>
              <a:t>Photo+Title</a:t>
            </a:r>
            <a:r>
              <a:rPr lang="en-US"/>
              <a:t> (W) Layout</a:t>
            </a:r>
          </a:p>
        </p:txBody>
      </p:sp>
    </p:spTree>
    <p:extLst>
      <p:ext uri="{BB962C8B-B14F-4D97-AF65-F5344CB8AC3E}">
        <p14:creationId xmlns:p14="http://schemas.microsoft.com/office/powerpoint/2010/main" val="1586382524"/>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5120">
          <p15:clr>
            <a:srgbClr val="FBAE40"/>
          </p15:clr>
        </p15:guide>
        <p15:guide id="3" pos="1041">
          <p15:clr>
            <a:srgbClr val="FBAE40"/>
          </p15:clr>
        </p15:guide>
        <p15:guide id="4" pos="920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Extra-Large Photo (W)">
    <p:spTree>
      <p:nvGrpSpPr>
        <p:cNvPr id="1" name=""/>
        <p:cNvGrpSpPr/>
        <p:nvPr/>
      </p:nvGrpSpPr>
      <p:grpSpPr>
        <a:xfrm>
          <a:off x="0" y="0"/>
          <a:ext cx="0" cy="0"/>
          <a:chOff x="0" y="0"/>
          <a:chExt cx="0" cy="0"/>
        </a:xfrm>
      </p:grpSpPr>
      <p:sp>
        <p:nvSpPr>
          <p:cNvPr id="5" name="Picture Placeholder 2">
            <a:extLst>
              <a:ext uri="{FF2B5EF4-FFF2-40B4-BE49-F238E27FC236}">
                <a16:creationId xmlns:a16="http://schemas.microsoft.com/office/drawing/2014/main" id="{58B1EB05-4C3D-C643-8F71-7489EF7CE397}"/>
              </a:ext>
            </a:extLst>
          </p:cNvPr>
          <p:cNvSpPr>
            <a:spLocks noGrp="1"/>
          </p:cNvSpPr>
          <p:nvPr>
            <p:ph type="pic" sz="quarter" idx="10" hasCustomPrompt="1"/>
          </p:nvPr>
        </p:nvSpPr>
        <p:spPr>
          <a:xfrm>
            <a:off x="0" y="-1"/>
            <a:ext cx="12192000" cy="6583680"/>
          </a:xfrm>
          <a:solidFill>
            <a:schemeClr val="bg1">
              <a:lumMod val="90000"/>
            </a:schemeClr>
          </a:solidFill>
        </p:spPr>
        <p:txBody>
          <a:bodyPr tIns="0" bIns="2743200" anchor="b"/>
          <a:lstStyle>
            <a:lvl1pPr algn="ctr">
              <a:defRPr i="1">
                <a:solidFill>
                  <a:schemeClr val="bg1">
                    <a:lumMod val="75000"/>
                  </a:schemeClr>
                </a:solidFill>
              </a:defRPr>
            </a:lvl1pPr>
          </a:lstStyle>
          <a:p>
            <a:r>
              <a:rPr lang="en-US"/>
              <a:t>Click icon to insert a photo.</a:t>
            </a:r>
          </a:p>
        </p:txBody>
      </p:sp>
      <p:sp>
        <p:nvSpPr>
          <p:cNvPr id="6" name="Text Placeholder 4">
            <a:extLst>
              <a:ext uri="{FF2B5EF4-FFF2-40B4-BE49-F238E27FC236}">
                <a16:creationId xmlns:a16="http://schemas.microsoft.com/office/drawing/2014/main" id="{EC91875E-B0A9-0447-9F79-6199D7261229}"/>
              </a:ext>
            </a:extLst>
          </p:cNvPr>
          <p:cNvSpPr>
            <a:spLocks noGrp="1"/>
          </p:cNvSpPr>
          <p:nvPr>
            <p:ph type="body" sz="quarter" idx="11" hasCustomPrompt="1"/>
          </p:nvPr>
        </p:nvSpPr>
        <p:spPr>
          <a:xfrm rot="5400000">
            <a:off x="8769744" y="3161423"/>
            <a:ext cx="6583678" cy="260839"/>
          </a:xfrm>
        </p:spPr>
        <p:txBody>
          <a:bodyPr lIns="91440" tIns="45720" rIns="91440" bIns="45720">
            <a:noAutofit/>
          </a:bodyPr>
          <a:lstStyle>
            <a:lvl1pPr>
              <a:defRPr sz="675">
                <a:solidFill>
                  <a:schemeClr val="bg1">
                    <a:lumMod val="25000"/>
                  </a:schemeClr>
                </a:solidFill>
              </a:defRPr>
            </a:lvl1pPr>
            <a:lvl2pPr>
              <a:defRPr sz="750">
                <a:solidFill>
                  <a:schemeClr val="bg1"/>
                </a:solidFill>
              </a:defRPr>
            </a:lvl2pPr>
            <a:lvl3pPr>
              <a:defRPr sz="750">
                <a:solidFill>
                  <a:schemeClr val="bg1"/>
                </a:solidFill>
              </a:defRPr>
            </a:lvl3pPr>
            <a:lvl4pPr>
              <a:defRPr sz="750">
                <a:solidFill>
                  <a:schemeClr val="bg1"/>
                </a:solidFill>
              </a:defRPr>
            </a:lvl4pPr>
            <a:lvl5pPr>
              <a:defRPr sz="750">
                <a:solidFill>
                  <a:schemeClr val="bg1"/>
                </a:solidFill>
              </a:defRPr>
            </a:lvl5pPr>
          </a:lstStyle>
          <a:p>
            <a:pPr lvl="0"/>
            <a:r>
              <a:rPr lang="en-US"/>
              <a:t>Click here to insert photo credit/copyright information</a:t>
            </a:r>
          </a:p>
        </p:txBody>
      </p:sp>
    </p:spTree>
    <p:extLst>
      <p:ext uri="{BB962C8B-B14F-4D97-AF65-F5344CB8AC3E}">
        <p14:creationId xmlns:p14="http://schemas.microsoft.com/office/powerpoint/2010/main" val="4049484257"/>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5120">
          <p15:clr>
            <a:srgbClr val="FBAE40"/>
          </p15:clr>
        </p15:guide>
        <p15:guide id="3" pos="1041">
          <p15:clr>
            <a:srgbClr val="FBAE40"/>
          </p15:clr>
        </p15:guide>
        <p15:guide id="4" pos="9202">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Single-Column (B)">
    <p:bg>
      <p:bgPr>
        <a:solidFill>
          <a:schemeClr val="tx2"/>
        </a:solidFill>
        <a:effectLst/>
      </p:bgPr>
    </p:bg>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6"/>
            <a:ext cx="9715500" cy="978486"/>
          </a:xfrm>
          <a:prstGeom prst="rect">
            <a:avLst/>
          </a:prstGeom>
        </p:spPr>
        <p:txBody>
          <a:bodyPr vert="horz" lIns="0" tIns="0" rIns="0" bIns="0" rtlCol="0" anchor="ctr">
            <a:normAutofit/>
          </a:bodyPr>
          <a:lstStyle>
            <a:lvl1pPr algn="l">
              <a:defRPr lang="en-US" sz="2100" dirty="0">
                <a:solidFill>
                  <a:schemeClr val="bg1"/>
                </a:solidFill>
                <a:latin typeface="Arial Black" charset="0"/>
                <a:ea typeface="Arial Black" charset="0"/>
                <a:cs typeface="Arial Black" charset="0"/>
              </a:defRPr>
            </a:lvl1pPr>
          </a:lstStyle>
          <a:p>
            <a:pPr marL="0" lvl="0"/>
            <a:r>
              <a:rPr lang="en-US"/>
              <a:t>Title for Single-Column (B) Layout</a:t>
            </a:r>
          </a:p>
        </p:txBody>
      </p:sp>
      <p:sp>
        <p:nvSpPr>
          <p:cNvPr id="3" name="Text Placeholder 2">
            <a:extLst>
              <a:ext uri="{FF2B5EF4-FFF2-40B4-BE49-F238E27FC236}">
                <a16:creationId xmlns:a16="http://schemas.microsoft.com/office/drawing/2014/main" id="{BEA590E5-B0BC-F540-8942-A0FB291DEE4F}"/>
              </a:ext>
            </a:extLst>
          </p:cNvPr>
          <p:cNvSpPr>
            <a:spLocks noGrp="1"/>
          </p:cNvSpPr>
          <p:nvPr>
            <p:ph type="body" sz="quarter" idx="10" hasCustomPrompt="1"/>
          </p:nvPr>
        </p:nvSpPr>
        <p:spPr>
          <a:xfrm>
            <a:off x="1239838" y="1469873"/>
            <a:ext cx="9715500" cy="4860591"/>
          </a:xfrm>
        </p:spPr>
        <p:txBody>
          <a:bodyPr/>
          <a:lstStyle>
            <a:lvl1pPr marL="0" marR="0" indent="0" algn="l" defTabSz="685733" rtl="0" eaLnBrk="1" fontAlgn="auto" latinLnBrk="0" hangingPunct="1">
              <a:lnSpc>
                <a:spcPct val="100000"/>
              </a:lnSpc>
              <a:spcBef>
                <a:spcPts val="1800"/>
              </a:spcBef>
              <a:spcAft>
                <a:spcPts val="0"/>
              </a:spcAft>
              <a:buClr>
                <a:schemeClr val="accent1"/>
              </a:buClr>
              <a:buSzPct val="110000"/>
              <a:buFont typeface="Wingdings" charset="2"/>
              <a:buNone/>
              <a:tabLst/>
              <a:defRPr>
                <a:solidFill>
                  <a:schemeClr val="bg1"/>
                </a:solidFill>
              </a:defRPr>
            </a:lvl1pPr>
            <a:lvl2pPr>
              <a:buClr>
                <a:schemeClr val="tx2">
                  <a:lumMod val="40000"/>
                  <a:lumOff val="60000"/>
                </a:schemeClr>
              </a:buClr>
              <a:defRPr>
                <a:solidFill>
                  <a:schemeClr val="bg1"/>
                </a:solidFill>
              </a:defRPr>
            </a:lvl2pPr>
            <a:lvl3pPr>
              <a:buClr>
                <a:schemeClr val="bg1">
                  <a:lumMod val="75000"/>
                </a:schemeClr>
              </a:buClr>
              <a:defRPr>
                <a:solidFill>
                  <a:schemeClr val="bg1"/>
                </a:solidFill>
              </a:defRPr>
            </a:lvl3pPr>
            <a:lvl4pPr>
              <a:buClr>
                <a:schemeClr val="tx2">
                  <a:lumMod val="40000"/>
                  <a:lumOff val="60000"/>
                </a:schemeClr>
              </a:buClr>
              <a:defRPr>
                <a:solidFill>
                  <a:schemeClr val="bg1"/>
                </a:solidFill>
              </a:defRPr>
            </a:lvl4pPr>
            <a:lvl5pPr>
              <a:buClr>
                <a:schemeClr val="bg1">
                  <a:lumMod val="75000"/>
                </a:schemeClr>
              </a:buClr>
              <a:defRPr>
                <a:solidFill>
                  <a:schemeClr val="bg1"/>
                </a:solidFill>
              </a:defRPr>
            </a:lvl5pPr>
          </a:lstStyle>
          <a:p>
            <a:pPr marL="0" marR="0" lvl="0" indent="0" algn="l" defTabSz="685733" rtl="0" eaLnBrk="1" fontAlgn="auto" latinLnBrk="0" hangingPunct="1">
              <a:lnSpc>
                <a:spcPct val="100000"/>
              </a:lnSpc>
              <a:spcBef>
                <a:spcPts val="1800"/>
              </a:spcBef>
              <a:spcAft>
                <a:spcPts val="0"/>
              </a:spcAft>
              <a:buClr>
                <a:schemeClr val="accent1"/>
              </a:buClr>
              <a:buSzPct val="110000"/>
              <a:buFont typeface="Wingdings" charset="2"/>
              <a:buNone/>
              <a:tabLst/>
              <a:defRPr/>
            </a:pPr>
            <a:r>
              <a:rPr lang="en-US"/>
              <a:t>Paragraph/</a:t>
            </a:r>
            <a:r>
              <a:rPr lang="en-US" err="1"/>
              <a:t>unbulleted</a:t>
            </a:r>
            <a:r>
              <a:rPr lang="en-US"/>
              <a:t> text formatting</a:t>
            </a:r>
          </a:p>
          <a:p>
            <a:pPr lvl="1"/>
            <a:r>
              <a:rPr lang="en-US"/>
              <a:t>Click the “Indent More” button (in the Home ribbon, above) for first-level bullets</a:t>
            </a:r>
          </a:p>
          <a:p>
            <a:pPr lvl="2"/>
            <a:r>
              <a:rPr lang="en-US"/>
              <a:t>Double-click the “Indent More” button (above) for second-level bullets</a:t>
            </a:r>
          </a:p>
          <a:p>
            <a:pPr lvl="3"/>
            <a:r>
              <a:rPr lang="en-US"/>
              <a:t>Triple-click the “Indent More” button (above) for third-level bullets</a:t>
            </a:r>
          </a:p>
          <a:p>
            <a:pPr lvl="4"/>
            <a:r>
              <a:rPr lang="en-US"/>
              <a:t>Quadruple-click the “Indent More” button (above) for fourth-level bullets</a:t>
            </a:r>
          </a:p>
        </p:txBody>
      </p:sp>
      <p:sp>
        <p:nvSpPr>
          <p:cNvPr id="4" name="TextBox 3">
            <a:extLst>
              <a:ext uri="{FF2B5EF4-FFF2-40B4-BE49-F238E27FC236}">
                <a16:creationId xmlns:a16="http://schemas.microsoft.com/office/drawing/2014/main" id="{5B31EA4B-58AD-3842-9BEC-4B9FF60E019D}"/>
              </a:ext>
            </a:extLst>
          </p:cNvPr>
          <p:cNvSpPr txBox="1"/>
          <p:nvPr userDrawn="1"/>
        </p:nvSpPr>
        <p:spPr>
          <a:xfrm>
            <a:off x="0" y="6638779"/>
            <a:ext cx="9144000" cy="196208"/>
          </a:xfrm>
          <a:prstGeom prst="rect">
            <a:avLst/>
          </a:prstGeom>
          <a:noFill/>
        </p:spPr>
        <p:txBody>
          <a:bodyPr wrap="square" rtlCol="0">
            <a:spAutoFit/>
          </a:bodyPr>
          <a:lstStyle/>
          <a:p>
            <a:r>
              <a:rPr lang="en-US" sz="675" b="1">
                <a:solidFill>
                  <a:schemeClr val="accent1">
                    <a:lumMod val="60000"/>
                    <a:lumOff val="40000"/>
                  </a:schemeClr>
                </a:solidFill>
                <a:latin typeface="Arial Black" charset="0"/>
                <a:cs typeface="Arial Black" charset="0"/>
              </a:rPr>
              <a:t>IMF</a:t>
            </a:r>
            <a:r>
              <a:rPr lang="en-US" sz="675" b="0">
                <a:solidFill>
                  <a:schemeClr val="accent1">
                    <a:lumMod val="60000"/>
                    <a:lumOff val="40000"/>
                  </a:schemeClr>
                </a:solidFill>
                <a:latin typeface="+mn-lt"/>
                <a:cs typeface="Arial Black" charset="0"/>
              </a:rPr>
              <a:t> | Middle East and Central Asia Department</a:t>
            </a:r>
            <a:endParaRPr lang="en-US" sz="675" b="0">
              <a:solidFill>
                <a:schemeClr val="accent1">
                  <a:lumMod val="60000"/>
                  <a:lumOff val="40000"/>
                </a:schemeClr>
              </a:solidFill>
              <a:latin typeface="+mn-lt"/>
            </a:endParaRPr>
          </a:p>
        </p:txBody>
      </p:sp>
      <p:sp>
        <p:nvSpPr>
          <p:cNvPr id="5" name="TextBox 4">
            <a:extLst>
              <a:ext uri="{FF2B5EF4-FFF2-40B4-BE49-F238E27FC236}">
                <a16:creationId xmlns:a16="http://schemas.microsoft.com/office/drawing/2014/main" id="{E06FD9C8-9F14-B64C-88D7-AFEADAB39B39}"/>
              </a:ext>
            </a:extLst>
          </p:cNvPr>
          <p:cNvSpPr txBox="1"/>
          <p:nvPr userDrawn="1"/>
        </p:nvSpPr>
        <p:spPr>
          <a:xfrm>
            <a:off x="10981592" y="6661864"/>
            <a:ext cx="1210408" cy="207749"/>
          </a:xfrm>
          <a:prstGeom prst="rect">
            <a:avLst/>
          </a:prstGeom>
          <a:noFill/>
        </p:spPr>
        <p:txBody>
          <a:bodyPr wrap="square" rtlCol="0" anchor="b">
            <a:spAutoFit/>
          </a:bodyPr>
          <a:lstStyle/>
          <a:p>
            <a:pPr algn="r"/>
            <a:fld id="{33391695-0C6B-4B4E-A11F-D5E1D321FCD2}" type="slidenum">
              <a:rPr lang="en-US" sz="750" smtClean="0">
                <a:solidFill>
                  <a:schemeClr val="bg1"/>
                </a:solidFill>
              </a:rPr>
              <a:pPr algn="r"/>
              <a:t>‹#›</a:t>
            </a:fld>
            <a:endParaRPr lang="en-US" sz="750">
              <a:solidFill>
                <a:schemeClr val="bg1"/>
              </a:solidFill>
            </a:endParaRPr>
          </a:p>
        </p:txBody>
      </p:sp>
    </p:spTree>
    <p:extLst>
      <p:ext uri="{BB962C8B-B14F-4D97-AF65-F5344CB8AC3E}">
        <p14:creationId xmlns:p14="http://schemas.microsoft.com/office/powerpoint/2010/main" val="350693846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extLst>
    <p:ext uri="{DCECCB84-F9BA-43D5-87BE-67443E8EF086}">
      <p15:sldGuideLst xmlns:p15="http://schemas.microsoft.com/office/powerpoint/2012/main">
        <p15:guide id="1" orient="horz" pos="2160">
          <p15:clr>
            <a:srgbClr val="FBAE40"/>
          </p15:clr>
        </p15:guide>
        <p15:guide id="2" pos="5120">
          <p15:clr>
            <a:srgbClr val="FBAE40"/>
          </p15:clr>
        </p15:guide>
        <p15:guide id="3" pos="1041">
          <p15:clr>
            <a:srgbClr val="FBAE40"/>
          </p15:clr>
        </p15:guide>
        <p15:guide id="4" pos="920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Two-Column (B)">
    <p:bg>
      <p:bgPr>
        <a:solidFill>
          <a:schemeClr val="tx2"/>
        </a:solidFill>
        <a:effectLst/>
      </p:bgPr>
    </p:bg>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6"/>
            <a:ext cx="9715500" cy="978486"/>
          </a:xfrm>
          <a:prstGeom prst="rect">
            <a:avLst/>
          </a:prstGeom>
        </p:spPr>
        <p:txBody>
          <a:bodyPr vert="horz" lIns="0" tIns="0" rIns="0" bIns="0" rtlCol="0" anchor="ctr">
            <a:normAutofit/>
          </a:bodyPr>
          <a:lstStyle>
            <a:lvl1pPr algn="l">
              <a:defRPr lang="en-US" sz="2100" dirty="0">
                <a:solidFill>
                  <a:schemeClr val="bg1"/>
                </a:solidFill>
                <a:latin typeface="Arial Black" charset="0"/>
                <a:ea typeface="Arial Black" charset="0"/>
                <a:cs typeface="Arial Black" charset="0"/>
              </a:defRPr>
            </a:lvl1pPr>
          </a:lstStyle>
          <a:p>
            <a:pPr marL="0" lvl="0"/>
            <a:r>
              <a:rPr lang="en-US"/>
              <a:t>Title for Two-Column (B) Layout</a:t>
            </a:r>
          </a:p>
        </p:txBody>
      </p:sp>
      <p:sp>
        <p:nvSpPr>
          <p:cNvPr id="3" name="Text Placeholder 2">
            <a:extLst>
              <a:ext uri="{FF2B5EF4-FFF2-40B4-BE49-F238E27FC236}">
                <a16:creationId xmlns:a16="http://schemas.microsoft.com/office/drawing/2014/main" id="{BEA590E5-B0BC-F540-8942-A0FB291DEE4F}"/>
              </a:ext>
            </a:extLst>
          </p:cNvPr>
          <p:cNvSpPr>
            <a:spLocks noGrp="1"/>
          </p:cNvSpPr>
          <p:nvPr>
            <p:ph type="body" sz="quarter" idx="10" hasCustomPrompt="1"/>
          </p:nvPr>
        </p:nvSpPr>
        <p:spPr>
          <a:xfrm>
            <a:off x="1239838" y="1469873"/>
            <a:ext cx="4572000" cy="4860591"/>
          </a:xfrm>
        </p:spPr>
        <p:txBody>
          <a:bodyPr>
            <a:normAutofit/>
          </a:bodyPr>
          <a:lstStyle>
            <a:lvl1pPr>
              <a:spcBef>
                <a:spcPts val="1500"/>
              </a:spcBef>
              <a:defRPr sz="1350">
                <a:solidFill>
                  <a:schemeClr val="bg1"/>
                </a:solidFill>
              </a:defRPr>
            </a:lvl1pPr>
            <a:lvl2pPr>
              <a:buClr>
                <a:schemeClr val="tx2">
                  <a:lumMod val="40000"/>
                  <a:lumOff val="60000"/>
                </a:schemeClr>
              </a:buClr>
              <a:defRPr sz="1350">
                <a:solidFill>
                  <a:schemeClr val="bg1"/>
                </a:solidFill>
              </a:defRPr>
            </a:lvl2pPr>
            <a:lvl3pPr>
              <a:buClr>
                <a:schemeClr val="bg1">
                  <a:lumMod val="75000"/>
                </a:schemeClr>
              </a:buClr>
              <a:defRPr sz="1350">
                <a:solidFill>
                  <a:schemeClr val="bg1"/>
                </a:solidFill>
              </a:defRPr>
            </a:lvl3pPr>
            <a:lvl4pPr>
              <a:buClr>
                <a:schemeClr val="tx2">
                  <a:lumMod val="40000"/>
                  <a:lumOff val="60000"/>
                </a:schemeClr>
              </a:buClr>
              <a:defRPr sz="1350">
                <a:solidFill>
                  <a:schemeClr val="bg1"/>
                </a:solidFill>
              </a:defRPr>
            </a:lvl4pPr>
            <a:lvl5pPr>
              <a:buClr>
                <a:schemeClr val="bg1">
                  <a:lumMod val="75000"/>
                </a:schemeClr>
              </a:buClr>
              <a:defRPr sz="1350">
                <a:solidFill>
                  <a:schemeClr val="bg1"/>
                </a:solidFill>
              </a:defRPr>
            </a:lvl5pPr>
          </a:lstStyle>
          <a:p>
            <a:pPr lvl="0"/>
            <a:r>
              <a:rPr lang="en-US"/>
              <a:t>Paragraph/</a:t>
            </a:r>
            <a:r>
              <a:rPr lang="en-US" err="1"/>
              <a:t>unbulleted</a:t>
            </a:r>
            <a:r>
              <a:rPr lang="en-US"/>
              <a:t> text formatting</a:t>
            </a:r>
          </a:p>
          <a:p>
            <a:pPr lvl="1"/>
            <a:r>
              <a:rPr lang="en-US"/>
              <a:t>Click the “Indent More” button (in the Home ribbon, above) for first-level bullets</a:t>
            </a:r>
          </a:p>
          <a:p>
            <a:pPr lvl="2"/>
            <a:r>
              <a:rPr lang="en-US"/>
              <a:t>Double-click the “Indent More” button (above) for second-level bullets</a:t>
            </a:r>
          </a:p>
          <a:p>
            <a:pPr lvl="3"/>
            <a:r>
              <a:rPr lang="en-US"/>
              <a:t>Triple-click the “Indent More” button (above) for third-level bullets</a:t>
            </a:r>
          </a:p>
          <a:p>
            <a:pPr lvl="4"/>
            <a:r>
              <a:rPr lang="en-US"/>
              <a:t>Quadruple-click the “Indent More” button (above) for fourth-level bullets</a:t>
            </a:r>
          </a:p>
        </p:txBody>
      </p:sp>
      <p:sp>
        <p:nvSpPr>
          <p:cNvPr id="4" name="Text Placeholder 2">
            <a:extLst>
              <a:ext uri="{FF2B5EF4-FFF2-40B4-BE49-F238E27FC236}">
                <a16:creationId xmlns:a16="http://schemas.microsoft.com/office/drawing/2014/main" id="{8673A610-5F4D-8049-8881-F136A3242FF6}"/>
              </a:ext>
            </a:extLst>
          </p:cNvPr>
          <p:cNvSpPr>
            <a:spLocks noGrp="1"/>
          </p:cNvSpPr>
          <p:nvPr>
            <p:ph type="body" sz="quarter" idx="11" hasCustomPrompt="1"/>
          </p:nvPr>
        </p:nvSpPr>
        <p:spPr>
          <a:xfrm>
            <a:off x="6383338" y="1469873"/>
            <a:ext cx="4572000" cy="4860591"/>
          </a:xfrm>
        </p:spPr>
        <p:txBody>
          <a:bodyPr>
            <a:normAutofit/>
          </a:bodyPr>
          <a:lstStyle>
            <a:lvl1pPr>
              <a:spcBef>
                <a:spcPts val="1500"/>
              </a:spcBef>
              <a:defRPr sz="1350">
                <a:solidFill>
                  <a:schemeClr val="bg1"/>
                </a:solidFill>
              </a:defRPr>
            </a:lvl1pPr>
            <a:lvl2pPr>
              <a:buClr>
                <a:schemeClr val="tx2">
                  <a:lumMod val="40000"/>
                  <a:lumOff val="60000"/>
                </a:schemeClr>
              </a:buClr>
              <a:defRPr sz="1350">
                <a:solidFill>
                  <a:schemeClr val="bg1"/>
                </a:solidFill>
              </a:defRPr>
            </a:lvl2pPr>
            <a:lvl3pPr>
              <a:buClr>
                <a:schemeClr val="bg1">
                  <a:lumMod val="75000"/>
                </a:schemeClr>
              </a:buClr>
              <a:defRPr sz="1350">
                <a:solidFill>
                  <a:schemeClr val="bg1"/>
                </a:solidFill>
              </a:defRPr>
            </a:lvl3pPr>
            <a:lvl4pPr>
              <a:buClr>
                <a:schemeClr val="tx2">
                  <a:lumMod val="40000"/>
                  <a:lumOff val="60000"/>
                </a:schemeClr>
              </a:buClr>
              <a:defRPr sz="1350">
                <a:solidFill>
                  <a:schemeClr val="bg1"/>
                </a:solidFill>
              </a:defRPr>
            </a:lvl4pPr>
            <a:lvl5pPr>
              <a:buClr>
                <a:schemeClr val="bg1">
                  <a:lumMod val="75000"/>
                </a:schemeClr>
              </a:buClr>
              <a:defRPr sz="1350">
                <a:solidFill>
                  <a:schemeClr val="bg1"/>
                </a:solidFill>
              </a:defRPr>
            </a:lvl5pPr>
          </a:lstStyle>
          <a:p>
            <a:pPr lvl="0"/>
            <a:r>
              <a:rPr lang="en-US"/>
              <a:t>Paragraph/</a:t>
            </a:r>
            <a:r>
              <a:rPr lang="en-US" err="1"/>
              <a:t>unbulleted</a:t>
            </a:r>
            <a:r>
              <a:rPr lang="en-US"/>
              <a:t> text formatting</a:t>
            </a:r>
          </a:p>
          <a:p>
            <a:pPr lvl="1"/>
            <a:r>
              <a:rPr lang="en-US"/>
              <a:t>Click the “Indent More” button (in the Home ribbon, above) for first-level bullets</a:t>
            </a:r>
          </a:p>
          <a:p>
            <a:pPr lvl="2"/>
            <a:r>
              <a:rPr lang="en-US"/>
              <a:t>Double-click the “Indent More” button (above) for second-level bullets</a:t>
            </a:r>
          </a:p>
          <a:p>
            <a:pPr lvl="3"/>
            <a:r>
              <a:rPr lang="en-US"/>
              <a:t>Triple-click the “Indent More” button (above) for third-level bullets</a:t>
            </a:r>
          </a:p>
          <a:p>
            <a:pPr lvl="4"/>
            <a:r>
              <a:rPr lang="en-US"/>
              <a:t>Quadruple-click the “Indent More” button (above) for fourth-level bullets</a:t>
            </a:r>
          </a:p>
        </p:txBody>
      </p:sp>
      <p:sp>
        <p:nvSpPr>
          <p:cNvPr id="5" name="TextBox 4">
            <a:extLst>
              <a:ext uri="{FF2B5EF4-FFF2-40B4-BE49-F238E27FC236}">
                <a16:creationId xmlns:a16="http://schemas.microsoft.com/office/drawing/2014/main" id="{6DC0B0CE-B013-7641-9551-DA60CF80B4AC}"/>
              </a:ext>
            </a:extLst>
          </p:cNvPr>
          <p:cNvSpPr txBox="1"/>
          <p:nvPr userDrawn="1"/>
        </p:nvSpPr>
        <p:spPr>
          <a:xfrm>
            <a:off x="0" y="6638779"/>
            <a:ext cx="9144000" cy="196208"/>
          </a:xfrm>
          <a:prstGeom prst="rect">
            <a:avLst/>
          </a:prstGeom>
          <a:noFill/>
        </p:spPr>
        <p:txBody>
          <a:bodyPr wrap="square" rtlCol="0">
            <a:spAutoFit/>
          </a:bodyPr>
          <a:lstStyle/>
          <a:p>
            <a:r>
              <a:rPr lang="en-US" sz="675" b="1">
                <a:solidFill>
                  <a:schemeClr val="accent1">
                    <a:lumMod val="60000"/>
                    <a:lumOff val="40000"/>
                  </a:schemeClr>
                </a:solidFill>
                <a:latin typeface="Arial Black" charset="0"/>
                <a:cs typeface="Arial Black" charset="0"/>
              </a:rPr>
              <a:t>IMF</a:t>
            </a:r>
            <a:r>
              <a:rPr lang="en-US" sz="675" b="0">
                <a:solidFill>
                  <a:schemeClr val="accent1">
                    <a:lumMod val="60000"/>
                    <a:lumOff val="40000"/>
                  </a:schemeClr>
                </a:solidFill>
                <a:latin typeface="+mn-lt"/>
                <a:cs typeface="Arial Black" charset="0"/>
              </a:rPr>
              <a:t> | Middle East and Central Asia Department</a:t>
            </a:r>
            <a:endParaRPr lang="en-US" sz="675" b="0">
              <a:solidFill>
                <a:schemeClr val="accent1">
                  <a:lumMod val="60000"/>
                  <a:lumOff val="40000"/>
                </a:schemeClr>
              </a:solidFill>
              <a:latin typeface="+mn-lt"/>
            </a:endParaRPr>
          </a:p>
        </p:txBody>
      </p:sp>
      <p:sp>
        <p:nvSpPr>
          <p:cNvPr id="6" name="TextBox 5">
            <a:extLst>
              <a:ext uri="{FF2B5EF4-FFF2-40B4-BE49-F238E27FC236}">
                <a16:creationId xmlns:a16="http://schemas.microsoft.com/office/drawing/2014/main" id="{77362889-E692-BF4A-B8C8-D6FF23EE4CF0}"/>
              </a:ext>
            </a:extLst>
          </p:cNvPr>
          <p:cNvSpPr txBox="1"/>
          <p:nvPr userDrawn="1"/>
        </p:nvSpPr>
        <p:spPr>
          <a:xfrm>
            <a:off x="10981592" y="6661864"/>
            <a:ext cx="1210408" cy="207749"/>
          </a:xfrm>
          <a:prstGeom prst="rect">
            <a:avLst/>
          </a:prstGeom>
          <a:noFill/>
        </p:spPr>
        <p:txBody>
          <a:bodyPr wrap="square" rtlCol="0" anchor="b">
            <a:spAutoFit/>
          </a:bodyPr>
          <a:lstStyle/>
          <a:p>
            <a:pPr algn="r"/>
            <a:fld id="{33391695-0C6B-4B4E-A11F-D5E1D321FCD2}" type="slidenum">
              <a:rPr lang="en-US" sz="750" smtClean="0">
                <a:solidFill>
                  <a:schemeClr val="bg1"/>
                </a:solidFill>
              </a:rPr>
              <a:pPr algn="r"/>
              <a:t>‹#›</a:t>
            </a:fld>
            <a:endParaRPr lang="en-US" sz="750">
              <a:solidFill>
                <a:schemeClr val="bg1"/>
              </a:solidFill>
            </a:endParaRPr>
          </a:p>
        </p:txBody>
      </p:sp>
      <p:cxnSp>
        <p:nvCxnSpPr>
          <p:cNvPr id="7" name="Straight Connector 6">
            <a:extLst>
              <a:ext uri="{FF2B5EF4-FFF2-40B4-BE49-F238E27FC236}">
                <a16:creationId xmlns:a16="http://schemas.microsoft.com/office/drawing/2014/main" id="{DCB5B26B-2A1F-084E-BAF6-BEA91A8E38A5}"/>
              </a:ext>
            </a:extLst>
          </p:cNvPr>
          <p:cNvCxnSpPr>
            <a:cxnSpLocks/>
          </p:cNvCxnSpPr>
          <p:nvPr userDrawn="1"/>
        </p:nvCxnSpPr>
        <p:spPr>
          <a:xfrm>
            <a:off x="6096000" y="1670538"/>
            <a:ext cx="0" cy="4425462"/>
          </a:xfrm>
          <a:prstGeom prst="line">
            <a:avLst/>
          </a:prstGeom>
          <a:ln w="9525">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3237845"/>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5120">
          <p15:clr>
            <a:srgbClr val="FBAE40"/>
          </p15:clr>
        </p15:guide>
        <p15:guide id="3" pos="1041">
          <p15:clr>
            <a:srgbClr val="FBAE40"/>
          </p15:clr>
        </p15:guide>
        <p15:guide id="4" pos="9202">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Photo+Text (B)">
    <p:bg>
      <p:bgPr>
        <a:solidFill>
          <a:schemeClr val="tx2"/>
        </a:solidFill>
        <a:effectLst/>
      </p:bgPr>
    </p:bg>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6"/>
            <a:ext cx="9715500" cy="978486"/>
          </a:xfrm>
          <a:prstGeom prst="rect">
            <a:avLst/>
          </a:prstGeom>
        </p:spPr>
        <p:txBody>
          <a:bodyPr vert="horz" lIns="0" tIns="0" rIns="0" bIns="0" rtlCol="0" anchor="ctr">
            <a:normAutofit/>
          </a:bodyPr>
          <a:lstStyle>
            <a:lvl1pPr algn="l">
              <a:defRPr lang="en-US" sz="2100" dirty="0">
                <a:solidFill>
                  <a:schemeClr val="bg1"/>
                </a:solidFill>
                <a:latin typeface="Arial Black" charset="0"/>
                <a:ea typeface="Arial Black" charset="0"/>
                <a:cs typeface="Arial Black" charset="0"/>
              </a:defRPr>
            </a:lvl1pPr>
          </a:lstStyle>
          <a:p>
            <a:pPr marL="0" lvl="0"/>
            <a:r>
              <a:rPr lang="en-US"/>
              <a:t>Title for </a:t>
            </a:r>
            <a:r>
              <a:rPr lang="en-US" err="1"/>
              <a:t>Photo+Text</a:t>
            </a:r>
            <a:r>
              <a:rPr lang="en-US"/>
              <a:t> (B) Layout</a:t>
            </a:r>
          </a:p>
        </p:txBody>
      </p:sp>
      <p:sp>
        <p:nvSpPr>
          <p:cNvPr id="4" name="Text Placeholder 2">
            <a:extLst>
              <a:ext uri="{FF2B5EF4-FFF2-40B4-BE49-F238E27FC236}">
                <a16:creationId xmlns:a16="http://schemas.microsoft.com/office/drawing/2014/main" id="{8673A610-5F4D-8049-8881-F136A3242FF6}"/>
              </a:ext>
            </a:extLst>
          </p:cNvPr>
          <p:cNvSpPr>
            <a:spLocks noGrp="1"/>
          </p:cNvSpPr>
          <p:nvPr>
            <p:ph type="body" sz="quarter" idx="11" hasCustomPrompt="1"/>
          </p:nvPr>
        </p:nvSpPr>
        <p:spPr>
          <a:xfrm>
            <a:off x="6383338" y="1469873"/>
            <a:ext cx="4572000" cy="4860591"/>
          </a:xfrm>
        </p:spPr>
        <p:txBody>
          <a:bodyPr>
            <a:normAutofit/>
          </a:bodyPr>
          <a:lstStyle>
            <a:lvl1pPr>
              <a:spcBef>
                <a:spcPts val="1500"/>
              </a:spcBef>
              <a:defRPr sz="1350">
                <a:solidFill>
                  <a:schemeClr val="bg1"/>
                </a:solidFill>
              </a:defRPr>
            </a:lvl1pPr>
            <a:lvl2pPr>
              <a:buClr>
                <a:schemeClr val="tx2">
                  <a:lumMod val="40000"/>
                  <a:lumOff val="60000"/>
                </a:schemeClr>
              </a:buClr>
              <a:defRPr sz="1350">
                <a:solidFill>
                  <a:schemeClr val="bg1"/>
                </a:solidFill>
              </a:defRPr>
            </a:lvl2pPr>
            <a:lvl3pPr>
              <a:buClr>
                <a:schemeClr val="bg1">
                  <a:lumMod val="75000"/>
                </a:schemeClr>
              </a:buClr>
              <a:defRPr sz="1350">
                <a:solidFill>
                  <a:schemeClr val="bg1"/>
                </a:solidFill>
              </a:defRPr>
            </a:lvl3pPr>
            <a:lvl4pPr>
              <a:buClr>
                <a:schemeClr val="tx2">
                  <a:lumMod val="40000"/>
                  <a:lumOff val="60000"/>
                </a:schemeClr>
              </a:buClr>
              <a:defRPr sz="1350">
                <a:solidFill>
                  <a:schemeClr val="bg1"/>
                </a:solidFill>
              </a:defRPr>
            </a:lvl4pPr>
            <a:lvl5pPr>
              <a:buClr>
                <a:schemeClr val="bg1">
                  <a:lumMod val="75000"/>
                </a:schemeClr>
              </a:buClr>
              <a:defRPr sz="1350">
                <a:solidFill>
                  <a:schemeClr val="bg1"/>
                </a:solidFill>
              </a:defRPr>
            </a:lvl5pPr>
          </a:lstStyle>
          <a:p>
            <a:pPr lvl="0"/>
            <a:r>
              <a:rPr lang="en-US"/>
              <a:t>Paragraph/</a:t>
            </a:r>
            <a:r>
              <a:rPr lang="en-US" err="1"/>
              <a:t>unbulleted</a:t>
            </a:r>
            <a:r>
              <a:rPr lang="en-US"/>
              <a:t> text formatting</a:t>
            </a:r>
          </a:p>
          <a:p>
            <a:pPr lvl="1"/>
            <a:r>
              <a:rPr lang="en-US"/>
              <a:t>Click the “Indent More” button (in the Home ribbon, above) for first-level bullets</a:t>
            </a:r>
          </a:p>
          <a:p>
            <a:pPr lvl="2"/>
            <a:r>
              <a:rPr lang="en-US"/>
              <a:t>Double-click the “Indent More” button (above) for second-level bullets</a:t>
            </a:r>
          </a:p>
          <a:p>
            <a:pPr lvl="3"/>
            <a:r>
              <a:rPr lang="en-US"/>
              <a:t>Triple-click the “Indent More” button (above) for third-level bullets</a:t>
            </a:r>
          </a:p>
          <a:p>
            <a:pPr lvl="4"/>
            <a:r>
              <a:rPr lang="en-US"/>
              <a:t>Quadruple-click the “Indent More” button (above) for fourth-level bullets</a:t>
            </a:r>
          </a:p>
        </p:txBody>
      </p:sp>
      <p:sp>
        <p:nvSpPr>
          <p:cNvPr id="5" name="TextBox 4">
            <a:extLst>
              <a:ext uri="{FF2B5EF4-FFF2-40B4-BE49-F238E27FC236}">
                <a16:creationId xmlns:a16="http://schemas.microsoft.com/office/drawing/2014/main" id="{6DC0B0CE-B013-7641-9551-DA60CF80B4AC}"/>
              </a:ext>
            </a:extLst>
          </p:cNvPr>
          <p:cNvSpPr txBox="1"/>
          <p:nvPr userDrawn="1"/>
        </p:nvSpPr>
        <p:spPr>
          <a:xfrm>
            <a:off x="0" y="6638779"/>
            <a:ext cx="9144000" cy="196208"/>
          </a:xfrm>
          <a:prstGeom prst="rect">
            <a:avLst/>
          </a:prstGeom>
          <a:noFill/>
        </p:spPr>
        <p:txBody>
          <a:bodyPr wrap="square" rtlCol="0">
            <a:spAutoFit/>
          </a:bodyPr>
          <a:lstStyle/>
          <a:p>
            <a:r>
              <a:rPr lang="en-US" sz="675" b="1">
                <a:solidFill>
                  <a:schemeClr val="accent1">
                    <a:lumMod val="60000"/>
                    <a:lumOff val="40000"/>
                  </a:schemeClr>
                </a:solidFill>
                <a:latin typeface="Arial Black" charset="0"/>
                <a:cs typeface="Arial Black" charset="0"/>
              </a:rPr>
              <a:t>IMF</a:t>
            </a:r>
            <a:r>
              <a:rPr lang="en-US" sz="675" b="0">
                <a:solidFill>
                  <a:schemeClr val="accent1">
                    <a:lumMod val="60000"/>
                    <a:lumOff val="40000"/>
                  </a:schemeClr>
                </a:solidFill>
                <a:latin typeface="+mn-lt"/>
                <a:cs typeface="Arial Black" charset="0"/>
              </a:rPr>
              <a:t> | Middle East and Central Asia Department</a:t>
            </a:r>
            <a:endParaRPr lang="en-US" sz="675" b="0">
              <a:solidFill>
                <a:schemeClr val="accent1">
                  <a:lumMod val="60000"/>
                  <a:lumOff val="40000"/>
                </a:schemeClr>
              </a:solidFill>
              <a:latin typeface="+mn-lt"/>
            </a:endParaRPr>
          </a:p>
        </p:txBody>
      </p:sp>
      <p:sp>
        <p:nvSpPr>
          <p:cNvPr id="6" name="TextBox 5">
            <a:extLst>
              <a:ext uri="{FF2B5EF4-FFF2-40B4-BE49-F238E27FC236}">
                <a16:creationId xmlns:a16="http://schemas.microsoft.com/office/drawing/2014/main" id="{77362889-E692-BF4A-B8C8-D6FF23EE4CF0}"/>
              </a:ext>
            </a:extLst>
          </p:cNvPr>
          <p:cNvSpPr txBox="1"/>
          <p:nvPr userDrawn="1"/>
        </p:nvSpPr>
        <p:spPr>
          <a:xfrm>
            <a:off x="10981592" y="6661864"/>
            <a:ext cx="1210408" cy="207749"/>
          </a:xfrm>
          <a:prstGeom prst="rect">
            <a:avLst/>
          </a:prstGeom>
          <a:noFill/>
        </p:spPr>
        <p:txBody>
          <a:bodyPr wrap="square" rtlCol="0" anchor="b">
            <a:spAutoFit/>
          </a:bodyPr>
          <a:lstStyle/>
          <a:p>
            <a:pPr algn="r"/>
            <a:fld id="{33391695-0C6B-4B4E-A11F-D5E1D321FCD2}" type="slidenum">
              <a:rPr lang="en-US" sz="750" smtClean="0">
                <a:solidFill>
                  <a:schemeClr val="bg1"/>
                </a:solidFill>
              </a:rPr>
              <a:pPr algn="r"/>
              <a:t>‹#›</a:t>
            </a:fld>
            <a:endParaRPr lang="en-US" sz="750">
              <a:solidFill>
                <a:schemeClr val="bg1"/>
              </a:solidFill>
            </a:endParaRPr>
          </a:p>
        </p:txBody>
      </p:sp>
      <p:sp>
        <p:nvSpPr>
          <p:cNvPr id="9" name="Picture Placeholder 4">
            <a:extLst>
              <a:ext uri="{FF2B5EF4-FFF2-40B4-BE49-F238E27FC236}">
                <a16:creationId xmlns:a16="http://schemas.microsoft.com/office/drawing/2014/main" id="{ADC7D600-7783-1F4F-AD62-06B784E129FD}"/>
              </a:ext>
            </a:extLst>
          </p:cNvPr>
          <p:cNvSpPr>
            <a:spLocks noGrp="1"/>
          </p:cNvSpPr>
          <p:nvPr>
            <p:ph type="pic" sz="quarter" idx="13" hasCustomPrompt="1"/>
          </p:nvPr>
        </p:nvSpPr>
        <p:spPr>
          <a:xfrm>
            <a:off x="1239838" y="1672046"/>
            <a:ext cx="4855464" cy="4480560"/>
          </a:xfrm>
          <a:solidFill>
            <a:schemeClr val="tx2">
              <a:lumMod val="50000"/>
            </a:schemeClr>
          </a:solidFill>
        </p:spPr>
        <p:txBody>
          <a:bodyPr lIns="365760" tIns="365760" rIns="365760" bIns="1828800" anchor="b">
            <a:normAutofit/>
          </a:bodyPr>
          <a:lstStyle>
            <a:lvl1pPr marL="0" indent="0" algn="ctr">
              <a:buNone/>
              <a:defRPr sz="1200" i="1">
                <a:solidFill>
                  <a:schemeClr val="tx2"/>
                </a:solidFill>
              </a:defRPr>
            </a:lvl1pPr>
          </a:lstStyle>
          <a:p>
            <a:r>
              <a:rPr lang="en-US"/>
              <a:t>Click icon to insert a photo.</a:t>
            </a:r>
          </a:p>
        </p:txBody>
      </p:sp>
      <p:sp>
        <p:nvSpPr>
          <p:cNvPr id="10" name="Text Placeholder 4">
            <a:extLst>
              <a:ext uri="{FF2B5EF4-FFF2-40B4-BE49-F238E27FC236}">
                <a16:creationId xmlns:a16="http://schemas.microsoft.com/office/drawing/2014/main" id="{A3893C67-9BAE-6946-9896-78E2472B03D8}"/>
              </a:ext>
            </a:extLst>
          </p:cNvPr>
          <p:cNvSpPr>
            <a:spLocks noGrp="1"/>
          </p:cNvSpPr>
          <p:nvPr>
            <p:ph type="body" sz="quarter" idx="14" hasCustomPrompt="1"/>
          </p:nvPr>
        </p:nvSpPr>
        <p:spPr>
          <a:xfrm>
            <a:off x="1239838" y="5891766"/>
            <a:ext cx="4855464" cy="260840"/>
          </a:xfrm>
        </p:spPr>
        <p:txBody>
          <a:bodyPr lIns="45720" tIns="45720" rIns="45720" bIns="45720" anchor="b">
            <a:noAutofit/>
          </a:bodyPr>
          <a:lstStyle>
            <a:lvl1pPr>
              <a:defRPr sz="675">
                <a:solidFill>
                  <a:schemeClr val="bg1"/>
                </a:solidFill>
              </a:defRPr>
            </a:lvl1pPr>
            <a:lvl2pPr>
              <a:defRPr sz="750">
                <a:solidFill>
                  <a:schemeClr val="bg1"/>
                </a:solidFill>
              </a:defRPr>
            </a:lvl2pPr>
            <a:lvl3pPr>
              <a:defRPr sz="750">
                <a:solidFill>
                  <a:schemeClr val="bg1"/>
                </a:solidFill>
              </a:defRPr>
            </a:lvl3pPr>
            <a:lvl4pPr>
              <a:defRPr sz="750">
                <a:solidFill>
                  <a:schemeClr val="bg1"/>
                </a:solidFill>
              </a:defRPr>
            </a:lvl4pPr>
            <a:lvl5pPr>
              <a:defRPr sz="750">
                <a:solidFill>
                  <a:schemeClr val="bg1"/>
                </a:solidFill>
              </a:defRPr>
            </a:lvl5pPr>
          </a:lstStyle>
          <a:p>
            <a:pPr lvl="0"/>
            <a:r>
              <a:rPr lang="en-US"/>
              <a:t>Click here to insert photo credit/copyright information</a:t>
            </a:r>
          </a:p>
        </p:txBody>
      </p:sp>
    </p:spTree>
    <p:extLst>
      <p:ext uri="{BB962C8B-B14F-4D97-AF65-F5344CB8AC3E}">
        <p14:creationId xmlns:p14="http://schemas.microsoft.com/office/powerpoint/2010/main" val="2875403598"/>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5120">
          <p15:clr>
            <a:srgbClr val="FBAE40"/>
          </p15:clr>
        </p15:guide>
        <p15:guide id="3" pos="1041">
          <p15:clr>
            <a:srgbClr val="FBAE40"/>
          </p15:clr>
        </p15:guide>
        <p15:guide id="4" pos="9216">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Photo+Photo (B)">
    <p:bg>
      <p:bgPr>
        <a:solidFill>
          <a:schemeClr val="tx2"/>
        </a:solidFill>
        <a:effectLst/>
      </p:bgPr>
    </p:bg>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6"/>
            <a:ext cx="9715500" cy="978486"/>
          </a:xfrm>
          <a:prstGeom prst="rect">
            <a:avLst/>
          </a:prstGeom>
        </p:spPr>
        <p:txBody>
          <a:bodyPr vert="horz" lIns="0" tIns="0" rIns="0" bIns="0" rtlCol="0" anchor="ctr">
            <a:normAutofit/>
          </a:bodyPr>
          <a:lstStyle>
            <a:lvl1pPr algn="l">
              <a:defRPr lang="en-US" sz="2100" dirty="0">
                <a:solidFill>
                  <a:schemeClr val="bg1"/>
                </a:solidFill>
                <a:latin typeface="Arial Black" charset="0"/>
                <a:ea typeface="Arial Black" charset="0"/>
                <a:cs typeface="Arial Black" charset="0"/>
              </a:defRPr>
            </a:lvl1pPr>
          </a:lstStyle>
          <a:p>
            <a:pPr marL="0" lvl="0"/>
            <a:r>
              <a:rPr lang="en-US"/>
              <a:t>Title for </a:t>
            </a:r>
            <a:r>
              <a:rPr lang="en-US" err="1"/>
              <a:t>Photo+Photo</a:t>
            </a:r>
            <a:r>
              <a:rPr lang="en-US"/>
              <a:t> (B) Layout</a:t>
            </a:r>
          </a:p>
        </p:txBody>
      </p:sp>
      <p:sp>
        <p:nvSpPr>
          <p:cNvPr id="6" name="Picture Placeholder 4">
            <a:extLst>
              <a:ext uri="{FF2B5EF4-FFF2-40B4-BE49-F238E27FC236}">
                <a16:creationId xmlns:a16="http://schemas.microsoft.com/office/drawing/2014/main" id="{68106178-1013-D249-8751-3EA29B2109C8}"/>
              </a:ext>
            </a:extLst>
          </p:cNvPr>
          <p:cNvSpPr>
            <a:spLocks noGrp="1"/>
          </p:cNvSpPr>
          <p:nvPr>
            <p:ph type="pic" sz="quarter" idx="12" hasCustomPrompt="1"/>
          </p:nvPr>
        </p:nvSpPr>
        <p:spPr>
          <a:xfrm>
            <a:off x="0" y="1469871"/>
            <a:ext cx="6096000" cy="4251960"/>
          </a:xfrm>
          <a:solidFill>
            <a:schemeClr val="tx2">
              <a:lumMod val="50000"/>
            </a:schemeClr>
          </a:solidFill>
        </p:spPr>
        <p:txBody>
          <a:bodyPr lIns="365760" tIns="365760" rIns="365760" bIns="1828800" anchor="b">
            <a:normAutofit/>
          </a:bodyPr>
          <a:lstStyle>
            <a:lvl1pPr marL="0" indent="0" algn="ctr">
              <a:buNone/>
              <a:defRPr sz="1200" i="1">
                <a:solidFill>
                  <a:schemeClr val="tx2"/>
                </a:solidFill>
              </a:defRPr>
            </a:lvl1pPr>
          </a:lstStyle>
          <a:p>
            <a:r>
              <a:rPr lang="en-US"/>
              <a:t>Click icon to insert a photo.</a:t>
            </a:r>
          </a:p>
        </p:txBody>
      </p:sp>
      <p:sp>
        <p:nvSpPr>
          <p:cNvPr id="7" name="Text Placeholder 4">
            <a:extLst>
              <a:ext uri="{FF2B5EF4-FFF2-40B4-BE49-F238E27FC236}">
                <a16:creationId xmlns:a16="http://schemas.microsoft.com/office/drawing/2014/main" id="{CDAF09BB-AD0B-2041-83F2-50D0A4E8600C}"/>
              </a:ext>
            </a:extLst>
          </p:cNvPr>
          <p:cNvSpPr>
            <a:spLocks noGrp="1"/>
          </p:cNvSpPr>
          <p:nvPr>
            <p:ph type="body" sz="quarter" idx="13" hasCustomPrompt="1"/>
          </p:nvPr>
        </p:nvSpPr>
        <p:spPr>
          <a:xfrm>
            <a:off x="1" y="5460991"/>
            <a:ext cx="6096000" cy="260840"/>
          </a:xfrm>
        </p:spPr>
        <p:txBody>
          <a:bodyPr lIns="45720" tIns="45720" rIns="45720" bIns="45720" anchor="b">
            <a:noAutofit/>
          </a:bodyPr>
          <a:lstStyle>
            <a:lvl1pPr>
              <a:defRPr sz="675">
                <a:solidFill>
                  <a:schemeClr val="bg1"/>
                </a:solidFill>
              </a:defRPr>
            </a:lvl1pPr>
            <a:lvl2pPr>
              <a:defRPr sz="750">
                <a:solidFill>
                  <a:schemeClr val="bg1"/>
                </a:solidFill>
              </a:defRPr>
            </a:lvl2pPr>
            <a:lvl3pPr>
              <a:defRPr sz="750">
                <a:solidFill>
                  <a:schemeClr val="bg1"/>
                </a:solidFill>
              </a:defRPr>
            </a:lvl3pPr>
            <a:lvl4pPr>
              <a:defRPr sz="750">
                <a:solidFill>
                  <a:schemeClr val="bg1"/>
                </a:solidFill>
              </a:defRPr>
            </a:lvl4pPr>
            <a:lvl5pPr>
              <a:defRPr sz="750">
                <a:solidFill>
                  <a:schemeClr val="bg1"/>
                </a:solidFill>
              </a:defRPr>
            </a:lvl5pPr>
          </a:lstStyle>
          <a:p>
            <a:pPr lvl="0"/>
            <a:r>
              <a:rPr lang="en-US"/>
              <a:t>Click here to insert photo credit/copyright information</a:t>
            </a:r>
          </a:p>
        </p:txBody>
      </p:sp>
      <p:sp>
        <p:nvSpPr>
          <p:cNvPr id="8" name="Picture Placeholder 4">
            <a:extLst>
              <a:ext uri="{FF2B5EF4-FFF2-40B4-BE49-F238E27FC236}">
                <a16:creationId xmlns:a16="http://schemas.microsoft.com/office/drawing/2014/main" id="{57E259A3-746A-2044-822B-3F7D859E7F10}"/>
              </a:ext>
            </a:extLst>
          </p:cNvPr>
          <p:cNvSpPr>
            <a:spLocks noGrp="1"/>
          </p:cNvSpPr>
          <p:nvPr>
            <p:ph type="pic" sz="quarter" idx="14" hasCustomPrompt="1"/>
          </p:nvPr>
        </p:nvSpPr>
        <p:spPr>
          <a:xfrm>
            <a:off x="6093438" y="1469871"/>
            <a:ext cx="6096000" cy="4251960"/>
          </a:xfrm>
          <a:solidFill>
            <a:schemeClr val="tx2">
              <a:lumMod val="50000"/>
            </a:schemeClr>
          </a:solidFill>
        </p:spPr>
        <p:txBody>
          <a:bodyPr lIns="365760" tIns="365760" rIns="365760" bIns="1828800" anchor="b">
            <a:normAutofit/>
          </a:bodyPr>
          <a:lstStyle>
            <a:lvl1pPr marL="0" indent="0" algn="ctr">
              <a:buNone/>
              <a:defRPr sz="1200" i="1">
                <a:solidFill>
                  <a:schemeClr val="tx2"/>
                </a:solidFill>
              </a:defRPr>
            </a:lvl1pPr>
          </a:lstStyle>
          <a:p>
            <a:r>
              <a:rPr lang="en-US"/>
              <a:t>Click icon to insert a photo.</a:t>
            </a:r>
          </a:p>
        </p:txBody>
      </p:sp>
      <p:sp>
        <p:nvSpPr>
          <p:cNvPr id="9" name="Text Placeholder 4">
            <a:extLst>
              <a:ext uri="{FF2B5EF4-FFF2-40B4-BE49-F238E27FC236}">
                <a16:creationId xmlns:a16="http://schemas.microsoft.com/office/drawing/2014/main" id="{E3F54B41-918E-644B-B610-DDE8277FB261}"/>
              </a:ext>
            </a:extLst>
          </p:cNvPr>
          <p:cNvSpPr>
            <a:spLocks noGrp="1"/>
          </p:cNvSpPr>
          <p:nvPr>
            <p:ph type="body" sz="quarter" idx="15" hasCustomPrompt="1"/>
          </p:nvPr>
        </p:nvSpPr>
        <p:spPr>
          <a:xfrm>
            <a:off x="6093440" y="5460991"/>
            <a:ext cx="6096000" cy="260840"/>
          </a:xfrm>
        </p:spPr>
        <p:txBody>
          <a:bodyPr lIns="45720" tIns="45720" rIns="45720" bIns="45720" anchor="b">
            <a:noAutofit/>
          </a:bodyPr>
          <a:lstStyle>
            <a:lvl1pPr>
              <a:defRPr sz="675">
                <a:solidFill>
                  <a:schemeClr val="bg1"/>
                </a:solidFill>
              </a:defRPr>
            </a:lvl1pPr>
            <a:lvl2pPr>
              <a:defRPr sz="750">
                <a:solidFill>
                  <a:schemeClr val="bg1"/>
                </a:solidFill>
              </a:defRPr>
            </a:lvl2pPr>
            <a:lvl3pPr>
              <a:defRPr sz="750">
                <a:solidFill>
                  <a:schemeClr val="bg1"/>
                </a:solidFill>
              </a:defRPr>
            </a:lvl3pPr>
            <a:lvl4pPr>
              <a:defRPr sz="750">
                <a:solidFill>
                  <a:schemeClr val="bg1"/>
                </a:solidFill>
              </a:defRPr>
            </a:lvl4pPr>
            <a:lvl5pPr>
              <a:defRPr sz="750">
                <a:solidFill>
                  <a:schemeClr val="bg1"/>
                </a:solidFill>
              </a:defRPr>
            </a:lvl5pPr>
          </a:lstStyle>
          <a:p>
            <a:pPr lvl="0"/>
            <a:r>
              <a:rPr lang="en-US"/>
              <a:t>Click here to insert photo credit/copyright information</a:t>
            </a:r>
          </a:p>
        </p:txBody>
      </p:sp>
      <p:sp>
        <p:nvSpPr>
          <p:cNvPr id="10" name="TextBox 9">
            <a:extLst>
              <a:ext uri="{FF2B5EF4-FFF2-40B4-BE49-F238E27FC236}">
                <a16:creationId xmlns:a16="http://schemas.microsoft.com/office/drawing/2014/main" id="{8E8A7720-BFE2-8541-8CCE-E6CF2AEB21D5}"/>
              </a:ext>
            </a:extLst>
          </p:cNvPr>
          <p:cNvSpPr txBox="1"/>
          <p:nvPr userDrawn="1"/>
        </p:nvSpPr>
        <p:spPr>
          <a:xfrm>
            <a:off x="0" y="6638779"/>
            <a:ext cx="9144000" cy="196208"/>
          </a:xfrm>
          <a:prstGeom prst="rect">
            <a:avLst/>
          </a:prstGeom>
          <a:noFill/>
        </p:spPr>
        <p:txBody>
          <a:bodyPr wrap="square" rtlCol="0">
            <a:spAutoFit/>
          </a:bodyPr>
          <a:lstStyle/>
          <a:p>
            <a:r>
              <a:rPr lang="en-US" sz="675" b="1">
                <a:solidFill>
                  <a:schemeClr val="accent1">
                    <a:lumMod val="60000"/>
                    <a:lumOff val="40000"/>
                  </a:schemeClr>
                </a:solidFill>
                <a:latin typeface="Arial Black" charset="0"/>
                <a:cs typeface="Arial Black" charset="0"/>
              </a:rPr>
              <a:t>IMF</a:t>
            </a:r>
            <a:r>
              <a:rPr lang="en-US" sz="675" b="0">
                <a:solidFill>
                  <a:schemeClr val="accent1">
                    <a:lumMod val="60000"/>
                    <a:lumOff val="40000"/>
                  </a:schemeClr>
                </a:solidFill>
                <a:latin typeface="+mn-lt"/>
                <a:cs typeface="Arial Black" charset="0"/>
              </a:rPr>
              <a:t> | Middle East and Central Asia Department</a:t>
            </a:r>
            <a:endParaRPr lang="en-US" sz="675" b="0">
              <a:solidFill>
                <a:schemeClr val="accent1">
                  <a:lumMod val="60000"/>
                  <a:lumOff val="40000"/>
                </a:schemeClr>
              </a:solidFill>
              <a:latin typeface="+mn-lt"/>
            </a:endParaRPr>
          </a:p>
        </p:txBody>
      </p:sp>
      <p:sp>
        <p:nvSpPr>
          <p:cNvPr id="11" name="TextBox 10">
            <a:extLst>
              <a:ext uri="{FF2B5EF4-FFF2-40B4-BE49-F238E27FC236}">
                <a16:creationId xmlns:a16="http://schemas.microsoft.com/office/drawing/2014/main" id="{DF7CAC3A-914C-D94C-9254-C253E5803F2C}"/>
              </a:ext>
            </a:extLst>
          </p:cNvPr>
          <p:cNvSpPr txBox="1"/>
          <p:nvPr userDrawn="1"/>
        </p:nvSpPr>
        <p:spPr>
          <a:xfrm>
            <a:off x="10981592" y="6661864"/>
            <a:ext cx="1210408" cy="207749"/>
          </a:xfrm>
          <a:prstGeom prst="rect">
            <a:avLst/>
          </a:prstGeom>
          <a:noFill/>
        </p:spPr>
        <p:txBody>
          <a:bodyPr wrap="square" rtlCol="0" anchor="b">
            <a:spAutoFit/>
          </a:bodyPr>
          <a:lstStyle/>
          <a:p>
            <a:pPr algn="r"/>
            <a:fld id="{33391695-0C6B-4B4E-A11F-D5E1D321FCD2}" type="slidenum">
              <a:rPr lang="en-US" sz="750" smtClean="0">
                <a:solidFill>
                  <a:schemeClr val="bg1"/>
                </a:solidFill>
              </a:rPr>
              <a:pPr algn="r"/>
              <a:t>‹#›</a:t>
            </a:fld>
            <a:endParaRPr lang="en-US" sz="750">
              <a:solidFill>
                <a:schemeClr val="bg1"/>
              </a:solidFill>
            </a:endParaRPr>
          </a:p>
        </p:txBody>
      </p:sp>
    </p:spTree>
    <p:extLst>
      <p:ext uri="{BB962C8B-B14F-4D97-AF65-F5344CB8AC3E}">
        <p14:creationId xmlns:p14="http://schemas.microsoft.com/office/powerpoint/2010/main" val="387826152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extLst>
    <p:ext uri="{DCECCB84-F9BA-43D5-87BE-67443E8EF086}">
      <p15:sldGuideLst xmlns:p15="http://schemas.microsoft.com/office/powerpoint/2012/main">
        <p15:guide id="1" orient="horz" pos="2160">
          <p15:clr>
            <a:srgbClr val="FBAE40"/>
          </p15:clr>
        </p15:guide>
        <p15:guide id="2" pos="5120">
          <p15:clr>
            <a:srgbClr val="FBAE40"/>
          </p15:clr>
        </p15:guide>
        <p15:guide id="3" pos="1041">
          <p15:clr>
            <a:srgbClr val="FBAE40"/>
          </p15:clr>
        </p15:guide>
        <p15:guide id="4" pos="9202">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Large-Photo (B)">
    <p:bg>
      <p:bgPr>
        <a:solidFill>
          <a:schemeClr val="tx2"/>
        </a:solidFill>
        <a:effectLst/>
      </p:bgPr>
    </p:bg>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2" y="5349451"/>
            <a:ext cx="12191999" cy="1508547"/>
          </a:xfrm>
          <a:prstGeom prst="rect">
            <a:avLst/>
          </a:prstGeom>
        </p:spPr>
        <p:txBody>
          <a:bodyPr vert="horz" lIns="457200" tIns="182880" rIns="457200" bIns="182880" rtlCol="0" anchor="t">
            <a:normAutofit/>
          </a:bodyPr>
          <a:lstStyle>
            <a:lvl1pPr algn="ctr">
              <a:defRPr lang="en-US" sz="1800" dirty="0">
                <a:solidFill>
                  <a:schemeClr val="bg1"/>
                </a:solidFill>
                <a:latin typeface="Arial Black" charset="0"/>
                <a:ea typeface="Arial Black" charset="0"/>
                <a:cs typeface="Arial Black" charset="0"/>
              </a:defRPr>
            </a:lvl1pPr>
          </a:lstStyle>
          <a:p>
            <a:pPr marL="0" lvl="0"/>
            <a:r>
              <a:rPr lang="en-US"/>
              <a:t>Title for Large-Photo (B) Layout</a:t>
            </a:r>
          </a:p>
        </p:txBody>
      </p:sp>
      <p:sp>
        <p:nvSpPr>
          <p:cNvPr id="3" name="Picture Placeholder 2">
            <a:extLst>
              <a:ext uri="{FF2B5EF4-FFF2-40B4-BE49-F238E27FC236}">
                <a16:creationId xmlns:a16="http://schemas.microsoft.com/office/drawing/2014/main" id="{6B57DE7E-D5A7-934A-BDAA-810E25C7A254}"/>
              </a:ext>
            </a:extLst>
          </p:cNvPr>
          <p:cNvSpPr>
            <a:spLocks noGrp="1"/>
          </p:cNvSpPr>
          <p:nvPr>
            <p:ph type="pic" sz="quarter" idx="10" hasCustomPrompt="1"/>
          </p:nvPr>
        </p:nvSpPr>
        <p:spPr>
          <a:xfrm>
            <a:off x="0" y="2"/>
            <a:ext cx="12192000" cy="5349875"/>
          </a:xfrm>
          <a:solidFill>
            <a:schemeClr val="tx2">
              <a:lumMod val="50000"/>
            </a:schemeClr>
          </a:solidFill>
        </p:spPr>
        <p:txBody>
          <a:bodyPr tIns="0" bIns="2057400" anchor="b"/>
          <a:lstStyle>
            <a:lvl1pPr algn="ctr">
              <a:defRPr i="1">
                <a:solidFill>
                  <a:schemeClr val="tx2"/>
                </a:solidFill>
              </a:defRPr>
            </a:lvl1pPr>
          </a:lstStyle>
          <a:p>
            <a:r>
              <a:rPr lang="en-US"/>
              <a:t>Click icon to insert a photo.</a:t>
            </a:r>
          </a:p>
        </p:txBody>
      </p:sp>
      <p:sp>
        <p:nvSpPr>
          <p:cNvPr id="5" name="Text Placeholder 4">
            <a:extLst>
              <a:ext uri="{FF2B5EF4-FFF2-40B4-BE49-F238E27FC236}">
                <a16:creationId xmlns:a16="http://schemas.microsoft.com/office/drawing/2014/main" id="{7096E3DB-FA3A-7842-8A68-4AE4AACEC5FF}"/>
              </a:ext>
            </a:extLst>
          </p:cNvPr>
          <p:cNvSpPr>
            <a:spLocks noGrp="1"/>
          </p:cNvSpPr>
          <p:nvPr>
            <p:ph type="body" sz="quarter" idx="11" hasCustomPrompt="1"/>
          </p:nvPr>
        </p:nvSpPr>
        <p:spPr>
          <a:xfrm rot="5400000">
            <a:off x="9386856" y="2544309"/>
            <a:ext cx="5349451" cy="260839"/>
          </a:xfrm>
        </p:spPr>
        <p:txBody>
          <a:bodyPr lIns="91440" tIns="45720" rIns="91440" bIns="45720">
            <a:noAutofit/>
          </a:bodyPr>
          <a:lstStyle>
            <a:lvl1pPr>
              <a:defRPr sz="675">
                <a:solidFill>
                  <a:schemeClr val="bg1"/>
                </a:solidFill>
              </a:defRPr>
            </a:lvl1pPr>
            <a:lvl2pPr>
              <a:defRPr sz="750">
                <a:solidFill>
                  <a:schemeClr val="bg1"/>
                </a:solidFill>
              </a:defRPr>
            </a:lvl2pPr>
            <a:lvl3pPr>
              <a:defRPr sz="750">
                <a:solidFill>
                  <a:schemeClr val="bg1"/>
                </a:solidFill>
              </a:defRPr>
            </a:lvl3pPr>
            <a:lvl4pPr>
              <a:defRPr sz="750">
                <a:solidFill>
                  <a:schemeClr val="bg1"/>
                </a:solidFill>
              </a:defRPr>
            </a:lvl4pPr>
            <a:lvl5pPr>
              <a:defRPr sz="750">
                <a:solidFill>
                  <a:schemeClr val="bg1"/>
                </a:solidFill>
              </a:defRPr>
            </a:lvl5pPr>
          </a:lstStyle>
          <a:p>
            <a:pPr lvl="0"/>
            <a:r>
              <a:rPr lang="en-US"/>
              <a:t>Click here to insert photo credit/copyright information</a:t>
            </a:r>
          </a:p>
        </p:txBody>
      </p:sp>
      <p:sp>
        <p:nvSpPr>
          <p:cNvPr id="12" name="TextBox 11">
            <a:extLst>
              <a:ext uri="{FF2B5EF4-FFF2-40B4-BE49-F238E27FC236}">
                <a16:creationId xmlns:a16="http://schemas.microsoft.com/office/drawing/2014/main" id="{764FF97F-5A7B-3544-BBF1-8D9147069589}"/>
              </a:ext>
            </a:extLst>
          </p:cNvPr>
          <p:cNvSpPr txBox="1"/>
          <p:nvPr userDrawn="1"/>
        </p:nvSpPr>
        <p:spPr>
          <a:xfrm>
            <a:off x="0" y="6638779"/>
            <a:ext cx="9144000" cy="196208"/>
          </a:xfrm>
          <a:prstGeom prst="rect">
            <a:avLst/>
          </a:prstGeom>
          <a:noFill/>
        </p:spPr>
        <p:txBody>
          <a:bodyPr wrap="square" rtlCol="0">
            <a:spAutoFit/>
          </a:bodyPr>
          <a:lstStyle/>
          <a:p>
            <a:r>
              <a:rPr lang="en-US" sz="675" b="1">
                <a:solidFill>
                  <a:schemeClr val="accent1">
                    <a:lumMod val="60000"/>
                    <a:lumOff val="40000"/>
                  </a:schemeClr>
                </a:solidFill>
                <a:latin typeface="Arial Black" charset="0"/>
                <a:cs typeface="Arial Black" charset="0"/>
              </a:rPr>
              <a:t>IMF</a:t>
            </a:r>
            <a:r>
              <a:rPr lang="en-US" sz="675" b="0">
                <a:solidFill>
                  <a:schemeClr val="accent1">
                    <a:lumMod val="60000"/>
                    <a:lumOff val="40000"/>
                  </a:schemeClr>
                </a:solidFill>
                <a:latin typeface="+mn-lt"/>
                <a:cs typeface="Arial Black" charset="0"/>
              </a:rPr>
              <a:t> | Middle East and Central Asia Department</a:t>
            </a:r>
            <a:endParaRPr lang="en-US" sz="675" b="0">
              <a:solidFill>
                <a:schemeClr val="accent1">
                  <a:lumMod val="60000"/>
                  <a:lumOff val="40000"/>
                </a:schemeClr>
              </a:solidFill>
              <a:latin typeface="+mn-lt"/>
            </a:endParaRPr>
          </a:p>
        </p:txBody>
      </p:sp>
      <p:sp>
        <p:nvSpPr>
          <p:cNvPr id="13" name="TextBox 12">
            <a:extLst>
              <a:ext uri="{FF2B5EF4-FFF2-40B4-BE49-F238E27FC236}">
                <a16:creationId xmlns:a16="http://schemas.microsoft.com/office/drawing/2014/main" id="{5558205F-7910-2A4D-9D13-3F4027CE12D3}"/>
              </a:ext>
            </a:extLst>
          </p:cNvPr>
          <p:cNvSpPr txBox="1"/>
          <p:nvPr userDrawn="1"/>
        </p:nvSpPr>
        <p:spPr>
          <a:xfrm>
            <a:off x="10981592" y="6661864"/>
            <a:ext cx="1210408" cy="207749"/>
          </a:xfrm>
          <a:prstGeom prst="rect">
            <a:avLst/>
          </a:prstGeom>
          <a:noFill/>
        </p:spPr>
        <p:txBody>
          <a:bodyPr wrap="square" rtlCol="0" anchor="b">
            <a:spAutoFit/>
          </a:bodyPr>
          <a:lstStyle/>
          <a:p>
            <a:pPr algn="r"/>
            <a:fld id="{33391695-0C6B-4B4E-A11F-D5E1D321FCD2}" type="slidenum">
              <a:rPr lang="en-US" sz="750" smtClean="0">
                <a:solidFill>
                  <a:schemeClr val="bg1"/>
                </a:solidFill>
              </a:rPr>
              <a:pPr algn="r"/>
              <a:t>‹#›</a:t>
            </a:fld>
            <a:endParaRPr lang="en-US" sz="750">
              <a:solidFill>
                <a:schemeClr val="bg1"/>
              </a:solidFill>
            </a:endParaRPr>
          </a:p>
        </p:txBody>
      </p:sp>
    </p:spTree>
    <p:extLst>
      <p:ext uri="{BB962C8B-B14F-4D97-AF65-F5344CB8AC3E}">
        <p14:creationId xmlns:p14="http://schemas.microsoft.com/office/powerpoint/2010/main" val="1729405901"/>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5120">
          <p15:clr>
            <a:srgbClr val="FBAE40"/>
          </p15:clr>
        </p15:guide>
        <p15:guide id="3" pos="1041">
          <p15:clr>
            <a:srgbClr val="FBAE40"/>
          </p15:clr>
        </p15:guide>
        <p15:guide id="4" pos="9202">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I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2"/>
          <p:cNvSpPr>
            <a:spLocks noGrp="1"/>
          </p:cNvSpPr>
          <p:nvPr>
            <p:ph type="sldNum" sz="quarter" idx="10"/>
          </p:nvPr>
        </p:nvSpPr>
        <p:spPr>
          <a:xfrm>
            <a:off x="9059986" y="6491235"/>
            <a:ext cx="2844800" cy="230240"/>
          </a:xfrm>
        </p:spPr>
        <p:txBody>
          <a:bodyPr vert="horz" lIns="91440" tIns="45720" rIns="91440" bIns="45720" rtlCol="0" anchor="ctr"/>
          <a:lstStyle>
            <a:lvl1pPr>
              <a:defRPr lang="en-GB" b="0" smtClean="0"/>
            </a:lvl1pPr>
          </a:lstStyle>
          <a:p>
            <a:fld id="{0FE38F41-FA40-4507-8BA6-9F62F18879CE}" type="datetime1">
              <a:rPr lang="en-US" smtClean="0"/>
              <a:pPr/>
              <a:t>12/6/2024</a:t>
            </a:fld>
            <a:r>
              <a:rPr lang="en-US"/>
              <a:t> | </a:t>
            </a:r>
            <a:fld id="{2A059162-5B37-8345-8802-BAFB4069E24D}" type="slidenum">
              <a:rPr lang="en-US" smtClean="0"/>
              <a:pPr/>
              <a:t>‹#›</a:t>
            </a:fld>
            <a:endParaRPr lang="en-US"/>
          </a:p>
        </p:txBody>
      </p:sp>
    </p:spTree>
    <p:extLst>
      <p:ext uri="{BB962C8B-B14F-4D97-AF65-F5344CB8AC3E}">
        <p14:creationId xmlns:p14="http://schemas.microsoft.com/office/powerpoint/2010/main" val="393793692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52553-C367-47C5-9C45-809E9816E6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5E630A-1A90-41F1-927A-5E786784FF1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CDAF00-3109-4875-A0D5-2D6D22F5FAF0}"/>
              </a:ext>
            </a:extLst>
          </p:cNvPr>
          <p:cNvSpPr>
            <a:spLocks noGrp="1"/>
          </p:cNvSpPr>
          <p:nvPr>
            <p:ph type="dt" sz="half" idx="10"/>
          </p:nvPr>
        </p:nvSpPr>
        <p:spPr/>
        <p:txBody>
          <a:bodyPr/>
          <a:lstStyle/>
          <a:p>
            <a:fld id="{AFBEEC16-EC3E-47DB-8A7E-DB390A3C363D}" type="datetimeFigureOut">
              <a:rPr lang="en-US" smtClean="0"/>
              <a:t>12/6/2024</a:t>
            </a:fld>
            <a:endParaRPr lang="en-US"/>
          </a:p>
        </p:txBody>
      </p:sp>
      <p:sp>
        <p:nvSpPr>
          <p:cNvPr id="5" name="Footer Placeholder 4">
            <a:extLst>
              <a:ext uri="{FF2B5EF4-FFF2-40B4-BE49-F238E27FC236}">
                <a16:creationId xmlns:a16="http://schemas.microsoft.com/office/drawing/2014/main" id="{F46117AB-7A0D-4E39-8185-FB313A3E42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66FC8B-FBA6-4B6E-8844-8C5360474F05}"/>
              </a:ext>
            </a:extLst>
          </p:cNvPr>
          <p:cNvSpPr>
            <a:spLocks noGrp="1"/>
          </p:cNvSpPr>
          <p:nvPr>
            <p:ph type="sldNum" sz="quarter" idx="12"/>
          </p:nvPr>
        </p:nvSpPr>
        <p:spPr/>
        <p:txBody>
          <a:bodyPr/>
          <a:lstStyle/>
          <a:p>
            <a:fld id="{E00EF9D1-8FE4-4A6C-8373-E5034EFA4A90}" type="slidenum">
              <a:rPr lang="en-US" smtClean="0"/>
              <a:t>‹#›</a:t>
            </a:fld>
            <a:endParaRPr lang="en-US"/>
          </a:p>
        </p:txBody>
      </p:sp>
    </p:spTree>
    <p:extLst>
      <p:ext uri="{BB962C8B-B14F-4D97-AF65-F5344CB8AC3E}">
        <p14:creationId xmlns:p14="http://schemas.microsoft.com/office/powerpoint/2010/main" val="219025423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12/6/2024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4104123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12/6/2024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12/6/2024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slideLayout" Target="../slideLayouts/slideLayout31.xml"/><Relationship Id="rId3" Type="http://schemas.openxmlformats.org/officeDocument/2006/relationships/slideLayout" Target="../slideLayouts/slideLayout16.xml"/><Relationship Id="rId21" Type="http://schemas.openxmlformats.org/officeDocument/2006/relationships/slideLayout" Target="../slideLayouts/slideLayout34.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slideLayout" Target="../slideLayouts/slideLayout30.xml"/><Relationship Id="rId2" Type="http://schemas.openxmlformats.org/officeDocument/2006/relationships/slideLayout" Target="../slideLayouts/slideLayout15.xml"/><Relationship Id="rId16" Type="http://schemas.openxmlformats.org/officeDocument/2006/relationships/slideLayout" Target="../slideLayouts/slideLayout29.xml"/><Relationship Id="rId20" Type="http://schemas.openxmlformats.org/officeDocument/2006/relationships/slideLayout" Target="../slideLayouts/slideLayout33.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24" Type="http://schemas.openxmlformats.org/officeDocument/2006/relationships/theme" Target="../theme/theme2.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23" Type="http://schemas.openxmlformats.org/officeDocument/2006/relationships/slideLayout" Target="../slideLayouts/slideLayout36.xml"/><Relationship Id="rId10" Type="http://schemas.openxmlformats.org/officeDocument/2006/relationships/slideLayout" Target="../slideLayouts/slideLayout23.xml"/><Relationship Id="rId19" Type="http://schemas.openxmlformats.org/officeDocument/2006/relationships/slideLayout" Target="../slideLayouts/slideLayout32.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 Id="rId22"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12/6/2024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600203"/>
            <a:ext cx="10972800" cy="4791806"/>
          </a:xfrm>
          <a:prstGeom prst="rect">
            <a:avLst/>
          </a:prstGeom>
        </p:spPr>
        <p:txBody>
          <a:bodyPr vert="horz" lIns="0" tIns="137160" rIns="0" bIns="0" rtlCol="0">
            <a:normAutofit/>
          </a:bodyPr>
          <a:lstStyle/>
          <a:p>
            <a:pPr lvl="0"/>
            <a:r>
              <a:rPr lang="en-US"/>
              <a:t>Paragraph type</a:t>
            </a:r>
          </a:p>
          <a:p>
            <a:pPr lvl="1"/>
            <a:r>
              <a:rPr lang="en-US"/>
              <a:t>Click the “Indent More” button (above) for first-level bullets</a:t>
            </a:r>
          </a:p>
          <a:p>
            <a:pPr lvl="2"/>
            <a:r>
              <a:rPr lang="en-US"/>
              <a:t>Click the “Indent More” button (above) twice for second-level bullets</a:t>
            </a:r>
          </a:p>
          <a:p>
            <a:pPr lvl="3"/>
            <a:r>
              <a:rPr lang="en-US"/>
              <a:t>Click the “Indent More” button (above) three times for third-level bullets</a:t>
            </a:r>
          </a:p>
          <a:p>
            <a:pPr lvl="4"/>
            <a:r>
              <a:rPr lang="en-US"/>
              <a:t>Click the “Indent More” button (above) four times for fourth-level bullets</a:t>
            </a:r>
          </a:p>
        </p:txBody>
      </p:sp>
      <p:sp>
        <p:nvSpPr>
          <p:cNvPr id="2" name="Title Placeholder 1"/>
          <p:cNvSpPr>
            <a:spLocks noGrp="1"/>
          </p:cNvSpPr>
          <p:nvPr>
            <p:ph type="title"/>
          </p:nvPr>
        </p:nvSpPr>
        <p:spPr>
          <a:xfrm>
            <a:off x="609600" y="482139"/>
            <a:ext cx="10972800" cy="1118064"/>
          </a:xfrm>
          <a:prstGeom prst="rect">
            <a:avLst/>
          </a:prstGeom>
        </p:spPr>
        <p:txBody>
          <a:bodyPr vert="horz" lIns="0" tIns="0" rIns="0" bIns="0" rtlCol="0" anchor="ctr">
            <a:normAutofit/>
          </a:bodyPr>
          <a:lstStyle/>
          <a:p>
            <a:r>
              <a:rPr lang="en-US"/>
              <a:t>Master Slide Title</a:t>
            </a:r>
          </a:p>
        </p:txBody>
      </p:sp>
      <p:sp>
        <p:nvSpPr>
          <p:cNvPr id="4" name="TextBox 3">
            <a:extLst>
              <a:ext uri="{FF2B5EF4-FFF2-40B4-BE49-F238E27FC236}">
                <a16:creationId xmlns:a16="http://schemas.microsoft.com/office/drawing/2014/main" id="{8069C718-696D-8C48-95E3-35ACB84AD8D9}"/>
              </a:ext>
            </a:extLst>
          </p:cNvPr>
          <p:cNvSpPr txBox="1"/>
          <p:nvPr userDrawn="1"/>
        </p:nvSpPr>
        <p:spPr>
          <a:xfrm>
            <a:off x="0" y="6638779"/>
            <a:ext cx="9144000" cy="196208"/>
          </a:xfrm>
          <a:prstGeom prst="rect">
            <a:avLst/>
          </a:prstGeom>
          <a:noFill/>
        </p:spPr>
        <p:txBody>
          <a:bodyPr wrap="square" rtlCol="0">
            <a:spAutoFit/>
          </a:bodyPr>
          <a:lstStyle/>
          <a:p>
            <a:r>
              <a:rPr lang="en-US" sz="675" b="1">
                <a:solidFill>
                  <a:schemeClr val="bg1">
                    <a:lumMod val="75000"/>
                  </a:schemeClr>
                </a:solidFill>
                <a:latin typeface="Arial Black" charset="0"/>
                <a:cs typeface="Arial Black" charset="0"/>
              </a:rPr>
              <a:t>IMF </a:t>
            </a:r>
            <a:r>
              <a:rPr lang="en-US" sz="675" b="0">
                <a:solidFill>
                  <a:schemeClr val="bg1">
                    <a:lumMod val="75000"/>
                  </a:schemeClr>
                </a:solidFill>
                <a:latin typeface="+mn-lt"/>
                <a:cs typeface="Arial Black" charset="0"/>
              </a:rPr>
              <a:t>| Middle East and Central Asia Department</a:t>
            </a:r>
            <a:endParaRPr lang="en-US" sz="675" b="0">
              <a:solidFill>
                <a:schemeClr val="bg1">
                  <a:lumMod val="75000"/>
                </a:schemeClr>
              </a:solidFill>
              <a:latin typeface="+mn-lt"/>
            </a:endParaRPr>
          </a:p>
        </p:txBody>
      </p:sp>
      <p:sp>
        <p:nvSpPr>
          <p:cNvPr id="5" name="TextBox 4">
            <a:extLst>
              <a:ext uri="{FF2B5EF4-FFF2-40B4-BE49-F238E27FC236}">
                <a16:creationId xmlns:a16="http://schemas.microsoft.com/office/drawing/2014/main" id="{00B5D478-FD4A-2240-B032-46F4E3BAB6E8}"/>
              </a:ext>
            </a:extLst>
          </p:cNvPr>
          <p:cNvSpPr txBox="1"/>
          <p:nvPr userDrawn="1"/>
        </p:nvSpPr>
        <p:spPr>
          <a:xfrm>
            <a:off x="10981592" y="6661864"/>
            <a:ext cx="1210408" cy="207749"/>
          </a:xfrm>
          <a:prstGeom prst="rect">
            <a:avLst/>
          </a:prstGeom>
          <a:noFill/>
        </p:spPr>
        <p:txBody>
          <a:bodyPr wrap="square" rtlCol="0" anchor="b">
            <a:spAutoFit/>
          </a:bodyPr>
          <a:lstStyle/>
          <a:p>
            <a:pPr algn="r"/>
            <a:fld id="{33391695-0C6B-4B4E-A11F-D5E1D321FCD2}" type="slidenum">
              <a:rPr lang="en-US" sz="750" smtClean="0">
                <a:solidFill>
                  <a:schemeClr val="accent1"/>
                </a:solidFill>
              </a:rPr>
              <a:pPr algn="r"/>
              <a:t>‹#›</a:t>
            </a:fld>
            <a:endParaRPr lang="en-US" sz="750">
              <a:solidFill>
                <a:schemeClr val="accent1"/>
              </a:solidFill>
            </a:endParaRPr>
          </a:p>
        </p:txBody>
      </p:sp>
    </p:spTree>
    <p:extLst>
      <p:ext uri="{BB962C8B-B14F-4D97-AF65-F5344CB8AC3E}">
        <p14:creationId xmlns:p14="http://schemas.microsoft.com/office/powerpoint/2010/main" val="401498213"/>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 id="2147483690" r:id="rId15"/>
    <p:sldLayoutId id="2147483691" r:id="rId16"/>
    <p:sldLayoutId id="2147483692" r:id="rId17"/>
    <p:sldLayoutId id="2147483693" r:id="rId18"/>
    <p:sldLayoutId id="2147483694" r:id="rId19"/>
    <p:sldLayoutId id="2147483695" r:id="rId20"/>
    <p:sldLayoutId id="2147483696" r:id="rId21"/>
    <p:sldLayoutId id="2147483697" r:id="rId22"/>
    <p:sldLayoutId id="2147483698" r:id="rId23"/>
  </p:sldLayoutIdLst>
  <p:transition>
    <p:fade/>
  </p:transition>
  <p:hf hdr="0" dt="0"/>
  <p:txStyles>
    <p:titleStyle>
      <a:lvl1pPr algn="l" defTabSz="685733" rtl="0" eaLnBrk="1" latinLnBrk="0" hangingPunct="1">
        <a:lnSpc>
          <a:spcPct val="90000"/>
        </a:lnSpc>
        <a:spcBef>
          <a:spcPct val="0"/>
        </a:spcBef>
        <a:buNone/>
        <a:defRPr sz="2700" b="1" i="0" kern="1200">
          <a:solidFill>
            <a:schemeClr val="tx2"/>
          </a:solidFill>
          <a:latin typeface="Arial Black" panose="020B0604020202020204" pitchFamily="34" charset="0"/>
          <a:ea typeface="+mj-ea"/>
          <a:cs typeface="Arial Black" panose="020B0604020202020204" pitchFamily="34" charset="0"/>
        </a:defRPr>
      </a:lvl1pPr>
    </p:titleStyle>
    <p:bodyStyle>
      <a:lvl1pPr marL="0" indent="0" algn="l" defTabSz="685733" rtl="0" eaLnBrk="1" latinLnBrk="0" hangingPunct="1">
        <a:spcBef>
          <a:spcPts val="1800"/>
        </a:spcBef>
        <a:buClr>
          <a:schemeClr val="accent1"/>
        </a:buClr>
        <a:buSzPct val="110000"/>
        <a:buFont typeface="Wingdings" charset="2"/>
        <a:buNone/>
        <a:tabLst/>
        <a:defRPr sz="1500" kern="1200">
          <a:solidFill>
            <a:schemeClr val="tx1"/>
          </a:solidFill>
          <a:latin typeface="+mn-lt"/>
          <a:ea typeface="+mn-ea"/>
          <a:cs typeface="+mn-cs"/>
        </a:defRPr>
      </a:lvl1pPr>
      <a:lvl2pPr marL="175021" indent="-175021" algn="l" defTabSz="685733" rtl="0" eaLnBrk="1" latinLnBrk="0" hangingPunct="1">
        <a:spcBef>
          <a:spcPts val="450"/>
        </a:spcBef>
        <a:buClr>
          <a:schemeClr val="accent1"/>
        </a:buClr>
        <a:buSzPct val="100000"/>
        <a:buFont typeface="Wingdings" pitchFamily="2" charset="2"/>
        <a:buChar char="§"/>
        <a:tabLst/>
        <a:defRPr sz="1500" kern="1200">
          <a:solidFill>
            <a:schemeClr val="tx1"/>
          </a:solidFill>
          <a:latin typeface="+mn-lt"/>
          <a:ea typeface="+mn-ea"/>
          <a:cs typeface="+mn-cs"/>
        </a:defRPr>
      </a:lvl2pPr>
      <a:lvl3pPr marL="344089" indent="-169068" algn="l" defTabSz="685733" rtl="0" eaLnBrk="1" latinLnBrk="0" hangingPunct="1">
        <a:spcBef>
          <a:spcPts val="450"/>
        </a:spcBef>
        <a:buClr>
          <a:schemeClr val="bg1">
            <a:lumMod val="50000"/>
          </a:schemeClr>
        </a:buClr>
        <a:buSzPct val="65000"/>
        <a:buFont typeface="Lucida Grande" panose="020B0600040502020204" pitchFamily="34" charset="0"/>
        <a:buChar char="▶"/>
        <a:tabLst/>
        <a:defRPr sz="1500" kern="1200">
          <a:solidFill>
            <a:schemeClr val="tx1"/>
          </a:solidFill>
          <a:latin typeface="+mn-lt"/>
          <a:ea typeface="+mn-ea"/>
          <a:cs typeface="+mn-cs"/>
        </a:defRPr>
      </a:lvl3pPr>
      <a:lvl4pPr marL="519110" indent="-175021" algn="l" defTabSz="685733" rtl="0" eaLnBrk="1" latinLnBrk="0" hangingPunct="1">
        <a:spcBef>
          <a:spcPts val="450"/>
        </a:spcBef>
        <a:buClr>
          <a:schemeClr val="accent1"/>
        </a:buClr>
        <a:buSzPct val="100000"/>
        <a:buFont typeface="LucidaGrande" charset="0"/>
        <a:buChar char="◆"/>
        <a:tabLst/>
        <a:defRPr sz="1500" kern="1200">
          <a:solidFill>
            <a:schemeClr val="tx1"/>
          </a:solidFill>
          <a:latin typeface="+mn-lt"/>
          <a:ea typeface="+mn-ea"/>
          <a:cs typeface="+mn-cs"/>
        </a:defRPr>
      </a:lvl4pPr>
      <a:lvl5pPr marL="688178" indent="-169068" algn="l" defTabSz="685733" rtl="0" eaLnBrk="1" latinLnBrk="0" hangingPunct="1">
        <a:spcBef>
          <a:spcPts val="450"/>
        </a:spcBef>
        <a:buClr>
          <a:schemeClr val="bg1">
            <a:lumMod val="50000"/>
          </a:schemeClr>
        </a:buClr>
        <a:buFont typeface=".HelveticaNeueDeskInterface-Regular"/>
        <a:buChar char="●"/>
        <a:tabLst/>
        <a:defRPr sz="1500" kern="1200">
          <a:solidFill>
            <a:schemeClr val="tx1"/>
          </a:solidFill>
          <a:latin typeface="+mn-lt"/>
          <a:ea typeface="+mn-ea"/>
          <a:cs typeface="+mn-cs"/>
        </a:defRPr>
      </a:lvl5pPr>
      <a:lvl6pPr marL="1885765" indent="-171433" algn="l" defTabSz="68573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632" indent="-171433" algn="l" defTabSz="68573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498" indent="-171433" algn="l" defTabSz="68573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364" indent="-171433" algn="l" defTabSz="685733"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733" rtl="0" eaLnBrk="1" latinLnBrk="0" hangingPunct="1">
        <a:defRPr sz="1350" kern="1200">
          <a:solidFill>
            <a:schemeClr val="tx1"/>
          </a:solidFill>
          <a:latin typeface="+mn-lt"/>
          <a:ea typeface="+mn-ea"/>
          <a:cs typeface="+mn-cs"/>
        </a:defRPr>
      </a:lvl1pPr>
      <a:lvl2pPr marL="342866" algn="l" defTabSz="685733" rtl="0" eaLnBrk="1" latinLnBrk="0" hangingPunct="1">
        <a:defRPr sz="1350" kern="1200">
          <a:solidFill>
            <a:schemeClr val="tx1"/>
          </a:solidFill>
          <a:latin typeface="+mn-lt"/>
          <a:ea typeface="+mn-ea"/>
          <a:cs typeface="+mn-cs"/>
        </a:defRPr>
      </a:lvl2pPr>
      <a:lvl3pPr marL="685733" algn="l" defTabSz="685733" rtl="0" eaLnBrk="1" latinLnBrk="0" hangingPunct="1">
        <a:defRPr sz="1350" kern="1200">
          <a:solidFill>
            <a:schemeClr val="tx1"/>
          </a:solidFill>
          <a:latin typeface="+mn-lt"/>
          <a:ea typeface="+mn-ea"/>
          <a:cs typeface="+mn-cs"/>
        </a:defRPr>
      </a:lvl3pPr>
      <a:lvl4pPr marL="1028599" algn="l" defTabSz="685733" rtl="0" eaLnBrk="1" latinLnBrk="0" hangingPunct="1">
        <a:defRPr sz="1350" kern="1200">
          <a:solidFill>
            <a:schemeClr val="tx1"/>
          </a:solidFill>
          <a:latin typeface="+mn-lt"/>
          <a:ea typeface="+mn-ea"/>
          <a:cs typeface="+mn-cs"/>
        </a:defRPr>
      </a:lvl4pPr>
      <a:lvl5pPr marL="1371465" algn="l" defTabSz="685733" rtl="0" eaLnBrk="1" latinLnBrk="0" hangingPunct="1">
        <a:defRPr sz="1350" kern="1200">
          <a:solidFill>
            <a:schemeClr val="tx1"/>
          </a:solidFill>
          <a:latin typeface="+mn-lt"/>
          <a:ea typeface="+mn-ea"/>
          <a:cs typeface="+mn-cs"/>
        </a:defRPr>
      </a:lvl5pPr>
      <a:lvl6pPr marL="1714331" algn="l" defTabSz="685733" rtl="0" eaLnBrk="1" latinLnBrk="0" hangingPunct="1">
        <a:defRPr sz="1350" kern="1200">
          <a:solidFill>
            <a:schemeClr val="tx1"/>
          </a:solidFill>
          <a:latin typeface="+mn-lt"/>
          <a:ea typeface="+mn-ea"/>
          <a:cs typeface="+mn-cs"/>
        </a:defRPr>
      </a:lvl6pPr>
      <a:lvl7pPr marL="2057197" algn="l" defTabSz="685733" rtl="0" eaLnBrk="1" latinLnBrk="0" hangingPunct="1">
        <a:defRPr sz="1350" kern="1200">
          <a:solidFill>
            <a:schemeClr val="tx1"/>
          </a:solidFill>
          <a:latin typeface="+mn-lt"/>
          <a:ea typeface="+mn-ea"/>
          <a:cs typeface="+mn-cs"/>
        </a:defRPr>
      </a:lvl7pPr>
      <a:lvl8pPr marL="2400065" algn="l" defTabSz="685733" rtl="0" eaLnBrk="1" latinLnBrk="0" hangingPunct="1">
        <a:defRPr sz="1350" kern="1200">
          <a:solidFill>
            <a:schemeClr val="tx1"/>
          </a:solidFill>
          <a:latin typeface="+mn-lt"/>
          <a:ea typeface="+mn-ea"/>
          <a:cs typeface="+mn-cs"/>
        </a:defRPr>
      </a:lvl8pPr>
      <a:lvl9pPr marL="2742931" algn="l" defTabSz="68573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8" Type="http://schemas.openxmlformats.org/officeDocument/2006/relationships/chart" Target="../charts/chart3.xml"/><Relationship Id="rId3" Type="http://schemas.openxmlformats.org/officeDocument/2006/relationships/tags" Target="../tags/tag3.xml"/><Relationship Id="rId7" Type="http://schemas.openxmlformats.org/officeDocument/2006/relationships/chart" Target="../charts/chart2.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chart" Target="../charts/chart1.xml"/><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8" Type="http://schemas.openxmlformats.org/officeDocument/2006/relationships/chart" Target="../charts/chart6.xml"/><Relationship Id="rId3" Type="http://schemas.openxmlformats.org/officeDocument/2006/relationships/tags" Target="../tags/tag6.xml"/><Relationship Id="rId7" Type="http://schemas.openxmlformats.org/officeDocument/2006/relationships/chart" Target="../charts/chart5.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chart" Target="../charts/chart4.xml"/><Relationship Id="rId5" Type="http://schemas.openxmlformats.org/officeDocument/2006/relationships/notesSlide" Target="../notesSlides/notesSlide6.xml"/><Relationship Id="rId4"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8" Type="http://schemas.openxmlformats.org/officeDocument/2006/relationships/chart" Target="../charts/chart9.xml"/><Relationship Id="rId3" Type="http://schemas.openxmlformats.org/officeDocument/2006/relationships/tags" Target="../tags/tag9.xml"/><Relationship Id="rId7" Type="http://schemas.openxmlformats.org/officeDocument/2006/relationships/chart" Target="../charts/chart8.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chart" Target="../charts/chart7.xml"/><Relationship Id="rId5" Type="http://schemas.openxmlformats.org/officeDocument/2006/relationships/notesSlide" Target="../notesSlides/notesSlide7.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chart" Target="../charts/chart11.xml"/><Relationship Id="rId4" Type="http://schemas.openxmlformats.org/officeDocument/2006/relationships/chart" Target="../charts/chart10.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3.xml"/><Relationship Id="rId1" Type="http://schemas.openxmlformats.org/officeDocument/2006/relationships/tags" Target="../tags/tag12.xml"/><Relationship Id="rId5" Type="http://schemas.openxmlformats.org/officeDocument/2006/relationships/chart" Target="../charts/chart13.xml"/><Relationship Id="rId4" Type="http://schemas.openxmlformats.org/officeDocument/2006/relationships/chart" Target="../charts/char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FB5C5-1E1D-4E7D-AE8E-A92A3D7379D0}"/>
              </a:ext>
            </a:extLst>
          </p:cNvPr>
          <p:cNvSpPr>
            <a:spLocks noGrp="1"/>
          </p:cNvSpPr>
          <p:nvPr>
            <p:ph type="ctrTitle"/>
          </p:nvPr>
        </p:nvSpPr>
        <p:spPr>
          <a:xfrm>
            <a:off x="665825" y="1915921"/>
            <a:ext cx="11008311" cy="1619759"/>
          </a:xfrm>
        </p:spPr>
        <p:txBody>
          <a:bodyPr>
            <a:normAutofit/>
          </a:bodyPr>
          <a:lstStyle/>
          <a:p>
            <a:r>
              <a:rPr lang="en-US" sz="3200">
                <a:solidFill>
                  <a:srgbClr val="004C97"/>
                </a:solidFill>
              </a:rPr>
              <a:t>Reversing the Trend: Enhancing Medium-Term Growth Prospects</a:t>
            </a:r>
            <a:endParaRPr lang="en-US" sz="2800">
              <a:solidFill>
                <a:srgbClr val="004C97"/>
              </a:solidFill>
            </a:endParaRPr>
          </a:p>
        </p:txBody>
      </p:sp>
      <p:sp>
        <p:nvSpPr>
          <p:cNvPr id="3" name="Subtitle 2">
            <a:extLst>
              <a:ext uri="{FF2B5EF4-FFF2-40B4-BE49-F238E27FC236}">
                <a16:creationId xmlns:a16="http://schemas.microsoft.com/office/drawing/2014/main" id="{96F77D18-5D84-491A-8270-2963607CF21C}"/>
              </a:ext>
            </a:extLst>
          </p:cNvPr>
          <p:cNvSpPr>
            <a:spLocks noGrp="1"/>
          </p:cNvSpPr>
          <p:nvPr>
            <p:ph type="subTitle" idx="1"/>
          </p:nvPr>
        </p:nvSpPr>
        <p:spPr>
          <a:xfrm>
            <a:off x="665825" y="4816950"/>
            <a:ext cx="9207380" cy="785197"/>
          </a:xfrm>
        </p:spPr>
        <p:txBody>
          <a:bodyPr>
            <a:normAutofit fontScale="55000" lnSpcReduction="20000"/>
          </a:bodyPr>
          <a:lstStyle/>
          <a:p>
            <a:r>
              <a:rPr lang="en-US" cap="none" dirty="0">
                <a:latin typeface="Arial" panose="020B0604020202020204" pitchFamily="34" charset="0"/>
                <a:cs typeface="Arial" panose="020B0604020202020204" pitchFamily="34" charset="0"/>
              </a:rPr>
              <a:t>Chapter 2, October 2024 Regional Economic Outlook for the Middle East and Central Asia </a:t>
            </a:r>
          </a:p>
          <a:p>
            <a:r>
              <a:rPr lang="en-US" cap="none" dirty="0">
                <a:latin typeface="Arial" panose="020B0604020202020204" pitchFamily="34" charset="0"/>
                <a:cs typeface="Arial" panose="020B0604020202020204" pitchFamily="34" charset="0"/>
              </a:rPr>
              <a:t>Fall 2024</a:t>
            </a:r>
          </a:p>
          <a:p>
            <a:endParaRPr lang="en-US" cap="none" dirty="0"/>
          </a:p>
        </p:txBody>
      </p:sp>
      <p:sp>
        <p:nvSpPr>
          <p:cNvPr id="12" name="Text Placeholder 9">
            <a:extLst>
              <a:ext uri="{FF2B5EF4-FFF2-40B4-BE49-F238E27FC236}">
                <a16:creationId xmlns:a16="http://schemas.microsoft.com/office/drawing/2014/main" id="{4E2696F2-AF88-4B80-A15E-05B98C3CF4CE}"/>
              </a:ext>
            </a:extLst>
          </p:cNvPr>
          <p:cNvSpPr txBox="1">
            <a:spLocks/>
          </p:cNvSpPr>
          <p:nvPr/>
        </p:nvSpPr>
        <p:spPr>
          <a:xfrm>
            <a:off x="665825" y="4912247"/>
            <a:ext cx="8843935" cy="1379800"/>
          </a:xfrm>
          <a:prstGeom prst="rect">
            <a:avLst/>
          </a:prstGeom>
        </p:spPr>
        <p:txBody>
          <a:bodyPr vert="horz" lIns="0" tIns="0" rIns="0" bIns="0" rtlCol="0" anchor="b" anchorCtr="0">
            <a:normAutofit/>
          </a:bodyPr>
          <a:lstStyle>
            <a:lvl1pPr marL="0" indent="0" algn="l" defTabSz="685733" rtl="0" eaLnBrk="1" latinLnBrk="0" hangingPunct="1">
              <a:spcBef>
                <a:spcPts val="225"/>
              </a:spcBef>
              <a:buClr>
                <a:schemeClr val="accent1"/>
              </a:buClr>
              <a:buSzPct val="110000"/>
              <a:buFont typeface="Wingdings" charset="2"/>
              <a:buNone/>
              <a:tabLst/>
              <a:defRPr sz="1500" kern="1200">
                <a:solidFill>
                  <a:schemeClr val="bg1">
                    <a:lumMod val="50000"/>
                  </a:schemeClr>
                </a:solidFill>
                <a:latin typeface="+mn-lt"/>
                <a:ea typeface="+mn-ea"/>
                <a:cs typeface="+mn-cs"/>
              </a:defRPr>
            </a:lvl1pPr>
            <a:lvl2pPr marL="0" indent="0" algn="l" defTabSz="685733" rtl="0" eaLnBrk="1" latinLnBrk="0" hangingPunct="1">
              <a:spcBef>
                <a:spcPts val="225"/>
              </a:spcBef>
              <a:buClr>
                <a:schemeClr val="accent1"/>
              </a:buClr>
              <a:buSzPct val="100000"/>
              <a:buFont typeface="Wingdings" pitchFamily="2" charset="2"/>
              <a:buNone/>
              <a:tabLst/>
              <a:defRPr sz="1500" kern="1200">
                <a:solidFill>
                  <a:schemeClr val="bg1">
                    <a:lumMod val="50000"/>
                  </a:schemeClr>
                </a:solidFill>
                <a:latin typeface="+mn-lt"/>
                <a:ea typeface="+mn-ea"/>
                <a:cs typeface="+mn-cs"/>
              </a:defRPr>
            </a:lvl2pPr>
            <a:lvl3pPr marL="0" indent="0" algn="l" defTabSz="685733" rtl="0" eaLnBrk="1" latinLnBrk="0" hangingPunct="1">
              <a:spcBef>
                <a:spcPts val="225"/>
              </a:spcBef>
              <a:buClr>
                <a:schemeClr val="bg1">
                  <a:lumMod val="50000"/>
                </a:schemeClr>
              </a:buClr>
              <a:buSzPct val="65000"/>
              <a:buFont typeface="Lucida Grande" panose="020B0600040502020204" pitchFamily="34" charset="0"/>
              <a:buNone/>
              <a:tabLst/>
              <a:defRPr sz="1500" kern="1200">
                <a:solidFill>
                  <a:schemeClr val="bg1">
                    <a:lumMod val="50000"/>
                  </a:schemeClr>
                </a:solidFill>
                <a:latin typeface="+mn-lt"/>
                <a:ea typeface="+mn-ea"/>
                <a:cs typeface="+mn-cs"/>
              </a:defRPr>
            </a:lvl3pPr>
            <a:lvl4pPr marL="0" indent="0" algn="l" defTabSz="685733" rtl="0" eaLnBrk="1" latinLnBrk="0" hangingPunct="1">
              <a:spcBef>
                <a:spcPts val="225"/>
              </a:spcBef>
              <a:buClr>
                <a:schemeClr val="accent1"/>
              </a:buClr>
              <a:buSzPct val="100000"/>
              <a:buFont typeface="LucidaGrande" charset="0"/>
              <a:buNone/>
              <a:tabLst/>
              <a:defRPr sz="1500" kern="1200">
                <a:solidFill>
                  <a:schemeClr val="bg1">
                    <a:lumMod val="50000"/>
                  </a:schemeClr>
                </a:solidFill>
                <a:latin typeface="+mn-lt"/>
                <a:ea typeface="+mn-ea"/>
                <a:cs typeface="+mn-cs"/>
              </a:defRPr>
            </a:lvl4pPr>
            <a:lvl5pPr marL="0" indent="0" algn="l" defTabSz="685733" rtl="0" eaLnBrk="1" latinLnBrk="0" hangingPunct="1">
              <a:spcBef>
                <a:spcPts val="225"/>
              </a:spcBef>
              <a:buClr>
                <a:schemeClr val="bg1">
                  <a:lumMod val="50000"/>
                </a:schemeClr>
              </a:buClr>
              <a:buFont typeface=".HelveticaNeueDeskInterface-Regular"/>
              <a:buNone/>
              <a:tabLst/>
              <a:defRPr sz="1500" kern="1200">
                <a:solidFill>
                  <a:schemeClr val="bg1">
                    <a:lumMod val="50000"/>
                  </a:schemeClr>
                </a:solidFill>
                <a:latin typeface="+mn-lt"/>
                <a:ea typeface="+mn-ea"/>
                <a:cs typeface="+mn-cs"/>
              </a:defRPr>
            </a:lvl5pPr>
            <a:lvl6pPr marL="1885765" indent="-171433" algn="l" defTabSz="68573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632" indent="-171433" algn="l" defTabSz="68573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498" indent="-171433" algn="l" defTabSz="68573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364" indent="-171433" algn="l" defTabSz="685733"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endParaRPr lang="en-US" b="1"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Faris Abdurrachman, Nordine Abidi, Razan Al </a:t>
            </a:r>
            <a:r>
              <a:rPr lang="en-US" sz="1200" b="1" dirty="0" err="1">
                <a:latin typeface="Arial" panose="020B0604020202020204" pitchFamily="34" charset="0"/>
                <a:cs typeface="Arial" panose="020B0604020202020204" pitchFamily="34" charset="0"/>
              </a:rPr>
              <a:t>Humaidi</a:t>
            </a:r>
            <a:r>
              <a:rPr lang="en-US" sz="1200" b="1">
                <a:latin typeface="Arial" panose="020B0604020202020204" pitchFamily="34" charset="0"/>
                <a:cs typeface="Arial" panose="020B0604020202020204" pitchFamily="34" charset="0"/>
              </a:rPr>
              <a:t>, Vizhdan Boranova, Bronwen Brown, Steven Dang, Yuan Monica Gao Rollinson, Troy Matheson (lead), Borislava Mircheva (lead), Nora </a:t>
            </a:r>
            <a:r>
              <a:rPr lang="en-US" sz="1200" b="1" dirty="0" err="1">
                <a:latin typeface="Arial" panose="020B0604020202020204" pitchFamily="34" charset="0"/>
                <a:cs typeface="Arial" panose="020B0604020202020204" pitchFamily="34" charset="0"/>
              </a:rPr>
              <a:t>Neuteboom</a:t>
            </a:r>
            <a:r>
              <a:rPr lang="en-US" sz="1200" b="1" dirty="0">
                <a:latin typeface="Arial" panose="020B0604020202020204" pitchFamily="34" charset="0"/>
                <a:cs typeface="Arial" panose="020B0604020202020204" pitchFamily="34" charset="0"/>
              </a:rPr>
              <a:t>.</a:t>
            </a:r>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7547448"/>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4C9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18D0F-D192-467B-BAC4-C500B7327A25}"/>
              </a:ext>
            </a:extLst>
          </p:cNvPr>
          <p:cNvSpPr>
            <a:spLocks noGrp="1"/>
          </p:cNvSpPr>
          <p:nvPr>
            <p:ph type="title"/>
          </p:nvPr>
        </p:nvSpPr>
        <p:spPr>
          <a:xfrm>
            <a:off x="486137" y="2764313"/>
            <a:ext cx="11407401" cy="1329373"/>
          </a:xfrm>
        </p:spPr>
        <p:txBody>
          <a:bodyPr>
            <a:noAutofit/>
          </a:bodyPr>
          <a:lstStyle/>
          <a:p>
            <a:pPr algn="ctr">
              <a:lnSpc>
                <a:spcPct val="150000"/>
              </a:lnSpc>
              <a:spcAft>
                <a:spcPts val="1200"/>
              </a:spcAft>
            </a:pPr>
            <a:r>
              <a:rPr lang="en-US" sz="3600">
                <a:latin typeface="Arial Black"/>
              </a:rPr>
              <a:t>Takeaways and policy implications</a:t>
            </a:r>
            <a:endParaRPr lang="en-US" sz="3300"/>
          </a:p>
        </p:txBody>
      </p:sp>
    </p:spTree>
    <p:extLst>
      <p:ext uri="{BB962C8B-B14F-4D97-AF65-F5344CB8AC3E}">
        <p14:creationId xmlns:p14="http://schemas.microsoft.com/office/powerpoint/2010/main" val="3434625417"/>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00421-3C1E-5C89-B610-38611A75377F}"/>
              </a:ext>
            </a:extLst>
          </p:cNvPr>
          <p:cNvSpPr>
            <a:spLocks noGrp="1"/>
          </p:cNvSpPr>
          <p:nvPr>
            <p:ph type="title"/>
          </p:nvPr>
        </p:nvSpPr>
        <p:spPr>
          <a:xfrm>
            <a:off x="906351" y="147141"/>
            <a:ext cx="9715500" cy="978486"/>
          </a:xfrm>
        </p:spPr>
        <p:txBody>
          <a:bodyPr>
            <a:normAutofit/>
          </a:bodyPr>
          <a:lstStyle/>
          <a:p>
            <a:r>
              <a:rPr lang="en-US" sz="2800">
                <a:solidFill>
                  <a:srgbClr val="004C97"/>
                </a:solidFill>
              </a:rPr>
              <a:t>Fostering stronger and more sustainable growth</a:t>
            </a:r>
          </a:p>
        </p:txBody>
      </p:sp>
      <p:sp>
        <p:nvSpPr>
          <p:cNvPr id="3" name="Text Placeholder 2">
            <a:extLst>
              <a:ext uri="{FF2B5EF4-FFF2-40B4-BE49-F238E27FC236}">
                <a16:creationId xmlns:a16="http://schemas.microsoft.com/office/drawing/2014/main" id="{68E5FE4E-225A-330D-3BFB-96AA0CB79954}"/>
              </a:ext>
            </a:extLst>
          </p:cNvPr>
          <p:cNvSpPr>
            <a:spLocks noGrp="1"/>
          </p:cNvSpPr>
          <p:nvPr>
            <p:ph type="body" sz="quarter" idx="10"/>
          </p:nvPr>
        </p:nvSpPr>
        <p:spPr>
          <a:xfrm>
            <a:off x="1022686" y="1278027"/>
            <a:ext cx="10451275" cy="4860591"/>
          </a:xfrm>
        </p:spPr>
        <p:txBody>
          <a:bodyPr>
            <a:normAutofit/>
          </a:bodyPr>
          <a:lstStyle/>
          <a:p>
            <a:pPr>
              <a:buClr>
                <a:srgbClr val="0070C0"/>
              </a:buClr>
              <a:buSzPct val="100000"/>
            </a:pPr>
            <a:r>
              <a:rPr lang="en-US" sz="2200">
                <a:latin typeface="Arial" panose="020B0604020202020204" pitchFamily="34" charset="0"/>
                <a:cs typeface="Arial" panose="020B0604020202020204" pitchFamily="34" charset="0"/>
              </a:rPr>
              <a:t>To reverse the trend and lift medium-term growth, policies will require careful calibration</a:t>
            </a:r>
          </a:p>
          <a:p>
            <a:pPr>
              <a:buClr>
                <a:srgbClr val="0070C0"/>
              </a:buClr>
              <a:buSzPct val="100000"/>
            </a:pPr>
            <a:r>
              <a:rPr lang="en-US" sz="2200">
                <a:latin typeface="Arial" panose="020B0604020202020204" pitchFamily="34" charset="0"/>
                <a:cs typeface="Arial" panose="020B0604020202020204" pitchFamily="34" charset="0"/>
              </a:rPr>
              <a:t>Boosting employment and labor productivity is key, targeting multiple dimensions:	</a:t>
            </a:r>
          </a:p>
          <a:p>
            <a:pPr lvl="1">
              <a:buClr>
                <a:srgbClr val="0070C0"/>
              </a:buClr>
              <a:buSzPct val="100000"/>
            </a:pPr>
            <a:r>
              <a:rPr lang="en-US" sz="1800">
                <a:latin typeface="Arial" panose="020B0604020202020204" pitchFamily="34" charset="0"/>
                <a:cs typeface="Arial" panose="020B0604020202020204" pitchFamily="34" charset="0"/>
              </a:rPr>
              <a:t>Improving female employment</a:t>
            </a:r>
          </a:p>
          <a:p>
            <a:pPr lvl="1">
              <a:buClr>
                <a:srgbClr val="0070C0"/>
              </a:buClr>
              <a:buSzPct val="100000"/>
            </a:pPr>
            <a:r>
              <a:rPr lang="en-US" sz="1800">
                <a:latin typeface="Arial" panose="020B0604020202020204" pitchFamily="34" charset="0"/>
                <a:cs typeface="Arial" panose="020B0604020202020204" pitchFamily="34" charset="0"/>
              </a:rPr>
              <a:t>Increasing youth engagement</a:t>
            </a:r>
          </a:p>
          <a:p>
            <a:pPr lvl="1">
              <a:buClr>
                <a:srgbClr val="0070C0"/>
              </a:buClr>
              <a:buSzPct val="100000"/>
            </a:pPr>
            <a:r>
              <a:rPr lang="en-US" sz="1800">
                <a:latin typeface="Arial" panose="020B0604020202020204" pitchFamily="34" charset="0"/>
                <a:cs typeface="Arial" panose="020B0604020202020204" pitchFamily="34" charset="0"/>
              </a:rPr>
              <a:t>Investing in education</a:t>
            </a:r>
          </a:p>
          <a:p>
            <a:pPr lvl="1">
              <a:buClr>
                <a:srgbClr val="0070C0"/>
              </a:buClr>
              <a:buSzPct val="100000"/>
            </a:pPr>
            <a:r>
              <a:rPr lang="en-US" sz="1800">
                <a:latin typeface="Arial" panose="020B0604020202020204" pitchFamily="34" charset="0"/>
                <a:cs typeface="Arial" panose="020B0604020202020204" pitchFamily="34" charset="0"/>
              </a:rPr>
              <a:t>Raising investment to bring growth in capital per worker to that seen elsewhere</a:t>
            </a:r>
          </a:p>
          <a:p>
            <a:pPr lvl="1">
              <a:buClr>
                <a:srgbClr val="0070C0"/>
              </a:buClr>
              <a:buSzPct val="100000"/>
            </a:pPr>
            <a:r>
              <a:rPr lang="en-US" sz="1800">
                <a:latin typeface="Arial" panose="020B0604020202020204" pitchFamily="34" charset="0"/>
                <a:cs typeface="Arial" panose="020B0604020202020204" pitchFamily="34" charset="0"/>
              </a:rPr>
              <a:t>Lifting TFP growth by supporting macroeconomic stability, increasing the levels of digitalization, enhancing trade complexity, and reducing the state footprint</a:t>
            </a:r>
          </a:p>
          <a:p>
            <a:pPr lvl="1">
              <a:buClr>
                <a:srgbClr val="0070C0"/>
              </a:buClr>
              <a:buSzPct val="100000"/>
            </a:pPr>
            <a:r>
              <a:rPr lang="en-US" sz="1800">
                <a:latin typeface="Arial" panose="020B0604020202020204" pitchFamily="34" charset="0"/>
                <a:cs typeface="Arial" panose="020B0604020202020204" pitchFamily="34" charset="0"/>
              </a:rPr>
              <a:t>Making decisive progress to strengthen macroeconomic fundamentals and institutions to limit the economic impacts of conflict</a:t>
            </a:r>
            <a:endParaRPr lang="en-US" sz="1800">
              <a:solidFill>
                <a:srgbClr val="0070C0"/>
              </a:solidFill>
              <a:latin typeface="Arial" panose="020B0604020202020204" pitchFamily="34" charset="0"/>
              <a:cs typeface="Arial" panose="020B0604020202020204" pitchFamily="34" charset="0"/>
            </a:endParaRPr>
          </a:p>
          <a:p>
            <a:pPr>
              <a:buClr>
                <a:srgbClr val="0070C0"/>
              </a:buClr>
              <a:buSzPct val="100000"/>
            </a:pPr>
            <a:r>
              <a:rPr lang="en-US" sz="2200">
                <a:latin typeface="Arial" panose="020B0604020202020204" pitchFamily="34" charset="0"/>
                <a:cs typeface="Arial" panose="020B0604020202020204" pitchFamily="34" charset="0"/>
              </a:rPr>
              <a:t>Enhance climate change preparedness through adaptation and mitigation efforts</a:t>
            </a:r>
          </a:p>
          <a:p>
            <a:pPr>
              <a:buClr>
                <a:srgbClr val="0070C0"/>
              </a:buClr>
              <a:buSzPct val="100000"/>
            </a:pPr>
            <a:endParaRPr lang="en-US" sz="200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a:p>
        </p:txBody>
      </p:sp>
      <p:sp>
        <p:nvSpPr>
          <p:cNvPr id="6" name="Text Placeholder 2">
            <a:extLst>
              <a:ext uri="{FF2B5EF4-FFF2-40B4-BE49-F238E27FC236}">
                <a16:creationId xmlns:a16="http://schemas.microsoft.com/office/drawing/2014/main" id="{AE49DA4F-372C-551D-6411-0325EA303912}"/>
              </a:ext>
            </a:extLst>
          </p:cNvPr>
          <p:cNvSpPr txBox="1">
            <a:spLocks/>
          </p:cNvSpPr>
          <p:nvPr/>
        </p:nvSpPr>
        <p:spPr>
          <a:xfrm>
            <a:off x="6271708" y="1275894"/>
            <a:ext cx="4897607" cy="4860591"/>
          </a:xfrm>
          <a:prstGeom prst="rect">
            <a:avLst/>
          </a:prstGeom>
        </p:spPr>
        <p:txBody>
          <a:bodyPr vert="horz" lIns="0" tIns="137160" rIns="0" bIns="0" rtlCol="0">
            <a:normAutofit/>
          </a:bodyPr>
          <a:lstStyle>
            <a:lvl1pPr marL="0" indent="0" algn="l" defTabSz="685733" rtl="0" eaLnBrk="1" latinLnBrk="0" hangingPunct="1">
              <a:spcBef>
                <a:spcPts val="1800"/>
              </a:spcBef>
              <a:buClr>
                <a:schemeClr val="accent1"/>
              </a:buClr>
              <a:buSzPct val="110000"/>
              <a:buFont typeface="Wingdings" charset="2"/>
              <a:buNone/>
              <a:tabLst/>
              <a:defRPr sz="1500" kern="1200">
                <a:solidFill>
                  <a:schemeClr val="tx1"/>
                </a:solidFill>
                <a:latin typeface="+mn-lt"/>
                <a:ea typeface="+mn-ea"/>
                <a:cs typeface="+mn-cs"/>
              </a:defRPr>
            </a:lvl1pPr>
            <a:lvl2pPr marL="175021" indent="-175021" algn="l" defTabSz="685733" rtl="0" eaLnBrk="1" latinLnBrk="0" hangingPunct="1">
              <a:spcBef>
                <a:spcPts val="450"/>
              </a:spcBef>
              <a:buClr>
                <a:schemeClr val="accent1"/>
              </a:buClr>
              <a:buSzPct val="100000"/>
              <a:buFont typeface="Wingdings" pitchFamily="2" charset="2"/>
              <a:buChar char="§"/>
              <a:tabLst/>
              <a:defRPr sz="1500" kern="1200">
                <a:solidFill>
                  <a:schemeClr val="tx1"/>
                </a:solidFill>
                <a:latin typeface="+mn-lt"/>
                <a:ea typeface="+mn-ea"/>
                <a:cs typeface="+mn-cs"/>
              </a:defRPr>
            </a:lvl2pPr>
            <a:lvl3pPr marL="344089" marR="0" indent="-169068" algn="l" defTabSz="685733" rtl="0" eaLnBrk="1" fontAlgn="auto" latinLnBrk="0" hangingPunct="1">
              <a:lnSpc>
                <a:spcPct val="100000"/>
              </a:lnSpc>
              <a:spcBef>
                <a:spcPts val="450"/>
              </a:spcBef>
              <a:spcAft>
                <a:spcPts val="0"/>
              </a:spcAft>
              <a:buClr>
                <a:schemeClr val="bg1">
                  <a:lumMod val="50000"/>
                </a:schemeClr>
              </a:buClr>
              <a:buSzPct val="65000"/>
              <a:buFont typeface="ArialMT"/>
              <a:buChar char="►"/>
              <a:tabLst/>
              <a:defRPr sz="1500" kern="1200">
                <a:solidFill>
                  <a:schemeClr val="tx1"/>
                </a:solidFill>
                <a:latin typeface="+mn-lt"/>
                <a:ea typeface="+mn-ea"/>
                <a:cs typeface="+mn-cs"/>
              </a:defRPr>
            </a:lvl3pPr>
            <a:lvl4pPr marL="519110" indent="-175021" algn="l" defTabSz="685733" rtl="0" eaLnBrk="1" latinLnBrk="0" hangingPunct="1">
              <a:spcBef>
                <a:spcPts val="450"/>
              </a:spcBef>
              <a:buClr>
                <a:schemeClr val="accent1"/>
              </a:buClr>
              <a:buSzPct val="100000"/>
              <a:buFont typeface="LucidaGrande" charset="0"/>
              <a:buChar char="◆"/>
              <a:tabLst/>
              <a:defRPr sz="1500" kern="1200">
                <a:solidFill>
                  <a:schemeClr val="tx1"/>
                </a:solidFill>
                <a:latin typeface="+mn-lt"/>
                <a:ea typeface="+mn-ea"/>
                <a:cs typeface="+mn-cs"/>
              </a:defRPr>
            </a:lvl4pPr>
            <a:lvl5pPr marL="688178" indent="-169068" algn="l" defTabSz="685733" rtl="0" eaLnBrk="1" latinLnBrk="0" hangingPunct="1">
              <a:spcBef>
                <a:spcPts val="450"/>
              </a:spcBef>
              <a:buClr>
                <a:schemeClr val="bg1">
                  <a:lumMod val="50000"/>
                </a:schemeClr>
              </a:buClr>
              <a:buFont typeface=".HelveticaNeueDeskInterface-Regular"/>
              <a:buChar char="●"/>
              <a:tabLst/>
              <a:defRPr sz="1500" kern="1200">
                <a:solidFill>
                  <a:schemeClr val="tx1"/>
                </a:solidFill>
                <a:latin typeface="+mn-lt"/>
                <a:ea typeface="+mn-ea"/>
                <a:cs typeface="+mn-cs"/>
              </a:defRPr>
            </a:lvl5pPr>
            <a:lvl6pPr marL="1885765" indent="-171433" algn="l" defTabSz="68573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632" indent="-171433" algn="l" defTabSz="68573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498" indent="-171433" algn="l" defTabSz="68573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364" indent="-171433" algn="l" defTabSz="685733"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342900" indent="-342900">
              <a:buClr>
                <a:srgbClr val="0070C0"/>
              </a:buClr>
              <a:buSzPct val="100000"/>
              <a:buFont typeface="Wingdings" panose="05000000000000000000" pitchFamily="2" charset="2"/>
              <a:buChar char="q"/>
            </a:pPr>
            <a:endParaRPr lang="en-US">
              <a:solidFill>
                <a:srgbClr val="0070C0"/>
              </a:solidFill>
            </a:endParaRPr>
          </a:p>
        </p:txBody>
      </p:sp>
    </p:spTree>
    <p:extLst>
      <p:ext uri="{BB962C8B-B14F-4D97-AF65-F5344CB8AC3E}">
        <p14:creationId xmlns:p14="http://schemas.microsoft.com/office/powerpoint/2010/main" val="3297302207"/>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4C9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18D0F-D192-467B-BAC4-C500B7327A25}"/>
              </a:ext>
            </a:extLst>
          </p:cNvPr>
          <p:cNvSpPr>
            <a:spLocks noGrp="1"/>
          </p:cNvSpPr>
          <p:nvPr>
            <p:ph type="title"/>
          </p:nvPr>
        </p:nvSpPr>
        <p:spPr>
          <a:xfrm>
            <a:off x="486137" y="2764313"/>
            <a:ext cx="11407401" cy="1329373"/>
          </a:xfrm>
        </p:spPr>
        <p:txBody>
          <a:bodyPr>
            <a:noAutofit/>
          </a:bodyPr>
          <a:lstStyle/>
          <a:p>
            <a:pPr algn="ctr">
              <a:lnSpc>
                <a:spcPct val="150000"/>
              </a:lnSpc>
              <a:spcAft>
                <a:spcPts val="1200"/>
              </a:spcAft>
            </a:pPr>
            <a:r>
              <a:rPr lang="en-US" sz="3600">
                <a:latin typeface="Arial Black"/>
              </a:rPr>
              <a:t>Thank You</a:t>
            </a:r>
            <a:endParaRPr lang="en-US" sz="3300"/>
          </a:p>
        </p:txBody>
      </p:sp>
    </p:spTree>
    <p:extLst>
      <p:ext uri="{BB962C8B-B14F-4D97-AF65-F5344CB8AC3E}">
        <p14:creationId xmlns:p14="http://schemas.microsoft.com/office/powerpoint/2010/main" val="2389868023"/>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5AF99-5EBE-E491-8A9E-05F55E1A5057}"/>
              </a:ext>
            </a:extLst>
          </p:cNvPr>
          <p:cNvSpPr>
            <a:spLocks noGrp="1"/>
          </p:cNvSpPr>
          <p:nvPr>
            <p:ph type="title"/>
          </p:nvPr>
        </p:nvSpPr>
        <p:spPr/>
        <p:txBody>
          <a:bodyPr>
            <a:normAutofit/>
          </a:bodyPr>
          <a:lstStyle/>
          <a:p>
            <a:r>
              <a:rPr lang="en-US" sz="3200" b="1">
                <a:solidFill>
                  <a:srgbClr val="004C97"/>
                </a:solidFill>
                <a:latin typeface="Arial Black"/>
                <a:cs typeface="Segoe UI"/>
              </a:rPr>
              <a:t>Motivation and outline </a:t>
            </a:r>
          </a:p>
        </p:txBody>
      </p:sp>
      <p:sp>
        <p:nvSpPr>
          <p:cNvPr id="3" name="Content Placeholder 2">
            <a:extLst>
              <a:ext uri="{FF2B5EF4-FFF2-40B4-BE49-F238E27FC236}">
                <a16:creationId xmlns:a16="http://schemas.microsoft.com/office/drawing/2014/main" id="{FF9A2D1B-1402-8E39-11DC-37C46C921678}"/>
              </a:ext>
            </a:extLst>
          </p:cNvPr>
          <p:cNvSpPr>
            <a:spLocks noGrp="1"/>
          </p:cNvSpPr>
          <p:nvPr>
            <p:ph idx="1"/>
          </p:nvPr>
        </p:nvSpPr>
        <p:spPr>
          <a:xfrm>
            <a:off x="838200" y="1322614"/>
            <a:ext cx="10515600" cy="4874079"/>
          </a:xfrm>
        </p:spPr>
        <p:txBody>
          <a:bodyPr vert="horz" lIns="0" tIns="137160" rIns="0" bIns="0" rtlCol="0" anchor="t">
            <a:normAutofit/>
          </a:bodyPr>
          <a:lstStyle/>
          <a:p>
            <a:pPr marL="574675" lvl="1">
              <a:spcBef>
                <a:spcPts val="600"/>
              </a:spcBef>
              <a:buClr>
                <a:srgbClr val="0070C0"/>
              </a:buClr>
              <a:buSzPct val="100000"/>
            </a:pPr>
            <a:r>
              <a:rPr lang="en-US" sz="2200" dirty="0">
                <a:latin typeface="Arial"/>
                <a:cs typeface="Arial"/>
              </a:rPr>
              <a:t>Medium-term growth forecasts for the MENA and CCA regions have been gradually deteriorating over the past 15 years, in line with global trends.</a:t>
            </a:r>
          </a:p>
          <a:p>
            <a:pPr marL="574675" lvl="1">
              <a:spcBef>
                <a:spcPts val="600"/>
              </a:spcBef>
              <a:buClr>
                <a:srgbClr val="0070C0"/>
              </a:buClr>
              <a:buSzPct val="100000"/>
            </a:pPr>
            <a:endParaRPr lang="en-US" sz="2200">
              <a:latin typeface="Arial" panose="020B0604020202020204" pitchFamily="34" charset="0"/>
              <a:cs typeface="Arial" panose="020B0604020202020204" pitchFamily="34" charset="0"/>
            </a:endParaRPr>
          </a:p>
          <a:p>
            <a:pPr marL="574675" lvl="1">
              <a:spcBef>
                <a:spcPts val="600"/>
              </a:spcBef>
              <a:buClr>
                <a:srgbClr val="0070C0"/>
              </a:buClr>
              <a:buSzPct val="100000"/>
            </a:pPr>
            <a:r>
              <a:rPr lang="en-US" sz="2200" dirty="0">
                <a:latin typeface="Arial"/>
                <a:cs typeface="Arial"/>
              </a:rPr>
              <a:t>Although living standards have improved, their growth has stagnated relative to advanced economies and fallen behind emerging market economies.  </a:t>
            </a:r>
          </a:p>
          <a:p>
            <a:pPr marL="574675" lvl="1">
              <a:spcBef>
                <a:spcPts val="600"/>
              </a:spcBef>
              <a:buClr>
                <a:srgbClr val="0070C0"/>
              </a:buClr>
              <a:buSzPct val="100000"/>
            </a:pPr>
            <a:endParaRPr lang="en-US" sz="2200">
              <a:latin typeface="Arial" panose="020B0604020202020204" pitchFamily="34" charset="0"/>
              <a:cs typeface="Arial" panose="020B0604020202020204" pitchFamily="34" charset="0"/>
            </a:endParaRPr>
          </a:p>
          <a:p>
            <a:pPr marL="574675" lvl="1">
              <a:spcBef>
                <a:spcPts val="600"/>
              </a:spcBef>
              <a:buClr>
                <a:srgbClr val="0070C0"/>
              </a:buClr>
              <a:buSzPct val="100000"/>
            </a:pPr>
            <a:r>
              <a:rPr lang="en-US" sz="2200" dirty="0">
                <a:latin typeface="Arial"/>
                <a:cs typeface="Arial"/>
              </a:rPr>
              <a:t>The analysis unpacks this downshift in growth and prospects for MENA and the CCA by:</a:t>
            </a:r>
          </a:p>
          <a:p>
            <a:pPr marL="861060" lvl="3">
              <a:spcBef>
                <a:spcPts val="600"/>
              </a:spcBef>
              <a:buClr>
                <a:srgbClr val="0070C0"/>
              </a:buClr>
              <a:buSzPct val="100000"/>
            </a:pPr>
            <a:r>
              <a:rPr lang="en-US" dirty="0">
                <a:latin typeface="Arial"/>
                <a:cs typeface="Arial"/>
              </a:rPr>
              <a:t>Examining the recent evolution of medium-term growth prospects and their historical accuracy</a:t>
            </a:r>
          </a:p>
          <a:p>
            <a:pPr marL="861060" lvl="3">
              <a:spcBef>
                <a:spcPts val="600"/>
              </a:spcBef>
              <a:buClr>
                <a:srgbClr val="0070C0"/>
              </a:buClr>
              <a:buSzPct val="100000"/>
            </a:pPr>
            <a:r>
              <a:rPr lang="en-US" dirty="0">
                <a:latin typeface="Arial"/>
                <a:cs typeface="Arial"/>
              </a:rPr>
              <a:t>Identifying the underlying production factors accounting for the decline through growth decompositions</a:t>
            </a:r>
          </a:p>
          <a:p>
            <a:pPr marL="861060" lvl="3">
              <a:spcBef>
                <a:spcPts val="600"/>
              </a:spcBef>
              <a:buClr>
                <a:srgbClr val="0070C0"/>
              </a:buClr>
              <a:buSzPct val="100000"/>
            </a:pPr>
            <a:r>
              <a:rPr lang="en-US" dirty="0">
                <a:latin typeface="Arial"/>
                <a:cs typeface="Arial"/>
              </a:rPr>
              <a:t>Investigating and highlighting policy actions that could help resume income convergence and foster stronger and more sustainable growth </a:t>
            </a:r>
          </a:p>
        </p:txBody>
      </p:sp>
    </p:spTree>
    <p:extLst>
      <p:ext uri="{BB962C8B-B14F-4D97-AF65-F5344CB8AC3E}">
        <p14:creationId xmlns:p14="http://schemas.microsoft.com/office/powerpoint/2010/main" val="3496731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4C9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18D0F-D192-467B-BAC4-C500B7327A25}"/>
              </a:ext>
            </a:extLst>
          </p:cNvPr>
          <p:cNvSpPr>
            <a:spLocks noGrp="1"/>
          </p:cNvSpPr>
          <p:nvPr>
            <p:ph type="title"/>
          </p:nvPr>
        </p:nvSpPr>
        <p:spPr>
          <a:xfrm>
            <a:off x="486137" y="2764313"/>
            <a:ext cx="11407401" cy="1329373"/>
          </a:xfrm>
        </p:spPr>
        <p:txBody>
          <a:bodyPr>
            <a:noAutofit/>
          </a:bodyPr>
          <a:lstStyle/>
          <a:p>
            <a:pPr algn="ctr">
              <a:lnSpc>
                <a:spcPct val="150000"/>
              </a:lnSpc>
              <a:spcAft>
                <a:spcPts val="1200"/>
              </a:spcAft>
            </a:pPr>
            <a:r>
              <a:rPr lang="en-US" sz="3600">
                <a:latin typeface="Arial Black"/>
              </a:rPr>
              <a:t>Deteriorating medium-term growth prospects</a:t>
            </a:r>
            <a:endParaRPr lang="en-US" sz="3300"/>
          </a:p>
        </p:txBody>
      </p:sp>
    </p:spTree>
    <p:extLst>
      <p:ext uri="{BB962C8B-B14F-4D97-AF65-F5344CB8AC3E}">
        <p14:creationId xmlns:p14="http://schemas.microsoft.com/office/powerpoint/2010/main" val="3558418941"/>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87F19-BB60-568F-507B-21F05F39FBC8}"/>
              </a:ext>
            </a:extLst>
          </p:cNvPr>
          <p:cNvSpPr>
            <a:spLocks noGrp="1"/>
          </p:cNvSpPr>
          <p:nvPr>
            <p:ph type="title"/>
          </p:nvPr>
        </p:nvSpPr>
        <p:spPr>
          <a:xfrm>
            <a:off x="454597" y="0"/>
            <a:ext cx="10515600" cy="995823"/>
          </a:xfrm>
        </p:spPr>
        <p:txBody>
          <a:bodyPr>
            <a:normAutofit/>
          </a:bodyPr>
          <a:lstStyle/>
          <a:p>
            <a:pPr defTabSz="685733"/>
            <a:r>
              <a:rPr lang="en-US" sz="2400" b="1">
                <a:solidFill>
                  <a:srgbClr val="004C97"/>
                </a:solidFill>
                <a:latin typeface="Arial Black"/>
                <a:cs typeface="Segoe UI"/>
              </a:rPr>
              <a:t>A concerning decline in growth prospects</a:t>
            </a:r>
          </a:p>
        </p:txBody>
      </p:sp>
      <p:sp>
        <p:nvSpPr>
          <p:cNvPr id="4" name="AutoShape 5">
            <a:extLst>
              <a:ext uri="{FF2B5EF4-FFF2-40B4-BE49-F238E27FC236}">
                <a16:creationId xmlns:a16="http://schemas.microsoft.com/office/drawing/2014/main" id="{FC1B9A0E-482B-9557-96F7-61E999EC67D7}"/>
              </a:ext>
            </a:extLst>
          </p:cNvPr>
          <p:cNvSpPr>
            <a:spLocks noChangeArrowheads="1"/>
          </p:cNvSpPr>
          <p:nvPr>
            <p:custDataLst>
              <p:tags r:id="rId1"/>
            </p:custDataLst>
          </p:nvPr>
        </p:nvSpPr>
        <p:spPr bwMode="auto">
          <a:xfrm rot="5400000">
            <a:off x="1592420" y="-638108"/>
            <a:ext cx="923660" cy="3864082"/>
          </a:xfrm>
          <a:prstGeom prst="homePlate">
            <a:avLst>
              <a:gd name="adj" fmla="val 17185"/>
            </a:avLst>
          </a:prstGeom>
          <a:solidFill>
            <a:srgbClr val="004C97"/>
          </a:solidFill>
          <a:ln>
            <a:noFill/>
          </a:ln>
        </p:spPr>
        <p:txBody>
          <a:bodyPr rot="10800000" vert="eaVert" lIns="0" tIns="0" rIns="0" bIns="0" anchor="ctr"/>
          <a:lstStyle>
            <a:lvl1pPr>
              <a:defRPr sz="2400">
                <a:solidFill>
                  <a:schemeClr val="tx1"/>
                </a:solidFill>
                <a:latin typeface="Book Antiqua" panose="02040602050305030304" pitchFamily="18" charset="0"/>
              </a:defRPr>
            </a:lvl1pPr>
            <a:lvl2pPr marL="742950" indent="-285750">
              <a:defRPr sz="2400">
                <a:solidFill>
                  <a:schemeClr val="tx1"/>
                </a:solidFill>
                <a:latin typeface="Book Antiqua" panose="02040602050305030304" pitchFamily="18" charset="0"/>
              </a:defRPr>
            </a:lvl2pPr>
            <a:lvl3pPr marL="1143000" indent="-228600">
              <a:defRPr sz="2400">
                <a:solidFill>
                  <a:schemeClr val="tx1"/>
                </a:solidFill>
                <a:latin typeface="Book Antiqua" panose="02040602050305030304" pitchFamily="18" charset="0"/>
              </a:defRPr>
            </a:lvl3pPr>
            <a:lvl4pPr marL="1600200" indent="-228600">
              <a:defRPr sz="2400">
                <a:solidFill>
                  <a:schemeClr val="tx1"/>
                </a:solidFill>
                <a:latin typeface="Book Antiqua" panose="02040602050305030304" pitchFamily="18" charset="0"/>
              </a:defRPr>
            </a:lvl4pPr>
            <a:lvl5pPr marL="2057400" indent="-228600">
              <a:defRPr sz="2400">
                <a:solidFill>
                  <a:schemeClr val="tx1"/>
                </a:solidFill>
                <a:latin typeface="Book Antiqua" panose="02040602050305030304" pitchFamily="18" charset="0"/>
              </a:defRPr>
            </a:lvl5pPr>
            <a:lvl6pPr marL="2514600" indent="-228600" eaLnBrk="0" fontAlgn="base" hangingPunct="0">
              <a:spcBef>
                <a:spcPct val="0"/>
              </a:spcBef>
              <a:spcAft>
                <a:spcPct val="0"/>
              </a:spcAft>
              <a:defRPr sz="2400">
                <a:solidFill>
                  <a:schemeClr val="tx1"/>
                </a:solidFill>
                <a:latin typeface="Book Antiqua" panose="02040602050305030304" pitchFamily="18" charset="0"/>
              </a:defRPr>
            </a:lvl6pPr>
            <a:lvl7pPr marL="2971800" indent="-228600" eaLnBrk="0" fontAlgn="base" hangingPunct="0">
              <a:spcBef>
                <a:spcPct val="0"/>
              </a:spcBef>
              <a:spcAft>
                <a:spcPct val="0"/>
              </a:spcAft>
              <a:defRPr sz="2400">
                <a:solidFill>
                  <a:schemeClr val="tx1"/>
                </a:solidFill>
                <a:latin typeface="Book Antiqua" panose="02040602050305030304" pitchFamily="18" charset="0"/>
              </a:defRPr>
            </a:lvl7pPr>
            <a:lvl8pPr marL="3429000" indent="-228600" eaLnBrk="0" fontAlgn="base" hangingPunct="0">
              <a:spcBef>
                <a:spcPct val="0"/>
              </a:spcBef>
              <a:spcAft>
                <a:spcPct val="0"/>
              </a:spcAft>
              <a:defRPr sz="2400">
                <a:solidFill>
                  <a:schemeClr val="tx1"/>
                </a:solidFill>
                <a:latin typeface="Book Antiqua" panose="02040602050305030304" pitchFamily="18" charset="0"/>
              </a:defRPr>
            </a:lvl8pPr>
            <a:lvl9pPr marL="3886200" indent="-228600" eaLnBrk="0" fontAlgn="base" hangingPunct="0">
              <a:spcBef>
                <a:spcPct val="0"/>
              </a:spcBef>
              <a:spcAft>
                <a:spcPct val="0"/>
              </a:spcAft>
              <a:defRPr sz="2400">
                <a:solidFill>
                  <a:schemeClr val="tx1"/>
                </a:solidFill>
                <a:latin typeface="Book Antiqua" panose="02040602050305030304" pitchFamily="18" charset="0"/>
              </a:defRPr>
            </a:lvl9pPr>
          </a:lstStyle>
          <a:p>
            <a:pPr marR="0" lvl="0" indent="0" algn="ctr" defTabSz="642915" rtl="0" eaLnBrk="0" fontAlgn="base" latinLnBrk="0" hangingPunct="0">
              <a:lnSpc>
                <a:spcPct val="100000"/>
              </a:lnSpc>
              <a:spcBef>
                <a:spcPct val="0"/>
              </a:spcBef>
              <a:spcAft>
                <a:spcPct val="0"/>
              </a:spcAft>
              <a:buClrTx/>
              <a:buSzTx/>
              <a:buFontTx/>
              <a:buNone/>
              <a:tabLst/>
              <a:defRPr/>
            </a:pPr>
            <a:r>
              <a:rPr lang="en-US" sz="1400" b="1">
                <a:solidFill>
                  <a:schemeClr val="bg1"/>
                </a:solidFill>
                <a:latin typeface="Arial" panose="020B0604020202020204"/>
                <a:cs typeface="Arial" panose="020B0604020202020204" pitchFamily="34" charset="0"/>
                <a:sym typeface="Gill Sans"/>
              </a:rPr>
              <a:t>Medium-term growth expectations for the MENA and CCA regions have deteriorated over the past two decades … </a:t>
            </a:r>
          </a:p>
        </p:txBody>
      </p:sp>
      <p:sp>
        <p:nvSpPr>
          <p:cNvPr id="8" name="AutoShape 5">
            <a:extLst>
              <a:ext uri="{FF2B5EF4-FFF2-40B4-BE49-F238E27FC236}">
                <a16:creationId xmlns:a16="http://schemas.microsoft.com/office/drawing/2014/main" id="{D8B2A196-20D7-3570-7E95-79ED1C5BC9EC}"/>
              </a:ext>
            </a:extLst>
          </p:cNvPr>
          <p:cNvSpPr>
            <a:spLocks noChangeArrowheads="1"/>
          </p:cNvSpPr>
          <p:nvPr>
            <p:custDataLst>
              <p:tags r:id="rId2"/>
            </p:custDataLst>
          </p:nvPr>
        </p:nvSpPr>
        <p:spPr bwMode="auto">
          <a:xfrm rot="5400000">
            <a:off x="5698503" y="-638108"/>
            <a:ext cx="923660" cy="3864082"/>
          </a:xfrm>
          <a:prstGeom prst="homePlate">
            <a:avLst>
              <a:gd name="adj" fmla="val 17185"/>
            </a:avLst>
          </a:prstGeom>
          <a:solidFill>
            <a:srgbClr val="004C97"/>
          </a:solidFill>
          <a:ln>
            <a:noFill/>
          </a:ln>
        </p:spPr>
        <p:txBody>
          <a:bodyPr rot="10800000" vert="eaVert" lIns="0" tIns="0" rIns="0" bIns="0" anchor="ctr"/>
          <a:lstStyle>
            <a:lvl1pPr>
              <a:defRPr sz="2400">
                <a:solidFill>
                  <a:schemeClr val="tx1"/>
                </a:solidFill>
                <a:latin typeface="Book Antiqua" panose="02040602050305030304" pitchFamily="18" charset="0"/>
              </a:defRPr>
            </a:lvl1pPr>
            <a:lvl2pPr marL="742950" indent="-285750">
              <a:defRPr sz="2400">
                <a:solidFill>
                  <a:schemeClr val="tx1"/>
                </a:solidFill>
                <a:latin typeface="Book Antiqua" panose="02040602050305030304" pitchFamily="18" charset="0"/>
              </a:defRPr>
            </a:lvl2pPr>
            <a:lvl3pPr marL="1143000" indent="-228600">
              <a:defRPr sz="2400">
                <a:solidFill>
                  <a:schemeClr val="tx1"/>
                </a:solidFill>
                <a:latin typeface="Book Antiqua" panose="02040602050305030304" pitchFamily="18" charset="0"/>
              </a:defRPr>
            </a:lvl3pPr>
            <a:lvl4pPr marL="1600200" indent="-228600">
              <a:defRPr sz="2400">
                <a:solidFill>
                  <a:schemeClr val="tx1"/>
                </a:solidFill>
                <a:latin typeface="Book Antiqua" panose="02040602050305030304" pitchFamily="18" charset="0"/>
              </a:defRPr>
            </a:lvl4pPr>
            <a:lvl5pPr marL="2057400" indent="-228600">
              <a:defRPr sz="2400">
                <a:solidFill>
                  <a:schemeClr val="tx1"/>
                </a:solidFill>
                <a:latin typeface="Book Antiqua" panose="02040602050305030304" pitchFamily="18" charset="0"/>
              </a:defRPr>
            </a:lvl5pPr>
            <a:lvl6pPr marL="2514600" indent="-228600" eaLnBrk="0" fontAlgn="base" hangingPunct="0">
              <a:spcBef>
                <a:spcPct val="0"/>
              </a:spcBef>
              <a:spcAft>
                <a:spcPct val="0"/>
              </a:spcAft>
              <a:defRPr sz="2400">
                <a:solidFill>
                  <a:schemeClr val="tx1"/>
                </a:solidFill>
                <a:latin typeface="Book Antiqua" panose="02040602050305030304" pitchFamily="18" charset="0"/>
              </a:defRPr>
            </a:lvl6pPr>
            <a:lvl7pPr marL="2971800" indent="-228600" eaLnBrk="0" fontAlgn="base" hangingPunct="0">
              <a:spcBef>
                <a:spcPct val="0"/>
              </a:spcBef>
              <a:spcAft>
                <a:spcPct val="0"/>
              </a:spcAft>
              <a:defRPr sz="2400">
                <a:solidFill>
                  <a:schemeClr val="tx1"/>
                </a:solidFill>
                <a:latin typeface="Book Antiqua" panose="02040602050305030304" pitchFamily="18" charset="0"/>
              </a:defRPr>
            </a:lvl7pPr>
            <a:lvl8pPr marL="3429000" indent="-228600" eaLnBrk="0" fontAlgn="base" hangingPunct="0">
              <a:spcBef>
                <a:spcPct val="0"/>
              </a:spcBef>
              <a:spcAft>
                <a:spcPct val="0"/>
              </a:spcAft>
              <a:defRPr sz="2400">
                <a:solidFill>
                  <a:schemeClr val="tx1"/>
                </a:solidFill>
                <a:latin typeface="Book Antiqua" panose="02040602050305030304" pitchFamily="18" charset="0"/>
              </a:defRPr>
            </a:lvl8pPr>
            <a:lvl9pPr marL="3886200" indent="-228600" eaLnBrk="0" fontAlgn="base" hangingPunct="0">
              <a:spcBef>
                <a:spcPct val="0"/>
              </a:spcBef>
              <a:spcAft>
                <a:spcPct val="0"/>
              </a:spcAft>
              <a:defRPr sz="2400">
                <a:solidFill>
                  <a:schemeClr val="tx1"/>
                </a:solidFill>
                <a:latin typeface="Book Antiqua" panose="02040602050305030304" pitchFamily="18" charset="0"/>
              </a:defRPr>
            </a:lvl9pPr>
          </a:lstStyle>
          <a:p>
            <a:pPr marR="0" lvl="0" indent="0" algn="ctr" defTabSz="642915" rtl="0" eaLnBrk="0" fontAlgn="base" latinLnBrk="0" hangingPunct="0">
              <a:lnSpc>
                <a:spcPct val="100000"/>
              </a:lnSpc>
              <a:spcBef>
                <a:spcPct val="0"/>
              </a:spcBef>
              <a:spcAft>
                <a:spcPct val="0"/>
              </a:spcAft>
              <a:buClrTx/>
              <a:buSzTx/>
              <a:buFontTx/>
              <a:buNone/>
              <a:tabLst/>
              <a:defRPr/>
            </a:pPr>
            <a:r>
              <a:rPr lang="en-US" sz="1400" b="1">
                <a:solidFill>
                  <a:schemeClr val="bg1"/>
                </a:solidFill>
                <a:latin typeface="Arial" panose="020B0604020202020204"/>
                <a:cs typeface="Arial" panose="020B0604020202020204" pitchFamily="34" charset="0"/>
                <a:sym typeface="Gill Sans"/>
              </a:rPr>
              <a:t>… and actual economic growth has consistently fallen short of expectations</a:t>
            </a:r>
          </a:p>
        </p:txBody>
      </p:sp>
      <p:sp>
        <p:nvSpPr>
          <p:cNvPr id="9" name="AutoShape 5">
            <a:extLst>
              <a:ext uri="{FF2B5EF4-FFF2-40B4-BE49-F238E27FC236}">
                <a16:creationId xmlns:a16="http://schemas.microsoft.com/office/drawing/2014/main" id="{299D2F35-9694-F2FF-1476-097E92F8A0C3}"/>
              </a:ext>
            </a:extLst>
          </p:cNvPr>
          <p:cNvSpPr>
            <a:spLocks noChangeArrowheads="1"/>
          </p:cNvSpPr>
          <p:nvPr>
            <p:custDataLst>
              <p:tags r:id="rId3"/>
            </p:custDataLst>
          </p:nvPr>
        </p:nvSpPr>
        <p:spPr bwMode="auto">
          <a:xfrm rot="5400000">
            <a:off x="9764114" y="-631614"/>
            <a:ext cx="923660" cy="3864082"/>
          </a:xfrm>
          <a:prstGeom prst="homePlate">
            <a:avLst>
              <a:gd name="adj" fmla="val 17185"/>
            </a:avLst>
          </a:prstGeom>
          <a:solidFill>
            <a:srgbClr val="004C97"/>
          </a:solidFill>
          <a:ln>
            <a:noFill/>
          </a:ln>
        </p:spPr>
        <p:txBody>
          <a:bodyPr rot="10800000" vert="eaVert" lIns="0" tIns="0" rIns="0" bIns="0" anchor="ctr"/>
          <a:lstStyle>
            <a:lvl1pPr>
              <a:defRPr sz="2400">
                <a:solidFill>
                  <a:schemeClr val="tx1"/>
                </a:solidFill>
                <a:latin typeface="Book Antiqua" panose="02040602050305030304" pitchFamily="18" charset="0"/>
              </a:defRPr>
            </a:lvl1pPr>
            <a:lvl2pPr marL="742950" indent="-285750">
              <a:defRPr sz="2400">
                <a:solidFill>
                  <a:schemeClr val="tx1"/>
                </a:solidFill>
                <a:latin typeface="Book Antiqua" panose="02040602050305030304" pitchFamily="18" charset="0"/>
              </a:defRPr>
            </a:lvl2pPr>
            <a:lvl3pPr marL="1143000" indent="-228600">
              <a:defRPr sz="2400">
                <a:solidFill>
                  <a:schemeClr val="tx1"/>
                </a:solidFill>
                <a:latin typeface="Book Antiqua" panose="02040602050305030304" pitchFamily="18" charset="0"/>
              </a:defRPr>
            </a:lvl3pPr>
            <a:lvl4pPr marL="1600200" indent="-228600">
              <a:defRPr sz="2400">
                <a:solidFill>
                  <a:schemeClr val="tx1"/>
                </a:solidFill>
                <a:latin typeface="Book Antiqua" panose="02040602050305030304" pitchFamily="18" charset="0"/>
              </a:defRPr>
            </a:lvl4pPr>
            <a:lvl5pPr marL="2057400" indent="-228600">
              <a:defRPr sz="2400">
                <a:solidFill>
                  <a:schemeClr val="tx1"/>
                </a:solidFill>
                <a:latin typeface="Book Antiqua" panose="02040602050305030304" pitchFamily="18" charset="0"/>
              </a:defRPr>
            </a:lvl5pPr>
            <a:lvl6pPr marL="2514600" indent="-228600" eaLnBrk="0" fontAlgn="base" hangingPunct="0">
              <a:spcBef>
                <a:spcPct val="0"/>
              </a:spcBef>
              <a:spcAft>
                <a:spcPct val="0"/>
              </a:spcAft>
              <a:defRPr sz="2400">
                <a:solidFill>
                  <a:schemeClr val="tx1"/>
                </a:solidFill>
                <a:latin typeface="Book Antiqua" panose="02040602050305030304" pitchFamily="18" charset="0"/>
              </a:defRPr>
            </a:lvl6pPr>
            <a:lvl7pPr marL="2971800" indent="-228600" eaLnBrk="0" fontAlgn="base" hangingPunct="0">
              <a:spcBef>
                <a:spcPct val="0"/>
              </a:spcBef>
              <a:spcAft>
                <a:spcPct val="0"/>
              </a:spcAft>
              <a:defRPr sz="2400">
                <a:solidFill>
                  <a:schemeClr val="tx1"/>
                </a:solidFill>
                <a:latin typeface="Book Antiqua" panose="02040602050305030304" pitchFamily="18" charset="0"/>
              </a:defRPr>
            </a:lvl7pPr>
            <a:lvl8pPr marL="3429000" indent="-228600" eaLnBrk="0" fontAlgn="base" hangingPunct="0">
              <a:spcBef>
                <a:spcPct val="0"/>
              </a:spcBef>
              <a:spcAft>
                <a:spcPct val="0"/>
              </a:spcAft>
              <a:defRPr sz="2400">
                <a:solidFill>
                  <a:schemeClr val="tx1"/>
                </a:solidFill>
                <a:latin typeface="Book Antiqua" panose="02040602050305030304" pitchFamily="18" charset="0"/>
              </a:defRPr>
            </a:lvl8pPr>
            <a:lvl9pPr marL="3886200" indent="-228600" eaLnBrk="0" fontAlgn="base" hangingPunct="0">
              <a:spcBef>
                <a:spcPct val="0"/>
              </a:spcBef>
              <a:spcAft>
                <a:spcPct val="0"/>
              </a:spcAft>
              <a:defRPr sz="2400">
                <a:solidFill>
                  <a:schemeClr val="tx1"/>
                </a:solidFill>
                <a:latin typeface="Book Antiqua" panose="02040602050305030304" pitchFamily="18" charset="0"/>
              </a:defRPr>
            </a:lvl9pPr>
          </a:lstStyle>
          <a:p>
            <a:pPr marR="0" lvl="0" indent="0" algn="ctr" defTabSz="642915" rtl="0" eaLnBrk="0" fontAlgn="base" latinLnBrk="0" hangingPunct="0">
              <a:lnSpc>
                <a:spcPct val="100000"/>
              </a:lnSpc>
              <a:spcBef>
                <a:spcPct val="0"/>
              </a:spcBef>
              <a:spcAft>
                <a:spcPct val="0"/>
              </a:spcAft>
              <a:buClrTx/>
              <a:buSzTx/>
              <a:buFontTx/>
              <a:buNone/>
              <a:tabLst/>
              <a:defRPr/>
            </a:pPr>
            <a:r>
              <a:rPr lang="en-US" sz="1400" b="1">
                <a:solidFill>
                  <a:schemeClr val="bg1"/>
                </a:solidFill>
                <a:latin typeface="Arial" panose="020B0604020202020204"/>
                <a:cs typeface="Arial"/>
                <a:sym typeface="Gill Sans"/>
              </a:rPr>
              <a:t>Living standards have improved but the gap in income per capita has widened relative to other economies</a:t>
            </a:r>
            <a:endParaRPr lang="en-US" sz="1400" b="1">
              <a:solidFill>
                <a:schemeClr val="bg1"/>
              </a:solidFill>
              <a:latin typeface="Arial" panose="020B0604020202020204"/>
              <a:cs typeface="Arial" panose="020B0604020202020204" pitchFamily="34" charset="0"/>
              <a:sym typeface="Gill Sans"/>
            </a:endParaRPr>
          </a:p>
        </p:txBody>
      </p:sp>
      <p:sp>
        <p:nvSpPr>
          <p:cNvPr id="15" name="TextBox 14">
            <a:extLst>
              <a:ext uri="{FF2B5EF4-FFF2-40B4-BE49-F238E27FC236}">
                <a16:creationId xmlns:a16="http://schemas.microsoft.com/office/drawing/2014/main" id="{58FE3137-0A6A-AEA5-2080-557394C0F44A}"/>
              </a:ext>
            </a:extLst>
          </p:cNvPr>
          <p:cNvSpPr txBox="1"/>
          <p:nvPr/>
        </p:nvSpPr>
        <p:spPr>
          <a:xfrm>
            <a:off x="248409" y="1746063"/>
            <a:ext cx="3766371" cy="461665"/>
          </a:xfrm>
          <a:prstGeom prst="rect">
            <a:avLst/>
          </a:prstGeom>
          <a:noFill/>
        </p:spPr>
        <p:txBody>
          <a:bodyPr wrap="square" rtlCol="0">
            <a:spAutoFit/>
          </a:bodyPr>
          <a:lstStyle/>
          <a:p>
            <a:pPr algn="ctr"/>
            <a:r>
              <a:rPr lang="en-US" sz="1200" b="1">
                <a:solidFill>
                  <a:schemeClr val="dk1"/>
                </a:solidFill>
                <a:effectLst/>
                <a:latin typeface="Arial Bold" panose="020B0704020202020204" pitchFamily="34" charset="0"/>
                <a:cs typeface="Arial Bold" panose="020B0704020202020204" pitchFamily="34" charset="0"/>
              </a:rPr>
              <a:t>Five-Year-Ahead Projections</a:t>
            </a:r>
            <a:br>
              <a:rPr lang="en-US" sz="1200" b="1">
                <a:solidFill>
                  <a:schemeClr val="dk1"/>
                </a:solidFill>
                <a:effectLst/>
                <a:latin typeface="+mn-lt"/>
                <a:ea typeface="+mn-ea"/>
                <a:cs typeface="+mn-cs"/>
              </a:rPr>
            </a:br>
            <a:r>
              <a:rPr lang="en-US" sz="1200" i="1">
                <a:solidFill>
                  <a:schemeClr val="dk1"/>
                </a:solidFill>
                <a:effectLst/>
                <a:latin typeface="Arial" panose="020B0604020202020204" pitchFamily="34" charset="0"/>
                <a:cs typeface="Arial" panose="020B0604020202020204" pitchFamily="34" charset="0"/>
              </a:rPr>
              <a:t>(Year-over-year percent change)</a:t>
            </a:r>
            <a:endParaRPr lang="en-US" sz="1200" i="1">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561D4847-7BD5-8A5A-18D7-4D44BBB21017}"/>
              </a:ext>
            </a:extLst>
          </p:cNvPr>
          <p:cNvSpPr txBox="1"/>
          <p:nvPr/>
        </p:nvSpPr>
        <p:spPr>
          <a:xfrm>
            <a:off x="4323928" y="1748723"/>
            <a:ext cx="3766371" cy="646331"/>
          </a:xfrm>
          <a:prstGeom prst="rect">
            <a:avLst/>
          </a:prstGeom>
          <a:noFill/>
        </p:spPr>
        <p:txBody>
          <a:bodyPr wrap="square" rtlCol="0">
            <a:spAutoFit/>
          </a:bodyPr>
          <a:lstStyle/>
          <a:p>
            <a:pPr algn="ctr"/>
            <a:r>
              <a:rPr lang="en-US" sz="1200" b="1">
                <a:solidFill>
                  <a:schemeClr val="dk1"/>
                </a:solidFill>
                <a:latin typeface="Arial Bold" panose="020B0704020202020204" pitchFamily="34" charset="0"/>
                <a:cs typeface="Arial Bold" panose="020B0704020202020204" pitchFamily="34" charset="0"/>
              </a:rPr>
              <a:t>Five-Year-Ahead Forecast Errors</a:t>
            </a:r>
            <a:br>
              <a:rPr lang="en-US" sz="1200" b="1">
                <a:solidFill>
                  <a:schemeClr val="dk1"/>
                </a:solidFill>
                <a:effectLst/>
                <a:latin typeface="+mn-lt"/>
                <a:ea typeface="+mn-ea"/>
                <a:cs typeface="+mn-cs"/>
              </a:rPr>
            </a:br>
            <a:r>
              <a:rPr lang="en-US" sz="1200" i="1">
                <a:solidFill>
                  <a:schemeClr val="dk1"/>
                </a:solidFill>
                <a:latin typeface="Arial" panose="020B0604020202020204" pitchFamily="34" charset="0"/>
                <a:cs typeface="Arial" panose="020B0604020202020204" pitchFamily="34" charset="0"/>
              </a:rPr>
              <a:t>(Difference in actual and predicted real GDP per capita; percentage points)</a:t>
            </a:r>
          </a:p>
        </p:txBody>
      </p:sp>
      <p:sp>
        <p:nvSpPr>
          <p:cNvPr id="23" name="TextBox 22">
            <a:extLst>
              <a:ext uri="{FF2B5EF4-FFF2-40B4-BE49-F238E27FC236}">
                <a16:creationId xmlns:a16="http://schemas.microsoft.com/office/drawing/2014/main" id="{5AB4764D-D6B4-A7EF-F4B7-831CC5F60A58}"/>
              </a:ext>
            </a:extLst>
          </p:cNvPr>
          <p:cNvSpPr txBox="1"/>
          <p:nvPr/>
        </p:nvSpPr>
        <p:spPr>
          <a:xfrm>
            <a:off x="8205711" y="1742207"/>
            <a:ext cx="4099626" cy="646331"/>
          </a:xfrm>
          <a:prstGeom prst="rect">
            <a:avLst/>
          </a:prstGeom>
          <a:noFill/>
        </p:spPr>
        <p:txBody>
          <a:bodyPr wrap="square" rtlCol="0">
            <a:spAutoFit/>
          </a:bodyPr>
          <a:lstStyle/>
          <a:p>
            <a:pPr algn="ctr" rtl="0"/>
            <a:r>
              <a:rPr lang="en-US" sz="1200" b="1">
                <a:solidFill>
                  <a:schemeClr val="dk1"/>
                </a:solidFill>
                <a:latin typeface="Arial Bold" panose="020B0704020202020204" pitchFamily="34" charset="0"/>
                <a:cs typeface="Arial Bold" panose="020B0704020202020204" pitchFamily="34" charset="0"/>
              </a:rPr>
              <a:t>Income Convergence: Real GDP per Capita Levels relative to Advanced Economies</a:t>
            </a:r>
            <a:br>
              <a:rPr lang="en-US" sz="1200">
                <a:solidFill>
                  <a:schemeClr val="dk1"/>
                </a:solidFill>
                <a:effectLst/>
                <a:latin typeface="+mn-lt"/>
                <a:ea typeface="+mn-ea"/>
                <a:cs typeface="+mn-cs"/>
              </a:rPr>
            </a:br>
            <a:r>
              <a:rPr lang="en-US" sz="1200" i="1">
                <a:solidFill>
                  <a:schemeClr val="dk1"/>
                </a:solidFill>
                <a:latin typeface="Arial" panose="020B0604020202020204" pitchFamily="34" charset="0"/>
                <a:cs typeface="Arial" panose="020B0604020202020204" pitchFamily="34" charset="0"/>
              </a:rPr>
              <a:t>(Percent; by economy group)</a:t>
            </a:r>
          </a:p>
        </p:txBody>
      </p:sp>
      <p:sp>
        <p:nvSpPr>
          <p:cNvPr id="24" name="TextBox 23">
            <a:extLst>
              <a:ext uri="{FF2B5EF4-FFF2-40B4-BE49-F238E27FC236}">
                <a16:creationId xmlns:a16="http://schemas.microsoft.com/office/drawing/2014/main" id="{4BFBB28E-EFF8-1B92-F8A2-2080E1AA0C2C}"/>
              </a:ext>
            </a:extLst>
          </p:cNvPr>
          <p:cNvSpPr txBox="1"/>
          <p:nvPr/>
        </p:nvSpPr>
        <p:spPr>
          <a:xfrm>
            <a:off x="122209" y="6106722"/>
            <a:ext cx="12103902" cy="923330"/>
          </a:xfrm>
          <a:prstGeom prst="rect">
            <a:avLst/>
          </a:prstGeom>
          <a:noFill/>
        </p:spPr>
        <p:txBody>
          <a:bodyPr wrap="square" rtlCol="0">
            <a:spAutoFit/>
          </a:bodyPr>
          <a:lstStyle/>
          <a:p>
            <a:r>
              <a:rPr lang="en-US" sz="900">
                <a:solidFill>
                  <a:schemeClr val="dk1"/>
                </a:solidFill>
                <a:effectLst/>
                <a:latin typeface="Arial" panose="020B0604020202020204" pitchFamily="34" charset="0"/>
                <a:cs typeface="Arial" panose="020B0604020202020204" pitchFamily="34" charset="0"/>
              </a:rPr>
              <a:t>Sources: IMF, World Economic Outlook database; and IMF staff calculations.</a:t>
            </a:r>
          </a:p>
          <a:p>
            <a:r>
              <a:rPr lang="en-US" sz="900" b="0" i="0">
                <a:solidFill>
                  <a:schemeClr val="dk1"/>
                </a:solidFill>
                <a:effectLst/>
                <a:latin typeface="Arial" panose="020B0604020202020204" pitchFamily="34" charset="0"/>
                <a:cs typeface="Arial" panose="020B0604020202020204" pitchFamily="34" charset="0"/>
              </a:rPr>
              <a:t>Note: Panel 1 illustrates five-year-ahead growth projections published in fall vintages of the </a:t>
            </a:r>
            <a:r>
              <a:rPr lang="en-US" sz="900" b="0" i="1">
                <a:solidFill>
                  <a:schemeClr val="dk1"/>
                </a:solidFill>
                <a:effectLst/>
                <a:latin typeface="Arial" panose="020B0604020202020204" pitchFamily="34" charset="0"/>
                <a:cs typeface="Arial" panose="020B0604020202020204" pitchFamily="34" charset="0"/>
              </a:rPr>
              <a:t>World Economic Outlook</a:t>
            </a:r>
            <a:r>
              <a:rPr lang="en-US" sz="900" b="0" i="0">
                <a:solidFill>
                  <a:schemeClr val="dk1"/>
                </a:solidFill>
                <a:effectLst/>
                <a:latin typeface="Arial" panose="020B0604020202020204" pitchFamily="34" charset="0"/>
                <a:cs typeface="Arial" panose="020B0604020202020204" pitchFamily="34" charset="0"/>
              </a:rPr>
              <a:t> from 1995 to 2023. Panel 2 shows the difference between realized growth of a given year (between 2000 to 2023) and projected growth in the World Economic Outlook published five years earlier. Countries are weighted using purchasing power in international dollar weights. CCA = Caucasus and Central Asia; </a:t>
            </a:r>
            <a:r>
              <a:rPr lang="en-US" sz="900">
                <a:solidFill>
                  <a:schemeClr val="dk1"/>
                </a:solidFill>
                <a:latin typeface="Arial" panose="020B0604020202020204" pitchFamily="34" charset="0"/>
                <a:cs typeface="Arial" panose="020B0604020202020204" pitchFamily="34" charset="0"/>
              </a:rPr>
              <a:t>EMs = emerging markets; GCC = Gulf Cooperation Council; MENA = Middle East and North Africa (including Pakistan). </a:t>
            </a:r>
            <a:r>
              <a:rPr lang="en-US" sz="900" err="1">
                <a:solidFill>
                  <a:schemeClr val="dk1"/>
                </a:solidFill>
                <a:latin typeface="Arial" panose="020B0604020202020204" pitchFamily="34" charset="0"/>
                <a:cs typeface="Arial" panose="020B0604020202020204" pitchFamily="34" charset="0"/>
              </a:rPr>
              <a:t>RoW</a:t>
            </a:r>
            <a:r>
              <a:rPr lang="en-US" sz="900">
                <a:solidFill>
                  <a:schemeClr val="dk1"/>
                </a:solidFill>
                <a:latin typeface="Arial" panose="020B0604020202020204" pitchFamily="34" charset="0"/>
                <a:cs typeface="Arial" panose="020B0604020202020204" pitchFamily="34" charset="0"/>
              </a:rPr>
              <a:t> = rest of the world. EM and the rest of the world exclude CCA and MENA countries (and Pakistan). </a:t>
            </a:r>
          </a:p>
          <a:p>
            <a:endParaRPr lang="en-US"/>
          </a:p>
        </p:txBody>
      </p:sp>
      <p:graphicFrame>
        <p:nvGraphicFramePr>
          <p:cNvPr id="3" name="Chart 2">
            <a:extLst>
              <a:ext uri="{FF2B5EF4-FFF2-40B4-BE49-F238E27FC236}">
                <a16:creationId xmlns:a16="http://schemas.microsoft.com/office/drawing/2014/main" id="{851C3E02-CE20-9DB5-65B5-EFBFCB9141E2}"/>
              </a:ext>
            </a:extLst>
          </p:cNvPr>
          <p:cNvGraphicFramePr>
            <a:graphicFrameLocks/>
          </p:cNvGraphicFramePr>
          <p:nvPr>
            <p:extLst>
              <p:ext uri="{D42A27DB-BD31-4B8C-83A1-F6EECF244321}">
                <p14:modId xmlns:p14="http://schemas.microsoft.com/office/powerpoint/2010/main" val="1118456584"/>
              </p:ext>
            </p:extLst>
          </p:nvPr>
        </p:nvGraphicFramePr>
        <p:xfrm>
          <a:off x="125806" y="2278524"/>
          <a:ext cx="3941456" cy="3828198"/>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6" name="Chart 5">
            <a:extLst>
              <a:ext uri="{FF2B5EF4-FFF2-40B4-BE49-F238E27FC236}">
                <a16:creationId xmlns:a16="http://schemas.microsoft.com/office/drawing/2014/main" id="{AEE12A93-B5AF-BD06-6C86-F6A8F1B1FA8C}"/>
              </a:ext>
            </a:extLst>
          </p:cNvPr>
          <p:cNvGraphicFramePr>
            <a:graphicFrameLocks/>
          </p:cNvGraphicFramePr>
          <p:nvPr>
            <p:extLst>
              <p:ext uri="{D42A27DB-BD31-4B8C-83A1-F6EECF244321}">
                <p14:modId xmlns:p14="http://schemas.microsoft.com/office/powerpoint/2010/main" val="3270981804"/>
              </p:ext>
            </p:extLst>
          </p:nvPr>
        </p:nvGraphicFramePr>
        <p:xfrm>
          <a:off x="4122893" y="2388538"/>
          <a:ext cx="4025112" cy="3637359"/>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7" name="Chart 6">
            <a:extLst>
              <a:ext uri="{FF2B5EF4-FFF2-40B4-BE49-F238E27FC236}">
                <a16:creationId xmlns:a16="http://schemas.microsoft.com/office/drawing/2014/main" id="{F472F8AB-54FB-46DD-ACF6-7FDEBFB42154}"/>
              </a:ext>
            </a:extLst>
          </p:cNvPr>
          <p:cNvGraphicFramePr>
            <a:graphicFrameLocks/>
          </p:cNvGraphicFramePr>
          <p:nvPr>
            <p:extLst>
              <p:ext uri="{D42A27DB-BD31-4B8C-83A1-F6EECF244321}">
                <p14:modId xmlns:p14="http://schemas.microsoft.com/office/powerpoint/2010/main" val="1597229825"/>
              </p:ext>
            </p:extLst>
          </p:nvPr>
        </p:nvGraphicFramePr>
        <p:xfrm>
          <a:off x="8200064" y="2353969"/>
          <a:ext cx="3941456" cy="3858118"/>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3217447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4C9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18D0F-D192-467B-BAC4-C500B7327A25}"/>
              </a:ext>
            </a:extLst>
          </p:cNvPr>
          <p:cNvSpPr>
            <a:spLocks noGrp="1"/>
          </p:cNvSpPr>
          <p:nvPr>
            <p:ph type="title"/>
          </p:nvPr>
        </p:nvSpPr>
        <p:spPr>
          <a:xfrm>
            <a:off x="486137" y="2764313"/>
            <a:ext cx="11407401" cy="1329373"/>
          </a:xfrm>
        </p:spPr>
        <p:txBody>
          <a:bodyPr>
            <a:noAutofit/>
          </a:bodyPr>
          <a:lstStyle/>
          <a:p>
            <a:pPr algn="ctr">
              <a:lnSpc>
                <a:spcPct val="150000"/>
              </a:lnSpc>
              <a:spcAft>
                <a:spcPts val="1200"/>
              </a:spcAft>
            </a:pPr>
            <a:r>
              <a:rPr lang="en-US" sz="3600">
                <a:latin typeface="Arial Black"/>
              </a:rPr>
              <a:t>The main contributors to growth</a:t>
            </a:r>
            <a:endParaRPr lang="en-US" sz="3300"/>
          </a:p>
        </p:txBody>
      </p:sp>
    </p:spTree>
    <p:extLst>
      <p:ext uri="{BB962C8B-B14F-4D97-AF65-F5344CB8AC3E}">
        <p14:creationId xmlns:p14="http://schemas.microsoft.com/office/powerpoint/2010/main" val="2330906096"/>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8E6DF-D65D-44F0-8ECB-6F7082E48CF9}"/>
              </a:ext>
            </a:extLst>
          </p:cNvPr>
          <p:cNvSpPr>
            <a:spLocks noGrp="1"/>
          </p:cNvSpPr>
          <p:nvPr>
            <p:ph type="title"/>
          </p:nvPr>
        </p:nvSpPr>
        <p:spPr>
          <a:xfrm>
            <a:off x="677864" y="57779"/>
            <a:ext cx="10949034" cy="659352"/>
          </a:xfrm>
        </p:spPr>
        <p:txBody>
          <a:bodyPr>
            <a:normAutofit/>
          </a:bodyPr>
          <a:lstStyle/>
          <a:p>
            <a:r>
              <a:rPr lang="en-US" sz="2200">
                <a:solidFill>
                  <a:srgbClr val="004C97"/>
                </a:solidFill>
                <a:latin typeface="Arial Black"/>
                <a:cs typeface="Segoe UI"/>
              </a:rPr>
              <a:t>Growth in MENA and the CCA is driven less by capital deepening than elsewhere, while labor has been more important …</a:t>
            </a:r>
          </a:p>
        </p:txBody>
      </p:sp>
      <p:sp>
        <p:nvSpPr>
          <p:cNvPr id="4" name="AutoShape 5">
            <a:extLst>
              <a:ext uri="{FF2B5EF4-FFF2-40B4-BE49-F238E27FC236}">
                <a16:creationId xmlns:a16="http://schemas.microsoft.com/office/drawing/2014/main" id="{0D9E2411-1EFA-C1EA-4E2D-6216919647D4}"/>
              </a:ext>
            </a:extLst>
          </p:cNvPr>
          <p:cNvSpPr>
            <a:spLocks noChangeArrowheads="1"/>
          </p:cNvSpPr>
          <p:nvPr>
            <p:custDataLst>
              <p:tags r:id="rId1"/>
            </p:custDataLst>
          </p:nvPr>
        </p:nvSpPr>
        <p:spPr bwMode="auto">
          <a:xfrm rot="5400000">
            <a:off x="5712853" y="-840163"/>
            <a:ext cx="766301" cy="3818170"/>
          </a:xfrm>
          <a:prstGeom prst="homePlate">
            <a:avLst>
              <a:gd name="adj" fmla="val 17185"/>
            </a:avLst>
          </a:prstGeom>
          <a:solidFill>
            <a:srgbClr val="004C97"/>
          </a:solidFill>
          <a:ln>
            <a:noFill/>
          </a:ln>
        </p:spPr>
        <p:txBody>
          <a:bodyPr rot="10800000" vert="eaVert" lIns="0" tIns="0" rIns="0" bIns="0" anchor="ctr"/>
          <a:lstStyle>
            <a:lvl1pPr>
              <a:defRPr sz="2400">
                <a:solidFill>
                  <a:schemeClr val="tx1"/>
                </a:solidFill>
                <a:latin typeface="Book Antiqua" panose="02040602050305030304" pitchFamily="18" charset="0"/>
              </a:defRPr>
            </a:lvl1pPr>
            <a:lvl2pPr marL="742950" indent="-285750">
              <a:defRPr sz="2400">
                <a:solidFill>
                  <a:schemeClr val="tx1"/>
                </a:solidFill>
                <a:latin typeface="Book Antiqua" panose="02040602050305030304" pitchFamily="18" charset="0"/>
              </a:defRPr>
            </a:lvl2pPr>
            <a:lvl3pPr marL="1143000" indent="-228600">
              <a:defRPr sz="2400">
                <a:solidFill>
                  <a:schemeClr val="tx1"/>
                </a:solidFill>
                <a:latin typeface="Book Antiqua" panose="02040602050305030304" pitchFamily="18" charset="0"/>
              </a:defRPr>
            </a:lvl3pPr>
            <a:lvl4pPr marL="1600200" indent="-228600">
              <a:defRPr sz="2400">
                <a:solidFill>
                  <a:schemeClr val="tx1"/>
                </a:solidFill>
                <a:latin typeface="Book Antiqua" panose="02040602050305030304" pitchFamily="18" charset="0"/>
              </a:defRPr>
            </a:lvl4pPr>
            <a:lvl5pPr marL="2057400" indent="-228600">
              <a:defRPr sz="2400">
                <a:solidFill>
                  <a:schemeClr val="tx1"/>
                </a:solidFill>
                <a:latin typeface="Book Antiqua" panose="02040602050305030304" pitchFamily="18" charset="0"/>
              </a:defRPr>
            </a:lvl5pPr>
            <a:lvl6pPr marL="2514600" indent="-228600" eaLnBrk="0" fontAlgn="base" hangingPunct="0">
              <a:spcBef>
                <a:spcPct val="0"/>
              </a:spcBef>
              <a:spcAft>
                <a:spcPct val="0"/>
              </a:spcAft>
              <a:defRPr sz="2400">
                <a:solidFill>
                  <a:schemeClr val="tx1"/>
                </a:solidFill>
                <a:latin typeface="Book Antiqua" panose="02040602050305030304" pitchFamily="18" charset="0"/>
              </a:defRPr>
            </a:lvl6pPr>
            <a:lvl7pPr marL="2971800" indent="-228600" eaLnBrk="0" fontAlgn="base" hangingPunct="0">
              <a:spcBef>
                <a:spcPct val="0"/>
              </a:spcBef>
              <a:spcAft>
                <a:spcPct val="0"/>
              </a:spcAft>
              <a:defRPr sz="2400">
                <a:solidFill>
                  <a:schemeClr val="tx1"/>
                </a:solidFill>
                <a:latin typeface="Book Antiqua" panose="02040602050305030304" pitchFamily="18" charset="0"/>
              </a:defRPr>
            </a:lvl7pPr>
            <a:lvl8pPr marL="3429000" indent="-228600" eaLnBrk="0" fontAlgn="base" hangingPunct="0">
              <a:spcBef>
                <a:spcPct val="0"/>
              </a:spcBef>
              <a:spcAft>
                <a:spcPct val="0"/>
              </a:spcAft>
              <a:defRPr sz="2400">
                <a:solidFill>
                  <a:schemeClr val="tx1"/>
                </a:solidFill>
                <a:latin typeface="Book Antiqua" panose="02040602050305030304" pitchFamily="18" charset="0"/>
              </a:defRPr>
            </a:lvl8pPr>
            <a:lvl9pPr marL="3886200" indent="-228600" eaLnBrk="0" fontAlgn="base" hangingPunct="0">
              <a:spcBef>
                <a:spcPct val="0"/>
              </a:spcBef>
              <a:spcAft>
                <a:spcPct val="0"/>
              </a:spcAft>
              <a:defRPr sz="2400">
                <a:solidFill>
                  <a:schemeClr val="tx1"/>
                </a:solidFill>
                <a:latin typeface="Book Antiqua" panose="02040602050305030304" pitchFamily="18" charset="0"/>
              </a:defRPr>
            </a:lvl9pPr>
          </a:lstStyle>
          <a:p>
            <a:pPr marL="0" marR="0" lvl="0" indent="0" algn="ctr" defTabSz="642915" rtl="0" eaLnBrk="0" fontAlgn="base" latinLnBrk="0" hangingPunct="0">
              <a:lnSpc>
                <a:spcPct val="100000"/>
              </a:lnSpc>
              <a:spcBef>
                <a:spcPct val="0"/>
              </a:spcBef>
              <a:spcAft>
                <a:spcPct val="0"/>
              </a:spcAft>
              <a:buClrTx/>
              <a:buSzTx/>
              <a:buFontTx/>
              <a:buNone/>
              <a:tabLst/>
              <a:defRPr/>
            </a:pPr>
            <a:r>
              <a:rPr lang="en-US" sz="1400" b="1">
                <a:solidFill>
                  <a:schemeClr val="bg1"/>
                </a:solidFill>
                <a:latin typeface="Arial" panose="020B0604020202020204"/>
                <a:sym typeface="Gill Sans"/>
              </a:rPr>
              <a:t>… with working-age populations contributing most to employment…</a:t>
            </a:r>
            <a:endParaRPr kumimoji="0" lang="en-US" sz="1400" b="1" i="0" u="none" strike="noStrike" kern="1200" cap="none" spc="0" normalizeH="0" baseline="0" noProof="0">
              <a:ln>
                <a:noFill/>
              </a:ln>
              <a:solidFill>
                <a:schemeClr val="bg1"/>
              </a:solidFill>
              <a:effectLst/>
              <a:uLnTx/>
              <a:uFillTx/>
              <a:latin typeface="Arial" panose="020B0604020202020204"/>
              <a:ea typeface="+mn-ea"/>
              <a:cs typeface="+mn-cs"/>
              <a:sym typeface="Gill Sans"/>
            </a:endParaRPr>
          </a:p>
        </p:txBody>
      </p:sp>
      <p:sp>
        <p:nvSpPr>
          <p:cNvPr id="14" name="AutoShape 5">
            <a:extLst>
              <a:ext uri="{FF2B5EF4-FFF2-40B4-BE49-F238E27FC236}">
                <a16:creationId xmlns:a16="http://schemas.microsoft.com/office/drawing/2014/main" id="{A4F294AB-6454-6D60-7338-42AC70B257D6}"/>
              </a:ext>
            </a:extLst>
          </p:cNvPr>
          <p:cNvSpPr>
            <a:spLocks noChangeArrowheads="1"/>
          </p:cNvSpPr>
          <p:nvPr>
            <p:custDataLst>
              <p:tags r:id="rId2"/>
            </p:custDataLst>
          </p:nvPr>
        </p:nvSpPr>
        <p:spPr bwMode="auto">
          <a:xfrm rot="5400000">
            <a:off x="1702723" y="-848311"/>
            <a:ext cx="766301" cy="3818170"/>
          </a:xfrm>
          <a:prstGeom prst="homePlate">
            <a:avLst>
              <a:gd name="adj" fmla="val 17185"/>
            </a:avLst>
          </a:prstGeom>
          <a:solidFill>
            <a:srgbClr val="004C97"/>
          </a:solidFill>
          <a:ln>
            <a:noFill/>
          </a:ln>
        </p:spPr>
        <p:txBody>
          <a:bodyPr rot="10800000" vert="eaVert" lIns="0" tIns="0" rIns="0" bIns="0" anchor="ctr"/>
          <a:lstStyle>
            <a:lvl1pPr>
              <a:defRPr sz="2400">
                <a:solidFill>
                  <a:schemeClr val="tx1"/>
                </a:solidFill>
                <a:latin typeface="Book Antiqua" panose="02040602050305030304" pitchFamily="18" charset="0"/>
              </a:defRPr>
            </a:lvl1pPr>
            <a:lvl2pPr marL="742950" indent="-285750">
              <a:defRPr sz="2400">
                <a:solidFill>
                  <a:schemeClr val="tx1"/>
                </a:solidFill>
                <a:latin typeface="Book Antiqua" panose="02040602050305030304" pitchFamily="18" charset="0"/>
              </a:defRPr>
            </a:lvl2pPr>
            <a:lvl3pPr marL="1143000" indent="-228600">
              <a:defRPr sz="2400">
                <a:solidFill>
                  <a:schemeClr val="tx1"/>
                </a:solidFill>
                <a:latin typeface="Book Antiqua" panose="02040602050305030304" pitchFamily="18" charset="0"/>
              </a:defRPr>
            </a:lvl3pPr>
            <a:lvl4pPr marL="1600200" indent="-228600">
              <a:defRPr sz="2400">
                <a:solidFill>
                  <a:schemeClr val="tx1"/>
                </a:solidFill>
                <a:latin typeface="Book Antiqua" panose="02040602050305030304" pitchFamily="18" charset="0"/>
              </a:defRPr>
            </a:lvl4pPr>
            <a:lvl5pPr marL="2057400" indent="-228600">
              <a:defRPr sz="2400">
                <a:solidFill>
                  <a:schemeClr val="tx1"/>
                </a:solidFill>
                <a:latin typeface="Book Antiqua" panose="02040602050305030304" pitchFamily="18" charset="0"/>
              </a:defRPr>
            </a:lvl5pPr>
            <a:lvl6pPr marL="2514600" indent="-228600" eaLnBrk="0" fontAlgn="base" hangingPunct="0">
              <a:spcBef>
                <a:spcPct val="0"/>
              </a:spcBef>
              <a:spcAft>
                <a:spcPct val="0"/>
              </a:spcAft>
              <a:defRPr sz="2400">
                <a:solidFill>
                  <a:schemeClr val="tx1"/>
                </a:solidFill>
                <a:latin typeface="Book Antiqua" panose="02040602050305030304" pitchFamily="18" charset="0"/>
              </a:defRPr>
            </a:lvl6pPr>
            <a:lvl7pPr marL="2971800" indent="-228600" eaLnBrk="0" fontAlgn="base" hangingPunct="0">
              <a:spcBef>
                <a:spcPct val="0"/>
              </a:spcBef>
              <a:spcAft>
                <a:spcPct val="0"/>
              </a:spcAft>
              <a:defRPr sz="2400">
                <a:solidFill>
                  <a:schemeClr val="tx1"/>
                </a:solidFill>
                <a:latin typeface="Book Antiqua" panose="02040602050305030304" pitchFamily="18" charset="0"/>
              </a:defRPr>
            </a:lvl7pPr>
            <a:lvl8pPr marL="3429000" indent="-228600" eaLnBrk="0" fontAlgn="base" hangingPunct="0">
              <a:spcBef>
                <a:spcPct val="0"/>
              </a:spcBef>
              <a:spcAft>
                <a:spcPct val="0"/>
              </a:spcAft>
              <a:defRPr sz="2400">
                <a:solidFill>
                  <a:schemeClr val="tx1"/>
                </a:solidFill>
                <a:latin typeface="Book Antiqua" panose="02040602050305030304" pitchFamily="18" charset="0"/>
              </a:defRPr>
            </a:lvl8pPr>
            <a:lvl9pPr marL="3886200" indent="-228600" eaLnBrk="0" fontAlgn="base" hangingPunct="0">
              <a:spcBef>
                <a:spcPct val="0"/>
              </a:spcBef>
              <a:spcAft>
                <a:spcPct val="0"/>
              </a:spcAft>
              <a:defRPr sz="2400">
                <a:solidFill>
                  <a:schemeClr val="tx1"/>
                </a:solidFill>
                <a:latin typeface="Book Antiqua" panose="02040602050305030304" pitchFamily="18" charset="0"/>
              </a:defRPr>
            </a:lvl9pPr>
          </a:lstStyle>
          <a:p>
            <a:pPr marL="0" marR="0" lvl="0" indent="0" algn="ctr" defTabSz="642915" rtl="0" eaLnBrk="0" fontAlgn="base" latinLnBrk="0" hangingPunct="0">
              <a:lnSpc>
                <a:spcPct val="100000"/>
              </a:lnSpc>
              <a:spcBef>
                <a:spcPct val="0"/>
              </a:spcBef>
              <a:spcAft>
                <a:spcPct val="0"/>
              </a:spcAft>
              <a:buClrTx/>
              <a:buSzTx/>
              <a:buFontTx/>
              <a:buNone/>
              <a:tabLst/>
              <a:defRPr/>
            </a:pPr>
            <a:r>
              <a:rPr lang="en-US" sz="1400" b="1">
                <a:solidFill>
                  <a:schemeClr val="bg1"/>
                </a:solidFill>
                <a:latin typeface="Arial" panose="020B0604020202020204"/>
                <a:sym typeface="Gill Sans"/>
              </a:rPr>
              <a:t>Labor has been a significant contributor to growth across MENA and CCA economies…</a:t>
            </a:r>
            <a:endParaRPr kumimoji="0" lang="en-US" sz="1400" b="1" i="0" u="none" strike="noStrike" kern="1200" cap="none" spc="0" normalizeH="0" baseline="0" noProof="0">
              <a:ln>
                <a:noFill/>
              </a:ln>
              <a:solidFill>
                <a:schemeClr val="bg1"/>
              </a:solidFill>
              <a:effectLst/>
              <a:uLnTx/>
              <a:uFillTx/>
              <a:latin typeface="Arial" panose="020B0604020202020204"/>
              <a:ea typeface="+mn-ea"/>
              <a:cs typeface="+mn-cs"/>
              <a:sym typeface="Gill Sans"/>
            </a:endParaRPr>
          </a:p>
        </p:txBody>
      </p:sp>
      <p:sp>
        <p:nvSpPr>
          <p:cNvPr id="16" name="AutoShape 5">
            <a:extLst>
              <a:ext uri="{FF2B5EF4-FFF2-40B4-BE49-F238E27FC236}">
                <a16:creationId xmlns:a16="http://schemas.microsoft.com/office/drawing/2014/main" id="{A4B2A868-B29D-B308-3200-1C51B3DE002F}"/>
              </a:ext>
            </a:extLst>
          </p:cNvPr>
          <p:cNvSpPr>
            <a:spLocks noChangeArrowheads="1"/>
          </p:cNvSpPr>
          <p:nvPr>
            <p:custDataLst>
              <p:tags r:id="rId3"/>
            </p:custDataLst>
          </p:nvPr>
        </p:nvSpPr>
        <p:spPr bwMode="auto">
          <a:xfrm rot="5400000">
            <a:off x="9722982" y="-836250"/>
            <a:ext cx="766301" cy="3818170"/>
          </a:xfrm>
          <a:prstGeom prst="homePlate">
            <a:avLst>
              <a:gd name="adj" fmla="val 17185"/>
            </a:avLst>
          </a:prstGeom>
          <a:solidFill>
            <a:srgbClr val="004C97"/>
          </a:solidFill>
          <a:ln>
            <a:noFill/>
          </a:ln>
        </p:spPr>
        <p:txBody>
          <a:bodyPr rot="10800000" vert="eaVert" lIns="0" tIns="0" rIns="0" bIns="0" anchor="ctr"/>
          <a:lstStyle>
            <a:lvl1pPr>
              <a:defRPr sz="2400">
                <a:solidFill>
                  <a:schemeClr val="tx1"/>
                </a:solidFill>
                <a:latin typeface="Book Antiqua" panose="02040602050305030304" pitchFamily="18" charset="0"/>
              </a:defRPr>
            </a:lvl1pPr>
            <a:lvl2pPr marL="742950" indent="-285750">
              <a:defRPr sz="2400">
                <a:solidFill>
                  <a:schemeClr val="tx1"/>
                </a:solidFill>
                <a:latin typeface="Book Antiqua" panose="02040602050305030304" pitchFamily="18" charset="0"/>
              </a:defRPr>
            </a:lvl2pPr>
            <a:lvl3pPr marL="1143000" indent="-228600">
              <a:defRPr sz="2400">
                <a:solidFill>
                  <a:schemeClr val="tx1"/>
                </a:solidFill>
                <a:latin typeface="Book Antiqua" panose="02040602050305030304" pitchFamily="18" charset="0"/>
              </a:defRPr>
            </a:lvl3pPr>
            <a:lvl4pPr marL="1600200" indent="-228600">
              <a:defRPr sz="2400">
                <a:solidFill>
                  <a:schemeClr val="tx1"/>
                </a:solidFill>
                <a:latin typeface="Book Antiqua" panose="02040602050305030304" pitchFamily="18" charset="0"/>
              </a:defRPr>
            </a:lvl4pPr>
            <a:lvl5pPr marL="2057400" indent="-228600">
              <a:defRPr sz="2400">
                <a:solidFill>
                  <a:schemeClr val="tx1"/>
                </a:solidFill>
                <a:latin typeface="Book Antiqua" panose="02040602050305030304" pitchFamily="18" charset="0"/>
              </a:defRPr>
            </a:lvl5pPr>
            <a:lvl6pPr marL="2514600" indent="-228600" eaLnBrk="0" fontAlgn="base" hangingPunct="0">
              <a:spcBef>
                <a:spcPct val="0"/>
              </a:spcBef>
              <a:spcAft>
                <a:spcPct val="0"/>
              </a:spcAft>
              <a:defRPr sz="2400">
                <a:solidFill>
                  <a:schemeClr val="tx1"/>
                </a:solidFill>
                <a:latin typeface="Book Antiqua" panose="02040602050305030304" pitchFamily="18" charset="0"/>
              </a:defRPr>
            </a:lvl6pPr>
            <a:lvl7pPr marL="2971800" indent="-228600" eaLnBrk="0" fontAlgn="base" hangingPunct="0">
              <a:spcBef>
                <a:spcPct val="0"/>
              </a:spcBef>
              <a:spcAft>
                <a:spcPct val="0"/>
              </a:spcAft>
              <a:defRPr sz="2400">
                <a:solidFill>
                  <a:schemeClr val="tx1"/>
                </a:solidFill>
                <a:latin typeface="Book Antiqua" panose="02040602050305030304" pitchFamily="18" charset="0"/>
              </a:defRPr>
            </a:lvl7pPr>
            <a:lvl8pPr marL="3429000" indent="-228600" eaLnBrk="0" fontAlgn="base" hangingPunct="0">
              <a:spcBef>
                <a:spcPct val="0"/>
              </a:spcBef>
              <a:spcAft>
                <a:spcPct val="0"/>
              </a:spcAft>
              <a:defRPr sz="2400">
                <a:solidFill>
                  <a:schemeClr val="tx1"/>
                </a:solidFill>
                <a:latin typeface="Book Antiqua" panose="02040602050305030304" pitchFamily="18" charset="0"/>
              </a:defRPr>
            </a:lvl8pPr>
            <a:lvl9pPr marL="3886200" indent="-228600" eaLnBrk="0" fontAlgn="base" hangingPunct="0">
              <a:spcBef>
                <a:spcPct val="0"/>
              </a:spcBef>
              <a:spcAft>
                <a:spcPct val="0"/>
              </a:spcAft>
              <a:defRPr sz="2400">
                <a:solidFill>
                  <a:schemeClr val="tx1"/>
                </a:solidFill>
                <a:latin typeface="Book Antiqua" panose="02040602050305030304" pitchFamily="18" charset="0"/>
              </a:defRPr>
            </a:lvl9pPr>
          </a:lstStyle>
          <a:p>
            <a:pPr marL="0" marR="0" lvl="0" indent="0" algn="ctr" defTabSz="642915"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a:ln>
                  <a:noFill/>
                </a:ln>
                <a:solidFill>
                  <a:schemeClr val="bg1"/>
                </a:solidFill>
                <a:effectLst/>
                <a:uLnTx/>
                <a:uFillTx/>
                <a:latin typeface="Arial" panose="020B0604020202020204"/>
                <a:ea typeface="+mn-ea"/>
                <a:cs typeface="+mn-cs"/>
                <a:sym typeface="Gill Sans"/>
              </a:rPr>
              <a:t>…while capital deepening has been subdued</a:t>
            </a:r>
          </a:p>
        </p:txBody>
      </p:sp>
      <p:sp>
        <p:nvSpPr>
          <p:cNvPr id="3" name="TextBox 2">
            <a:extLst>
              <a:ext uri="{FF2B5EF4-FFF2-40B4-BE49-F238E27FC236}">
                <a16:creationId xmlns:a16="http://schemas.microsoft.com/office/drawing/2014/main" id="{968C324D-73FE-948F-7AC2-F485A482C5BD}"/>
              </a:ext>
            </a:extLst>
          </p:cNvPr>
          <p:cNvSpPr txBox="1"/>
          <p:nvPr/>
        </p:nvSpPr>
        <p:spPr>
          <a:xfrm>
            <a:off x="159374" y="6008732"/>
            <a:ext cx="3968284" cy="630942"/>
          </a:xfrm>
          <a:prstGeom prst="rect">
            <a:avLst/>
          </a:prstGeom>
          <a:noFill/>
        </p:spPr>
        <p:txBody>
          <a:bodyPr wrap="square" rtlCol="0">
            <a:spAutoFit/>
          </a:bodyPr>
          <a:lstStyle/>
          <a:p>
            <a:r>
              <a:rPr lang="en-US" sz="700">
                <a:latin typeface="Arial" panose="020B0604020202020204" pitchFamily="34" charset="0"/>
                <a:cs typeface="Arial" panose="020B0604020202020204" pitchFamily="34" charset="0"/>
              </a:rPr>
              <a:t>Sources: International </a:t>
            </a:r>
            <a:r>
              <a:rPr lang="en-US" sz="700" err="1">
                <a:latin typeface="Arial" panose="020B0604020202020204" pitchFamily="34" charset="0"/>
                <a:cs typeface="Arial" panose="020B0604020202020204" pitchFamily="34" charset="0"/>
              </a:rPr>
              <a:t>Labour</a:t>
            </a:r>
            <a:r>
              <a:rPr lang="en-US" sz="700">
                <a:latin typeface="Arial" panose="020B0604020202020204" pitchFamily="34" charset="0"/>
                <a:cs typeface="Arial" panose="020B0604020202020204" pitchFamily="34" charset="0"/>
              </a:rPr>
              <a:t> Organization; Penn World Table version 10.01; United Nations, World Population Prospects; and IMF staff calculations.</a:t>
            </a:r>
          </a:p>
          <a:p>
            <a:r>
              <a:rPr lang="en-US" sz="700">
                <a:latin typeface="Arial" panose="020B0604020202020204" pitchFamily="34" charset="0"/>
                <a:cs typeface="Arial" panose="020B0604020202020204" pitchFamily="34" charset="0"/>
              </a:rPr>
              <a:t>Note: Countries weighted using purchasing power in international dollar weights. Contributions of capital deepening and employment per capita reflect the shares of the respective factor inputs in output and their growth rates. Labor productivity is real GDP per employed worker. </a:t>
            </a:r>
          </a:p>
        </p:txBody>
      </p:sp>
      <p:sp>
        <p:nvSpPr>
          <p:cNvPr id="7" name="TextBox 6">
            <a:extLst>
              <a:ext uri="{FF2B5EF4-FFF2-40B4-BE49-F238E27FC236}">
                <a16:creationId xmlns:a16="http://schemas.microsoft.com/office/drawing/2014/main" id="{4BEE005D-F09E-1471-9693-99921E7A49F1}"/>
              </a:ext>
            </a:extLst>
          </p:cNvPr>
          <p:cNvSpPr txBox="1"/>
          <p:nvPr/>
        </p:nvSpPr>
        <p:spPr>
          <a:xfrm>
            <a:off x="4144183" y="6008732"/>
            <a:ext cx="3968284" cy="630942"/>
          </a:xfrm>
          <a:prstGeom prst="rect">
            <a:avLst/>
          </a:prstGeom>
          <a:noFill/>
        </p:spPr>
        <p:txBody>
          <a:bodyPr wrap="square" rtlCol="0">
            <a:spAutoFit/>
          </a:bodyPr>
          <a:lstStyle/>
          <a:p>
            <a:r>
              <a:rPr lang="en-US" sz="700">
                <a:latin typeface="Arial" panose="020B0604020202020204" pitchFamily="34" charset="0"/>
                <a:cs typeface="Arial" panose="020B0604020202020204" pitchFamily="34" charset="0"/>
              </a:rPr>
              <a:t>Sources: International </a:t>
            </a:r>
            <a:r>
              <a:rPr lang="en-US" sz="700" err="1">
                <a:latin typeface="Arial" panose="020B0604020202020204" pitchFamily="34" charset="0"/>
                <a:cs typeface="Arial" panose="020B0604020202020204" pitchFamily="34" charset="0"/>
              </a:rPr>
              <a:t>Labour</a:t>
            </a:r>
            <a:r>
              <a:rPr lang="en-US" sz="700">
                <a:latin typeface="Arial" panose="020B0604020202020204" pitchFamily="34" charset="0"/>
                <a:cs typeface="Arial" panose="020B0604020202020204" pitchFamily="34" charset="0"/>
              </a:rPr>
              <a:t> Organization; United Nations, World Population Prospects; and IMF staff calculations.</a:t>
            </a:r>
            <a:br>
              <a:rPr lang="en-US" sz="700">
                <a:latin typeface="Arial" panose="020B0604020202020204" pitchFamily="34" charset="0"/>
                <a:cs typeface="Arial" panose="020B0604020202020204" pitchFamily="34" charset="0"/>
              </a:rPr>
            </a:br>
            <a:r>
              <a:rPr lang="en-US" sz="700">
                <a:latin typeface="Arial" panose="020B0604020202020204" pitchFamily="34" charset="0"/>
                <a:cs typeface="Arial" panose="020B0604020202020204" pitchFamily="34" charset="0"/>
              </a:rPr>
              <a:t>Note: The employed share of the labor force is defined as 100% – the unemployment rate. CCA = Caucasus and Central Asia; GCC = Gulf Cooperation Council; MENA = Middle East and North Africa.</a:t>
            </a:r>
          </a:p>
        </p:txBody>
      </p:sp>
      <p:sp>
        <p:nvSpPr>
          <p:cNvPr id="11" name="TextBox 10">
            <a:extLst>
              <a:ext uri="{FF2B5EF4-FFF2-40B4-BE49-F238E27FC236}">
                <a16:creationId xmlns:a16="http://schemas.microsoft.com/office/drawing/2014/main" id="{6A59CC7D-906B-44A7-0120-45F34D93737C}"/>
              </a:ext>
            </a:extLst>
          </p:cNvPr>
          <p:cNvSpPr txBox="1"/>
          <p:nvPr/>
        </p:nvSpPr>
        <p:spPr>
          <a:xfrm>
            <a:off x="8197047" y="6008732"/>
            <a:ext cx="3994953" cy="831381"/>
          </a:xfrm>
          <a:prstGeom prst="rect">
            <a:avLst/>
          </a:prstGeom>
          <a:noFill/>
        </p:spPr>
        <p:txBody>
          <a:bodyPr wrap="square" rtlCol="0">
            <a:spAutoFit/>
          </a:bodyPr>
          <a:lstStyle/>
          <a:p>
            <a:pPr marL="0" marR="0">
              <a:lnSpc>
                <a:spcPct val="116000"/>
              </a:lnSpc>
              <a:spcBef>
                <a:spcPts val="0"/>
              </a:spcBef>
              <a:spcAft>
                <a:spcPts val="800"/>
              </a:spcAft>
            </a:pPr>
            <a:r>
              <a:rPr lang="en-US" sz="700">
                <a:solidFill>
                  <a:srgbClr val="000000"/>
                </a:solidFill>
                <a:effectLst/>
                <a:latin typeface="Arial" panose="020B0604020202020204" pitchFamily="34" charset="0"/>
                <a:ea typeface="Arial" panose="020B0604020202020204" pitchFamily="34" charset="0"/>
                <a:cs typeface="Arial" panose="020B0604020202020204" pitchFamily="34" charset="0"/>
              </a:rPr>
              <a:t>Sources: IMF, World Economic Outlook database; and IMF staff calculations.</a:t>
            </a:r>
            <a:br>
              <a:rPr lang="en-US" sz="700">
                <a:solidFill>
                  <a:srgbClr val="000000"/>
                </a:solidFill>
                <a:effectLst/>
                <a:latin typeface="Arial" panose="020B0604020202020204" pitchFamily="34" charset="0"/>
                <a:ea typeface="Arial" panose="020B0604020202020204" pitchFamily="34" charset="0"/>
                <a:cs typeface="Arial" panose="020B0604020202020204" pitchFamily="34" charset="0"/>
              </a:rPr>
            </a:br>
            <a:r>
              <a:rPr lang="en-US" sz="700">
                <a:solidFill>
                  <a:srgbClr val="000000"/>
                </a:solidFill>
                <a:effectLst/>
                <a:latin typeface="Arial" panose="020B0604020202020204" pitchFamily="34" charset="0"/>
                <a:ea typeface="Arial" panose="020B0604020202020204" pitchFamily="34" charset="0"/>
                <a:cs typeface="Arial" panose="020B0604020202020204" pitchFamily="34" charset="0"/>
              </a:rPr>
              <a:t>Note: </a:t>
            </a:r>
            <a:r>
              <a:rPr lang="en-US" sz="700">
                <a:solidFill>
                  <a:schemeClr val="dk1"/>
                </a:solidFill>
                <a:effectLst/>
                <a:latin typeface="Arial" panose="020B0604020202020204" pitchFamily="34" charset="0"/>
                <a:ea typeface="+mn-ea"/>
                <a:cs typeface="Arial" panose="020B0604020202020204" pitchFamily="34" charset="0"/>
              </a:rPr>
              <a:t>Countries weighted using purchasing power in international dollar weights. Figures obtained through a decomposition exercise of capital deepening, where capital deepening is defined as the amount of capital utilized per employed worker. CCA = Caucasus and Central Asia; GCC = Gulf Cooperation Council; MENA = Middle East</a:t>
            </a:r>
            <a:r>
              <a:rPr lang="en-US" sz="700" baseline="0">
                <a:solidFill>
                  <a:schemeClr val="dk1"/>
                </a:solidFill>
                <a:effectLst/>
                <a:latin typeface="Arial" panose="020B0604020202020204" pitchFamily="34" charset="0"/>
                <a:ea typeface="+mn-ea"/>
                <a:cs typeface="Arial" panose="020B0604020202020204" pitchFamily="34" charset="0"/>
              </a:rPr>
              <a:t> and </a:t>
            </a:r>
            <a:r>
              <a:rPr lang="en-US" sz="700">
                <a:solidFill>
                  <a:schemeClr val="dk1"/>
                </a:solidFill>
                <a:effectLst/>
                <a:latin typeface="Arial" panose="020B0604020202020204" pitchFamily="34" charset="0"/>
                <a:ea typeface="+mn-ea"/>
                <a:cs typeface="Arial" panose="020B0604020202020204" pitchFamily="34" charset="0"/>
              </a:rPr>
              <a:t>North Africa</a:t>
            </a:r>
            <a:r>
              <a:rPr lang="en-US" sz="700" baseline="0">
                <a:solidFill>
                  <a:schemeClr val="dk1"/>
                </a:solidFill>
                <a:effectLst/>
                <a:latin typeface="Arial" panose="020B0604020202020204" pitchFamily="34" charset="0"/>
                <a:ea typeface="+mn-ea"/>
                <a:cs typeface="Arial" panose="020B0604020202020204" pitchFamily="34" charset="0"/>
              </a:rPr>
              <a:t> (including </a:t>
            </a:r>
            <a:r>
              <a:rPr lang="en-US" sz="700">
                <a:solidFill>
                  <a:schemeClr val="dk1"/>
                </a:solidFill>
                <a:effectLst/>
                <a:latin typeface="Arial" panose="020B0604020202020204" pitchFamily="34" charset="0"/>
                <a:ea typeface="+mn-ea"/>
                <a:cs typeface="Arial" panose="020B0604020202020204" pitchFamily="34" charset="0"/>
              </a:rPr>
              <a:t>Pakistan).</a:t>
            </a:r>
            <a:endParaRPr lang="en-US" sz="700">
              <a:solidFill>
                <a:srgbClr val="000000"/>
              </a:solidFill>
              <a:effectLst/>
              <a:latin typeface="Arial" panose="020B0604020202020204" pitchFamily="34" charset="0"/>
              <a:ea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72CEBCD3-BA29-B5D9-BA06-8F4DF1293927}"/>
              </a:ext>
            </a:extLst>
          </p:cNvPr>
          <p:cNvSpPr txBox="1"/>
          <p:nvPr/>
        </p:nvSpPr>
        <p:spPr>
          <a:xfrm>
            <a:off x="373624" y="1608881"/>
            <a:ext cx="3611364" cy="830997"/>
          </a:xfrm>
          <a:prstGeom prst="rect">
            <a:avLst/>
          </a:prstGeom>
          <a:noFill/>
        </p:spPr>
        <p:txBody>
          <a:bodyPr wrap="square" rtlCol="0">
            <a:spAutoFit/>
          </a:bodyPr>
          <a:lstStyle/>
          <a:p>
            <a:pPr algn="ctr" rtl="0">
              <a:defRPr sz="1400" b="0" i="0" u="none" strike="noStrike" kern="1200" spc="0" baseline="0">
                <a:solidFill>
                  <a:prstClr val="black"/>
                </a:solidFill>
                <a:latin typeface="Arial" panose="020B0604020202020204" pitchFamily="34" charset="0"/>
                <a:ea typeface="+mn-ea"/>
                <a:cs typeface="Arial" panose="020B0604020202020204" pitchFamily="34" charset="0"/>
              </a:defRPr>
            </a:pPr>
            <a:r>
              <a:rPr lang="en-US" sz="1200" b="1">
                <a:solidFill>
                  <a:schemeClr val="dk1"/>
                </a:solidFill>
                <a:latin typeface="Arial Bold" panose="020B0704020202020204" pitchFamily="34" charset="0"/>
                <a:cs typeface="Arial Bold" panose="020B0704020202020204" pitchFamily="34" charset="0"/>
              </a:rPr>
              <a:t>C</a:t>
            </a:r>
            <a:r>
              <a:rPr lang="en-US" sz="1200" b="1"/>
              <a:t>ontributions to Real GDP per Capita Growth, 1995-2023</a:t>
            </a:r>
          </a:p>
          <a:p>
            <a:pPr algn="ctr" rtl="0">
              <a:defRPr sz="1400" b="0" i="0" u="none" strike="noStrike" kern="1200" spc="0" baseline="0">
                <a:solidFill>
                  <a:prstClr val="black"/>
                </a:solidFill>
                <a:latin typeface="Arial" panose="020B0604020202020204" pitchFamily="34" charset="0"/>
                <a:ea typeface="+mn-ea"/>
                <a:cs typeface="Arial" panose="020B0604020202020204" pitchFamily="34" charset="0"/>
              </a:defRPr>
            </a:pPr>
            <a:r>
              <a:rPr lang="en-US" sz="1200" i="1"/>
              <a:t>(Average year-over-year percent change; contributions in percentage points)</a:t>
            </a:r>
          </a:p>
        </p:txBody>
      </p:sp>
      <p:sp>
        <p:nvSpPr>
          <p:cNvPr id="13" name="TextBox 12">
            <a:extLst>
              <a:ext uri="{FF2B5EF4-FFF2-40B4-BE49-F238E27FC236}">
                <a16:creationId xmlns:a16="http://schemas.microsoft.com/office/drawing/2014/main" id="{133F593C-5649-34B4-0C42-8A0CDAC6845A}"/>
              </a:ext>
            </a:extLst>
          </p:cNvPr>
          <p:cNvSpPr txBox="1"/>
          <p:nvPr/>
        </p:nvSpPr>
        <p:spPr>
          <a:xfrm>
            <a:off x="4244919" y="1616634"/>
            <a:ext cx="3802516" cy="830997"/>
          </a:xfrm>
          <a:prstGeom prst="rect">
            <a:avLst/>
          </a:prstGeom>
          <a:noFill/>
        </p:spPr>
        <p:txBody>
          <a:bodyPr wrap="square" rtlCol="0">
            <a:spAutoFit/>
          </a:bodyPr>
          <a:lstStyle/>
          <a:p>
            <a:pPr algn="ctr" rtl="0">
              <a:defRPr sz="1400" b="0" i="0" u="none" strike="noStrike" kern="1200" spc="0" baseline="0">
                <a:solidFill>
                  <a:sysClr val="windowText" lastClr="000000"/>
                </a:solidFill>
                <a:latin typeface="Arial" panose="020B0604020202020204" pitchFamily="34" charset="0"/>
                <a:ea typeface="+mn-ea"/>
                <a:cs typeface="Arial" panose="020B0604020202020204" pitchFamily="34" charset="0"/>
              </a:defRPr>
            </a:pPr>
            <a:r>
              <a:rPr lang="en-US" sz="1200" b="1"/>
              <a:t>Contributions to Employment per Capita Growth, 2001-22</a:t>
            </a:r>
          </a:p>
          <a:p>
            <a:pPr algn="ctr" rtl="0">
              <a:defRPr sz="1400" b="0" i="0" u="none" strike="noStrike" kern="1200" spc="0" baseline="0">
                <a:solidFill>
                  <a:sysClr val="windowText" lastClr="000000"/>
                </a:solidFill>
                <a:latin typeface="Arial" panose="020B0604020202020204" pitchFamily="34" charset="0"/>
                <a:ea typeface="+mn-ea"/>
                <a:cs typeface="Arial" panose="020B0604020202020204" pitchFamily="34" charset="0"/>
              </a:defRPr>
            </a:pPr>
            <a:r>
              <a:rPr lang="en-US" sz="1200" i="1"/>
              <a:t>(Average</a:t>
            </a:r>
            <a:r>
              <a:rPr lang="en-US" sz="1200" i="1" baseline="0"/>
              <a:t> y</a:t>
            </a:r>
            <a:r>
              <a:rPr lang="en-US" sz="1200" i="1"/>
              <a:t>ear-over-year percent change; contributions in percentage points)</a:t>
            </a:r>
          </a:p>
        </p:txBody>
      </p:sp>
      <p:sp>
        <p:nvSpPr>
          <p:cNvPr id="15" name="TextBox 14">
            <a:extLst>
              <a:ext uri="{FF2B5EF4-FFF2-40B4-BE49-F238E27FC236}">
                <a16:creationId xmlns:a16="http://schemas.microsoft.com/office/drawing/2014/main" id="{BCFCBCDB-7847-F1A4-95C4-EF546E270F4D}"/>
              </a:ext>
            </a:extLst>
          </p:cNvPr>
          <p:cNvSpPr txBox="1"/>
          <p:nvPr/>
        </p:nvSpPr>
        <p:spPr>
          <a:xfrm>
            <a:off x="8112467" y="1598997"/>
            <a:ext cx="3611364"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prstClr val="black"/>
                </a:solidFill>
                <a:latin typeface="Arial" panose="020B0604020202020204" pitchFamily="34" charset="0"/>
                <a:ea typeface="+mn-ea"/>
                <a:cs typeface="Arial" panose="020B0604020202020204" pitchFamily="34" charset="0"/>
              </a:defRPr>
            </a:pPr>
            <a:r>
              <a:rPr lang="en-US" sz="1200" b="1">
                <a:solidFill>
                  <a:sysClr val="windowText" lastClr="000000"/>
                </a:solidFill>
                <a:latin typeface="Arial" panose="020B0604020202020204" pitchFamily="34" charset="0"/>
                <a:cs typeface="Arial" panose="020B0604020202020204" pitchFamily="34" charset="0"/>
              </a:rPr>
              <a:t>Contributions to Capital Deepening, 1995-2023</a:t>
            </a:r>
          </a:p>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prstClr val="black"/>
                </a:solidFill>
                <a:latin typeface="Arial" panose="020B0604020202020204" pitchFamily="34" charset="0"/>
                <a:ea typeface="+mn-ea"/>
                <a:cs typeface="Arial" panose="020B0604020202020204" pitchFamily="34" charset="0"/>
              </a:defRPr>
            </a:pPr>
            <a:r>
              <a:rPr lang="en-US" sz="1200" i="1">
                <a:solidFill>
                  <a:sysClr val="windowText" lastClr="000000"/>
                </a:solidFill>
                <a:latin typeface="Arial" panose="020B0604020202020204" pitchFamily="34" charset="0"/>
                <a:cs typeface="Arial" panose="020B0604020202020204" pitchFamily="34" charset="0"/>
              </a:rPr>
              <a:t>(Average year-over-year percent change; contributions in percentage points)</a:t>
            </a:r>
          </a:p>
        </p:txBody>
      </p:sp>
      <p:graphicFrame>
        <p:nvGraphicFramePr>
          <p:cNvPr id="6" name="Chart 5">
            <a:extLst>
              <a:ext uri="{FF2B5EF4-FFF2-40B4-BE49-F238E27FC236}">
                <a16:creationId xmlns:a16="http://schemas.microsoft.com/office/drawing/2014/main" id="{5C9247E9-3592-4C24-A40A-9B9622D03581}"/>
              </a:ext>
            </a:extLst>
          </p:cNvPr>
          <p:cNvGraphicFramePr>
            <a:graphicFrameLocks/>
          </p:cNvGraphicFramePr>
          <p:nvPr>
            <p:extLst>
              <p:ext uri="{D42A27DB-BD31-4B8C-83A1-F6EECF244321}">
                <p14:modId xmlns:p14="http://schemas.microsoft.com/office/powerpoint/2010/main" val="2165470935"/>
              </p:ext>
            </p:extLst>
          </p:nvPr>
        </p:nvGraphicFramePr>
        <p:xfrm>
          <a:off x="184457" y="2418513"/>
          <a:ext cx="3875146" cy="3590219"/>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8" name="Chart 17">
            <a:extLst>
              <a:ext uri="{FF2B5EF4-FFF2-40B4-BE49-F238E27FC236}">
                <a16:creationId xmlns:a16="http://schemas.microsoft.com/office/drawing/2014/main" id="{DB23BDFA-FF43-A4C6-ABFD-3888F56646FF}"/>
              </a:ext>
            </a:extLst>
          </p:cNvPr>
          <p:cNvGraphicFramePr>
            <a:graphicFrameLocks/>
          </p:cNvGraphicFramePr>
          <p:nvPr>
            <p:extLst>
              <p:ext uri="{D42A27DB-BD31-4B8C-83A1-F6EECF244321}">
                <p14:modId xmlns:p14="http://schemas.microsoft.com/office/powerpoint/2010/main" val="1974275281"/>
              </p:ext>
            </p:extLst>
          </p:nvPr>
        </p:nvGraphicFramePr>
        <p:xfrm>
          <a:off x="8260082" y="2360919"/>
          <a:ext cx="3728450" cy="367665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9" name="Chart 18">
            <a:extLst>
              <a:ext uri="{FF2B5EF4-FFF2-40B4-BE49-F238E27FC236}">
                <a16:creationId xmlns:a16="http://schemas.microsoft.com/office/drawing/2014/main" id="{445D7B40-BB74-6ECB-685B-51BAD3F36D58}"/>
              </a:ext>
            </a:extLst>
          </p:cNvPr>
          <p:cNvGraphicFramePr>
            <a:graphicFrameLocks/>
          </p:cNvGraphicFramePr>
          <p:nvPr>
            <p:extLst>
              <p:ext uri="{D42A27DB-BD31-4B8C-83A1-F6EECF244321}">
                <p14:modId xmlns:p14="http://schemas.microsoft.com/office/powerpoint/2010/main" val="1228983443"/>
              </p:ext>
            </p:extLst>
          </p:nvPr>
        </p:nvGraphicFramePr>
        <p:xfrm>
          <a:off x="4186918" y="2472447"/>
          <a:ext cx="3818171" cy="3561101"/>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258857684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93B4D-5E88-12DC-B1C8-4FDB34E5EDCA}"/>
              </a:ext>
            </a:extLst>
          </p:cNvPr>
          <p:cNvSpPr>
            <a:spLocks noGrp="1"/>
          </p:cNvSpPr>
          <p:nvPr>
            <p:ph type="title"/>
          </p:nvPr>
        </p:nvSpPr>
        <p:spPr>
          <a:xfrm>
            <a:off x="620064" y="-51313"/>
            <a:ext cx="10743655" cy="1118064"/>
          </a:xfrm>
        </p:spPr>
        <p:txBody>
          <a:bodyPr>
            <a:noAutofit/>
          </a:bodyPr>
          <a:lstStyle/>
          <a:p>
            <a:r>
              <a:rPr lang="en-US" sz="2400" b="1" dirty="0">
                <a:solidFill>
                  <a:srgbClr val="004C97"/>
                </a:solidFill>
                <a:latin typeface="Arial Black" panose="020B0A04020102020204" pitchFamily="34" charset="0"/>
                <a:cs typeface="Arial" panose="020B0604020202020204" pitchFamily="34" charset="0"/>
              </a:rPr>
              <a:t>… but labor </a:t>
            </a:r>
            <a:r>
              <a:rPr lang="en-US" sz="2400" b="1">
                <a:solidFill>
                  <a:srgbClr val="004C97"/>
                </a:solidFill>
                <a:latin typeface="Arial Black" panose="020B0A04020102020204" pitchFamily="34" charset="0"/>
                <a:cs typeface="Arial" panose="020B0604020202020204" pitchFamily="34" charset="0"/>
              </a:rPr>
              <a:t>market gaps </a:t>
            </a:r>
            <a:r>
              <a:rPr lang="en-US" sz="2400" b="1" dirty="0">
                <a:solidFill>
                  <a:srgbClr val="004C97"/>
                </a:solidFill>
                <a:latin typeface="Arial Black" panose="020B0A04020102020204" pitchFamily="34" charset="0"/>
                <a:cs typeface="Arial" panose="020B0604020202020204" pitchFamily="34" charset="0"/>
              </a:rPr>
              <a:t>exist, and working-age population growth is declining </a:t>
            </a:r>
          </a:p>
        </p:txBody>
      </p:sp>
      <p:sp>
        <p:nvSpPr>
          <p:cNvPr id="10" name="TextBox 9">
            <a:extLst>
              <a:ext uri="{FF2B5EF4-FFF2-40B4-BE49-F238E27FC236}">
                <a16:creationId xmlns:a16="http://schemas.microsoft.com/office/drawing/2014/main" id="{0A5AA9D4-8EAA-2020-586A-E4139358C433}"/>
              </a:ext>
            </a:extLst>
          </p:cNvPr>
          <p:cNvSpPr txBox="1"/>
          <p:nvPr/>
        </p:nvSpPr>
        <p:spPr>
          <a:xfrm>
            <a:off x="78836" y="6106549"/>
            <a:ext cx="11894347" cy="984885"/>
          </a:xfrm>
          <a:prstGeom prst="rect">
            <a:avLst/>
          </a:prstGeom>
          <a:noFill/>
        </p:spPr>
        <p:txBody>
          <a:bodyPr wrap="square" rtlCol="0">
            <a:spAutoFit/>
          </a:bodyPr>
          <a:lstStyle/>
          <a:p>
            <a:r>
              <a:rPr lang="en-US" sz="800">
                <a:solidFill>
                  <a:schemeClr val="dk1"/>
                </a:solidFill>
                <a:effectLst/>
                <a:latin typeface="Arial" panose="020B0604020202020204" pitchFamily="34" charset="0"/>
                <a:cs typeface="Arial" panose="020B0604020202020204" pitchFamily="34" charset="0"/>
              </a:rPr>
              <a:t>Sources: World Bank, World Development Indicators; International </a:t>
            </a:r>
            <a:r>
              <a:rPr lang="en-US" sz="800" err="1">
                <a:solidFill>
                  <a:schemeClr val="dk1"/>
                </a:solidFill>
                <a:effectLst/>
                <a:latin typeface="Arial" panose="020B0604020202020204" pitchFamily="34" charset="0"/>
                <a:cs typeface="Arial" panose="020B0604020202020204" pitchFamily="34" charset="0"/>
              </a:rPr>
              <a:t>Labour</a:t>
            </a:r>
            <a:r>
              <a:rPr lang="en-US" sz="800">
                <a:solidFill>
                  <a:schemeClr val="dk1"/>
                </a:solidFill>
                <a:effectLst/>
                <a:latin typeface="Arial" panose="020B0604020202020204" pitchFamily="34" charset="0"/>
                <a:cs typeface="Arial" panose="020B0604020202020204" pitchFamily="34" charset="0"/>
              </a:rPr>
              <a:t> Organization; and IMF staff calculations.</a:t>
            </a:r>
          </a:p>
          <a:p>
            <a:r>
              <a:rPr lang="en-US" sz="800">
                <a:solidFill>
                  <a:schemeClr val="dk1"/>
                </a:solidFill>
                <a:effectLst/>
                <a:latin typeface="Arial" panose="020B0604020202020204" pitchFamily="34" charset="0"/>
                <a:cs typeface="Arial" panose="020B0604020202020204" pitchFamily="34" charset="0"/>
              </a:rPr>
              <a:t>Note: The gender gap is the difference in male and female labor force nonparticipation rates. The youth inactivity rate is defined as the share of the population age 15–24 not in employment, education, or training. The age gap is the difference between the youth inactivity rate and the unemployment rate for adults over 25 years. The Human Capital Index (HCI) is an international metric that benchmarks key components of human capital, including health and education, across countries. The index measures the level of human capital that a child could expect to attain by</a:t>
            </a:r>
            <a:r>
              <a:rPr lang="en-US" sz="800" baseline="30000">
                <a:solidFill>
                  <a:schemeClr val="dk1"/>
                </a:solidFill>
                <a:effectLst/>
                <a:latin typeface="Arial" panose="020B0604020202020204" pitchFamily="34" charset="0"/>
                <a:cs typeface="Arial" panose="020B0604020202020204" pitchFamily="34" charset="0"/>
              </a:rPr>
              <a:t> </a:t>
            </a:r>
            <a:r>
              <a:rPr lang="en-US" sz="800">
                <a:solidFill>
                  <a:schemeClr val="dk1"/>
                </a:solidFill>
                <a:effectLst/>
                <a:latin typeface="Arial" panose="020B0604020202020204" pitchFamily="34" charset="0"/>
                <a:cs typeface="Arial" panose="020B0604020202020204" pitchFamily="34" charset="0"/>
              </a:rPr>
              <a:t>the age of 18. The index ranges between 0 and 1, with 1 meaning the maximum possible level is reached. CCA = Caucasus and Central Asia; GCC = Gulf Cooperation Council; MENA = Middle East and North Africa (including Pakistan); ROW = rest of the world.</a:t>
            </a:r>
            <a:endParaRPr lang="en-US" sz="800">
              <a:latin typeface="Arial" panose="020B0604020202020204" pitchFamily="34" charset="0"/>
              <a:cs typeface="Arial" panose="020B0604020202020204" pitchFamily="34" charset="0"/>
            </a:endParaRPr>
          </a:p>
          <a:p>
            <a:endParaRPr lang="en-US"/>
          </a:p>
        </p:txBody>
      </p:sp>
      <p:sp>
        <p:nvSpPr>
          <p:cNvPr id="4" name="AutoShape 5">
            <a:extLst>
              <a:ext uri="{FF2B5EF4-FFF2-40B4-BE49-F238E27FC236}">
                <a16:creationId xmlns:a16="http://schemas.microsoft.com/office/drawing/2014/main" id="{F12235A5-E8B7-8C8C-16ED-3CC76EB3F73E}"/>
              </a:ext>
            </a:extLst>
          </p:cNvPr>
          <p:cNvSpPr>
            <a:spLocks noChangeArrowheads="1"/>
          </p:cNvSpPr>
          <p:nvPr>
            <p:custDataLst>
              <p:tags r:id="rId1"/>
            </p:custDataLst>
          </p:nvPr>
        </p:nvSpPr>
        <p:spPr bwMode="auto">
          <a:xfrm rot="5400000">
            <a:off x="1592420" y="-638108"/>
            <a:ext cx="923660" cy="3864082"/>
          </a:xfrm>
          <a:prstGeom prst="homePlate">
            <a:avLst>
              <a:gd name="adj" fmla="val 17185"/>
            </a:avLst>
          </a:prstGeom>
          <a:solidFill>
            <a:srgbClr val="004C97"/>
          </a:solidFill>
          <a:ln>
            <a:noFill/>
          </a:ln>
        </p:spPr>
        <p:txBody>
          <a:bodyPr rot="10800000" vert="eaVert" lIns="0" tIns="0" rIns="0" bIns="0" anchor="ctr"/>
          <a:lstStyle>
            <a:lvl1pPr>
              <a:defRPr sz="2400">
                <a:solidFill>
                  <a:schemeClr val="tx1"/>
                </a:solidFill>
                <a:latin typeface="Book Antiqua" panose="02040602050305030304" pitchFamily="18" charset="0"/>
              </a:defRPr>
            </a:lvl1pPr>
            <a:lvl2pPr marL="742950" indent="-285750">
              <a:defRPr sz="2400">
                <a:solidFill>
                  <a:schemeClr val="tx1"/>
                </a:solidFill>
                <a:latin typeface="Book Antiqua" panose="02040602050305030304" pitchFamily="18" charset="0"/>
              </a:defRPr>
            </a:lvl2pPr>
            <a:lvl3pPr marL="1143000" indent="-228600">
              <a:defRPr sz="2400">
                <a:solidFill>
                  <a:schemeClr val="tx1"/>
                </a:solidFill>
                <a:latin typeface="Book Antiqua" panose="02040602050305030304" pitchFamily="18" charset="0"/>
              </a:defRPr>
            </a:lvl3pPr>
            <a:lvl4pPr marL="1600200" indent="-228600">
              <a:defRPr sz="2400">
                <a:solidFill>
                  <a:schemeClr val="tx1"/>
                </a:solidFill>
                <a:latin typeface="Book Antiqua" panose="02040602050305030304" pitchFamily="18" charset="0"/>
              </a:defRPr>
            </a:lvl4pPr>
            <a:lvl5pPr marL="2057400" indent="-228600">
              <a:defRPr sz="2400">
                <a:solidFill>
                  <a:schemeClr val="tx1"/>
                </a:solidFill>
                <a:latin typeface="Book Antiqua" panose="02040602050305030304" pitchFamily="18" charset="0"/>
              </a:defRPr>
            </a:lvl5pPr>
            <a:lvl6pPr marL="2514600" indent="-228600" eaLnBrk="0" fontAlgn="base" hangingPunct="0">
              <a:spcBef>
                <a:spcPct val="0"/>
              </a:spcBef>
              <a:spcAft>
                <a:spcPct val="0"/>
              </a:spcAft>
              <a:defRPr sz="2400">
                <a:solidFill>
                  <a:schemeClr val="tx1"/>
                </a:solidFill>
                <a:latin typeface="Book Antiqua" panose="02040602050305030304" pitchFamily="18" charset="0"/>
              </a:defRPr>
            </a:lvl6pPr>
            <a:lvl7pPr marL="2971800" indent="-228600" eaLnBrk="0" fontAlgn="base" hangingPunct="0">
              <a:spcBef>
                <a:spcPct val="0"/>
              </a:spcBef>
              <a:spcAft>
                <a:spcPct val="0"/>
              </a:spcAft>
              <a:defRPr sz="2400">
                <a:solidFill>
                  <a:schemeClr val="tx1"/>
                </a:solidFill>
                <a:latin typeface="Book Antiqua" panose="02040602050305030304" pitchFamily="18" charset="0"/>
              </a:defRPr>
            </a:lvl7pPr>
            <a:lvl8pPr marL="3429000" indent="-228600" eaLnBrk="0" fontAlgn="base" hangingPunct="0">
              <a:spcBef>
                <a:spcPct val="0"/>
              </a:spcBef>
              <a:spcAft>
                <a:spcPct val="0"/>
              </a:spcAft>
              <a:defRPr sz="2400">
                <a:solidFill>
                  <a:schemeClr val="tx1"/>
                </a:solidFill>
                <a:latin typeface="Book Antiqua" panose="02040602050305030304" pitchFamily="18" charset="0"/>
              </a:defRPr>
            </a:lvl8pPr>
            <a:lvl9pPr marL="3886200" indent="-228600" eaLnBrk="0" fontAlgn="base" hangingPunct="0">
              <a:spcBef>
                <a:spcPct val="0"/>
              </a:spcBef>
              <a:spcAft>
                <a:spcPct val="0"/>
              </a:spcAft>
              <a:defRPr sz="2400">
                <a:solidFill>
                  <a:schemeClr val="tx1"/>
                </a:solidFill>
                <a:latin typeface="Book Antiqua" panose="02040602050305030304" pitchFamily="18" charset="0"/>
              </a:defRPr>
            </a:lvl9pPr>
          </a:lstStyle>
          <a:p>
            <a:pPr marR="0" lvl="0" indent="0" algn="ctr" defTabSz="642915" rtl="0" eaLnBrk="0" fontAlgn="base" latinLnBrk="0" hangingPunct="0">
              <a:lnSpc>
                <a:spcPct val="100000"/>
              </a:lnSpc>
              <a:spcBef>
                <a:spcPct val="0"/>
              </a:spcBef>
              <a:spcAft>
                <a:spcPct val="0"/>
              </a:spcAft>
              <a:buClrTx/>
              <a:buSzTx/>
              <a:buFontTx/>
              <a:buNone/>
              <a:tabLst/>
              <a:defRPr/>
            </a:pPr>
            <a:r>
              <a:rPr lang="en-US" sz="1400" b="1">
                <a:solidFill>
                  <a:schemeClr val="bg1"/>
                </a:solidFill>
                <a:latin typeface="Arial" panose="020B0604020202020204"/>
                <a:cs typeface="Arial"/>
                <a:sym typeface="Gill Sans"/>
              </a:rPr>
              <a:t>High rates of nonparticipation by women and sizeable participation gender gaps</a:t>
            </a:r>
            <a:endParaRPr lang="en-US" sz="1400" b="1">
              <a:solidFill>
                <a:schemeClr val="bg1"/>
              </a:solidFill>
              <a:latin typeface="Arial" panose="020B0604020202020204"/>
              <a:cs typeface="Arial" panose="020B0604020202020204" pitchFamily="34" charset="0"/>
              <a:sym typeface="Gill Sans"/>
            </a:endParaRPr>
          </a:p>
        </p:txBody>
      </p:sp>
      <p:sp>
        <p:nvSpPr>
          <p:cNvPr id="7" name="AutoShape 5">
            <a:extLst>
              <a:ext uri="{FF2B5EF4-FFF2-40B4-BE49-F238E27FC236}">
                <a16:creationId xmlns:a16="http://schemas.microsoft.com/office/drawing/2014/main" id="{3155A59D-6935-484E-9B9C-35BB792CB347}"/>
              </a:ext>
            </a:extLst>
          </p:cNvPr>
          <p:cNvSpPr>
            <a:spLocks noChangeArrowheads="1"/>
          </p:cNvSpPr>
          <p:nvPr>
            <p:custDataLst>
              <p:tags r:id="rId2"/>
            </p:custDataLst>
          </p:nvPr>
        </p:nvSpPr>
        <p:spPr bwMode="auto">
          <a:xfrm rot="5400000">
            <a:off x="5698503" y="-638108"/>
            <a:ext cx="923660" cy="3864082"/>
          </a:xfrm>
          <a:prstGeom prst="homePlate">
            <a:avLst>
              <a:gd name="adj" fmla="val 17185"/>
            </a:avLst>
          </a:prstGeom>
          <a:solidFill>
            <a:srgbClr val="004C97"/>
          </a:solidFill>
          <a:ln>
            <a:noFill/>
          </a:ln>
        </p:spPr>
        <p:txBody>
          <a:bodyPr rot="10800000" vert="eaVert" lIns="0" tIns="0" rIns="0" bIns="0" anchor="ctr"/>
          <a:lstStyle>
            <a:lvl1pPr>
              <a:defRPr sz="2400">
                <a:solidFill>
                  <a:schemeClr val="tx1"/>
                </a:solidFill>
                <a:latin typeface="Book Antiqua" panose="02040602050305030304" pitchFamily="18" charset="0"/>
              </a:defRPr>
            </a:lvl1pPr>
            <a:lvl2pPr marL="742950" indent="-285750">
              <a:defRPr sz="2400">
                <a:solidFill>
                  <a:schemeClr val="tx1"/>
                </a:solidFill>
                <a:latin typeface="Book Antiqua" panose="02040602050305030304" pitchFamily="18" charset="0"/>
              </a:defRPr>
            </a:lvl2pPr>
            <a:lvl3pPr marL="1143000" indent="-228600">
              <a:defRPr sz="2400">
                <a:solidFill>
                  <a:schemeClr val="tx1"/>
                </a:solidFill>
                <a:latin typeface="Book Antiqua" panose="02040602050305030304" pitchFamily="18" charset="0"/>
              </a:defRPr>
            </a:lvl3pPr>
            <a:lvl4pPr marL="1600200" indent="-228600">
              <a:defRPr sz="2400">
                <a:solidFill>
                  <a:schemeClr val="tx1"/>
                </a:solidFill>
                <a:latin typeface="Book Antiqua" panose="02040602050305030304" pitchFamily="18" charset="0"/>
              </a:defRPr>
            </a:lvl4pPr>
            <a:lvl5pPr marL="2057400" indent="-228600">
              <a:defRPr sz="2400">
                <a:solidFill>
                  <a:schemeClr val="tx1"/>
                </a:solidFill>
                <a:latin typeface="Book Antiqua" panose="02040602050305030304" pitchFamily="18" charset="0"/>
              </a:defRPr>
            </a:lvl5pPr>
            <a:lvl6pPr marL="2514600" indent="-228600" eaLnBrk="0" fontAlgn="base" hangingPunct="0">
              <a:spcBef>
                <a:spcPct val="0"/>
              </a:spcBef>
              <a:spcAft>
                <a:spcPct val="0"/>
              </a:spcAft>
              <a:defRPr sz="2400">
                <a:solidFill>
                  <a:schemeClr val="tx1"/>
                </a:solidFill>
                <a:latin typeface="Book Antiqua" panose="02040602050305030304" pitchFamily="18" charset="0"/>
              </a:defRPr>
            </a:lvl6pPr>
            <a:lvl7pPr marL="2971800" indent="-228600" eaLnBrk="0" fontAlgn="base" hangingPunct="0">
              <a:spcBef>
                <a:spcPct val="0"/>
              </a:spcBef>
              <a:spcAft>
                <a:spcPct val="0"/>
              </a:spcAft>
              <a:defRPr sz="2400">
                <a:solidFill>
                  <a:schemeClr val="tx1"/>
                </a:solidFill>
                <a:latin typeface="Book Antiqua" panose="02040602050305030304" pitchFamily="18" charset="0"/>
              </a:defRPr>
            </a:lvl7pPr>
            <a:lvl8pPr marL="3429000" indent="-228600" eaLnBrk="0" fontAlgn="base" hangingPunct="0">
              <a:spcBef>
                <a:spcPct val="0"/>
              </a:spcBef>
              <a:spcAft>
                <a:spcPct val="0"/>
              </a:spcAft>
              <a:defRPr sz="2400">
                <a:solidFill>
                  <a:schemeClr val="tx1"/>
                </a:solidFill>
                <a:latin typeface="Book Antiqua" panose="02040602050305030304" pitchFamily="18" charset="0"/>
              </a:defRPr>
            </a:lvl8pPr>
            <a:lvl9pPr marL="3886200" indent="-228600" eaLnBrk="0" fontAlgn="base" hangingPunct="0">
              <a:spcBef>
                <a:spcPct val="0"/>
              </a:spcBef>
              <a:spcAft>
                <a:spcPct val="0"/>
              </a:spcAft>
              <a:defRPr sz="2400">
                <a:solidFill>
                  <a:schemeClr val="tx1"/>
                </a:solidFill>
                <a:latin typeface="Book Antiqua" panose="02040602050305030304" pitchFamily="18" charset="0"/>
              </a:defRPr>
            </a:lvl9pPr>
          </a:lstStyle>
          <a:p>
            <a:pPr marR="0" lvl="0" indent="0" algn="ctr" defTabSz="642915" rtl="0" eaLnBrk="0" fontAlgn="base" latinLnBrk="0" hangingPunct="0">
              <a:lnSpc>
                <a:spcPct val="100000"/>
              </a:lnSpc>
              <a:spcBef>
                <a:spcPct val="0"/>
              </a:spcBef>
              <a:spcAft>
                <a:spcPct val="0"/>
              </a:spcAft>
              <a:buClrTx/>
              <a:buSzTx/>
              <a:buFontTx/>
              <a:buNone/>
              <a:tabLst/>
              <a:defRPr/>
            </a:pPr>
            <a:r>
              <a:rPr lang="en-US" sz="1400" b="1">
                <a:solidFill>
                  <a:schemeClr val="bg1"/>
                </a:solidFill>
                <a:latin typeface="Arial" panose="020B0604020202020204"/>
                <a:cs typeface="Arial"/>
                <a:sym typeface="Gill Sans"/>
              </a:rPr>
              <a:t>High youth inactivity rates accompanied by wide age gaps</a:t>
            </a:r>
            <a:endParaRPr lang="en-US" sz="1400" b="1">
              <a:solidFill>
                <a:schemeClr val="bg1"/>
              </a:solidFill>
              <a:latin typeface="Arial" panose="020B0604020202020204"/>
              <a:cs typeface="Arial" panose="020B0604020202020204" pitchFamily="34" charset="0"/>
              <a:sym typeface="Gill Sans"/>
            </a:endParaRPr>
          </a:p>
        </p:txBody>
      </p:sp>
      <p:sp>
        <p:nvSpPr>
          <p:cNvPr id="12" name="AutoShape 5">
            <a:extLst>
              <a:ext uri="{FF2B5EF4-FFF2-40B4-BE49-F238E27FC236}">
                <a16:creationId xmlns:a16="http://schemas.microsoft.com/office/drawing/2014/main" id="{4F0B6A59-F9ED-2E2E-EC61-DC0185929A9C}"/>
              </a:ext>
            </a:extLst>
          </p:cNvPr>
          <p:cNvSpPr>
            <a:spLocks noChangeArrowheads="1"/>
          </p:cNvSpPr>
          <p:nvPr>
            <p:custDataLst>
              <p:tags r:id="rId3"/>
            </p:custDataLst>
          </p:nvPr>
        </p:nvSpPr>
        <p:spPr bwMode="auto">
          <a:xfrm rot="5400000">
            <a:off x="9764114" y="-631614"/>
            <a:ext cx="923660" cy="3864082"/>
          </a:xfrm>
          <a:prstGeom prst="homePlate">
            <a:avLst>
              <a:gd name="adj" fmla="val 17185"/>
            </a:avLst>
          </a:prstGeom>
          <a:solidFill>
            <a:srgbClr val="004C97"/>
          </a:solidFill>
          <a:ln>
            <a:noFill/>
          </a:ln>
        </p:spPr>
        <p:txBody>
          <a:bodyPr rot="10800000" vert="eaVert" lIns="0" tIns="0" rIns="0" bIns="0" anchor="ctr"/>
          <a:lstStyle>
            <a:lvl1pPr>
              <a:defRPr sz="2400">
                <a:solidFill>
                  <a:schemeClr val="tx1"/>
                </a:solidFill>
                <a:latin typeface="Book Antiqua" panose="02040602050305030304" pitchFamily="18" charset="0"/>
              </a:defRPr>
            </a:lvl1pPr>
            <a:lvl2pPr marL="742950" indent="-285750">
              <a:defRPr sz="2400">
                <a:solidFill>
                  <a:schemeClr val="tx1"/>
                </a:solidFill>
                <a:latin typeface="Book Antiqua" panose="02040602050305030304" pitchFamily="18" charset="0"/>
              </a:defRPr>
            </a:lvl2pPr>
            <a:lvl3pPr marL="1143000" indent="-228600">
              <a:defRPr sz="2400">
                <a:solidFill>
                  <a:schemeClr val="tx1"/>
                </a:solidFill>
                <a:latin typeface="Book Antiqua" panose="02040602050305030304" pitchFamily="18" charset="0"/>
              </a:defRPr>
            </a:lvl3pPr>
            <a:lvl4pPr marL="1600200" indent="-228600">
              <a:defRPr sz="2400">
                <a:solidFill>
                  <a:schemeClr val="tx1"/>
                </a:solidFill>
                <a:latin typeface="Book Antiqua" panose="02040602050305030304" pitchFamily="18" charset="0"/>
              </a:defRPr>
            </a:lvl4pPr>
            <a:lvl5pPr marL="2057400" indent="-228600">
              <a:defRPr sz="2400">
                <a:solidFill>
                  <a:schemeClr val="tx1"/>
                </a:solidFill>
                <a:latin typeface="Book Antiqua" panose="02040602050305030304" pitchFamily="18" charset="0"/>
              </a:defRPr>
            </a:lvl5pPr>
            <a:lvl6pPr marL="2514600" indent="-228600" eaLnBrk="0" fontAlgn="base" hangingPunct="0">
              <a:spcBef>
                <a:spcPct val="0"/>
              </a:spcBef>
              <a:spcAft>
                <a:spcPct val="0"/>
              </a:spcAft>
              <a:defRPr sz="2400">
                <a:solidFill>
                  <a:schemeClr val="tx1"/>
                </a:solidFill>
                <a:latin typeface="Book Antiqua" panose="02040602050305030304" pitchFamily="18" charset="0"/>
              </a:defRPr>
            </a:lvl6pPr>
            <a:lvl7pPr marL="2971800" indent="-228600" eaLnBrk="0" fontAlgn="base" hangingPunct="0">
              <a:spcBef>
                <a:spcPct val="0"/>
              </a:spcBef>
              <a:spcAft>
                <a:spcPct val="0"/>
              </a:spcAft>
              <a:defRPr sz="2400">
                <a:solidFill>
                  <a:schemeClr val="tx1"/>
                </a:solidFill>
                <a:latin typeface="Book Antiqua" panose="02040602050305030304" pitchFamily="18" charset="0"/>
              </a:defRPr>
            </a:lvl7pPr>
            <a:lvl8pPr marL="3429000" indent="-228600" eaLnBrk="0" fontAlgn="base" hangingPunct="0">
              <a:spcBef>
                <a:spcPct val="0"/>
              </a:spcBef>
              <a:spcAft>
                <a:spcPct val="0"/>
              </a:spcAft>
              <a:defRPr sz="2400">
                <a:solidFill>
                  <a:schemeClr val="tx1"/>
                </a:solidFill>
                <a:latin typeface="Book Antiqua" panose="02040602050305030304" pitchFamily="18" charset="0"/>
              </a:defRPr>
            </a:lvl8pPr>
            <a:lvl9pPr marL="3886200" indent="-228600" eaLnBrk="0" fontAlgn="base" hangingPunct="0">
              <a:spcBef>
                <a:spcPct val="0"/>
              </a:spcBef>
              <a:spcAft>
                <a:spcPct val="0"/>
              </a:spcAft>
              <a:defRPr sz="2400">
                <a:solidFill>
                  <a:schemeClr val="tx1"/>
                </a:solidFill>
                <a:latin typeface="Book Antiqua" panose="02040602050305030304" pitchFamily="18" charset="0"/>
              </a:defRPr>
            </a:lvl9pPr>
          </a:lstStyle>
          <a:p>
            <a:pPr marR="0" lvl="0" indent="0" algn="ctr" defTabSz="642915" rtl="0" eaLnBrk="0" fontAlgn="base" latinLnBrk="0" hangingPunct="0">
              <a:lnSpc>
                <a:spcPct val="100000"/>
              </a:lnSpc>
              <a:spcBef>
                <a:spcPct val="0"/>
              </a:spcBef>
              <a:spcAft>
                <a:spcPct val="0"/>
              </a:spcAft>
              <a:buClrTx/>
              <a:buSzTx/>
              <a:buFontTx/>
              <a:buNone/>
              <a:tabLst/>
              <a:defRPr/>
            </a:pPr>
            <a:r>
              <a:rPr lang="en-US" sz="1400" b="1">
                <a:solidFill>
                  <a:schemeClr val="bg1"/>
                </a:solidFill>
                <a:latin typeface="Arial" panose="020B0604020202020204"/>
                <a:cs typeface="Arial"/>
                <a:sym typeface="Gill Sans"/>
              </a:rPr>
              <a:t>Some economies also lag in terms of human capital</a:t>
            </a:r>
            <a:endParaRPr lang="en-US" sz="1400" b="1">
              <a:solidFill>
                <a:schemeClr val="bg1"/>
              </a:solidFill>
              <a:latin typeface="Arial" panose="020B0604020202020204"/>
              <a:cs typeface="Arial" panose="020B0604020202020204" pitchFamily="34" charset="0"/>
              <a:sym typeface="Gill Sans"/>
            </a:endParaRPr>
          </a:p>
        </p:txBody>
      </p:sp>
      <p:sp>
        <p:nvSpPr>
          <p:cNvPr id="13" name="TextBox 12">
            <a:extLst>
              <a:ext uri="{FF2B5EF4-FFF2-40B4-BE49-F238E27FC236}">
                <a16:creationId xmlns:a16="http://schemas.microsoft.com/office/drawing/2014/main" id="{483FCE6D-A438-4672-ACDF-3002DBF12DD8}"/>
              </a:ext>
            </a:extLst>
          </p:cNvPr>
          <p:cNvSpPr txBox="1"/>
          <p:nvPr/>
        </p:nvSpPr>
        <p:spPr>
          <a:xfrm>
            <a:off x="34600" y="1818799"/>
            <a:ext cx="403930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baseline="0">
                <a:solidFill>
                  <a:schemeClr val="dk1"/>
                </a:solidFill>
                <a:effectLst/>
                <a:latin typeface="Arial Bold" panose="020B0704020202020204" pitchFamily="34" charset="0"/>
                <a:cs typeface="Arial Bold" panose="020B0704020202020204" pitchFamily="34" charset="0"/>
              </a:rPr>
              <a:t>Female labor force participation rate and Gender Gap, 2022</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1" baseline="0">
                <a:solidFill>
                  <a:schemeClr val="dk1"/>
                </a:solidFill>
                <a:effectLst/>
                <a:latin typeface="Arial" panose="020B0604020202020204" pitchFamily="34" charset="0"/>
                <a:cs typeface="Arial" panose="020B0604020202020204" pitchFamily="34" charset="0"/>
              </a:rPr>
              <a:t>(Percent, share of female population ages 15-64)</a:t>
            </a:r>
            <a:endParaRPr lang="en-US" sz="1200" i="1">
              <a:effectLst/>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A3C535E4-64AF-3D69-739F-D4C67611E65F}"/>
              </a:ext>
            </a:extLst>
          </p:cNvPr>
          <p:cNvSpPr txBox="1"/>
          <p:nvPr/>
        </p:nvSpPr>
        <p:spPr>
          <a:xfrm>
            <a:off x="4283651" y="1950167"/>
            <a:ext cx="3766371" cy="461665"/>
          </a:xfrm>
          <a:prstGeom prst="rect">
            <a:avLst/>
          </a:prstGeom>
          <a:noFill/>
        </p:spPr>
        <p:txBody>
          <a:bodyPr wrap="square" rtlCol="0">
            <a:spAutoFit/>
          </a:bodyPr>
          <a:lstStyle/>
          <a:p>
            <a:pPr algn="ctr" rtl="0"/>
            <a:r>
              <a:rPr lang="en-US" sz="1200" b="1" i="0" baseline="0">
                <a:solidFill>
                  <a:schemeClr val="dk1"/>
                </a:solidFill>
                <a:effectLst/>
                <a:latin typeface="Arial" panose="020B0604020202020204" pitchFamily="34" charset="0"/>
                <a:cs typeface="Arial" panose="020B0604020202020204" pitchFamily="34" charset="0"/>
              </a:rPr>
              <a:t>Youth Inactivity Rate and Age Gap, 2022</a:t>
            </a:r>
            <a:endParaRPr lang="en-US" sz="1200" b="1">
              <a:effectLst/>
              <a:latin typeface="Arial" panose="020B0604020202020204" pitchFamily="34" charset="0"/>
              <a:cs typeface="Arial" panose="020B0604020202020204" pitchFamily="34" charset="0"/>
            </a:endParaRPr>
          </a:p>
          <a:p>
            <a:pPr algn="ctr" rtl="0"/>
            <a:r>
              <a:rPr lang="en-US" sz="1200" b="0" i="1" baseline="0">
                <a:solidFill>
                  <a:schemeClr val="dk1"/>
                </a:solidFill>
                <a:effectLst/>
                <a:latin typeface="Arial" panose="020B0604020202020204" pitchFamily="34" charset="0"/>
                <a:cs typeface="Arial" panose="020B0604020202020204" pitchFamily="34" charset="0"/>
              </a:rPr>
              <a:t>(percent)</a:t>
            </a:r>
            <a:endParaRPr lang="en-US" sz="1200" i="1">
              <a:effectLst/>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D6EFDDA1-C516-B2D8-E075-CFBF986EB8EC}"/>
              </a:ext>
            </a:extLst>
          </p:cNvPr>
          <p:cNvSpPr txBox="1"/>
          <p:nvPr/>
        </p:nvSpPr>
        <p:spPr>
          <a:xfrm>
            <a:off x="8276895" y="1956661"/>
            <a:ext cx="3898098" cy="461665"/>
          </a:xfrm>
          <a:prstGeom prst="rect">
            <a:avLst/>
          </a:prstGeom>
          <a:noFill/>
        </p:spPr>
        <p:txBody>
          <a:bodyPr wrap="square" rtlCol="0">
            <a:spAutoFit/>
          </a:bodyPr>
          <a:lstStyle/>
          <a:p>
            <a:pPr algn="ctr" rtl="0"/>
            <a:r>
              <a:rPr lang="en-US" sz="1200" b="1">
                <a:solidFill>
                  <a:schemeClr val="dk1"/>
                </a:solidFill>
                <a:effectLst/>
                <a:latin typeface="Arial Bold" panose="020B0704020202020204" pitchFamily="34" charset="0"/>
                <a:cs typeface="Arial Bold" panose="020B0704020202020204" pitchFamily="34" charset="0"/>
              </a:rPr>
              <a:t>Human Capital</a:t>
            </a:r>
            <a:br>
              <a:rPr lang="en-US" sz="1200">
                <a:solidFill>
                  <a:schemeClr val="dk1"/>
                </a:solidFill>
                <a:effectLst/>
                <a:latin typeface="+mn-lt"/>
                <a:ea typeface="+mn-ea"/>
                <a:cs typeface="+mn-cs"/>
              </a:rPr>
            </a:br>
            <a:r>
              <a:rPr lang="en-US" sz="1200" i="1">
                <a:solidFill>
                  <a:schemeClr val="dk1"/>
                </a:solidFill>
                <a:effectLst/>
                <a:latin typeface="Arial" panose="020B0604020202020204" pitchFamily="34" charset="0"/>
                <a:cs typeface="Arial" panose="020B0604020202020204" pitchFamily="34" charset="0"/>
              </a:rPr>
              <a:t>(</a:t>
            </a:r>
            <a:r>
              <a:rPr lang="en-US" sz="1200" i="1">
                <a:solidFill>
                  <a:schemeClr val="dk1"/>
                </a:solidFill>
                <a:latin typeface="Arial" panose="020B0604020202020204" pitchFamily="34" charset="0"/>
                <a:cs typeface="Arial" panose="020B0604020202020204" pitchFamily="34" charset="0"/>
              </a:rPr>
              <a:t>Index, 2021</a:t>
            </a:r>
            <a:r>
              <a:rPr lang="en-US" sz="1200" i="1">
                <a:solidFill>
                  <a:schemeClr val="dk1"/>
                </a:solidFill>
                <a:effectLst/>
                <a:latin typeface="Arial" panose="020B0604020202020204" pitchFamily="34" charset="0"/>
                <a:cs typeface="Arial" panose="020B0604020202020204" pitchFamily="34" charset="0"/>
              </a:rPr>
              <a:t>)</a:t>
            </a:r>
            <a:endParaRPr lang="en-US" sz="1200" i="1">
              <a:latin typeface="Arial" panose="020B0604020202020204" pitchFamily="34" charset="0"/>
              <a:cs typeface="Arial" panose="020B0604020202020204" pitchFamily="34" charset="0"/>
            </a:endParaRPr>
          </a:p>
        </p:txBody>
      </p:sp>
      <p:graphicFrame>
        <p:nvGraphicFramePr>
          <p:cNvPr id="6" name="Chart 5">
            <a:extLst>
              <a:ext uri="{FF2B5EF4-FFF2-40B4-BE49-F238E27FC236}">
                <a16:creationId xmlns:a16="http://schemas.microsoft.com/office/drawing/2014/main" id="{0EC0B959-D43D-429A-9A96-21535F9C81A7}"/>
              </a:ext>
            </a:extLst>
          </p:cNvPr>
          <p:cNvGraphicFramePr>
            <a:graphicFrameLocks/>
          </p:cNvGraphicFramePr>
          <p:nvPr>
            <p:extLst>
              <p:ext uri="{D42A27DB-BD31-4B8C-83A1-F6EECF244321}">
                <p14:modId xmlns:p14="http://schemas.microsoft.com/office/powerpoint/2010/main" val="3981886509"/>
              </p:ext>
            </p:extLst>
          </p:nvPr>
        </p:nvGraphicFramePr>
        <p:xfrm>
          <a:off x="78836" y="2475043"/>
          <a:ext cx="3826269" cy="3556508"/>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8" name="Chart 7">
            <a:extLst>
              <a:ext uri="{FF2B5EF4-FFF2-40B4-BE49-F238E27FC236}">
                <a16:creationId xmlns:a16="http://schemas.microsoft.com/office/drawing/2014/main" id="{1014C61B-622D-429E-ADE7-A28DF8BC7EA2}"/>
              </a:ext>
            </a:extLst>
          </p:cNvPr>
          <p:cNvGraphicFramePr>
            <a:graphicFrameLocks/>
          </p:cNvGraphicFramePr>
          <p:nvPr>
            <p:extLst>
              <p:ext uri="{D42A27DB-BD31-4B8C-83A1-F6EECF244321}">
                <p14:modId xmlns:p14="http://schemas.microsoft.com/office/powerpoint/2010/main" val="3895853597"/>
              </p:ext>
            </p:extLst>
          </p:nvPr>
        </p:nvGraphicFramePr>
        <p:xfrm>
          <a:off x="4073900" y="2382714"/>
          <a:ext cx="4121809" cy="3713922"/>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9" name="Chart 8">
            <a:extLst>
              <a:ext uri="{FF2B5EF4-FFF2-40B4-BE49-F238E27FC236}">
                <a16:creationId xmlns:a16="http://schemas.microsoft.com/office/drawing/2014/main" id="{2485A10B-23A7-4AA0-A60B-F301869F7897}"/>
              </a:ext>
            </a:extLst>
          </p:cNvPr>
          <p:cNvGraphicFramePr>
            <a:graphicFrameLocks/>
          </p:cNvGraphicFramePr>
          <p:nvPr>
            <p:extLst>
              <p:ext uri="{D42A27DB-BD31-4B8C-83A1-F6EECF244321}">
                <p14:modId xmlns:p14="http://schemas.microsoft.com/office/powerpoint/2010/main" val="3487304866"/>
              </p:ext>
            </p:extLst>
          </p:nvPr>
        </p:nvGraphicFramePr>
        <p:xfrm>
          <a:off x="8195709" y="2446361"/>
          <a:ext cx="3803255" cy="3621157"/>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650722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4B93D-6774-0948-A7EC-8CD718C5D34E}"/>
              </a:ext>
            </a:extLst>
          </p:cNvPr>
          <p:cNvSpPr>
            <a:spLocks noGrp="1"/>
          </p:cNvSpPr>
          <p:nvPr>
            <p:ph type="title"/>
          </p:nvPr>
        </p:nvSpPr>
        <p:spPr>
          <a:xfrm>
            <a:off x="547752" y="0"/>
            <a:ext cx="11462686" cy="978486"/>
          </a:xfrm>
        </p:spPr>
        <p:txBody>
          <a:bodyPr>
            <a:normAutofit/>
          </a:bodyPr>
          <a:lstStyle/>
          <a:p>
            <a:r>
              <a:rPr lang="en-US" sz="2400">
                <a:solidFill>
                  <a:srgbClr val="004C97"/>
                </a:solidFill>
                <a:latin typeface="Arial Black"/>
                <a:cs typeface="Segoe UI"/>
              </a:rPr>
              <a:t>TFP growth experience reflects several key factors, which differ across economies in the region</a:t>
            </a:r>
            <a:endParaRPr lang="en-US" sz="2400">
              <a:solidFill>
                <a:srgbClr val="004C97"/>
              </a:solidFill>
            </a:endParaRPr>
          </a:p>
        </p:txBody>
      </p:sp>
      <p:sp>
        <p:nvSpPr>
          <p:cNvPr id="6" name="AutoShape 5">
            <a:extLst>
              <a:ext uri="{FF2B5EF4-FFF2-40B4-BE49-F238E27FC236}">
                <a16:creationId xmlns:a16="http://schemas.microsoft.com/office/drawing/2014/main" id="{49CACD44-FFED-1489-0E4C-371C0BDFB527}"/>
              </a:ext>
            </a:extLst>
          </p:cNvPr>
          <p:cNvSpPr>
            <a:spLocks noChangeArrowheads="1"/>
          </p:cNvSpPr>
          <p:nvPr>
            <p:custDataLst>
              <p:tags r:id="rId1"/>
            </p:custDataLst>
          </p:nvPr>
        </p:nvSpPr>
        <p:spPr bwMode="auto">
          <a:xfrm rot="5400000">
            <a:off x="2720309" y="-1216743"/>
            <a:ext cx="923660" cy="5154930"/>
          </a:xfrm>
          <a:prstGeom prst="homePlate">
            <a:avLst>
              <a:gd name="adj" fmla="val 17185"/>
            </a:avLst>
          </a:prstGeom>
          <a:solidFill>
            <a:srgbClr val="004C97"/>
          </a:solidFill>
          <a:ln>
            <a:noFill/>
          </a:ln>
        </p:spPr>
        <p:txBody>
          <a:bodyPr rot="10800000" vert="eaVert" lIns="0" tIns="0" rIns="0" bIns="0" anchor="ctr"/>
          <a:lstStyle>
            <a:lvl1pPr>
              <a:defRPr sz="2400">
                <a:solidFill>
                  <a:schemeClr val="tx1"/>
                </a:solidFill>
                <a:latin typeface="Book Antiqua" panose="02040602050305030304" pitchFamily="18" charset="0"/>
              </a:defRPr>
            </a:lvl1pPr>
            <a:lvl2pPr marL="742950" indent="-285750">
              <a:defRPr sz="2400">
                <a:solidFill>
                  <a:schemeClr val="tx1"/>
                </a:solidFill>
                <a:latin typeface="Book Antiqua" panose="02040602050305030304" pitchFamily="18" charset="0"/>
              </a:defRPr>
            </a:lvl2pPr>
            <a:lvl3pPr marL="1143000" indent="-228600">
              <a:defRPr sz="2400">
                <a:solidFill>
                  <a:schemeClr val="tx1"/>
                </a:solidFill>
                <a:latin typeface="Book Antiqua" panose="02040602050305030304" pitchFamily="18" charset="0"/>
              </a:defRPr>
            </a:lvl3pPr>
            <a:lvl4pPr marL="1600200" indent="-228600">
              <a:defRPr sz="2400">
                <a:solidFill>
                  <a:schemeClr val="tx1"/>
                </a:solidFill>
                <a:latin typeface="Book Antiqua" panose="02040602050305030304" pitchFamily="18" charset="0"/>
              </a:defRPr>
            </a:lvl4pPr>
            <a:lvl5pPr marL="2057400" indent="-228600">
              <a:defRPr sz="2400">
                <a:solidFill>
                  <a:schemeClr val="tx1"/>
                </a:solidFill>
                <a:latin typeface="Book Antiqua" panose="02040602050305030304" pitchFamily="18" charset="0"/>
              </a:defRPr>
            </a:lvl5pPr>
            <a:lvl6pPr marL="2514600" indent="-228600" eaLnBrk="0" fontAlgn="base" hangingPunct="0">
              <a:spcBef>
                <a:spcPct val="0"/>
              </a:spcBef>
              <a:spcAft>
                <a:spcPct val="0"/>
              </a:spcAft>
              <a:defRPr sz="2400">
                <a:solidFill>
                  <a:schemeClr val="tx1"/>
                </a:solidFill>
                <a:latin typeface="Book Antiqua" panose="02040602050305030304" pitchFamily="18" charset="0"/>
              </a:defRPr>
            </a:lvl6pPr>
            <a:lvl7pPr marL="2971800" indent="-228600" eaLnBrk="0" fontAlgn="base" hangingPunct="0">
              <a:spcBef>
                <a:spcPct val="0"/>
              </a:spcBef>
              <a:spcAft>
                <a:spcPct val="0"/>
              </a:spcAft>
              <a:defRPr sz="2400">
                <a:solidFill>
                  <a:schemeClr val="tx1"/>
                </a:solidFill>
                <a:latin typeface="Book Antiqua" panose="02040602050305030304" pitchFamily="18" charset="0"/>
              </a:defRPr>
            </a:lvl7pPr>
            <a:lvl8pPr marL="3429000" indent="-228600" eaLnBrk="0" fontAlgn="base" hangingPunct="0">
              <a:spcBef>
                <a:spcPct val="0"/>
              </a:spcBef>
              <a:spcAft>
                <a:spcPct val="0"/>
              </a:spcAft>
              <a:defRPr sz="2400">
                <a:solidFill>
                  <a:schemeClr val="tx1"/>
                </a:solidFill>
                <a:latin typeface="Book Antiqua" panose="02040602050305030304" pitchFamily="18" charset="0"/>
              </a:defRPr>
            </a:lvl8pPr>
            <a:lvl9pPr marL="3886200" indent="-228600" eaLnBrk="0" fontAlgn="base" hangingPunct="0">
              <a:spcBef>
                <a:spcPct val="0"/>
              </a:spcBef>
              <a:spcAft>
                <a:spcPct val="0"/>
              </a:spcAft>
              <a:defRPr sz="2400">
                <a:solidFill>
                  <a:schemeClr val="tx1"/>
                </a:solidFill>
                <a:latin typeface="Book Antiqua" panose="02040602050305030304" pitchFamily="18" charset="0"/>
              </a:defRPr>
            </a:lvl9pPr>
          </a:lstStyle>
          <a:p>
            <a:pPr marL="0" marR="0" lvl="0" indent="0" algn="ctr" defTabSz="642915"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a:ln>
                  <a:noFill/>
                </a:ln>
                <a:solidFill>
                  <a:schemeClr val="bg1"/>
                </a:solidFill>
                <a:effectLst/>
                <a:uLnTx/>
                <a:uFillTx/>
                <a:latin typeface="Arial" panose="020B0604020202020204"/>
                <a:ea typeface="+mn-ea"/>
                <a:cs typeface="+mn-cs"/>
                <a:sym typeface="Gill Sans"/>
              </a:rPr>
              <a:t>TFP growth has been supported by digitalization and stability but held back by a large state footprint</a:t>
            </a:r>
          </a:p>
        </p:txBody>
      </p:sp>
      <p:sp>
        <p:nvSpPr>
          <p:cNvPr id="7" name="AutoShape 5">
            <a:extLst>
              <a:ext uri="{FF2B5EF4-FFF2-40B4-BE49-F238E27FC236}">
                <a16:creationId xmlns:a16="http://schemas.microsoft.com/office/drawing/2014/main" id="{41047671-9E69-697E-4016-98E401A634C9}"/>
              </a:ext>
            </a:extLst>
          </p:cNvPr>
          <p:cNvSpPr>
            <a:spLocks noChangeArrowheads="1"/>
          </p:cNvSpPr>
          <p:nvPr>
            <p:custDataLst>
              <p:tags r:id="rId2"/>
            </p:custDataLst>
          </p:nvPr>
        </p:nvSpPr>
        <p:spPr bwMode="auto">
          <a:xfrm rot="5400000">
            <a:off x="8475135" y="-1251033"/>
            <a:ext cx="923660" cy="5223510"/>
          </a:xfrm>
          <a:prstGeom prst="homePlate">
            <a:avLst>
              <a:gd name="adj" fmla="val 17185"/>
            </a:avLst>
          </a:prstGeom>
          <a:solidFill>
            <a:srgbClr val="004C97"/>
          </a:solidFill>
          <a:ln>
            <a:noFill/>
          </a:ln>
        </p:spPr>
        <p:txBody>
          <a:bodyPr rot="10800000" vert="eaVert" lIns="0" tIns="0" rIns="0" bIns="0" anchor="ctr"/>
          <a:lstStyle>
            <a:lvl1pPr>
              <a:defRPr sz="2400">
                <a:solidFill>
                  <a:schemeClr val="tx1"/>
                </a:solidFill>
                <a:latin typeface="Book Antiqua" panose="02040602050305030304" pitchFamily="18" charset="0"/>
              </a:defRPr>
            </a:lvl1pPr>
            <a:lvl2pPr marL="742950" indent="-285750">
              <a:defRPr sz="2400">
                <a:solidFill>
                  <a:schemeClr val="tx1"/>
                </a:solidFill>
                <a:latin typeface="Book Antiqua" panose="02040602050305030304" pitchFamily="18" charset="0"/>
              </a:defRPr>
            </a:lvl2pPr>
            <a:lvl3pPr marL="1143000" indent="-228600">
              <a:defRPr sz="2400">
                <a:solidFill>
                  <a:schemeClr val="tx1"/>
                </a:solidFill>
                <a:latin typeface="Book Antiqua" panose="02040602050305030304" pitchFamily="18" charset="0"/>
              </a:defRPr>
            </a:lvl3pPr>
            <a:lvl4pPr marL="1600200" indent="-228600">
              <a:defRPr sz="2400">
                <a:solidFill>
                  <a:schemeClr val="tx1"/>
                </a:solidFill>
                <a:latin typeface="Book Antiqua" panose="02040602050305030304" pitchFamily="18" charset="0"/>
              </a:defRPr>
            </a:lvl4pPr>
            <a:lvl5pPr marL="2057400" indent="-228600">
              <a:defRPr sz="2400">
                <a:solidFill>
                  <a:schemeClr val="tx1"/>
                </a:solidFill>
                <a:latin typeface="Book Antiqua" panose="02040602050305030304" pitchFamily="18" charset="0"/>
              </a:defRPr>
            </a:lvl5pPr>
            <a:lvl6pPr marL="2514600" indent="-228600" eaLnBrk="0" fontAlgn="base" hangingPunct="0">
              <a:spcBef>
                <a:spcPct val="0"/>
              </a:spcBef>
              <a:spcAft>
                <a:spcPct val="0"/>
              </a:spcAft>
              <a:defRPr sz="2400">
                <a:solidFill>
                  <a:schemeClr val="tx1"/>
                </a:solidFill>
                <a:latin typeface="Book Antiqua" panose="02040602050305030304" pitchFamily="18" charset="0"/>
              </a:defRPr>
            </a:lvl6pPr>
            <a:lvl7pPr marL="2971800" indent="-228600" eaLnBrk="0" fontAlgn="base" hangingPunct="0">
              <a:spcBef>
                <a:spcPct val="0"/>
              </a:spcBef>
              <a:spcAft>
                <a:spcPct val="0"/>
              </a:spcAft>
              <a:defRPr sz="2400">
                <a:solidFill>
                  <a:schemeClr val="tx1"/>
                </a:solidFill>
                <a:latin typeface="Book Antiqua" panose="02040602050305030304" pitchFamily="18" charset="0"/>
              </a:defRPr>
            </a:lvl7pPr>
            <a:lvl8pPr marL="3429000" indent="-228600" eaLnBrk="0" fontAlgn="base" hangingPunct="0">
              <a:spcBef>
                <a:spcPct val="0"/>
              </a:spcBef>
              <a:spcAft>
                <a:spcPct val="0"/>
              </a:spcAft>
              <a:defRPr sz="2400">
                <a:solidFill>
                  <a:schemeClr val="tx1"/>
                </a:solidFill>
                <a:latin typeface="Book Antiqua" panose="02040602050305030304" pitchFamily="18" charset="0"/>
              </a:defRPr>
            </a:lvl8pPr>
            <a:lvl9pPr marL="3886200" indent="-228600" eaLnBrk="0" fontAlgn="base" hangingPunct="0">
              <a:spcBef>
                <a:spcPct val="0"/>
              </a:spcBef>
              <a:spcAft>
                <a:spcPct val="0"/>
              </a:spcAft>
              <a:defRPr sz="2400">
                <a:solidFill>
                  <a:schemeClr val="tx1"/>
                </a:solidFill>
                <a:latin typeface="Book Antiqua" panose="02040602050305030304" pitchFamily="18" charset="0"/>
              </a:defRPr>
            </a:lvl9pPr>
          </a:lstStyle>
          <a:p>
            <a:pPr marL="0" marR="0" lvl="0" indent="0" algn="ctr" defTabSz="642915" rtl="0" eaLnBrk="0" fontAlgn="base" latinLnBrk="0" hangingPunct="0">
              <a:lnSpc>
                <a:spcPct val="100000"/>
              </a:lnSpc>
              <a:spcBef>
                <a:spcPct val="0"/>
              </a:spcBef>
              <a:spcAft>
                <a:spcPct val="0"/>
              </a:spcAft>
              <a:buClrTx/>
              <a:buSzTx/>
              <a:buFontTx/>
              <a:buNone/>
              <a:tabLst/>
              <a:defRPr/>
            </a:pPr>
            <a:r>
              <a:rPr lang="en-US" sz="1400" b="1">
                <a:solidFill>
                  <a:schemeClr val="bg1"/>
                </a:solidFill>
                <a:latin typeface="Arial" panose="020B0604020202020204" pitchFamily="34" charset="0"/>
                <a:cs typeface="Arial" panose="020B0604020202020204" pitchFamily="34" charset="0"/>
              </a:rPr>
              <a:t>Key factors contributing to variations in TFP growth vary markedly across the MENA and CCA regions</a:t>
            </a:r>
            <a:endParaRPr kumimoji="0" lang="en-US" sz="1400" b="1" i="0" u="none" strike="noStrike" kern="1200" cap="none" spc="0" normalizeH="0" baseline="0" noProof="0">
              <a:ln>
                <a:noFill/>
              </a:ln>
              <a:solidFill>
                <a:schemeClr val="bg1"/>
              </a:solidFill>
              <a:effectLst/>
              <a:uLnTx/>
              <a:uFillTx/>
              <a:latin typeface="Arial" panose="020B0604020202020204" pitchFamily="34" charset="0"/>
              <a:cs typeface="Arial" panose="020B0604020202020204" pitchFamily="34" charset="0"/>
              <a:sym typeface="Gill Sans"/>
            </a:endParaRPr>
          </a:p>
        </p:txBody>
      </p:sp>
      <p:sp>
        <p:nvSpPr>
          <p:cNvPr id="5" name="TextBox 4">
            <a:extLst>
              <a:ext uri="{FF2B5EF4-FFF2-40B4-BE49-F238E27FC236}">
                <a16:creationId xmlns:a16="http://schemas.microsoft.com/office/drawing/2014/main" id="{72F40914-B3A6-5741-A5B2-35E5A84BABD1}"/>
              </a:ext>
            </a:extLst>
          </p:cNvPr>
          <p:cNvSpPr txBox="1"/>
          <p:nvPr/>
        </p:nvSpPr>
        <p:spPr>
          <a:xfrm>
            <a:off x="831850" y="1924050"/>
            <a:ext cx="4838700" cy="507831"/>
          </a:xfrm>
          <a:prstGeom prst="rect">
            <a:avLst/>
          </a:prstGeom>
          <a:noFill/>
        </p:spPr>
        <p:txBody>
          <a:bodyPr wrap="square" rtlCol="0">
            <a:spAutoFit/>
          </a:bodyPr>
          <a:lstStyle/>
          <a:p>
            <a:pPr marL="0" marR="0" algn="ctr">
              <a:lnSpc>
                <a:spcPct val="125000"/>
              </a:lnSpc>
              <a:spcBef>
                <a:spcPts val="0"/>
              </a:spcBef>
              <a:spcAft>
                <a:spcPts val="0"/>
              </a:spcAft>
            </a:pPr>
            <a:r>
              <a:rPr lang="en-US" sz="1200">
                <a:effectLst/>
                <a:latin typeface="Arial Bold" panose="020B0704020202020204" pitchFamily="34" charset="0"/>
                <a:ea typeface="Garamond" panose="02020404030301010803" pitchFamily="18" charset="0"/>
                <a:cs typeface="Arial" panose="020B0604020202020204" pitchFamily="34" charset="0"/>
              </a:rPr>
              <a:t>Estimated Marginal Impact</a:t>
            </a:r>
            <a:endParaRPr lang="en-US" sz="1200">
              <a:effectLst/>
              <a:latin typeface="Arial" panose="020B0604020202020204" pitchFamily="34" charset="0"/>
              <a:ea typeface="Garamond" panose="02020404030301010803" pitchFamily="18" charset="0"/>
              <a:cs typeface="Garamond" panose="02020404030301010803" pitchFamily="18" charset="0"/>
            </a:endParaRPr>
          </a:p>
          <a:p>
            <a:pPr algn="ctr"/>
            <a:r>
              <a:rPr lang="en-US" sz="1200" i="1">
                <a:effectLst/>
                <a:latin typeface="Arial" panose="020B0604020202020204" pitchFamily="34" charset="0"/>
                <a:ea typeface="Garamond" panose="02020404030301010803" pitchFamily="18" charset="0"/>
              </a:rPr>
              <a:t>(Percentage points)</a:t>
            </a:r>
            <a:endParaRPr lang="en-US" sz="1200" i="1"/>
          </a:p>
        </p:txBody>
      </p:sp>
      <p:sp>
        <p:nvSpPr>
          <p:cNvPr id="11" name="TextBox 10">
            <a:extLst>
              <a:ext uri="{FF2B5EF4-FFF2-40B4-BE49-F238E27FC236}">
                <a16:creationId xmlns:a16="http://schemas.microsoft.com/office/drawing/2014/main" id="{85AEF82A-5981-2628-5FDF-26D6873D58F1}"/>
              </a:ext>
            </a:extLst>
          </p:cNvPr>
          <p:cNvSpPr txBox="1"/>
          <p:nvPr/>
        </p:nvSpPr>
        <p:spPr>
          <a:xfrm>
            <a:off x="656566" y="5784069"/>
            <a:ext cx="5051146" cy="979755"/>
          </a:xfrm>
          <a:prstGeom prst="rect">
            <a:avLst/>
          </a:prstGeom>
          <a:noFill/>
        </p:spPr>
        <p:txBody>
          <a:bodyPr wrap="square" rtlCol="0">
            <a:spAutoFit/>
          </a:bodyPr>
          <a:lstStyle/>
          <a:p>
            <a:pPr marL="0" marR="0">
              <a:spcBef>
                <a:spcPts val="0"/>
              </a:spcBef>
              <a:spcAft>
                <a:spcPts val="200"/>
              </a:spcAft>
            </a:pPr>
            <a:r>
              <a:rPr lang="en-US" sz="800">
                <a:solidFill>
                  <a:srgbClr val="000000"/>
                </a:solidFill>
                <a:latin typeface="Arial" panose="020B0604020202020204" pitchFamily="34" charset="0"/>
              </a:rPr>
              <a:t>Source: IMF staff calculations.</a:t>
            </a:r>
          </a:p>
          <a:p>
            <a:pPr marL="0" marR="0">
              <a:spcBef>
                <a:spcPts val="0"/>
              </a:spcBef>
              <a:spcAft>
                <a:spcPts val="200"/>
              </a:spcAft>
            </a:pPr>
            <a:r>
              <a:rPr lang="en-US" sz="800">
                <a:solidFill>
                  <a:srgbClr val="000000"/>
                </a:solidFill>
                <a:latin typeface="Arial" panose="020B0604020202020204" pitchFamily="34" charset="0"/>
              </a:rPr>
              <a:t>Note: The bars on the left represent the estimated beta coefficients of the drivers (β_i). All estimates are significant at the ten percent level. The bars on the right show the contribution of each explanatory variable in percentage terms (following the methodology of Sterck (2019) based on data dispersion measured by mean absolute deviation). The contributions of the six key drivers listed do not add up to 100 percent in the chart, as contributions from insignificant explanatory variables (labor and inclusion; financial integration) and the residual term are not shown for brevity. See Online Annex for full results. </a:t>
            </a:r>
          </a:p>
        </p:txBody>
      </p:sp>
      <p:sp>
        <p:nvSpPr>
          <p:cNvPr id="9" name="TextBox 8">
            <a:extLst>
              <a:ext uri="{FF2B5EF4-FFF2-40B4-BE49-F238E27FC236}">
                <a16:creationId xmlns:a16="http://schemas.microsoft.com/office/drawing/2014/main" id="{565B2BBA-C7D8-00BE-EA52-86C8F0FFBD21}"/>
              </a:ext>
            </a:extLst>
          </p:cNvPr>
          <p:cNvSpPr txBox="1"/>
          <p:nvPr/>
        </p:nvSpPr>
        <p:spPr>
          <a:xfrm>
            <a:off x="6517615" y="1808633"/>
            <a:ext cx="4838700" cy="738664"/>
          </a:xfrm>
          <a:prstGeom prst="rect">
            <a:avLst/>
          </a:prstGeom>
          <a:noFill/>
        </p:spPr>
        <p:txBody>
          <a:bodyPr wrap="square" rtlCol="0">
            <a:spAutoFit/>
          </a:bodyPr>
          <a:lstStyle/>
          <a:p>
            <a:pPr marL="0" marR="0" algn="ctr">
              <a:lnSpc>
                <a:spcPct val="125000"/>
              </a:lnSpc>
              <a:spcBef>
                <a:spcPts val="0"/>
              </a:spcBef>
              <a:spcAft>
                <a:spcPts val="0"/>
              </a:spcAft>
            </a:pPr>
            <a:r>
              <a:rPr lang="en-US" sz="1200">
                <a:latin typeface="Arial Bold" panose="020B0704020202020204" pitchFamily="34" charset="0"/>
                <a:cs typeface="Arial" panose="020B0604020202020204" pitchFamily="34" charset="0"/>
              </a:rPr>
              <a:t>Total Factor Productivity: Share of Total Variation in TFP Growth Explained by Region, 2000–23</a:t>
            </a:r>
          </a:p>
          <a:p>
            <a:pPr algn="ctr"/>
            <a:r>
              <a:rPr lang="en-US" sz="1200" i="1">
                <a:latin typeface="Arial" panose="020B0604020202020204" pitchFamily="34" charset="0"/>
              </a:rPr>
              <a:t>(Percent contribution to total variation in TFP growth)</a:t>
            </a:r>
          </a:p>
        </p:txBody>
      </p:sp>
      <p:sp>
        <p:nvSpPr>
          <p:cNvPr id="10" name="TextBox 9">
            <a:extLst>
              <a:ext uri="{FF2B5EF4-FFF2-40B4-BE49-F238E27FC236}">
                <a16:creationId xmlns:a16="http://schemas.microsoft.com/office/drawing/2014/main" id="{01510AC4-6CA9-113E-1246-1BB2628A1831}"/>
              </a:ext>
            </a:extLst>
          </p:cNvPr>
          <p:cNvSpPr txBox="1"/>
          <p:nvPr/>
        </p:nvSpPr>
        <p:spPr>
          <a:xfrm>
            <a:off x="6412375" y="5959108"/>
            <a:ext cx="5578997" cy="965842"/>
          </a:xfrm>
          <a:prstGeom prst="rect">
            <a:avLst/>
          </a:prstGeom>
          <a:noFill/>
        </p:spPr>
        <p:txBody>
          <a:bodyPr wrap="square" rtlCol="0">
            <a:spAutoFit/>
          </a:bodyPr>
          <a:lstStyle/>
          <a:p>
            <a:pPr marL="0" marR="0">
              <a:lnSpc>
                <a:spcPct val="125000"/>
              </a:lnSpc>
              <a:spcBef>
                <a:spcPts val="0"/>
              </a:spcBef>
              <a:spcAft>
                <a:spcPts val="0"/>
              </a:spcAft>
            </a:pPr>
            <a:r>
              <a:rPr lang="en-US" sz="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Source: IMF staff calculations.</a:t>
            </a:r>
            <a:endParaRPr lang="en-US" sz="800">
              <a:solidFill>
                <a:srgbClr val="000000"/>
              </a:solidFill>
              <a:effectLst/>
              <a:latin typeface="Arial" panose="020B0604020202020204" pitchFamily="34" charset="0"/>
              <a:ea typeface="Garamond" panose="02020404030301010803" pitchFamily="18" charset="0"/>
              <a:cs typeface="Garamond" panose="02020404030301010803" pitchFamily="18" charset="0"/>
            </a:endParaRPr>
          </a:p>
          <a:p>
            <a:r>
              <a:rPr lang="en-US" sz="800">
                <a:solidFill>
                  <a:srgbClr val="000000"/>
                </a:solidFill>
                <a:effectLst/>
                <a:latin typeface="Arial" panose="020B0604020202020204" pitchFamily="34" charset="0"/>
                <a:ea typeface="Times New Roman" panose="02020603050405020304" pitchFamily="18" charset="0"/>
              </a:rPr>
              <a:t>Note: The bars represent the relative contributions of the drivers to the mean absolute variation of TFP growth within each subregion, following the methodology of </a:t>
            </a:r>
            <a:r>
              <a:rPr lang="en-US" sz="800" err="1">
                <a:solidFill>
                  <a:srgbClr val="000000"/>
                </a:solidFill>
                <a:effectLst/>
                <a:latin typeface="Arial" panose="020B0604020202020204" pitchFamily="34" charset="0"/>
                <a:ea typeface="Times New Roman" panose="02020603050405020304" pitchFamily="18" charset="0"/>
              </a:rPr>
              <a:t>Sterck</a:t>
            </a:r>
            <a:r>
              <a:rPr lang="en-US" sz="800">
                <a:solidFill>
                  <a:srgbClr val="000000"/>
                </a:solidFill>
                <a:effectLst/>
                <a:latin typeface="Arial" panose="020B0604020202020204" pitchFamily="34" charset="0"/>
                <a:ea typeface="Times New Roman" panose="02020603050405020304" pitchFamily="18" charset="0"/>
              </a:rPr>
              <a:t> (2019). The contributions of the six key drivers listed do not add up to 100 percent in the chart, as contributions from insignificant explanatory variables (labor and inclusion; financial integration) and the residual term are not shown for brevity. See Online Annex for full results. CCA = Caucasus and Central Asia; GCC = Gulf Cooperation Council; MENA = Middle East and North Africa (including Pakistan). </a:t>
            </a:r>
            <a:endParaRPr lang="en-US" sz="800">
              <a:solidFill>
                <a:schemeClr val="dk1"/>
              </a:solidFill>
              <a:effectLst/>
              <a:latin typeface="Arial" panose="020B0604020202020204" pitchFamily="34" charset="0"/>
              <a:ea typeface="+mn-ea"/>
              <a:cs typeface="Arial" panose="020B0604020202020204" pitchFamily="34" charset="0"/>
            </a:endParaRPr>
          </a:p>
          <a:p>
            <a:pPr marL="0" marR="0">
              <a:lnSpc>
                <a:spcPct val="125000"/>
              </a:lnSpc>
              <a:spcBef>
                <a:spcPts val="0"/>
              </a:spcBef>
              <a:spcAft>
                <a:spcPts val="200"/>
              </a:spcAft>
            </a:pPr>
            <a:endParaRPr lang="en-US" sz="600">
              <a:latin typeface="Arial" panose="020B0604020202020204" pitchFamily="34" charset="0"/>
            </a:endParaRPr>
          </a:p>
        </p:txBody>
      </p:sp>
      <p:graphicFrame>
        <p:nvGraphicFramePr>
          <p:cNvPr id="4" name="Chart 3">
            <a:extLst>
              <a:ext uri="{FF2B5EF4-FFF2-40B4-BE49-F238E27FC236}">
                <a16:creationId xmlns:a16="http://schemas.microsoft.com/office/drawing/2014/main" id="{D26392C8-982C-4FD1-9C4F-E2E393C8B4EB}"/>
              </a:ext>
            </a:extLst>
          </p:cNvPr>
          <p:cNvGraphicFramePr>
            <a:graphicFrameLocks/>
          </p:cNvGraphicFramePr>
          <p:nvPr>
            <p:extLst>
              <p:ext uri="{D42A27DB-BD31-4B8C-83A1-F6EECF244321}">
                <p14:modId xmlns:p14="http://schemas.microsoft.com/office/powerpoint/2010/main" val="983470119"/>
              </p:ext>
            </p:extLst>
          </p:nvPr>
        </p:nvGraphicFramePr>
        <p:xfrm>
          <a:off x="831850" y="2372139"/>
          <a:ext cx="4628046" cy="333954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Chart 11">
            <a:extLst>
              <a:ext uri="{FF2B5EF4-FFF2-40B4-BE49-F238E27FC236}">
                <a16:creationId xmlns:a16="http://schemas.microsoft.com/office/drawing/2014/main" id="{BB3BF73E-B0E6-4612-A8F9-D72AD4020DF3}"/>
              </a:ext>
            </a:extLst>
          </p:cNvPr>
          <p:cNvGraphicFramePr>
            <a:graphicFrameLocks/>
          </p:cNvGraphicFramePr>
          <p:nvPr>
            <p:extLst>
              <p:ext uri="{D42A27DB-BD31-4B8C-83A1-F6EECF244321}">
                <p14:modId xmlns:p14="http://schemas.microsoft.com/office/powerpoint/2010/main" val="2949755867"/>
              </p:ext>
            </p:extLst>
          </p:nvPr>
        </p:nvGraphicFramePr>
        <p:xfrm>
          <a:off x="6412375" y="2652699"/>
          <a:ext cx="5337792" cy="305898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233615944"/>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4B93D-6774-0948-A7EC-8CD718C5D34E}"/>
              </a:ext>
            </a:extLst>
          </p:cNvPr>
          <p:cNvSpPr>
            <a:spLocks noGrp="1"/>
          </p:cNvSpPr>
          <p:nvPr>
            <p:ph type="title"/>
          </p:nvPr>
        </p:nvSpPr>
        <p:spPr>
          <a:xfrm>
            <a:off x="419100" y="0"/>
            <a:ext cx="11334766" cy="978486"/>
          </a:xfrm>
        </p:spPr>
        <p:txBody>
          <a:bodyPr>
            <a:normAutofit/>
          </a:bodyPr>
          <a:lstStyle/>
          <a:p>
            <a:r>
              <a:rPr lang="en-US" sz="2400">
                <a:solidFill>
                  <a:srgbClr val="004C97"/>
                </a:solidFill>
                <a:latin typeface="Arial Black"/>
                <a:cs typeface="Segoe UI"/>
              </a:rPr>
              <a:t>Adverse shocks have persistent dampening effects on TFP</a:t>
            </a:r>
            <a:endParaRPr lang="en-US" sz="2400">
              <a:solidFill>
                <a:srgbClr val="004C97"/>
              </a:solidFill>
            </a:endParaRPr>
          </a:p>
        </p:txBody>
      </p:sp>
      <p:sp>
        <p:nvSpPr>
          <p:cNvPr id="6" name="AutoShape 5">
            <a:extLst>
              <a:ext uri="{FF2B5EF4-FFF2-40B4-BE49-F238E27FC236}">
                <a16:creationId xmlns:a16="http://schemas.microsoft.com/office/drawing/2014/main" id="{49CACD44-FFED-1489-0E4C-371C0BDFB527}"/>
              </a:ext>
            </a:extLst>
          </p:cNvPr>
          <p:cNvSpPr>
            <a:spLocks noChangeArrowheads="1"/>
          </p:cNvSpPr>
          <p:nvPr>
            <p:custDataLst>
              <p:tags r:id="rId1"/>
            </p:custDataLst>
          </p:nvPr>
        </p:nvSpPr>
        <p:spPr bwMode="auto">
          <a:xfrm rot="5400000">
            <a:off x="2720309" y="-1216743"/>
            <a:ext cx="923660" cy="5154930"/>
          </a:xfrm>
          <a:prstGeom prst="homePlate">
            <a:avLst>
              <a:gd name="adj" fmla="val 17185"/>
            </a:avLst>
          </a:prstGeom>
          <a:solidFill>
            <a:srgbClr val="004C97"/>
          </a:solidFill>
          <a:ln>
            <a:noFill/>
          </a:ln>
        </p:spPr>
        <p:txBody>
          <a:bodyPr rot="10800000" vert="eaVert" lIns="0" tIns="0" rIns="0" bIns="0" anchor="ctr"/>
          <a:lstStyle>
            <a:lvl1pPr>
              <a:defRPr sz="2400">
                <a:solidFill>
                  <a:schemeClr val="tx1"/>
                </a:solidFill>
                <a:latin typeface="Book Antiqua" panose="02040602050305030304" pitchFamily="18" charset="0"/>
              </a:defRPr>
            </a:lvl1pPr>
            <a:lvl2pPr marL="742950" indent="-285750">
              <a:defRPr sz="2400">
                <a:solidFill>
                  <a:schemeClr val="tx1"/>
                </a:solidFill>
                <a:latin typeface="Book Antiqua" panose="02040602050305030304" pitchFamily="18" charset="0"/>
              </a:defRPr>
            </a:lvl2pPr>
            <a:lvl3pPr marL="1143000" indent="-228600">
              <a:defRPr sz="2400">
                <a:solidFill>
                  <a:schemeClr val="tx1"/>
                </a:solidFill>
                <a:latin typeface="Book Antiqua" panose="02040602050305030304" pitchFamily="18" charset="0"/>
              </a:defRPr>
            </a:lvl3pPr>
            <a:lvl4pPr marL="1600200" indent="-228600">
              <a:defRPr sz="2400">
                <a:solidFill>
                  <a:schemeClr val="tx1"/>
                </a:solidFill>
                <a:latin typeface="Book Antiqua" panose="02040602050305030304" pitchFamily="18" charset="0"/>
              </a:defRPr>
            </a:lvl4pPr>
            <a:lvl5pPr marL="2057400" indent="-228600">
              <a:defRPr sz="2400">
                <a:solidFill>
                  <a:schemeClr val="tx1"/>
                </a:solidFill>
                <a:latin typeface="Book Antiqua" panose="02040602050305030304" pitchFamily="18" charset="0"/>
              </a:defRPr>
            </a:lvl5pPr>
            <a:lvl6pPr marL="2514600" indent="-228600" eaLnBrk="0" fontAlgn="base" hangingPunct="0">
              <a:spcBef>
                <a:spcPct val="0"/>
              </a:spcBef>
              <a:spcAft>
                <a:spcPct val="0"/>
              </a:spcAft>
              <a:defRPr sz="2400">
                <a:solidFill>
                  <a:schemeClr val="tx1"/>
                </a:solidFill>
                <a:latin typeface="Book Antiqua" panose="02040602050305030304" pitchFamily="18" charset="0"/>
              </a:defRPr>
            </a:lvl6pPr>
            <a:lvl7pPr marL="2971800" indent="-228600" eaLnBrk="0" fontAlgn="base" hangingPunct="0">
              <a:spcBef>
                <a:spcPct val="0"/>
              </a:spcBef>
              <a:spcAft>
                <a:spcPct val="0"/>
              </a:spcAft>
              <a:defRPr sz="2400">
                <a:solidFill>
                  <a:schemeClr val="tx1"/>
                </a:solidFill>
                <a:latin typeface="Book Antiqua" panose="02040602050305030304" pitchFamily="18" charset="0"/>
              </a:defRPr>
            </a:lvl7pPr>
            <a:lvl8pPr marL="3429000" indent="-228600" eaLnBrk="0" fontAlgn="base" hangingPunct="0">
              <a:spcBef>
                <a:spcPct val="0"/>
              </a:spcBef>
              <a:spcAft>
                <a:spcPct val="0"/>
              </a:spcAft>
              <a:defRPr sz="2400">
                <a:solidFill>
                  <a:schemeClr val="tx1"/>
                </a:solidFill>
                <a:latin typeface="Book Antiqua" panose="02040602050305030304" pitchFamily="18" charset="0"/>
              </a:defRPr>
            </a:lvl8pPr>
            <a:lvl9pPr marL="3886200" indent="-228600" eaLnBrk="0" fontAlgn="base" hangingPunct="0">
              <a:spcBef>
                <a:spcPct val="0"/>
              </a:spcBef>
              <a:spcAft>
                <a:spcPct val="0"/>
              </a:spcAft>
              <a:defRPr sz="2400">
                <a:solidFill>
                  <a:schemeClr val="tx1"/>
                </a:solidFill>
                <a:latin typeface="Book Antiqua" panose="02040602050305030304" pitchFamily="18" charset="0"/>
              </a:defRPr>
            </a:lvl9pPr>
          </a:lstStyle>
          <a:p>
            <a:pPr marL="0" marR="0" lvl="0" indent="0" algn="ctr" defTabSz="642915" rtl="0" eaLnBrk="0" fontAlgn="base" latinLnBrk="0" hangingPunct="0">
              <a:lnSpc>
                <a:spcPct val="100000"/>
              </a:lnSpc>
              <a:spcBef>
                <a:spcPct val="0"/>
              </a:spcBef>
              <a:spcAft>
                <a:spcPct val="0"/>
              </a:spcAft>
              <a:buClrTx/>
              <a:buSzTx/>
              <a:buFontTx/>
              <a:buNone/>
              <a:tabLst/>
              <a:defRPr/>
            </a:pPr>
            <a:r>
              <a:rPr lang="en-US" sz="1400" b="1">
                <a:solidFill>
                  <a:schemeClr val="bg1"/>
                </a:solidFill>
                <a:latin typeface="Arial" panose="020B0604020202020204"/>
                <a:sym typeface="Gill Sans"/>
              </a:rPr>
              <a:t>Conflicts have a large and long-lasting negative impact on productivity </a:t>
            </a:r>
            <a:endParaRPr kumimoji="0" lang="en-US" sz="1400" b="1" i="0" u="none" strike="noStrike" kern="1200" cap="none" spc="0" normalizeH="0" baseline="0" noProof="0">
              <a:ln>
                <a:noFill/>
              </a:ln>
              <a:solidFill>
                <a:schemeClr val="bg1"/>
              </a:solidFill>
              <a:effectLst/>
              <a:uLnTx/>
              <a:uFillTx/>
              <a:latin typeface="Arial" panose="020B0604020202020204"/>
              <a:ea typeface="+mn-ea"/>
              <a:cs typeface="+mn-cs"/>
              <a:sym typeface="Gill Sans"/>
            </a:endParaRPr>
          </a:p>
        </p:txBody>
      </p:sp>
      <p:sp>
        <p:nvSpPr>
          <p:cNvPr id="7" name="AutoShape 5">
            <a:extLst>
              <a:ext uri="{FF2B5EF4-FFF2-40B4-BE49-F238E27FC236}">
                <a16:creationId xmlns:a16="http://schemas.microsoft.com/office/drawing/2014/main" id="{41047671-9E69-697E-4016-98E401A634C9}"/>
              </a:ext>
            </a:extLst>
          </p:cNvPr>
          <p:cNvSpPr>
            <a:spLocks noChangeArrowheads="1"/>
          </p:cNvSpPr>
          <p:nvPr>
            <p:custDataLst>
              <p:tags r:id="rId2"/>
            </p:custDataLst>
          </p:nvPr>
        </p:nvSpPr>
        <p:spPr bwMode="auto">
          <a:xfrm rot="5400000">
            <a:off x="8475135" y="-1251033"/>
            <a:ext cx="923660" cy="5223510"/>
          </a:xfrm>
          <a:prstGeom prst="homePlate">
            <a:avLst>
              <a:gd name="adj" fmla="val 17185"/>
            </a:avLst>
          </a:prstGeom>
          <a:solidFill>
            <a:srgbClr val="004C97"/>
          </a:solidFill>
          <a:ln>
            <a:noFill/>
          </a:ln>
        </p:spPr>
        <p:txBody>
          <a:bodyPr rot="10800000" vert="eaVert" lIns="0" tIns="0" rIns="0" bIns="0" anchor="ctr"/>
          <a:lstStyle>
            <a:lvl1pPr>
              <a:defRPr sz="2400">
                <a:solidFill>
                  <a:schemeClr val="tx1"/>
                </a:solidFill>
                <a:latin typeface="Book Antiqua" panose="02040602050305030304" pitchFamily="18" charset="0"/>
              </a:defRPr>
            </a:lvl1pPr>
            <a:lvl2pPr marL="742950" indent="-285750">
              <a:defRPr sz="2400">
                <a:solidFill>
                  <a:schemeClr val="tx1"/>
                </a:solidFill>
                <a:latin typeface="Book Antiqua" panose="02040602050305030304" pitchFamily="18" charset="0"/>
              </a:defRPr>
            </a:lvl2pPr>
            <a:lvl3pPr marL="1143000" indent="-228600">
              <a:defRPr sz="2400">
                <a:solidFill>
                  <a:schemeClr val="tx1"/>
                </a:solidFill>
                <a:latin typeface="Book Antiqua" panose="02040602050305030304" pitchFamily="18" charset="0"/>
              </a:defRPr>
            </a:lvl3pPr>
            <a:lvl4pPr marL="1600200" indent="-228600">
              <a:defRPr sz="2400">
                <a:solidFill>
                  <a:schemeClr val="tx1"/>
                </a:solidFill>
                <a:latin typeface="Book Antiqua" panose="02040602050305030304" pitchFamily="18" charset="0"/>
              </a:defRPr>
            </a:lvl4pPr>
            <a:lvl5pPr marL="2057400" indent="-228600">
              <a:defRPr sz="2400">
                <a:solidFill>
                  <a:schemeClr val="tx1"/>
                </a:solidFill>
                <a:latin typeface="Book Antiqua" panose="02040602050305030304" pitchFamily="18" charset="0"/>
              </a:defRPr>
            </a:lvl5pPr>
            <a:lvl6pPr marL="2514600" indent="-228600" eaLnBrk="0" fontAlgn="base" hangingPunct="0">
              <a:spcBef>
                <a:spcPct val="0"/>
              </a:spcBef>
              <a:spcAft>
                <a:spcPct val="0"/>
              </a:spcAft>
              <a:defRPr sz="2400">
                <a:solidFill>
                  <a:schemeClr val="tx1"/>
                </a:solidFill>
                <a:latin typeface="Book Antiqua" panose="02040602050305030304" pitchFamily="18" charset="0"/>
              </a:defRPr>
            </a:lvl6pPr>
            <a:lvl7pPr marL="2971800" indent="-228600" eaLnBrk="0" fontAlgn="base" hangingPunct="0">
              <a:spcBef>
                <a:spcPct val="0"/>
              </a:spcBef>
              <a:spcAft>
                <a:spcPct val="0"/>
              </a:spcAft>
              <a:defRPr sz="2400">
                <a:solidFill>
                  <a:schemeClr val="tx1"/>
                </a:solidFill>
                <a:latin typeface="Book Antiqua" panose="02040602050305030304" pitchFamily="18" charset="0"/>
              </a:defRPr>
            </a:lvl7pPr>
            <a:lvl8pPr marL="3429000" indent="-228600" eaLnBrk="0" fontAlgn="base" hangingPunct="0">
              <a:spcBef>
                <a:spcPct val="0"/>
              </a:spcBef>
              <a:spcAft>
                <a:spcPct val="0"/>
              </a:spcAft>
              <a:defRPr sz="2400">
                <a:solidFill>
                  <a:schemeClr val="tx1"/>
                </a:solidFill>
                <a:latin typeface="Book Antiqua" panose="02040602050305030304" pitchFamily="18" charset="0"/>
              </a:defRPr>
            </a:lvl8pPr>
            <a:lvl9pPr marL="3886200" indent="-228600" eaLnBrk="0" fontAlgn="base" hangingPunct="0">
              <a:spcBef>
                <a:spcPct val="0"/>
              </a:spcBef>
              <a:spcAft>
                <a:spcPct val="0"/>
              </a:spcAft>
              <a:defRPr sz="2400">
                <a:solidFill>
                  <a:schemeClr val="tx1"/>
                </a:solidFill>
                <a:latin typeface="Book Antiqua" panose="02040602050305030304" pitchFamily="18" charset="0"/>
              </a:defRPr>
            </a:lvl9pPr>
          </a:lstStyle>
          <a:p>
            <a:pPr marL="0" marR="0" lvl="0" indent="0" algn="ctr" defTabSz="642915"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a:ln>
                  <a:noFill/>
                </a:ln>
                <a:solidFill>
                  <a:schemeClr val="bg1"/>
                </a:solidFill>
                <a:effectLst/>
                <a:uLnTx/>
                <a:uFillTx/>
                <a:latin typeface="Arial" panose="020B0604020202020204"/>
                <a:ea typeface="+mn-ea"/>
                <a:cs typeface="+mn-cs"/>
                <a:sym typeface="Gill Sans"/>
              </a:rPr>
              <a:t>Extreme climate events have been associated with persistently worse productivity outcomes</a:t>
            </a:r>
          </a:p>
        </p:txBody>
      </p:sp>
      <p:sp>
        <p:nvSpPr>
          <p:cNvPr id="9" name="TextBox 8">
            <a:extLst>
              <a:ext uri="{FF2B5EF4-FFF2-40B4-BE49-F238E27FC236}">
                <a16:creationId xmlns:a16="http://schemas.microsoft.com/office/drawing/2014/main" id="{73023B0B-F897-3C20-73ED-4A1E97931311}"/>
              </a:ext>
            </a:extLst>
          </p:cNvPr>
          <p:cNvSpPr txBox="1"/>
          <p:nvPr/>
        </p:nvSpPr>
        <p:spPr>
          <a:xfrm>
            <a:off x="6652247" y="1877378"/>
            <a:ext cx="4838700" cy="507831"/>
          </a:xfrm>
          <a:prstGeom prst="rect">
            <a:avLst/>
          </a:prstGeom>
          <a:noFill/>
        </p:spPr>
        <p:txBody>
          <a:bodyPr wrap="square" rtlCol="0">
            <a:spAutoFit/>
          </a:bodyPr>
          <a:lstStyle/>
          <a:p>
            <a:pPr marL="0" marR="0" algn="ctr">
              <a:lnSpc>
                <a:spcPct val="125000"/>
              </a:lnSpc>
              <a:spcBef>
                <a:spcPts val="0"/>
              </a:spcBef>
              <a:spcAft>
                <a:spcPts val="0"/>
              </a:spcAft>
            </a:pPr>
            <a:r>
              <a:rPr lang="en-US" sz="1200">
                <a:effectLst/>
                <a:latin typeface="Arial Bold" panose="020B0704020202020204" pitchFamily="34" charset="0"/>
                <a:ea typeface="Garamond" panose="02020404030301010803" pitchFamily="18" charset="0"/>
                <a:cs typeface="Arial" panose="020B0604020202020204" pitchFamily="34" charset="0"/>
              </a:rPr>
              <a:t>Total Factor Productivity Impact of Climate Shocks</a:t>
            </a:r>
            <a:endParaRPr lang="en-US" sz="1200">
              <a:effectLst/>
              <a:latin typeface="Arial" panose="020B0604020202020204" pitchFamily="34" charset="0"/>
              <a:ea typeface="Garamond" panose="02020404030301010803" pitchFamily="18" charset="0"/>
              <a:cs typeface="Garamond" panose="02020404030301010803" pitchFamily="18" charset="0"/>
            </a:endParaRPr>
          </a:p>
          <a:p>
            <a:pPr algn="ctr"/>
            <a:r>
              <a:rPr lang="en-US" sz="1200" i="1">
                <a:effectLst/>
                <a:latin typeface="Arial" panose="020B0604020202020204" pitchFamily="34" charset="0"/>
                <a:ea typeface="Garamond" panose="02020404030301010803" pitchFamily="18" charset="0"/>
              </a:rPr>
              <a:t>(</a:t>
            </a:r>
            <a:r>
              <a:rPr lang="en-US" sz="1200" b="0" i="1" baseline="0">
                <a:solidFill>
                  <a:schemeClr val="dk1"/>
                </a:solidFill>
                <a:effectLst/>
                <a:latin typeface="Arial" panose="020B0604020202020204" pitchFamily="34" charset="0"/>
                <a:cs typeface="Arial" panose="020B0604020202020204" pitchFamily="34" charset="0"/>
              </a:rPr>
              <a:t>Percent difference relative to baseline</a:t>
            </a:r>
            <a:r>
              <a:rPr lang="en-US" sz="1200" i="1">
                <a:effectLst/>
                <a:latin typeface="Arial" panose="020B0604020202020204" pitchFamily="34" charset="0"/>
                <a:ea typeface="Garamond" panose="02020404030301010803" pitchFamily="18" charset="0"/>
                <a:cs typeface="Arial" panose="020B0604020202020204" pitchFamily="34" charset="0"/>
              </a:rPr>
              <a:t>)</a:t>
            </a:r>
            <a:endParaRPr lang="en-US" sz="1200" i="1">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DD8E4765-E32B-1DCD-8F58-62381D704754}"/>
              </a:ext>
            </a:extLst>
          </p:cNvPr>
          <p:cNvSpPr txBox="1"/>
          <p:nvPr/>
        </p:nvSpPr>
        <p:spPr>
          <a:xfrm>
            <a:off x="342291" y="6223756"/>
            <a:ext cx="11462686" cy="584775"/>
          </a:xfrm>
          <a:prstGeom prst="rect">
            <a:avLst/>
          </a:prstGeom>
          <a:noFill/>
        </p:spPr>
        <p:txBody>
          <a:bodyPr wrap="square" rtlCol="0">
            <a:spAutoFit/>
          </a:bodyPr>
          <a:lstStyle/>
          <a:p>
            <a:r>
              <a:rPr lang="en-US" sz="800">
                <a:solidFill>
                  <a:schemeClr val="dk1"/>
                </a:solidFill>
                <a:effectLst/>
                <a:latin typeface="Arial" panose="020B0604020202020204" pitchFamily="34" charset="0"/>
                <a:cs typeface="Arial" panose="020B0604020202020204" pitchFamily="34" charset="0"/>
              </a:rPr>
              <a:t>Source: IMF staff calculations.</a:t>
            </a:r>
          </a:p>
          <a:p>
            <a:r>
              <a:rPr lang="en-US" sz="800">
                <a:solidFill>
                  <a:schemeClr val="dk1"/>
                </a:solidFill>
                <a:effectLst/>
                <a:latin typeface="Arial" panose="020B0604020202020204" pitchFamily="34" charset="0"/>
                <a:cs typeface="Arial" panose="020B0604020202020204" pitchFamily="34" charset="0"/>
              </a:rPr>
              <a:t>Note: Dynamic responses estimated using local linear projections. Bands show the 90 percent confidence interval around the point estimates. The shocks occur in year 1. The conflict shock is equivalent to the occurrence of a severe conflict in the country (at the 75th percentile of the world distribution of conflict intensities). The climate shock is equivalent to a 1 percent of GDP loss due to material damages arising from extreme climate events.  MENA = Middle East and North Africa (including Pakistan); </a:t>
            </a:r>
            <a:r>
              <a:rPr lang="en-US" sz="800" err="1">
                <a:solidFill>
                  <a:schemeClr val="dk1"/>
                </a:solidFill>
                <a:effectLst/>
                <a:latin typeface="Arial" panose="020B0604020202020204" pitchFamily="34" charset="0"/>
                <a:cs typeface="Arial" panose="020B0604020202020204" pitchFamily="34" charset="0"/>
              </a:rPr>
              <a:t>RoW</a:t>
            </a:r>
            <a:r>
              <a:rPr lang="en-US" sz="800">
                <a:solidFill>
                  <a:schemeClr val="dk1"/>
                </a:solidFill>
                <a:effectLst/>
                <a:latin typeface="Arial" panose="020B0604020202020204" pitchFamily="34" charset="0"/>
                <a:cs typeface="Arial" panose="020B0604020202020204" pitchFamily="34" charset="0"/>
              </a:rPr>
              <a:t> = rest of the world.</a:t>
            </a:r>
            <a:endParaRPr lang="en-US" sz="80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4623D5F0-C17D-60E8-995E-3D0ED5D817B5}"/>
              </a:ext>
            </a:extLst>
          </p:cNvPr>
          <p:cNvSpPr txBox="1"/>
          <p:nvPr/>
        </p:nvSpPr>
        <p:spPr>
          <a:xfrm>
            <a:off x="604674" y="1877378"/>
            <a:ext cx="4838700" cy="507831"/>
          </a:xfrm>
          <a:prstGeom prst="rect">
            <a:avLst/>
          </a:prstGeom>
          <a:noFill/>
        </p:spPr>
        <p:txBody>
          <a:bodyPr wrap="square" rtlCol="0">
            <a:spAutoFit/>
          </a:bodyPr>
          <a:lstStyle/>
          <a:p>
            <a:pPr marL="0" marR="0" algn="ctr">
              <a:lnSpc>
                <a:spcPct val="125000"/>
              </a:lnSpc>
              <a:spcBef>
                <a:spcPts val="0"/>
              </a:spcBef>
              <a:spcAft>
                <a:spcPts val="0"/>
              </a:spcAft>
            </a:pPr>
            <a:r>
              <a:rPr lang="en-US" sz="1200">
                <a:effectLst/>
                <a:latin typeface="Arial Bold" panose="020B0704020202020204" pitchFamily="34" charset="0"/>
                <a:ea typeface="Garamond" panose="02020404030301010803" pitchFamily="18" charset="0"/>
                <a:cs typeface="Arial" panose="020B0604020202020204" pitchFamily="34" charset="0"/>
              </a:rPr>
              <a:t>Total Factor Productivity Impact of Conflict Shocks</a:t>
            </a:r>
            <a:endParaRPr lang="en-US" sz="1200">
              <a:effectLst/>
              <a:latin typeface="Arial" panose="020B0604020202020204" pitchFamily="34" charset="0"/>
              <a:ea typeface="Garamond" panose="02020404030301010803" pitchFamily="18" charset="0"/>
              <a:cs typeface="Garamond" panose="02020404030301010803" pitchFamily="18" charset="0"/>
            </a:endParaRPr>
          </a:p>
          <a:p>
            <a:pPr algn="ctr"/>
            <a:r>
              <a:rPr lang="en-US" sz="1200" i="1">
                <a:effectLst/>
                <a:latin typeface="Arial" panose="020B0604020202020204" pitchFamily="34" charset="0"/>
                <a:ea typeface="Garamond" panose="02020404030301010803" pitchFamily="18" charset="0"/>
              </a:rPr>
              <a:t>(</a:t>
            </a:r>
            <a:r>
              <a:rPr lang="en-US" sz="1200" i="1">
                <a:solidFill>
                  <a:schemeClr val="dk1"/>
                </a:solidFill>
                <a:latin typeface="Arial" panose="020B0604020202020204" pitchFamily="34" charset="0"/>
                <a:cs typeface="Arial" panose="020B0604020202020204" pitchFamily="34" charset="0"/>
              </a:rPr>
              <a:t>Percent difference relative to baseline</a:t>
            </a:r>
            <a:r>
              <a:rPr lang="en-US" sz="1200" i="1">
                <a:effectLst/>
                <a:latin typeface="Arial" panose="020B0604020202020204" pitchFamily="34" charset="0"/>
                <a:ea typeface="Garamond" panose="02020404030301010803" pitchFamily="18" charset="0"/>
              </a:rPr>
              <a:t>)</a:t>
            </a:r>
            <a:endParaRPr lang="en-US" sz="1200" i="1"/>
          </a:p>
        </p:txBody>
      </p:sp>
      <p:graphicFrame>
        <p:nvGraphicFramePr>
          <p:cNvPr id="4" name="Chart 3">
            <a:extLst>
              <a:ext uri="{FF2B5EF4-FFF2-40B4-BE49-F238E27FC236}">
                <a16:creationId xmlns:a16="http://schemas.microsoft.com/office/drawing/2014/main" id="{3AD5BA9C-2DFE-4821-88D4-A9E817C5199A}"/>
              </a:ext>
            </a:extLst>
          </p:cNvPr>
          <p:cNvGraphicFramePr>
            <a:graphicFrameLocks/>
          </p:cNvGraphicFramePr>
          <p:nvPr>
            <p:extLst>
              <p:ext uri="{D42A27DB-BD31-4B8C-83A1-F6EECF244321}">
                <p14:modId xmlns:p14="http://schemas.microsoft.com/office/powerpoint/2010/main" val="2737984299"/>
              </p:ext>
            </p:extLst>
          </p:nvPr>
        </p:nvGraphicFramePr>
        <p:xfrm>
          <a:off x="342291" y="1762289"/>
          <a:ext cx="5486400" cy="452173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a:extLst>
              <a:ext uri="{FF2B5EF4-FFF2-40B4-BE49-F238E27FC236}">
                <a16:creationId xmlns:a16="http://schemas.microsoft.com/office/drawing/2014/main" id="{81AEDEED-616D-4397-BC59-63CBF2C03F00}"/>
              </a:ext>
            </a:extLst>
          </p:cNvPr>
          <p:cNvGraphicFramePr>
            <a:graphicFrameLocks/>
          </p:cNvGraphicFramePr>
          <p:nvPr>
            <p:extLst>
              <p:ext uri="{D42A27DB-BD31-4B8C-83A1-F6EECF244321}">
                <p14:modId xmlns:p14="http://schemas.microsoft.com/office/powerpoint/2010/main" val="3547603080"/>
              </p:ext>
            </p:extLst>
          </p:nvPr>
        </p:nvGraphicFramePr>
        <p:xfrm>
          <a:off x="6158458" y="2259817"/>
          <a:ext cx="5595408" cy="396393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784538968"/>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xnmjWzFP1UOrY73khy34xw"/>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xnmjWzFP1UOrY73khy34x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xnmjWzFP1UOrY73khy34x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xnmjWzFP1UOrY73khy34xw"/>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xnmjWzFP1UOrY73khy34x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xnmjWzFP1UOrY73khy34x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xnmjWzFP1UOrY73khy34x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xnmjWzFP1UOrY73khy34x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xnmjWzFP1UOrY73khy34x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xnmjWzFP1UOrY73khy34x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xnmjWzFP1UOrY73khy34x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xnmjWzFP1UOrY73khy34xw"/>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xnmjWzFP1UOrY73khy34xw"/>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4_Custom Design">
  <a:themeElements>
    <a:clrScheme name="IMF Colors V2">
      <a:dk1>
        <a:srgbClr val="000000"/>
      </a:dk1>
      <a:lt1>
        <a:srgbClr val="FEFEFE"/>
      </a:lt1>
      <a:dk2>
        <a:srgbClr val="004C97"/>
      </a:dk2>
      <a:lt2>
        <a:srgbClr val="CAEDFE"/>
      </a:lt2>
      <a:accent1>
        <a:srgbClr val="009CDE"/>
      </a:accent1>
      <a:accent2>
        <a:srgbClr val="F2A900"/>
      </a:accent2>
      <a:accent3>
        <a:srgbClr val="8030A7"/>
      </a:accent3>
      <a:accent4>
        <a:srgbClr val="DA281C"/>
      </a:accent4>
      <a:accent5>
        <a:srgbClr val="78BE20"/>
      </a:accent5>
      <a:accent6>
        <a:srgbClr val="00B0B9"/>
      </a:accent6>
      <a:hlink>
        <a:srgbClr val="0065B3"/>
      </a:hlink>
      <a:folHlink>
        <a:srgbClr val="FFBD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8" id="{34518DDD-2F67-7047-97D8-E7E4766D9226}" vid="{A3D9BB1D-CBFC-F94A-A503-59128DD95E5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197167DB1510F439663434E6D69AAA7" ma:contentTypeVersion="16" ma:contentTypeDescription="Create a new document." ma:contentTypeScope="" ma:versionID="3004bab34171256fbc0c7a793b9a6699">
  <xsd:schema xmlns:xsd="http://www.w3.org/2001/XMLSchema" xmlns:xs="http://www.w3.org/2001/XMLSchema" xmlns:p="http://schemas.microsoft.com/office/2006/metadata/properties" xmlns:ns2="17ac9971-ba94-4a44-b55e-b5632be7420b" xmlns:ns3="74e6f7e9-3a24-4def-900b-191a91390bd5" targetNamespace="http://schemas.microsoft.com/office/2006/metadata/properties" ma:root="true" ma:fieldsID="8764b600f87bba3e0a484753181a2692" ns2:_="" ns3:_="">
    <xsd:import namespace="17ac9971-ba94-4a44-b55e-b5632be7420b"/>
    <xsd:import namespace="74e6f7e9-3a24-4def-900b-191a91390bd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bjectDetectorVersions" minOccurs="0"/>
                <xsd:element ref="ns2:MediaServiceOCR"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ac9971-ba94-4a44-b55e-b5632be7420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781b0229-19ef-4425-8520-9f00e8db620a" ma:termSetId="09814cd3-568e-fe90-9814-8d621ff8fb84" ma:anchorId="fba54fb3-c3e1-fe81-a776-ca4b69148c4d" ma:open="true" ma:isKeyword="false">
      <xsd:complexType>
        <xsd:sequence>
          <xsd:element ref="pc:Terms" minOccurs="0" maxOccurs="1"/>
        </xsd:sequence>
      </xsd:complex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4e6f7e9-3a24-4def-900b-191a91390bd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2824f2f1-6dc2-496a-978d-07c1beaae920}" ma:internalName="TaxCatchAll" ma:showField="CatchAllData" ma:web="74e6f7e9-3a24-4def-900b-191a91390bd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6FDDC77-21D6-4EFA-B6FD-40367D71A17A}">
  <ds:schemaRefs>
    <ds:schemaRef ds:uri="17ac9971-ba94-4a44-b55e-b5632be7420b"/>
    <ds:schemaRef ds:uri="74e6f7e9-3a24-4def-900b-191a91390bd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15D5AC5-9DEB-4E03-87AD-C78C0363B75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TotalTime>
  <Words>1574</Words>
  <Application>Microsoft Office PowerPoint</Application>
  <PresentationFormat>Widescreen</PresentationFormat>
  <Paragraphs>93</Paragraphs>
  <Slides>12</Slides>
  <Notes>9</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12</vt:i4>
      </vt:variant>
    </vt:vector>
  </HeadingPairs>
  <TitlesOfParts>
    <vt:vector size="25" baseType="lpstr">
      <vt:lpstr>.HelveticaNeueDeskInterface-Regular</vt:lpstr>
      <vt:lpstr>Aptos</vt:lpstr>
      <vt:lpstr>Aptos Display</vt:lpstr>
      <vt:lpstr>Arial</vt:lpstr>
      <vt:lpstr>Arial Black</vt:lpstr>
      <vt:lpstr>Arial Bold</vt:lpstr>
      <vt:lpstr>ArialMT</vt:lpstr>
      <vt:lpstr>Calibri</vt:lpstr>
      <vt:lpstr>Lucida Grande</vt:lpstr>
      <vt:lpstr>LucidaGrande</vt:lpstr>
      <vt:lpstr>Wingdings</vt:lpstr>
      <vt:lpstr>office theme</vt:lpstr>
      <vt:lpstr>4_Custom Design</vt:lpstr>
      <vt:lpstr>Reversing the Trend: Enhancing Medium-Term Growth Prospects</vt:lpstr>
      <vt:lpstr>Motivation and outline </vt:lpstr>
      <vt:lpstr>Deteriorating medium-term growth prospects</vt:lpstr>
      <vt:lpstr>A concerning decline in growth prospects</vt:lpstr>
      <vt:lpstr>The main contributors to growth</vt:lpstr>
      <vt:lpstr>Growth in MENA and the CCA is driven less by capital deepening than elsewhere, while labor has been more important …</vt:lpstr>
      <vt:lpstr>… but labor market gaps exist, and working-age population growth is declining </vt:lpstr>
      <vt:lpstr>TFP growth experience reflects several key factors, which differ across economies in the region</vt:lpstr>
      <vt:lpstr>Adverse shocks have persistent dampening effects on TFP</vt:lpstr>
      <vt:lpstr>Takeaways and policy implications</vt:lpstr>
      <vt:lpstr>Fostering stronger and more sustainable growth</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Declining Medium-Term Prospects in the Middle East and Central Asia: Drivers and Implications for Policies</dc:title>
  <dc:creator/>
  <cp:lastModifiedBy>Matheson, Troy Dale</cp:lastModifiedBy>
  <cp:revision>2</cp:revision>
  <dcterms:created xsi:type="dcterms:W3CDTF">2024-09-18T20:31:55Z</dcterms:created>
  <dcterms:modified xsi:type="dcterms:W3CDTF">2024-12-06T15:16:49Z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c07ed86-5dc5-4593-ad03-a8684b843815_Enabled">
    <vt:lpwstr>true</vt:lpwstr>
  </property>
  <property fmtid="{D5CDD505-2E9C-101B-9397-08002B2CF9AE}" pid="3" name="MSIP_Label_0c07ed86-5dc5-4593-ad03-a8684b843815_SetDate">
    <vt:lpwstr>2024-09-18T20:36:54Z</vt:lpwstr>
  </property>
  <property fmtid="{D5CDD505-2E9C-101B-9397-08002B2CF9AE}" pid="4" name="MSIP_Label_0c07ed86-5dc5-4593-ad03-a8684b843815_Method">
    <vt:lpwstr>Standard</vt:lpwstr>
  </property>
  <property fmtid="{D5CDD505-2E9C-101B-9397-08002B2CF9AE}" pid="5" name="MSIP_Label_0c07ed86-5dc5-4593-ad03-a8684b843815_Name">
    <vt:lpwstr>0c07ed86-5dc5-4593-ad03-a8684b843815</vt:lpwstr>
  </property>
  <property fmtid="{D5CDD505-2E9C-101B-9397-08002B2CF9AE}" pid="6" name="MSIP_Label_0c07ed86-5dc5-4593-ad03-a8684b843815_SiteId">
    <vt:lpwstr>8085fa43-302e-45bd-b171-a6648c3b6be7</vt:lpwstr>
  </property>
  <property fmtid="{D5CDD505-2E9C-101B-9397-08002B2CF9AE}" pid="7" name="MSIP_Label_0c07ed86-5dc5-4593-ad03-a8684b843815_ActionId">
    <vt:lpwstr>c14bea00-ec81-461f-baa1-deab57f8b5d0</vt:lpwstr>
  </property>
  <property fmtid="{D5CDD505-2E9C-101B-9397-08002B2CF9AE}" pid="8" name="MSIP_Label_0c07ed86-5dc5-4593-ad03-a8684b843815_ContentBits">
    <vt:lpwstr>0</vt:lpwstr>
  </property>
</Properties>
</file>