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1.xml" ContentType="application/vnd.openxmlformats-officedocument.drawingml.chartshapes+xml"/>
  <Override PartName="/ppt/charts/chart4.xml" ContentType="application/vnd.openxmlformats-officedocument.drawingml.chart+xml"/>
  <Override PartName="/ppt/charts/chart5.xml" ContentType="application/vnd.openxmlformats-officedocument.drawingml.chart+xml"/>
  <Override PartName="/ppt/charts/style4.xml" ContentType="application/vnd.ms-office.chartstyle+xml"/>
  <Override PartName="/ppt/charts/colors4.xml" ContentType="application/vnd.ms-office.chartcolorstyle+xml"/>
  <Override PartName="/ppt/tags/tag6.xml" ContentType="application/vnd.openxmlformats-officedocument.presentationml.tags+xml"/>
  <Override PartName="/ppt/tags/tag7.xml" ContentType="application/vnd.openxmlformats-officedocument.presentationml.tags+xml"/>
  <Override PartName="/ppt/notesSlides/notesSlide5.xml" ContentType="application/vnd.openxmlformats-officedocument.presentationml.notesSlide+xml"/>
  <Override PartName="/ppt/charts/chart6.xml" ContentType="application/vnd.openxmlformats-officedocument.drawingml.chart+xml"/>
  <Override PartName="/ppt/charts/style5.xml" ContentType="application/vnd.ms-office.chartstyle+xml"/>
  <Override PartName="/ppt/charts/colors5.xml" ContentType="application/vnd.ms-office.chartcolorstyle+xml"/>
  <Override PartName="/ppt/charts/chart7.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8.xml" ContentType="application/vnd.openxmlformats-officedocument.drawingml.chart+xml"/>
  <Override PartName="/ppt/charts/style7.xml" ContentType="application/vnd.ms-office.chartstyle+xml"/>
  <Override PartName="/ppt/charts/colors7.xml" ContentType="application/vnd.ms-office.chartcolorstyle+xml"/>
  <Override PartName="/ppt/tags/tag8.xml" ContentType="application/vnd.openxmlformats-officedocument.presentationml.tags+xml"/>
  <Override PartName="/ppt/tags/tag9.xml" ContentType="application/vnd.openxmlformats-officedocument.presentationml.tags+xml"/>
  <Override PartName="/ppt/notesSlides/notesSlide8.xml" ContentType="application/vnd.openxmlformats-officedocument.presentationml.notesSlide+xml"/>
  <Override PartName="/ppt/charts/chart9.xml" ContentType="application/vnd.openxmlformats-officedocument.drawingml.chart+xml"/>
  <Override PartName="/ppt/charts/style8.xml" ContentType="application/vnd.ms-office.chartstyle+xml"/>
  <Override PartName="/ppt/charts/colors8.xml" ContentType="application/vnd.ms-office.chartcolorstyle+xml"/>
  <Override PartName="/ppt/charts/chart10.xml" ContentType="application/vnd.openxmlformats-officedocument.drawingml.chart+xml"/>
  <Override PartName="/ppt/charts/style9.xml" ContentType="application/vnd.ms-office.chartstyle+xml"/>
  <Override PartName="/ppt/charts/colors9.xml" ContentType="application/vnd.ms-office.chartcolorstyl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9.xml" ContentType="application/vnd.openxmlformats-officedocument.presentationml.notesSlide+xml"/>
  <Override PartName="/ppt/charts/chart11.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2.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3.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14.xml" ContentType="application/vnd.openxmlformats-officedocument.drawingml.chart+xml"/>
  <Override PartName="/ppt/charts/style13.xml" ContentType="application/vnd.ms-office.chartstyle+xml"/>
  <Override PartName="/ppt/charts/colors13.xml" ContentType="application/vnd.ms-office.chartcolorstyle+xml"/>
  <Override PartName="/ppt/tags/tag13.xml" ContentType="application/vnd.openxmlformats-officedocument.presentationml.tags+xml"/>
  <Override PartName="/ppt/notesSlides/notesSlide15.xml" ContentType="application/vnd.openxmlformats-officedocument.presentationml.notesSlide+xml"/>
  <Override PartName="/ppt/charts/chart15.xml" ContentType="application/vnd.openxmlformats-officedocument.drawingml.chart+xml"/>
  <Override PartName="/ppt/charts/style14.xml" ContentType="application/vnd.ms-office.chartstyle+xml"/>
  <Override PartName="/ppt/charts/colors14.xml" ContentType="application/vnd.ms-office.chartcolorstyle+xml"/>
  <Override PartName="/ppt/charts/chart16.xml" ContentType="application/vnd.openxmlformats-officedocument.drawingml.chart+xml"/>
  <Override PartName="/ppt/charts/style15.xml" ContentType="application/vnd.ms-office.chartstyle+xml"/>
  <Override PartName="/ppt/charts/colors15.xml" ContentType="application/vnd.ms-office.chartcolorstyle+xml"/>
  <Override PartName="/ppt/charts/chart17.xml" ContentType="application/vnd.openxmlformats-officedocument.drawingml.chart+xml"/>
  <Override PartName="/ppt/charts/style16.xml" ContentType="application/vnd.ms-office.chartstyle+xml"/>
  <Override PartName="/ppt/charts/colors16.xml" ContentType="application/vnd.ms-office.chartcolorstyle+xml"/>
  <Override PartName="/ppt/charts/chart18.xml" ContentType="application/vnd.openxmlformats-officedocument.drawingml.chart+xml"/>
  <Override PartName="/ppt/charts/style17.xml" ContentType="application/vnd.ms-office.chartstyle+xml"/>
  <Override PartName="/ppt/charts/colors17.xml" ContentType="application/vnd.ms-office.chartcolorstyle+xml"/>
  <Override PartName="/ppt/theme/themeOverride1.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tags/tag14.xml" ContentType="application/vnd.openxmlformats-officedocument.presentationml.tags+xml"/>
  <Override PartName="/ppt/tags/tag15.xml" ContentType="application/vnd.openxmlformats-officedocument.presentationml.tags+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notesSlides/notesSlide22.xml" ContentType="application/vnd.openxmlformats-officedocument.presentationml.notesSlide+xml"/>
  <Override PartName="/ppt/charts/chart19.xml" ContentType="application/vnd.openxmlformats-officedocument.drawingml.chart+xml"/>
  <Override PartName="/ppt/charts/style18.xml" ContentType="application/vnd.ms-office.chartstyle+xml"/>
  <Override PartName="/ppt/charts/colors18.xml" ContentType="application/vnd.ms-office.chartcolorstyle+xml"/>
  <Override PartName="/ppt/charts/chart20.xml" ContentType="application/vnd.openxmlformats-officedocument.drawingml.chart+xml"/>
  <Override PartName="/ppt/charts/style19.xml" ContentType="application/vnd.ms-office.chartstyle+xml"/>
  <Override PartName="/ppt/charts/colors19.xml" ContentType="application/vnd.ms-office.chartcolorstyle+xml"/>
  <Override PartName="/ppt/notesSlides/notesSlide23.xml" ContentType="application/vnd.openxmlformats-officedocument.presentationml.notesSlide+xml"/>
  <Override PartName="/ppt/tags/tag18.xml" ContentType="application/vnd.openxmlformats-officedocument.presentationml.tags+xml"/>
  <Override PartName="/ppt/tags/tag19.xml" ContentType="application/vnd.openxmlformats-officedocument.presentationml.tags+xml"/>
  <Override PartName="/ppt/notesSlides/notesSlide24.xml" ContentType="application/vnd.openxmlformats-officedocument.presentationml.notesSlide+xml"/>
  <Override PartName="/ppt/tags/tag20.xml" ContentType="application/vnd.openxmlformats-officedocument.presentationml.tags+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tags/tag21.xml" ContentType="application/vnd.openxmlformats-officedocument.presentationml.tags+xml"/>
  <Override PartName="/ppt/tags/tag22.xml" ContentType="application/vnd.openxmlformats-officedocument.presentationml.tags+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32.xml" ContentType="application/vnd.openxmlformats-officedocument.presentationml.notesSlide+xml"/>
  <Override PartName="/ppt/charts/chart21.xml" ContentType="application/vnd.openxmlformats-officedocument.drawingml.chart+xml"/>
  <Override PartName="/ppt/charts/style20.xml" ContentType="application/vnd.ms-office.chartstyle+xml"/>
  <Override PartName="/ppt/charts/colors20.xml" ContentType="application/vnd.ms-office.chartcolorstyle+xml"/>
  <Override PartName="/ppt/charts/chart22.xml" ContentType="application/vnd.openxmlformats-officedocument.drawingml.chart+xml"/>
  <Override PartName="/ppt/charts/style21.xml" ContentType="application/vnd.ms-office.chartstyle+xml"/>
  <Override PartName="/ppt/charts/colors21.xml" ContentType="application/vnd.ms-office.chartcolorstyle+xml"/>
  <Override PartName="/ppt/charts/chart23.xml" ContentType="application/vnd.openxmlformats-officedocument.drawingml.chart+xml"/>
  <Override PartName="/ppt/charts/style22.xml" ContentType="application/vnd.ms-office.chartstyle+xml"/>
  <Override PartName="/ppt/charts/colors22.xml" ContentType="application/vnd.ms-office.chartcolorstyl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notesSlides/notesSlide33.xml" ContentType="application/vnd.openxmlformats-officedocument.presentationml.notesSlide+xml"/>
  <Override PartName="/ppt/charts/chart24.xml" ContentType="application/vnd.openxmlformats-officedocument.drawingml.chart+xml"/>
  <Override PartName="/ppt/charts/style23.xml" ContentType="application/vnd.ms-office.chartstyle+xml"/>
  <Override PartName="/ppt/charts/colors23.xml" ContentType="application/vnd.ms-office.chartcolorstyle+xml"/>
  <Override PartName="/ppt/charts/chart25.xml" ContentType="application/vnd.openxmlformats-officedocument.drawingml.chart+xml"/>
  <Override PartName="/ppt/charts/style24.xml" ContentType="application/vnd.ms-office.chartstyle+xml"/>
  <Override PartName="/ppt/charts/colors24.xml" ContentType="application/vnd.ms-office.chartcolorstyle+xml"/>
  <Override PartName="/ppt/charts/chart26.xml" ContentType="application/vnd.openxmlformats-officedocument.drawingml.chart+xml"/>
  <Override PartName="/ppt/charts/style25.xml" ContentType="application/vnd.ms-office.chartstyle+xml"/>
  <Override PartName="/ppt/charts/colors25.xml" ContentType="application/vnd.ms-office.chartcolorstyle+xml"/>
  <Override PartName="/ppt/tags/tag29.xml" ContentType="application/vnd.openxmlformats-officedocument.presentationml.tags+xml"/>
  <Override PartName="/ppt/tags/tag30.xml" ContentType="application/vnd.openxmlformats-officedocument.presentationml.tags+xml"/>
  <Override PartName="/ppt/notesSlides/notesSlide34.xml" ContentType="application/vnd.openxmlformats-officedocument.presentationml.notesSlide+xml"/>
  <Override PartName="/ppt/charts/chart27.xml" ContentType="application/vnd.openxmlformats-officedocument.drawingml.chart+xml"/>
  <Override PartName="/ppt/charts/style26.xml" ContentType="application/vnd.ms-office.chartstyle+xml"/>
  <Override PartName="/ppt/charts/colors26.xml" ContentType="application/vnd.ms-office.chartcolorstyle+xml"/>
  <Override PartName="/ppt/charts/chart28.xml" ContentType="application/vnd.openxmlformats-officedocument.drawingml.chart+xml"/>
  <Override PartName="/ppt/theme/themeOverride2.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rts/chart29.xml" ContentType="application/vnd.openxmlformats-officedocument.drawingml.chart+xml"/>
  <Override PartName="/ppt/charts/style27.xml" ContentType="application/vnd.ms-office.chartstyle+xml"/>
  <Override PartName="/ppt/charts/colors27.xml" ContentType="application/vnd.ms-office.chartcolorstyle+xml"/>
  <Override PartName="/ppt/drawings/drawing2.xml" ContentType="application/vnd.openxmlformats-officedocument.drawingml.chartshapes+xml"/>
  <Override PartName="/ppt/charts/chart30.xml" ContentType="application/vnd.openxmlformats-officedocument.drawingml.chart+xml"/>
  <Override PartName="/ppt/charts/style28.xml" ContentType="application/vnd.ms-office.chartstyle+xml"/>
  <Override PartName="/ppt/charts/colors28.xml" ContentType="application/vnd.ms-office.chartcolorstyle+xml"/>
  <Override PartName="/ppt/drawings/drawing3.xml" ContentType="application/vnd.openxmlformats-officedocument.drawingml.chartshape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37.xml" ContentType="application/vnd.openxmlformats-officedocument.presentationml.notesSlide+xml"/>
  <Override PartName="/ppt/charts/chart31.xml" ContentType="application/vnd.openxmlformats-officedocument.drawingml.chart+xml"/>
  <Override PartName="/ppt/charts/style29.xml" ContentType="application/vnd.ms-office.chartstyle+xml"/>
  <Override PartName="/ppt/charts/colors29.xml" ContentType="application/vnd.ms-office.chartcolorstyle+xml"/>
  <Override PartName="/ppt/drawings/drawing4.xml" ContentType="application/vnd.openxmlformats-officedocument.drawingml.chartshapes+xml"/>
  <Override PartName="/ppt/charts/chart32.xml" ContentType="application/vnd.openxmlformats-officedocument.drawingml.chart+xml"/>
  <Override PartName="/ppt/charts/style30.xml" ContentType="application/vnd.ms-office.chartstyle+xml"/>
  <Override PartName="/ppt/charts/colors30.xml" ContentType="application/vnd.ms-office.chartcolorstyle+xml"/>
  <Override PartName="/ppt/drawings/drawing5.xml" ContentType="application/vnd.openxmlformats-officedocument.drawingml.chartshapes+xml"/>
  <Override PartName="/ppt/charts/chart33.xml" ContentType="application/vnd.openxmlformats-officedocument.drawingml.chart+xml"/>
  <Override PartName="/ppt/charts/style31.xml" ContentType="application/vnd.ms-office.chartstyle+xml"/>
  <Override PartName="/ppt/charts/colors31.xml" ContentType="application/vnd.ms-office.chartcolorstyle+xml"/>
  <Override PartName="/ppt/drawings/drawing6.xml" ContentType="application/vnd.openxmlformats-officedocument.drawingml.chartshapes+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4"/>
  </p:sldMasterIdLst>
  <p:notesMasterIdLst>
    <p:notesMasterId r:id="rId50"/>
  </p:notesMasterIdLst>
  <p:handoutMasterIdLst>
    <p:handoutMasterId r:id="rId51"/>
  </p:handoutMasterIdLst>
  <p:sldIdLst>
    <p:sldId id="286" r:id="rId5"/>
    <p:sldId id="287" r:id="rId6"/>
    <p:sldId id="283" r:id="rId7"/>
    <p:sldId id="3853" r:id="rId8"/>
    <p:sldId id="3965" r:id="rId9"/>
    <p:sldId id="4033" r:id="rId10"/>
    <p:sldId id="3928" r:id="rId11"/>
    <p:sldId id="4021" r:id="rId12"/>
    <p:sldId id="4020" r:id="rId13"/>
    <p:sldId id="4030" r:id="rId14"/>
    <p:sldId id="4011" r:id="rId15"/>
    <p:sldId id="4012" r:id="rId16"/>
    <p:sldId id="3995" r:id="rId17"/>
    <p:sldId id="3871" r:id="rId18"/>
    <p:sldId id="4016" r:id="rId19"/>
    <p:sldId id="4031" r:id="rId20"/>
    <p:sldId id="3990" r:id="rId21"/>
    <p:sldId id="4017" r:id="rId22"/>
    <p:sldId id="3840" r:id="rId23"/>
    <p:sldId id="4022" r:id="rId24"/>
    <p:sldId id="4090" r:id="rId25"/>
    <p:sldId id="4091" r:id="rId26"/>
    <p:sldId id="4092" r:id="rId27"/>
    <p:sldId id="4093" r:id="rId28"/>
    <p:sldId id="4052" r:id="rId29"/>
    <p:sldId id="4000" r:id="rId30"/>
    <p:sldId id="4087" r:id="rId31"/>
    <p:sldId id="4058" r:id="rId32"/>
    <p:sldId id="3954" r:id="rId33"/>
    <p:sldId id="4088" r:id="rId34"/>
    <p:sldId id="4089" r:id="rId35"/>
    <p:sldId id="4095" r:id="rId36"/>
    <p:sldId id="4094" r:id="rId37"/>
    <p:sldId id="4096" r:id="rId38"/>
    <p:sldId id="4047" r:id="rId39"/>
    <p:sldId id="4035" r:id="rId40"/>
    <p:sldId id="4049" r:id="rId41"/>
    <p:sldId id="4051" r:id="rId42"/>
    <p:sldId id="4036" r:id="rId43"/>
    <p:sldId id="4029" r:id="rId44"/>
    <p:sldId id="4043" r:id="rId45"/>
    <p:sldId id="4027" r:id="rId46"/>
    <p:sldId id="4048" r:id="rId47"/>
    <p:sldId id="4040" r:id="rId48"/>
    <p:sldId id="4097" r:id="rId49"/>
  </p:sldIdLst>
  <p:sldSz cx="12192000" cy="6858000"/>
  <p:notesSz cx="7023100" cy="93091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9BD1202-5A32-2AC3-0CA8-C8F7AFBCFCC2}" name="Abdih, Yasser" initials="AY" userId="S::YAbdih@imf.org::75127318-62d3-4239-aeea-596b3532ec0e" providerId="AD"/>
  <p188:author id="{C2634F1A-5979-92D3-5BE0-0D6414189695}" name="Lone Christiansen" initials="LC" userId="Lone Christiansen" providerId="None"/>
  <p188:author id="{04EB9D1A-DD56-8821-3B91-5C1FEA7863AB}" name="Christiansen, Lone Engbo" initials="CE" userId="S::lchristiansen@imf.org::8fef96f5-f976-499d-a467-99307f4d5e7c" providerId="AD"/>
  <p188:author id="{FF64F827-EC7E-59E2-0215-13DA8122E710}" name="Koranchelian, Taline" initials="KT" userId="S::tkoranchelian@imf.org::167b8be2-15c4-42ff-8166-13b9bf2d398b" providerId="AD"/>
  <p188:author id="{C589BE33-E454-775D-2856-AD6B02DD8D48}" name="Apostolou, Apostolos" initials="AA" userId="S::aapostolou@imf.org::1f5fb703-ca4c-44f4-881e-0086e782982a" providerId="AD"/>
  <p188:author id="{59D7D542-529D-9788-7E7B-5712E905F62C}" name="Serra, Cesar Manuel" initials="SCM" userId="S::CSerra@imf.org::34cbc2ab-e059-4ece-9f85-e7e446c1a52a" providerId="AD"/>
  <p188:author id="{A217FA45-CE24-F688-C63C-1B404F8718A2}" name="Nechi, Salem Mohamed" initials="NM" userId="S::snechi@imf.org::d28e8f90-5783-419a-882d-b3975e837b9e" providerId="AD"/>
  <p188:author id="{C9DD7F4B-0A90-6C77-B741-1F045BD577DB}" name="Velkumar, Subi Suvetha" initials="VS" userId="S::svelkumar@imf.org::e6814030-ef71-433e-9daa-ba3cbb47010f" providerId="AD"/>
  <p188:author id="{C6EB6855-9411-0907-B744-3319BF41F01B}" name="Menkulasi, Jeta" initials="MJ" userId="S::JMenkulasi@imf.org::2fdb47df-5677-4335-abd5-0054f9875e98" providerId="AD"/>
  <p188:author id="{A67A6C61-CBD1-B37F-F20B-3BFE6F1277CA}" name="Garcia-Verdu, Rodrigo" initials="GR" userId="S::rgarciaverdu@imf.org::c39cea6f-9691-43fc-9a7a-1f0e89ca6d8a" providerId="AD"/>
  <p188:author id="{91B1D462-BAB7-F44C-29FF-5185D61423B0}" name="Velkumar, Subi Suvetha" initials="VSS" userId="S::SVelkumar@imf.org::e6814030-ef71-433e-9daa-ba3cbb47010f" providerId="AD"/>
  <p188:author id="{C9C74B66-2EE3-8C27-0E70-079631129E4F}" name="Kroen, Thomas" initials="KT" userId="S::tkroen@imf.org::7dd458ab-3e67-4f82-8f49-6c2e11aec925" providerId="AD"/>
  <p188:author id="{BF39116B-78E8-2EB0-B659-1F407DE66AC8}" name="Sakha, Sahra" initials="SS" userId="S::ssakha@imf.org::5ebe0eb0-e7a8-4647-8a0c-7b7d814c39c6" providerId="AD"/>
  <p188:author id="{C0F13E6C-023C-7B61-3A2C-D61FB5505CD9}" name="Belkhir, Mohamed" initials="BM" userId="S::mbelkhir@imf.org::e868e241-a52b-4023-a314-a8f673ee6593" providerId="AD"/>
  <p188:author id="{D5AAB96F-2C09-0BB9-A3DE-AA2B09C793F4}" name="Randen, Roy" initials="RR" userId="S::rranden@imf.org::b7fefdd0-7094-4ffb-91a9-3bf46bde83db" providerId="AD"/>
  <p188:author id="{EB6C7A73-CF37-D7FB-4FB7-76DBAB3C22A3}" name="Randen, Roy" initials="RR" userId="S::RRanden@imf.org::b7fefdd0-7094-4ffb-91a9-3bf46bde83db" providerId="AD"/>
  <p188:author id="{51570F79-E860-5616-D93F-AB511A455013}" name="Koranchelian, Taline" initials="KT" userId="S::TKoranchelian@imf.org::167b8be2-15c4-42ff-8166-13b9bf2d398b" providerId="AD"/>
  <p188:author id="{EFDFC39C-9565-4ECA-F562-DDB901E7B63E}" name="Sakha, Sahra" initials="SS" userId="S::SSakha@imf.org::5ebe0eb0-e7a8-4647-8a0c-7b7d814c39c6" providerId="AD"/>
  <p188:author id="{03A4919E-E94B-AC9D-DD85-5AA7EB6D7419}" name="Kroen, Thomas" initials="KT" userId="S::TKroen@imf.org::7dd458ab-3e67-4f82-8f49-6c2e11aec925" providerId="AD"/>
  <p188:author id="{00ACE3A4-EC3C-18C7-BA3E-18D7B37F796C}" name="Matheson, Troy Dale" initials="MTD" userId="S::TMatheson@imf.org::01aa34da-b9fe-4869-a6c7-f0d4f9ac3b5a" providerId="AD"/>
  <p188:author id="{79AAF4A4-DA77-F75E-9ED5-3441EDA823DE}" name="Zhang, Qirui" initials="ZQ" userId="S::qzhang3@imf.org::734d14e9-6073-4967-b145-655b1c15698f" providerId="AD"/>
  <p188:author id="{379A66A7-F0BC-8F76-842B-895A00E296A2}" name="Menkulasi, Jeta" initials="MJ" userId="S::jmenkulasi@imf.org::2fdb47df-5677-4335-abd5-0054f9875e98" providerId="AD"/>
  <p188:author id="{30ABC7BA-48F6-2D32-F63C-540221DA1CD2}" name="Matheson, Troy Dale" initials="MTD" userId="S::TMatheson@IMF.ORG::01aa34da-b9fe-4869-a6c7-f0d4f9ac3b5a" providerId="AD"/>
  <p188:author id="{169CAEBD-06E4-CD20-A0F9-7867CDC7555C}" name="Mircheva, Borislava" initials="MB" userId="S::BMircheva@imf.org::27fc9252-2ed6-41d6-8f12-f3f6fc2f1143" providerId="AD"/>
  <p188:author id="{F94375C0-6433-566A-7BAC-1F6320A6F471}" name="Gori, Filippo" initials="GF" userId="S::FGori@imf.org::4d9c3ca0-6905-48b5-8be0-555891f6463d" providerId="AD"/>
  <p188:author id="{55F6B8D1-59C6-1CD0-8541-034D70486E7A}" name="Menkulasi, Jeta" initials="MJ" userId="S::JMenkulasi@IMF.ORG::2fdb47df-5677-4335-abd5-0054f9875e98" providerId="AD"/>
  <p188:author id="{CDD03BD5-AD7C-5398-90C7-5DB70FD66E19}" name="Dang, Steven" initials="DS" userId="S::sdang2@imf.org::86456919-3afc-4d86-943f-fe2a5b605d7e" providerId="AD"/>
  <p188:author id="{7F2ABCDF-DA8C-8A99-9B10-DF396B175851}" name="Gupta, Rhea" initials="GR" userId="S::rgupta5@imf.org::c93af8df-8bb6-4b10-a8d4-73941b2e5218" providerId="AD"/>
  <p188:author id="{889B52E4-4589-740D-C82D-FFA38EACE72D}" name="Gori, Filippo" initials="GF" userId="S::fgori@imf.org::4d9c3ca0-6905-48b5-8be0-555891f6463d" providerId="AD"/>
  <p188:author id="{AFBC81F2-E0F1-EB8F-A648-6A4E06B5693E}" name="Brown, Bronwen" initials="BB" userId="S::BBrown@imf.org::03a38eee-9c95-406f-9488-256e5a9c58ce" providerId="AD"/>
  <p188:author id="{F8A559F7-39F3-CF23-141A-B00584FE61A4}" name="Boranova, Vizhdan" initials="BV" userId="S::VBoranova@imf.org::99742f7c-3ba9-425f-819a-1a2e3f0bb8f5"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7" name="Matheson, Troy Dale" initials="MTD" lastIdx="12" clrIdx="6">
    <p:extLst>
      <p:ext uri="{19B8F6BF-5375-455C-9EA6-DF929625EA0E}">
        <p15:presenceInfo xmlns:p15="http://schemas.microsoft.com/office/powerpoint/2012/main" userId="S::TMatheson@IMF.ORG::01aa34da-b9fe-4869-a6c7-f0d4f9ac3b5a" providerId="AD"/>
      </p:ext>
    </p:extLst>
  </p:cmAuthor>
  <p:cmAuthor id="1" name="Berkmen, S. Pelin" initials="BSP" lastIdx="186" clrIdx="0">
    <p:extLst>
      <p:ext uri="{19B8F6BF-5375-455C-9EA6-DF929625EA0E}">
        <p15:presenceInfo xmlns:p15="http://schemas.microsoft.com/office/powerpoint/2012/main" userId="S::PBerkmen@IMF.ORG::9022a6c0-405b-4727-bf2c-0fe487cf064e" providerId="AD"/>
      </p:ext>
    </p:extLst>
  </p:cmAuthor>
  <p:cmAuthor id="2" name="Abdih, Yasser" initials="AY" lastIdx="22" clrIdx="1">
    <p:extLst>
      <p:ext uri="{19B8F6BF-5375-455C-9EA6-DF929625EA0E}">
        <p15:presenceInfo xmlns:p15="http://schemas.microsoft.com/office/powerpoint/2012/main" userId="S::YAbdih@imf.org::75127318-62d3-4239-aeea-596b3532ec0e" providerId="AD"/>
      </p:ext>
    </p:extLst>
  </p:cmAuthor>
  <p:cmAuthor id="3" name="Boranova, Vizhdan" initials="BV" lastIdx="1" clrIdx="2">
    <p:extLst>
      <p:ext uri="{19B8F6BF-5375-455C-9EA6-DF929625EA0E}">
        <p15:presenceInfo xmlns:p15="http://schemas.microsoft.com/office/powerpoint/2012/main" userId="S::VBoranova@IMF.ORG::99742f7c-3ba9-425f-819a-1a2e3f0bb8f5" providerId="AD"/>
      </p:ext>
    </p:extLst>
  </p:cmAuthor>
  <p:cmAuthor id="4" name="Sakha, Sahra" initials="SS" lastIdx="58" clrIdx="3">
    <p:extLst>
      <p:ext uri="{19B8F6BF-5375-455C-9EA6-DF929625EA0E}">
        <p15:presenceInfo xmlns:p15="http://schemas.microsoft.com/office/powerpoint/2012/main" userId="S::SSakha@imf.org::5ebe0eb0-e7a8-4647-8a0c-7b7d814c39c6" providerId="AD"/>
      </p:ext>
    </p:extLst>
  </p:cmAuthor>
  <p:cmAuthor id="5" name="Serra, Cesar Manuel" initials="SCM" lastIdx="18" clrIdx="4">
    <p:extLst>
      <p:ext uri="{19B8F6BF-5375-455C-9EA6-DF929625EA0E}">
        <p15:presenceInfo xmlns:p15="http://schemas.microsoft.com/office/powerpoint/2012/main" userId="S::CSerra@imf.org::34cbc2ab-e059-4ece-9f85-e7e446c1a52a" providerId="AD"/>
      </p:ext>
    </p:extLst>
  </p:cmAuthor>
  <p:cmAuthor id="6" name="Koranchelian, Taline" initials="KT" lastIdx="11" clrIdx="5">
    <p:extLst>
      <p:ext uri="{19B8F6BF-5375-455C-9EA6-DF929625EA0E}">
        <p15:presenceInfo xmlns:p15="http://schemas.microsoft.com/office/powerpoint/2012/main" userId="S::TKoranchelian@imf.org::167b8be2-15c4-42ff-8166-13b9bf2d398b"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9D3D0"/>
    <a:srgbClr val="B7DBFF"/>
    <a:srgbClr val="FE7F6A"/>
    <a:srgbClr val="004C97"/>
    <a:srgbClr val="B7CFFF"/>
    <a:srgbClr val="2F74FF"/>
    <a:srgbClr val="0180FF"/>
    <a:srgbClr val="D1E8FF"/>
    <a:srgbClr val="BDD7EE"/>
    <a:srgbClr val="0069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53" d="100"/>
          <a:sy n="53" d="100"/>
        </p:scale>
        <p:origin x="180" y="5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notesMaster" Target="notesMasters/notesMaster1.xml"/><Relationship Id="rId55"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presProps" Target="presProps.xml"/><Relationship Id="rId5" Type="http://schemas.openxmlformats.org/officeDocument/2006/relationships/slide" Target="slides/slide1.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microsoft.com/office/2018/10/relationships/authors" Target="author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9.xml"/><Relationship Id="rId1" Type="http://schemas.microsoft.com/office/2011/relationships/chartStyle" Target="style9.xml"/></Relationships>
</file>

<file path=ppt/charts/_rels/chart11.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10.xml"/><Relationship Id="rId1" Type="http://schemas.microsoft.com/office/2011/relationships/chartStyle" Target="style10.xml"/></Relationships>
</file>

<file path=ppt/charts/_rels/chart12.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11.xml"/><Relationship Id="rId1" Type="http://schemas.microsoft.com/office/2011/relationships/chartStyle" Target="style11.xml"/></Relationships>
</file>

<file path=ppt/charts/_rels/chart13.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12.xml"/><Relationship Id="rId1" Type="http://schemas.microsoft.com/office/2011/relationships/chartStyle" Target="style12.xml"/></Relationships>
</file>

<file path=ppt/charts/_rels/chart14.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13.xml"/><Relationship Id="rId1" Type="http://schemas.microsoft.com/office/2011/relationships/chartStyle" Target="style13.xml"/></Relationships>
</file>

<file path=ppt/charts/_rels/chart15.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P/ADU_April_2024_MENAP_Data.xlsx" TargetMode="External"/><Relationship Id="rId2" Type="http://schemas.microsoft.com/office/2011/relationships/chartColorStyle" Target="colors14.xml"/><Relationship Id="rId1" Type="http://schemas.microsoft.com/office/2011/relationships/chartStyle" Target="style14.xml"/></Relationships>
</file>

<file path=ppt/charts/_rels/chart16.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P/ADU_April_2024_MENAP_Data.xlsx" TargetMode="External"/><Relationship Id="rId2" Type="http://schemas.microsoft.com/office/2011/relationships/chartColorStyle" Target="colors15.xml"/><Relationship Id="rId1" Type="http://schemas.microsoft.com/office/2011/relationships/chartStyle" Target="style15.xml"/></Relationships>
</file>

<file path=ppt/charts/_rels/chart17.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P/ADU_April_2024_MENAP_Data.xlsx" TargetMode="External"/><Relationship Id="rId2" Type="http://schemas.microsoft.com/office/2011/relationships/chartColorStyle" Target="colors16.xml"/><Relationship Id="rId1" Type="http://schemas.microsoft.com/office/2011/relationships/chartStyle" Target="style16.xml"/></Relationships>
</file>

<file path=ppt/charts/_rels/chart18.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P/ADU_April_2024_MENAP_Data.xlsx" TargetMode="External"/><Relationship Id="rId2" Type="http://schemas.microsoft.com/office/2011/relationships/chartColorStyle" Target="colors17.xml"/><Relationship Id="rId1" Type="http://schemas.microsoft.com/office/2011/relationships/chartStyle" Target="style17.xml"/></Relationships>
</file>

<file path=ppt/charts/_rels/chart19.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8.xml"/><Relationship Id="rId1" Type="http://schemas.microsoft.com/office/2011/relationships/chartStyle" Target="style18.xml"/></Relationships>
</file>

<file path=ppt/charts/_rels/chart2.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DATA1\MCD\DATA\ECONRO\RSD\REO\REO%20April%202024\Chapters\Conflict\Charts\COM_CH2_April_2024.xlsx" TargetMode="External"/><Relationship Id="rId2" Type="http://schemas.microsoft.com/office/2011/relationships/chartColorStyle" Target="colors19.xml"/><Relationship Id="rId1" Type="http://schemas.microsoft.com/office/2011/relationships/chartStyle" Target="style19.xml"/></Relationships>
</file>

<file path=ppt/charts/_rels/chart21.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0.xml"/><Relationship Id="rId1" Type="http://schemas.microsoft.com/office/2011/relationships/chartStyle" Target="style20.xml"/></Relationships>
</file>

<file path=ppt/charts/_rels/chart22.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1.xml"/><Relationship Id="rId1" Type="http://schemas.microsoft.com/office/2011/relationships/chartStyle" Target="style21.xml"/></Relationships>
</file>

<file path=ppt/charts/_rels/chart23.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2.xml"/><Relationship Id="rId1" Type="http://schemas.microsoft.com/office/2011/relationships/chartStyle" Target="style22.xml"/></Relationships>
</file>

<file path=ppt/charts/_rels/chart24.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3.xml"/><Relationship Id="rId1" Type="http://schemas.microsoft.com/office/2011/relationships/chartStyle" Target="style23.xml"/></Relationships>
</file>

<file path=ppt/charts/_rels/chart25.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4.xml"/><Relationship Id="rId1" Type="http://schemas.microsoft.com/office/2011/relationships/chartStyle" Target="style24.xml"/></Relationships>
</file>

<file path=ppt/charts/_rels/chart26.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5.xml"/><Relationship Id="rId1" Type="http://schemas.microsoft.com/office/2011/relationships/chartStyle" Target="style25.xml"/></Relationships>
</file>

<file path=ppt/charts/_rels/chart27.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6.xml"/><Relationship Id="rId1" Type="http://schemas.microsoft.com/office/2011/relationships/chartStyle" Target="style26.xml"/></Relationships>
</file>

<file path=ppt/charts/_rels/chart28.xml.rels><?xml version="1.0" encoding="UTF-8" standalone="yes"?>
<Relationships xmlns="http://schemas.openxmlformats.org/package/2006/relationships"><Relationship Id="rId2" Type="http://schemas.openxmlformats.org/officeDocument/2006/relationships/oleObject" Target="https://intlmonetaryfund.sharepoint.com/teams/MCDREO/Shared%20Documents/General/REO%202024%20April/April%202024%20REO%20-%20Chapter%203/COM/CH3_COM.xlsx" TargetMode="External"/><Relationship Id="rId1" Type="http://schemas.openxmlformats.org/officeDocument/2006/relationships/themeOverride" Target="../theme/themeOverride2.xml"/></Relationships>
</file>

<file path=ppt/charts/_rels/chart29.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7.xml"/><Relationship Id="rId1" Type="http://schemas.microsoft.com/office/2011/relationships/chartStyle" Target="style27.xml"/><Relationship Id="rId4" Type="http://schemas.openxmlformats.org/officeDocument/2006/relationships/chartUserShapes" Target="../drawings/drawing2.xml"/></Relationships>
</file>

<file path=ppt/charts/_rels/chart3.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1.xml"/></Relationships>
</file>

<file path=ppt/charts/_rels/chart30.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8.xml"/><Relationship Id="rId1" Type="http://schemas.microsoft.com/office/2011/relationships/chartStyle" Target="style28.xml"/><Relationship Id="rId4" Type="http://schemas.openxmlformats.org/officeDocument/2006/relationships/chartUserShapes" Target="../drawings/drawing3.xml"/></Relationships>
</file>

<file path=ppt/charts/_rels/chart31.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29.xml"/><Relationship Id="rId1" Type="http://schemas.microsoft.com/office/2011/relationships/chartStyle" Target="style29.xml"/><Relationship Id="rId4" Type="http://schemas.openxmlformats.org/officeDocument/2006/relationships/chartUserShapes" Target="../drawings/drawing4.xml"/></Relationships>
</file>

<file path=ppt/charts/_rels/chart32.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30.xml"/><Relationship Id="rId1" Type="http://schemas.microsoft.com/office/2011/relationships/chartStyle" Target="style30.xml"/><Relationship Id="rId4" Type="http://schemas.openxmlformats.org/officeDocument/2006/relationships/chartUserShapes" Target="../drawings/drawing5.xml"/></Relationships>
</file>

<file path=ppt/charts/_rels/chart33.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General/REO%202024%20April/April%202024%20REO%20-%20Chapter%203/COM/CH3_COM.xlsx" TargetMode="External"/><Relationship Id="rId2" Type="http://schemas.microsoft.com/office/2011/relationships/chartColorStyle" Target="colors31.xml"/><Relationship Id="rId1" Type="http://schemas.microsoft.com/office/2011/relationships/chartStyle" Target="style31.xml"/><Relationship Id="rId4" Type="http://schemas.openxmlformats.org/officeDocument/2006/relationships/chartUserShapes" Target="../drawings/drawing6.xml"/></Relationships>
</file>

<file path=ppt/charts/_rels/chart4.xml.rels><?xml version="1.0" encoding="UTF-8" standalone="yes"?>
<Relationships xmlns="http://schemas.openxmlformats.org/package/2006/relationships"><Relationship Id="rId1" Type="http://schemas.openxmlformats.org/officeDocument/2006/relationships/oleObject" Target="https://intlmonetaryfund.sharepoint.com/teams/MCDREO/Shared%20Documents/ADU/ADU%202024%20April/MENA/ADU_April_2024_MENA_Data.xlsx" TargetMode="External"/></Relationships>
</file>

<file path=ppt/charts/_rels/chart5.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4.xml"/><Relationship Id="rId1" Type="http://schemas.microsoft.com/office/2011/relationships/chartStyle" Target="style4.xml"/></Relationships>
</file>

<file path=ppt/charts/_rels/chart6.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5.xml"/><Relationship Id="rId1" Type="http://schemas.microsoft.com/office/2011/relationships/chartStyle" Target="style5.xml"/></Relationships>
</file>

<file path=ppt/charts/_rels/chart7.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6.xml"/><Relationship Id="rId1" Type="http://schemas.microsoft.com/office/2011/relationships/chartStyle" Target="style6.xml"/></Relationships>
</file>

<file path=ppt/charts/_rels/chart8.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7.xml"/><Relationship Id="rId1" Type="http://schemas.microsoft.com/office/2011/relationships/chartStyle" Target="style7.xml"/></Relationships>
</file>

<file path=ppt/charts/_rels/chart9.xml.rels><?xml version="1.0" encoding="UTF-8" standalone="yes"?>
<Relationships xmlns="http://schemas.openxmlformats.org/package/2006/relationships"><Relationship Id="rId3" Type="http://schemas.openxmlformats.org/officeDocument/2006/relationships/oleObject" Target="https://intlmonetaryfund.sharepoint.com/teams/MCDREO/Shared%20Documents/ADU/ADU%202024%20April/MENA/ADU_April_2024_MENA_Data.xlsx" TargetMode="External"/><Relationship Id="rId2" Type="http://schemas.microsoft.com/office/2011/relationships/chartColorStyle" Target="colors8.xml"/><Relationship Id="rId1" Type="http://schemas.microsoft.com/office/2011/relationships/chartStyle" Target="styl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8.0852584731256422E-2"/>
          <c:y val="3.7515339172341663E-2"/>
          <c:w val="0.84917501876540957"/>
          <c:h val="0.89308082664367516"/>
        </c:manualLayout>
      </c:layout>
      <c:lineChart>
        <c:grouping val="standard"/>
        <c:varyColors val="0"/>
        <c:ser>
          <c:idx val="0"/>
          <c:order val="0"/>
          <c:tx>
            <c:strRef>
              <c:f>'3.2'!$K$2</c:f>
              <c:strCache>
                <c:ptCount val="1"/>
                <c:pt idx="0">
                  <c:v>MENA excl. Egypt, Libya, Sudan, Syria, UAE, and Yemen</c:v>
                </c:pt>
              </c:strCache>
            </c:strRef>
          </c:tx>
          <c:spPr>
            <a:ln w="19050" cap="rnd">
              <a:solidFill>
                <a:srgbClr val="002060"/>
              </a:solidFill>
              <a:round/>
            </a:ln>
            <a:effectLst/>
          </c:spPr>
          <c:marker>
            <c:symbol val="none"/>
          </c:marker>
          <c:cat>
            <c:strRef>
              <c:f>'3.2'!$L$1:$AV$1</c:f>
              <c:strCache>
                <c:ptCount val="37"/>
                <c:pt idx="0">
                  <c:v>Jan. 2021</c:v>
                </c:pt>
                <c:pt idx="1">
                  <c:v>Feb. 21</c:v>
                </c:pt>
                <c:pt idx="2">
                  <c:v>Mar. 21</c:v>
                </c:pt>
                <c:pt idx="3">
                  <c:v>Apr. 21</c:v>
                </c:pt>
                <c:pt idx="4">
                  <c:v>May 21</c:v>
                </c:pt>
                <c:pt idx="5">
                  <c:v>Jun. 21</c:v>
                </c:pt>
                <c:pt idx="6">
                  <c:v>Jul. 21</c:v>
                </c:pt>
                <c:pt idx="7">
                  <c:v>Aug. 21</c:v>
                </c:pt>
                <c:pt idx="8">
                  <c:v>Sep. 21</c:v>
                </c:pt>
                <c:pt idx="9">
                  <c:v>Oct. 21</c:v>
                </c:pt>
                <c:pt idx="10">
                  <c:v>Nov. 21</c:v>
                </c:pt>
                <c:pt idx="11">
                  <c:v>Dec. 21</c:v>
                </c:pt>
                <c:pt idx="12">
                  <c:v>Jan. 22</c:v>
                </c:pt>
                <c:pt idx="13">
                  <c:v>Feb. 22</c:v>
                </c:pt>
                <c:pt idx="14">
                  <c:v>Mar. 22</c:v>
                </c:pt>
                <c:pt idx="15">
                  <c:v>Apr. 22</c:v>
                </c:pt>
                <c:pt idx="16">
                  <c:v>May 22</c:v>
                </c:pt>
                <c:pt idx="17">
                  <c:v>Jun. 22</c:v>
                </c:pt>
                <c:pt idx="18">
                  <c:v>Jul. 22</c:v>
                </c:pt>
                <c:pt idx="19">
                  <c:v>Aug. 22</c:v>
                </c:pt>
                <c:pt idx="20">
                  <c:v>Sep. 22</c:v>
                </c:pt>
                <c:pt idx="21">
                  <c:v>Oct. 22</c:v>
                </c:pt>
                <c:pt idx="22">
                  <c:v>Nov. 22</c:v>
                </c:pt>
                <c:pt idx="23">
                  <c:v>Dec. 22</c:v>
                </c:pt>
                <c:pt idx="24">
                  <c:v>Jan. 23</c:v>
                </c:pt>
                <c:pt idx="25">
                  <c:v>Feb. 23</c:v>
                </c:pt>
                <c:pt idx="26">
                  <c:v>Mar. 23</c:v>
                </c:pt>
                <c:pt idx="27">
                  <c:v>Apr. 23</c:v>
                </c:pt>
                <c:pt idx="28">
                  <c:v>May 23</c:v>
                </c:pt>
                <c:pt idx="29">
                  <c:v>Jun. 23</c:v>
                </c:pt>
                <c:pt idx="30">
                  <c:v>Jul. 23</c:v>
                </c:pt>
                <c:pt idx="31">
                  <c:v>Sep. 23</c:v>
                </c:pt>
                <c:pt idx="32">
                  <c:v>Nov. 23</c:v>
                </c:pt>
                <c:pt idx="33">
                  <c:v>Oct. 23</c:v>
                </c:pt>
                <c:pt idx="34">
                  <c:v>Nov. 23</c:v>
                </c:pt>
                <c:pt idx="35">
                  <c:v>Dec. 23</c:v>
                </c:pt>
                <c:pt idx="36">
                  <c:v>Jan. 24</c:v>
                </c:pt>
              </c:strCache>
            </c:strRef>
          </c:cat>
          <c:val>
            <c:numRef>
              <c:f>'3.2'!$L$2:$AV$2</c:f>
              <c:numCache>
                <c:formatCode>0.0</c:formatCode>
                <c:ptCount val="37"/>
                <c:pt idx="0">
                  <c:v>15.397424392575306</c:v>
                </c:pt>
                <c:pt idx="1">
                  <c:v>15.86223581718602</c:v>
                </c:pt>
                <c:pt idx="2">
                  <c:v>16.019678548752349</c:v>
                </c:pt>
                <c:pt idx="3">
                  <c:v>17.065957567086379</c:v>
                </c:pt>
                <c:pt idx="4">
                  <c:v>16.583008433311893</c:v>
                </c:pt>
                <c:pt idx="5">
                  <c:v>16.621451689175796</c:v>
                </c:pt>
                <c:pt idx="6">
                  <c:v>13.791461024851117</c:v>
                </c:pt>
                <c:pt idx="7">
                  <c:v>13.584288158518333</c:v>
                </c:pt>
                <c:pt idx="8">
                  <c:v>13.919272049237746</c:v>
                </c:pt>
                <c:pt idx="9">
                  <c:v>12.732575847378561</c:v>
                </c:pt>
                <c:pt idx="10">
                  <c:v>11.990503681100437</c:v>
                </c:pt>
                <c:pt idx="11">
                  <c:v>11.999880367314768</c:v>
                </c:pt>
                <c:pt idx="12">
                  <c:v>12.122392162855629</c:v>
                </c:pt>
                <c:pt idx="13">
                  <c:v>12.174556308553717</c:v>
                </c:pt>
                <c:pt idx="14">
                  <c:v>12.284125925957916</c:v>
                </c:pt>
                <c:pt idx="15">
                  <c:v>12.129800888791712</c:v>
                </c:pt>
                <c:pt idx="16">
                  <c:v>12.930164544698233</c:v>
                </c:pt>
                <c:pt idx="17">
                  <c:v>16.398415576317248</c:v>
                </c:pt>
                <c:pt idx="18">
                  <c:v>16.867722584029877</c:v>
                </c:pt>
                <c:pt idx="19">
                  <c:v>16.684774715089929</c:v>
                </c:pt>
                <c:pt idx="20">
                  <c:v>16.144662080581469</c:v>
                </c:pt>
                <c:pt idx="21">
                  <c:v>15.845824106244319</c:v>
                </c:pt>
                <c:pt idx="22">
                  <c:v>15.920431058143686</c:v>
                </c:pt>
                <c:pt idx="23">
                  <c:v>16.335553794751139</c:v>
                </c:pt>
                <c:pt idx="24">
                  <c:v>16.824522244774073</c:v>
                </c:pt>
                <c:pt idx="25">
                  <c:v>17.242440800580241</c:v>
                </c:pt>
                <c:pt idx="26">
                  <c:v>18.328432636453709</c:v>
                </c:pt>
                <c:pt idx="27">
                  <c:v>18.60611284489698</c:v>
                </c:pt>
                <c:pt idx="28">
                  <c:v>18.195951621710005</c:v>
                </c:pt>
                <c:pt idx="29">
                  <c:v>14.624615395442813</c:v>
                </c:pt>
                <c:pt idx="30">
                  <c:v>13.555088263335112</c:v>
                </c:pt>
                <c:pt idx="31">
                  <c:v>13.727315685381363</c:v>
                </c:pt>
                <c:pt idx="32">
                  <c:v>13.540365702780431</c:v>
                </c:pt>
                <c:pt idx="33">
                  <c:v>13.265757392154448</c:v>
                </c:pt>
                <c:pt idx="34">
                  <c:v>13.141261261255472</c:v>
                </c:pt>
                <c:pt idx="35">
                  <c:v>13.261140759854948</c:v>
                </c:pt>
                <c:pt idx="36">
                  <c:v>12.631701425663243</c:v>
                </c:pt>
              </c:numCache>
            </c:numRef>
          </c:val>
          <c:smooth val="0"/>
          <c:extLst>
            <c:ext xmlns:c16="http://schemas.microsoft.com/office/drawing/2014/chart" uri="{C3380CC4-5D6E-409C-BE32-E72D297353CC}">
              <c16:uniqueId val="{00000000-63E2-4D26-BE98-A6B18B8FE5EE}"/>
            </c:ext>
          </c:extLst>
        </c:ser>
        <c:ser>
          <c:idx val="2"/>
          <c:order val="1"/>
          <c:tx>
            <c:strRef>
              <c:f>'3.2'!$K$3</c:f>
              <c:strCache>
                <c:ptCount val="1"/>
                <c:pt idx="0">
                  <c:v>Egypt </c:v>
                </c:pt>
              </c:strCache>
            </c:strRef>
          </c:tx>
          <c:spPr>
            <a:ln w="19050" cap="rnd">
              <a:solidFill>
                <a:srgbClr val="92D050"/>
              </a:solidFill>
              <a:round/>
            </a:ln>
            <a:effectLst/>
          </c:spPr>
          <c:marker>
            <c:symbol val="none"/>
          </c:marker>
          <c:cat>
            <c:strRef>
              <c:f>'3.2'!$L$1:$AV$1</c:f>
              <c:strCache>
                <c:ptCount val="37"/>
                <c:pt idx="0">
                  <c:v>Jan. 2021</c:v>
                </c:pt>
                <c:pt idx="1">
                  <c:v>Feb. 21</c:v>
                </c:pt>
                <c:pt idx="2">
                  <c:v>Mar. 21</c:v>
                </c:pt>
                <c:pt idx="3">
                  <c:v>Apr. 21</c:v>
                </c:pt>
                <c:pt idx="4">
                  <c:v>May 21</c:v>
                </c:pt>
                <c:pt idx="5">
                  <c:v>Jun. 21</c:v>
                </c:pt>
                <c:pt idx="6">
                  <c:v>Jul. 21</c:v>
                </c:pt>
                <c:pt idx="7">
                  <c:v>Aug. 21</c:v>
                </c:pt>
                <c:pt idx="8">
                  <c:v>Sep. 21</c:v>
                </c:pt>
                <c:pt idx="9">
                  <c:v>Oct. 21</c:v>
                </c:pt>
                <c:pt idx="10">
                  <c:v>Nov. 21</c:v>
                </c:pt>
                <c:pt idx="11">
                  <c:v>Dec. 21</c:v>
                </c:pt>
                <c:pt idx="12">
                  <c:v>Jan. 22</c:v>
                </c:pt>
                <c:pt idx="13">
                  <c:v>Feb. 22</c:v>
                </c:pt>
                <c:pt idx="14">
                  <c:v>Mar. 22</c:v>
                </c:pt>
                <c:pt idx="15">
                  <c:v>Apr. 22</c:v>
                </c:pt>
                <c:pt idx="16">
                  <c:v>May 22</c:v>
                </c:pt>
                <c:pt idx="17">
                  <c:v>Jun. 22</c:v>
                </c:pt>
                <c:pt idx="18">
                  <c:v>Jul. 22</c:v>
                </c:pt>
                <c:pt idx="19">
                  <c:v>Aug. 22</c:v>
                </c:pt>
                <c:pt idx="20">
                  <c:v>Sep. 22</c:v>
                </c:pt>
                <c:pt idx="21">
                  <c:v>Oct. 22</c:v>
                </c:pt>
                <c:pt idx="22">
                  <c:v>Nov. 22</c:v>
                </c:pt>
                <c:pt idx="23">
                  <c:v>Dec. 22</c:v>
                </c:pt>
                <c:pt idx="24">
                  <c:v>Jan. 23</c:v>
                </c:pt>
                <c:pt idx="25">
                  <c:v>Feb. 23</c:v>
                </c:pt>
                <c:pt idx="26">
                  <c:v>Mar. 23</c:v>
                </c:pt>
                <c:pt idx="27">
                  <c:v>Apr. 23</c:v>
                </c:pt>
                <c:pt idx="28">
                  <c:v>May 23</c:v>
                </c:pt>
                <c:pt idx="29">
                  <c:v>Jun. 23</c:v>
                </c:pt>
                <c:pt idx="30">
                  <c:v>Jul. 23</c:v>
                </c:pt>
                <c:pt idx="31">
                  <c:v>Sep. 23</c:v>
                </c:pt>
                <c:pt idx="32">
                  <c:v>Nov. 23</c:v>
                </c:pt>
                <c:pt idx="33">
                  <c:v>Oct. 23</c:v>
                </c:pt>
                <c:pt idx="34">
                  <c:v>Nov. 23</c:v>
                </c:pt>
                <c:pt idx="35">
                  <c:v>Dec. 23</c:v>
                </c:pt>
                <c:pt idx="36">
                  <c:v>Jan. 24</c:v>
                </c:pt>
              </c:strCache>
            </c:strRef>
          </c:cat>
          <c:val>
            <c:numRef>
              <c:f>'3.2'!$L$3:$AV$3</c:f>
              <c:numCache>
                <c:formatCode>0.0</c:formatCode>
                <c:ptCount val="37"/>
                <c:pt idx="0">
                  <c:v>9.6873811705618422</c:v>
                </c:pt>
                <c:pt idx="1">
                  <c:v>4.4507575757575921</c:v>
                </c:pt>
                <c:pt idx="2">
                  <c:v>4.4214487300094021</c:v>
                </c:pt>
                <c:pt idx="3">
                  <c:v>4.0892193308550162</c:v>
                </c:pt>
                <c:pt idx="4">
                  <c:v>4.8327137546468464</c:v>
                </c:pt>
                <c:pt idx="5">
                  <c:v>4.9210770659238818</c:v>
                </c:pt>
                <c:pt idx="6">
                  <c:v>5.4579093432007397</c:v>
                </c:pt>
                <c:pt idx="7">
                  <c:v>5.6533827618164878</c:v>
                </c:pt>
                <c:pt idx="8">
                  <c:v>6.5619223659888917</c:v>
                </c:pt>
                <c:pt idx="9">
                  <c:v>6.2613430127041738</c:v>
                </c:pt>
                <c:pt idx="10">
                  <c:v>5.4905490549054718</c:v>
                </c:pt>
                <c:pt idx="11">
                  <c:v>5.8770343580470268</c:v>
                </c:pt>
                <c:pt idx="12">
                  <c:v>7.1687840290381359</c:v>
                </c:pt>
                <c:pt idx="13">
                  <c:v>8.7941976427923834</c:v>
                </c:pt>
                <c:pt idx="14">
                  <c:v>10.540540540540547</c:v>
                </c:pt>
                <c:pt idx="15">
                  <c:v>13.125000000000014</c:v>
                </c:pt>
                <c:pt idx="16">
                  <c:v>13.475177304964518</c:v>
                </c:pt>
                <c:pt idx="17">
                  <c:v>13.097345132743371</c:v>
                </c:pt>
                <c:pt idx="18">
                  <c:v>13.596491228070178</c:v>
                </c:pt>
                <c:pt idx="19">
                  <c:v>14.561403508771932</c:v>
                </c:pt>
                <c:pt idx="20">
                  <c:v>15.091066782307024</c:v>
                </c:pt>
                <c:pt idx="21">
                  <c:v>16.225448334756635</c:v>
                </c:pt>
                <c:pt idx="22">
                  <c:v>18.771331058020465</c:v>
                </c:pt>
                <c:pt idx="23">
                  <c:v>21.349274124679766</c:v>
                </c:pt>
                <c:pt idx="24">
                  <c:v>25.910245554614718</c:v>
                </c:pt>
                <c:pt idx="25">
                  <c:v>32</c:v>
                </c:pt>
                <c:pt idx="26">
                  <c:v>32.599837000815</c:v>
                </c:pt>
                <c:pt idx="27">
                  <c:v>30.544593528018936</c:v>
                </c:pt>
                <c:pt idx="28">
                  <c:v>32.734375</c:v>
                </c:pt>
                <c:pt idx="29">
                  <c:v>35.758998435054764</c:v>
                </c:pt>
                <c:pt idx="30">
                  <c:v>36.447876447876439</c:v>
                </c:pt>
                <c:pt idx="31">
                  <c:v>37.442572741194482</c:v>
                </c:pt>
                <c:pt idx="32">
                  <c:v>37.905048982667694</c:v>
                </c:pt>
                <c:pt idx="33">
                  <c:v>35.85598824393827</c:v>
                </c:pt>
                <c:pt idx="34">
                  <c:v>34.554597701149447</c:v>
                </c:pt>
                <c:pt idx="35">
                  <c:v>33.638282899366629</c:v>
                </c:pt>
                <c:pt idx="36">
                  <c:v>29.791526563550804</c:v>
                </c:pt>
              </c:numCache>
            </c:numRef>
          </c:val>
          <c:smooth val="0"/>
          <c:extLst>
            <c:ext xmlns:c16="http://schemas.microsoft.com/office/drawing/2014/chart" uri="{C3380CC4-5D6E-409C-BE32-E72D297353CC}">
              <c16:uniqueId val="{00000001-63E2-4D26-BE98-A6B18B8FE5EE}"/>
            </c:ext>
          </c:extLst>
        </c:ser>
        <c:dLbls>
          <c:showLegendKey val="0"/>
          <c:showVal val="0"/>
          <c:showCatName val="0"/>
          <c:showSerName val="0"/>
          <c:showPercent val="0"/>
          <c:showBubbleSize val="0"/>
        </c:dLbls>
        <c:marker val="1"/>
        <c:smooth val="0"/>
        <c:axId val="825860991"/>
        <c:axId val="825854335"/>
        <c:extLst/>
      </c:lineChart>
      <c:lineChart>
        <c:grouping val="standard"/>
        <c:varyColors val="0"/>
        <c:ser>
          <c:idx val="1"/>
          <c:order val="2"/>
          <c:tx>
            <c:strRef>
              <c:f>'3.2'!$K$5</c:f>
              <c:strCache>
                <c:ptCount val="1"/>
                <c:pt idx="0">
                  <c:v>Sudan (right-hands scale)</c:v>
                </c:pt>
              </c:strCache>
            </c:strRef>
          </c:tx>
          <c:spPr>
            <a:ln w="19050" cap="rnd">
              <a:solidFill>
                <a:srgbClr val="E35205"/>
              </a:solidFill>
              <a:round/>
            </a:ln>
            <a:effectLst/>
          </c:spPr>
          <c:marker>
            <c:symbol val="none"/>
          </c:marker>
          <c:val>
            <c:numRef>
              <c:f>'3.2'!$L$5:$AK$5</c:f>
              <c:numCache>
                <c:formatCode>0.0</c:formatCode>
                <c:ptCount val="26"/>
                <c:pt idx="0">
                  <c:v>304.32816358769912</c:v>
                </c:pt>
                <c:pt idx="1">
                  <c:v>330.77785281876209</c:v>
                </c:pt>
                <c:pt idx="2">
                  <c:v>341.78234314143435</c:v>
                </c:pt>
                <c:pt idx="3">
                  <c:v>363.13544456555951</c:v>
                </c:pt>
                <c:pt idx="4">
                  <c:v>378.78539531645055</c:v>
                </c:pt>
                <c:pt idx="5">
                  <c:v>412.75011788491418</c:v>
                </c:pt>
                <c:pt idx="6">
                  <c:v>422.77595366278013</c:v>
                </c:pt>
                <c:pt idx="7">
                  <c:v>387.56421811598472</c:v>
                </c:pt>
                <c:pt idx="8">
                  <c:v>365.82185969443077</c:v>
                </c:pt>
                <c:pt idx="9">
                  <c:v>350.84072545253326</c:v>
                </c:pt>
                <c:pt idx="10">
                  <c:v>339.58184120556274</c:v>
                </c:pt>
                <c:pt idx="11">
                  <c:v>318.20795448640899</c:v>
                </c:pt>
                <c:pt idx="12">
                  <c:v>259.79120445247162</c:v>
                </c:pt>
                <c:pt idx="13">
                  <c:v>258.40239376788855</c:v>
                </c:pt>
                <c:pt idx="14">
                  <c:v>263.16419518015675</c:v>
                </c:pt>
                <c:pt idx="15">
                  <c:v>220.70893778180243</c:v>
                </c:pt>
                <c:pt idx="16">
                  <c:v>192.20875612026225</c:v>
                </c:pt>
                <c:pt idx="17">
                  <c:v>148.87612106713544</c:v>
                </c:pt>
                <c:pt idx="18">
                  <c:v>125.41436409117773</c:v>
                </c:pt>
                <c:pt idx="19">
                  <c:v>117.41801846250243</c:v>
                </c:pt>
                <c:pt idx="20">
                  <c:v>107.29173394700973</c:v>
                </c:pt>
                <c:pt idx="21">
                  <c:v>102.60852937662702</c:v>
                </c:pt>
                <c:pt idx="22">
                  <c:v>88.829899512329831</c:v>
                </c:pt>
                <c:pt idx="23">
                  <c:v>87.31899551818276</c:v>
                </c:pt>
                <c:pt idx="24">
                  <c:v>83.597171631585212</c:v>
                </c:pt>
                <c:pt idx="25">
                  <c:v>63.307615830516085</c:v>
                </c:pt>
              </c:numCache>
            </c:numRef>
          </c:val>
          <c:smooth val="0"/>
          <c:extLst>
            <c:ext xmlns:c16="http://schemas.microsoft.com/office/drawing/2014/chart" uri="{C3380CC4-5D6E-409C-BE32-E72D297353CC}">
              <c16:uniqueId val="{00000002-63E2-4D26-BE98-A6B18B8FE5EE}"/>
            </c:ext>
          </c:extLst>
        </c:ser>
        <c:dLbls>
          <c:showLegendKey val="0"/>
          <c:showVal val="0"/>
          <c:showCatName val="0"/>
          <c:showSerName val="0"/>
          <c:showPercent val="0"/>
          <c:showBubbleSize val="0"/>
        </c:dLbls>
        <c:marker val="1"/>
        <c:smooth val="0"/>
        <c:axId val="138512864"/>
        <c:axId val="128975648"/>
      </c:lineChart>
      <c:catAx>
        <c:axId val="825860991"/>
        <c:scaling>
          <c:orientation val="minMax"/>
        </c:scaling>
        <c:delete val="0"/>
        <c:axPos val="b"/>
        <c:numFmt formatCode="General" sourceLinked="1"/>
        <c:majorTickMark val="in"/>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25854335"/>
        <c:crosses val="autoZero"/>
        <c:auto val="1"/>
        <c:lblAlgn val="ctr"/>
        <c:lblOffset val="100"/>
        <c:tickLblSkip val="6"/>
        <c:tickMarkSkip val="6"/>
        <c:noMultiLvlLbl val="0"/>
      </c:catAx>
      <c:valAx>
        <c:axId val="825854335"/>
        <c:scaling>
          <c:orientation val="minMax"/>
        </c:scaling>
        <c:delete val="0"/>
        <c:axPos val="l"/>
        <c:numFmt formatCode="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825860991"/>
        <c:crosses val="autoZero"/>
        <c:crossBetween val="between"/>
      </c:valAx>
      <c:valAx>
        <c:axId val="128975648"/>
        <c:scaling>
          <c:orientation val="minMax"/>
        </c:scaling>
        <c:delete val="0"/>
        <c:axPos val="r"/>
        <c:numFmt formatCode="0" sourceLinked="0"/>
        <c:majorTickMark val="in"/>
        <c:minorTickMark val="none"/>
        <c:tickLblPos val="nextTo"/>
        <c:spPr>
          <a:noFill/>
          <a:ln>
            <a:solidFill>
              <a:srgbClr val="002060"/>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8512864"/>
        <c:crosses val="max"/>
        <c:crossBetween val="between"/>
      </c:valAx>
      <c:catAx>
        <c:axId val="138512864"/>
        <c:scaling>
          <c:orientation val="minMax"/>
        </c:scaling>
        <c:delete val="1"/>
        <c:axPos val="b"/>
        <c:majorTickMark val="out"/>
        <c:minorTickMark val="none"/>
        <c:tickLblPos val="nextTo"/>
        <c:crossAx val="128975648"/>
        <c:crosses val="autoZero"/>
        <c:auto val="1"/>
        <c:lblAlgn val="ctr"/>
        <c:lblOffset val="100"/>
        <c:noMultiLvlLbl val="0"/>
      </c:catAx>
      <c:spPr>
        <a:noFill/>
        <a:ln>
          <a:noFill/>
        </a:ln>
        <a:effectLst/>
      </c:spPr>
    </c:plotArea>
    <c:legend>
      <c:legendPos val="t"/>
      <c:layout>
        <c:manualLayout>
          <c:xMode val="edge"/>
          <c:yMode val="edge"/>
          <c:x val="0.24636515972952799"/>
          <c:y val="1.0297837210873372E-2"/>
          <c:w val="0.64815229778018923"/>
          <c:h val="0.2138735554402923"/>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showDLblsOverMax val="0"/>
  </c:chart>
  <c:spPr>
    <a:solidFill>
      <a:schemeClr val="bg1"/>
    </a:solidFill>
    <a:ln w="9525" cap="flat" cmpd="sng" algn="ctr">
      <a:noFill/>
      <a:round/>
    </a:ln>
    <a:effectLst/>
  </c:spPr>
  <c:txPr>
    <a:bodyPr/>
    <a:lstStyle/>
    <a:p>
      <a:pPr>
        <a:defRPr sz="9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1652453820630913E-2"/>
          <c:y val="0.21145564922517529"/>
          <c:w val="0.92412439954439662"/>
          <c:h val="0.72906820289875962"/>
        </c:manualLayout>
      </c:layout>
      <c:barChart>
        <c:barDir val="col"/>
        <c:grouping val="stacked"/>
        <c:varyColors val="0"/>
        <c:ser>
          <c:idx val="3"/>
          <c:order val="0"/>
          <c:tx>
            <c:strRef>
              <c:f>'8.1'!$B$6</c:f>
              <c:strCache>
                <c:ptCount val="1"/>
                <c:pt idx="0">
                  <c:v>GCC excl. SAU </c:v>
                </c:pt>
              </c:strCache>
            </c:strRef>
          </c:tx>
          <c:spPr>
            <a:solidFill>
              <a:schemeClr val="tx1">
                <a:lumMod val="50000"/>
                <a:lumOff val="50000"/>
              </a:schemeClr>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'8.1'!$C$6:$H$6</c:f>
              <c:numCache>
                <c:formatCode>##,##0.0;\–##,##0.0</c:formatCode>
                <c:ptCount val="6"/>
                <c:pt idx="0">
                  <c:v>-7.318222037743366E-2</c:v>
                </c:pt>
                <c:pt idx="1">
                  <c:v>-0.21346544823956559</c:v>
                </c:pt>
                <c:pt idx="2">
                  <c:v>-7.3888792811794834E-2</c:v>
                </c:pt>
                <c:pt idx="3">
                  <c:v>6.4465070467091268E-2</c:v>
                </c:pt>
                <c:pt idx="4">
                  <c:v>3.6180022162938252E-2</c:v>
                </c:pt>
                <c:pt idx="5">
                  <c:v>1.4749043954042751E-2</c:v>
                </c:pt>
              </c:numCache>
            </c:numRef>
          </c:val>
          <c:extLst>
            <c:ext xmlns:c16="http://schemas.microsoft.com/office/drawing/2014/chart" uri="{C3380CC4-5D6E-409C-BE32-E72D297353CC}">
              <c16:uniqueId val="{00000000-B0D0-4D20-AD35-9A06D8F79FD2}"/>
            </c:ext>
          </c:extLst>
        </c:ser>
        <c:ser>
          <c:idx val="4"/>
          <c:order val="1"/>
          <c:tx>
            <c:strRef>
              <c:f>'8.1'!$B$7</c:f>
              <c:strCache>
                <c:ptCount val="1"/>
                <c:pt idx="0">
                  <c:v>SAU</c:v>
                </c:pt>
              </c:strCache>
            </c:strRef>
          </c:tx>
          <c:spPr>
            <a:solidFill>
              <a:schemeClr val="tx1">
                <a:lumMod val="65000"/>
                <a:lumOff val="35000"/>
              </a:schemeClr>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'8.1'!$C$7:$H$7</c:f>
              <c:numCache>
                <c:formatCode>##,##0.0;\–##,##0.0</c:formatCode>
                <c:ptCount val="6"/>
                <c:pt idx="0">
                  <c:v>-0.33954492540402204</c:v>
                </c:pt>
                <c:pt idx="1">
                  <c:v>-0.33533942269736461</c:v>
                </c:pt>
                <c:pt idx="2">
                  <c:v>0.38619922062412437</c:v>
                </c:pt>
                <c:pt idx="3">
                  <c:v>0.15460219183041535</c:v>
                </c:pt>
                <c:pt idx="4">
                  <c:v>4.4955520652505965E-2</c:v>
                </c:pt>
                <c:pt idx="5">
                  <c:v>-2.1052301718896604E-2</c:v>
                </c:pt>
              </c:numCache>
            </c:numRef>
          </c:val>
          <c:extLst>
            <c:ext xmlns:c16="http://schemas.microsoft.com/office/drawing/2014/chart" uri="{C3380CC4-5D6E-409C-BE32-E72D297353CC}">
              <c16:uniqueId val="{00000001-B0D0-4D20-AD35-9A06D8F79FD2}"/>
            </c:ext>
          </c:extLst>
        </c:ser>
        <c:ser>
          <c:idx val="5"/>
          <c:order val="2"/>
          <c:tx>
            <c:strRef>
              <c:f>'8.1'!$B$8</c:f>
              <c:strCache>
                <c:ptCount val="1"/>
                <c:pt idx="0">
                  <c:v>Non-GCC OE </c:v>
                </c:pt>
              </c:strCache>
            </c:strRef>
          </c:tx>
          <c:spPr>
            <a:solidFill>
              <a:schemeClr val="bg1">
                <a:lumMod val="75000"/>
              </a:schemeClr>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'8.1'!$C$8:$H$8</c:f>
              <c:numCache>
                <c:formatCode>##,##0.0;\–##,##0.0</c:formatCode>
                <c:ptCount val="6"/>
                <c:pt idx="0">
                  <c:v>0.3483649773907892</c:v>
                </c:pt>
                <c:pt idx="1">
                  <c:v>0.16205012237521432</c:v>
                </c:pt>
                <c:pt idx="2">
                  <c:v>0.31984557645406986</c:v>
                </c:pt>
                <c:pt idx="3">
                  <c:v>0.20682258226852424</c:v>
                </c:pt>
                <c:pt idx="4">
                  <c:v>0.12435737780534017</c:v>
                </c:pt>
                <c:pt idx="5">
                  <c:v>7.040822566563798E-2</c:v>
                </c:pt>
              </c:numCache>
            </c:numRef>
          </c:val>
          <c:extLst>
            <c:ext xmlns:c16="http://schemas.microsoft.com/office/drawing/2014/chart" uri="{C3380CC4-5D6E-409C-BE32-E72D297353CC}">
              <c16:uniqueId val="{00000002-B0D0-4D20-AD35-9A06D8F79FD2}"/>
            </c:ext>
          </c:extLst>
        </c:ser>
        <c:ser>
          <c:idx val="8"/>
          <c:order val="3"/>
          <c:tx>
            <c:strRef>
              <c:f>'8.1'!$B$11</c:f>
              <c:strCache>
                <c:ptCount val="1"/>
                <c:pt idx="0">
                  <c:v>EGY</c:v>
                </c:pt>
              </c:strCache>
            </c:strRef>
          </c:tx>
          <c:spPr>
            <a:solidFill>
              <a:srgbClr val="ED7A73"/>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'8.1'!$C$11:$H$11</c:f>
              <c:numCache>
                <c:formatCode>##,##0.0;\–##,##0.0</c:formatCode>
                <c:ptCount val="6"/>
                <c:pt idx="0">
                  <c:v>-8.2352921104857146E-2</c:v>
                </c:pt>
                <c:pt idx="1">
                  <c:v>-0.12387224681606801</c:v>
                </c:pt>
                <c:pt idx="2">
                  <c:v>-0.13011157068526746</c:v>
                </c:pt>
                <c:pt idx="3">
                  <c:v>-0.15657193026451566</c:v>
                </c:pt>
                <c:pt idx="4">
                  <c:v>-0.18665709059283597</c:v>
                </c:pt>
                <c:pt idx="5">
                  <c:v>-0.14260899600874843</c:v>
                </c:pt>
              </c:numCache>
            </c:numRef>
          </c:val>
          <c:extLst>
            <c:ext xmlns:c16="http://schemas.microsoft.com/office/drawing/2014/chart" uri="{C3380CC4-5D6E-409C-BE32-E72D297353CC}">
              <c16:uniqueId val="{00000003-B0D0-4D20-AD35-9A06D8F79FD2}"/>
            </c:ext>
          </c:extLst>
        </c:ser>
        <c:ser>
          <c:idx val="9"/>
          <c:order val="4"/>
          <c:tx>
            <c:strRef>
              <c:f>'8.1'!$B$12</c:f>
              <c:strCache>
                <c:ptCount val="1"/>
                <c:pt idx="0">
                  <c:v>EM&amp;MI excl. EGY</c:v>
                </c:pt>
              </c:strCache>
            </c:strRef>
          </c:tx>
          <c:spPr>
            <a:solidFill>
              <a:srgbClr val="A31E15"/>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'8.1'!$C$12:$H$12</c:f>
              <c:numCache>
                <c:formatCode>##,##0.0;\–##,##0.0</c:formatCode>
                <c:ptCount val="6"/>
                <c:pt idx="0">
                  <c:v>-2.3196911122920549E-2</c:v>
                </c:pt>
                <c:pt idx="1">
                  <c:v>-5.6545293004486824E-2</c:v>
                </c:pt>
                <c:pt idx="2">
                  <c:v>-3.8231937397347621E-2</c:v>
                </c:pt>
                <c:pt idx="3">
                  <c:v>-3.7526118223178639E-2</c:v>
                </c:pt>
                <c:pt idx="4">
                  <c:v>-4.6191291245711863E-2</c:v>
                </c:pt>
                <c:pt idx="5">
                  <c:v>-4.904555372674213E-2</c:v>
                </c:pt>
              </c:numCache>
            </c:numRef>
          </c:val>
          <c:extLst>
            <c:ext xmlns:c16="http://schemas.microsoft.com/office/drawing/2014/chart" uri="{C3380CC4-5D6E-409C-BE32-E72D297353CC}">
              <c16:uniqueId val="{00000004-B0D0-4D20-AD35-9A06D8F79FD2}"/>
            </c:ext>
          </c:extLst>
        </c:ser>
        <c:ser>
          <c:idx val="10"/>
          <c:order val="5"/>
          <c:tx>
            <c:strRef>
              <c:f>'8.1'!$B$13</c:f>
              <c:strCache>
                <c:ptCount val="1"/>
                <c:pt idx="0">
                  <c:v>LIC</c:v>
                </c:pt>
              </c:strCache>
            </c:strRef>
          </c:tx>
          <c:spPr>
            <a:solidFill>
              <a:srgbClr val="FFCCCC"/>
            </a:solidFill>
            <a:ln>
              <a:noFill/>
            </a:ln>
            <a:effectLst/>
          </c:spPr>
          <c:invertIfNegative val="0"/>
          <c:cat>
            <c:numRef>
              <c:f>'8.1'!$C$2:$H$2</c:f>
              <c:numCache>
                <c:formatCode>0</c:formatCode>
                <c:ptCount val="6"/>
                <c:pt idx="0">
                  <c:v>2023</c:v>
                </c:pt>
                <c:pt idx="1">
                  <c:v>2024</c:v>
                </c:pt>
                <c:pt idx="2">
                  <c:v>2025</c:v>
                </c:pt>
                <c:pt idx="3">
                  <c:v>2026</c:v>
                </c:pt>
                <c:pt idx="4">
                  <c:v>2027</c:v>
                </c:pt>
                <c:pt idx="5">
                  <c:v>2028</c:v>
                </c:pt>
              </c:numCache>
            </c:numRef>
          </c:cat>
          <c:val>
            <c:numRef>
              <c:f>'8.1'!$C$13:$H$13</c:f>
              <c:numCache>
                <c:formatCode>##,##0.0;\–##,##0.0</c:formatCode>
                <c:ptCount val="6"/>
                <c:pt idx="0">
                  <c:v>-4.8325941041298393E-3</c:v>
                </c:pt>
                <c:pt idx="1">
                  <c:v>-9.370300531120937E-2</c:v>
                </c:pt>
                <c:pt idx="2">
                  <c:v>-8.182064944754619E-2</c:v>
                </c:pt>
                <c:pt idx="3">
                  <c:v>4.135360251121778E-2</c:v>
                </c:pt>
                <c:pt idx="4">
                  <c:v>4.2632674444558732E-2</c:v>
                </c:pt>
                <c:pt idx="5">
                  <c:v>7.1881526638227777E-3</c:v>
                </c:pt>
              </c:numCache>
            </c:numRef>
          </c:val>
          <c:extLst>
            <c:ext xmlns:c16="http://schemas.microsoft.com/office/drawing/2014/chart" uri="{C3380CC4-5D6E-409C-BE32-E72D297353CC}">
              <c16:uniqueId val="{00000005-B0D0-4D20-AD35-9A06D8F79FD2}"/>
            </c:ext>
          </c:extLst>
        </c:ser>
        <c:dLbls>
          <c:showLegendKey val="0"/>
          <c:showVal val="0"/>
          <c:showCatName val="0"/>
          <c:showSerName val="0"/>
          <c:showPercent val="0"/>
          <c:showBubbleSize val="0"/>
        </c:dLbls>
        <c:gapWidth val="100"/>
        <c:overlap val="100"/>
        <c:axId val="659849424"/>
        <c:axId val="672577263"/>
        <c:extLst/>
      </c:barChart>
      <c:lineChart>
        <c:grouping val="standard"/>
        <c:varyColors val="0"/>
        <c:ser>
          <c:idx val="2"/>
          <c:order val="9"/>
          <c:tx>
            <c:strRef>
              <c:f>'8.1'!$B$16</c:f>
              <c:strCache>
                <c:ptCount val="1"/>
                <c:pt idx="0">
                  <c:v>Change in growth projections</c:v>
                </c:pt>
              </c:strCache>
            </c:strRef>
          </c:tx>
          <c:spPr>
            <a:ln w="28575" cap="rnd">
              <a:noFill/>
              <a:round/>
            </a:ln>
            <a:effectLst/>
          </c:spPr>
          <c:marker>
            <c:symbol val="triangle"/>
            <c:size val="6"/>
            <c:spPr>
              <a:solidFill>
                <a:srgbClr val="0070C0"/>
              </a:solidFill>
              <a:ln w="9525">
                <a:solidFill>
                  <a:srgbClr val="0070C0"/>
                </a:solidFill>
              </a:ln>
              <a:effectLst/>
            </c:spPr>
          </c:marker>
          <c:val>
            <c:numRef>
              <c:f>'8.1'!$C$16:$H$16</c:f>
              <c:numCache>
                <c:formatCode>##,##0.0;\–##,##0.0</c:formatCode>
                <c:ptCount val="6"/>
                <c:pt idx="0">
                  <c:v>-0.1747445947225752</c:v>
                </c:pt>
                <c:pt idx="1">
                  <c:v>-0.66087529369348008</c:v>
                </c:pt>
                <c:pt idx="2">
                  <c:v>0.38199184673623687</c:v>
                </c:pt>
                <c:pt idx="3">
                  <c:v>0.27314539858955378</c:v>
                </c:pt>
                <c:pt idx="4">
                  <c:v>1.5277213226795539E-2</c:v>
                </c:pt>
                <c:pt idx="5">
                  <c:v>-0.12036142917088455</c:v>
                </c:pt>
              </c:numCache>
            </c:numRef>
          </c:val>
          <c:smooth val="0"/>
          <c:extLst>
            <c:ext xmlns:c16="http://schemas.microsoft.com/office/drawing/2014/chart" uri="{C3380CC4-5D6E-409C-BE32-E72D297353CC}">
              <c16:uniqueId val="{00000006-B0D0-4D20-AD35-9A06D8F79FD2}"/>
            </c:ext>
          </c:extLst>
        </c:ser>
        <c:dLbls>
          <c:showLegendKey val="0"/>
          <c:showVal val="0"/>
          <c:showCatName val="0"/>
          <c:showSerName val="0"/>
          <c:showPercent val="0"/>
          <c:showBubbleSize val="0"/>
        </c:dLbls>
        <c:marker val="1"/>
        <c:smooth val="0"/>
        <c:axId val="659849424"/>
        <c:axId val="672577263"/>
      </c:lineChart>
      <c:lineChart>
        <c:grouping val="standard"/>
        <c:varyColors val="0"/>
        <c:ser>
          <c:idx val="0"/>
          <c:order val="6"/>
          <c:tx>
            <c:strRef>
              <c:f>'8.1'!$B$3</c:f>
              <c:strCache>
                <c:ptCount val="1"/>
                <c:pt idx="0">
                  <c:v>GDP growth (Apr. 2024, right side)</c:v>
                </c:pt>
              </c:strCache>
            </c:strRef>
          </c:tx>
          <c:spPr>
            <a:ln w="19050" cap="rnd">
              <a:solidFill>
                <a:srgbClr val="00B0F0"/>
              </a:solidFill>
              <a:round/>
            </a:ln>
            <a:effectLst/>
          </c:spPr>
          <c:marker>
            <c:symbol val="circle"/>
            <c:size val="6"/>
            <c:spPr>
              <a:solidFill>
                <a:srgbClr val="00B0F0"/>
              </a:solidFill>
              <a:ln w="9525">
                <a:solidFill>
                  <a:schemeClr val="bg1"/>
                </a:solidFill>
              </a:ln>
              <a:effectLst/>
            </c:spPr>
          </c:marker>
          <c:cat>
            <c:numRef>
              <c:f>'8.1'!$C$2:$H$2</c:f>
              <c:numCache>
                <c:formatCode>0</c:formatCode>
                <c:ptCount val="6"/>
                <c:pt idx="0">
                  <c:v>2023</c:v>
                </c:pt>
                <c:pt idx="1">
                  <c:v>2024</c:v>
                </c:pt>
                <c:pt idx="2">
                  <c:v>2025</c:v>
                </c:pt>
                <c:pt idx="3">
                  <c:v>2026</c:v>
                </c:pt>
                <c:pt idx="4">
                  <c:v>2027</c:v>
                </c:pt>
                <c:pt idx="5">
                  <c:v>2028</c:v>
                </c:pt>
              </c:numCache>
            </c:numRef>
          </c:cat>
          <c:val>
            <c:numRef>
              <c:f>'8.1'!$C$3:$H$3</c:f>
              <c:numCache>
                <c:formatCode>##,##0.0;\–##,##0.0</c:formatCode>
                <c:ptCount val="6"/>
                <c:pt idx="0">
                  <c:v>1.8583991374518987</c:v>
                </c:pt>
                <c:pt idx="1">
                  <c:v>2.713866400470756</c:v>
                </c:pt>
                <c:pt idx="2">
                  <c:v>4.2437875154106024</c:v>
                </c:pt>
                <c:pt idx="3">
                  <c:v>3.7959400768815228</c:v>
                </c:pt>
                <c:pt idx="4">
                  <c:v>3.6692520531482571</c:v>
                </c:pt>
                <c:pt idx="5">
                  <c:v>3.4177121119835361</c:v>
                </c:pt>
              </c:numCache>
            </c:numRef>
          </c:val>
          <c:smooth val="0"/>
          <c:extLst>
            <c:ext xmlns:c16="http://schemas.microsoft.com/office/drawing/2014/chart" uri="{C3380CC4-5D6E-409C-BE32-E72D297353CC}">
              <c16:uniqueId val="{00000007-B0D0-4D20-AD35-9A06D8F79FD2}"/>
            </c:ext>
          </c:extLst>
        </c:ser>
        <c:ser>
          <c:idx val="12"/>
          <c:order val="7"/>
          <c:tx>
            <c:strRef>
              <c:f>'8.1'!$B$15</c:f>
              <c:strCache>
                <c:ptCount val="1"/>
                <c:pt idx="0">
                  <c:v>GDP growth (Oct. 2023, right side)</c:v>
                </c:pt>
              </c:strCache>
            </c:strRef>
          </c:tx>
          <c:spPr>
            <a:ln w="19050" cap="rnd">
              <a:solidFill>
                <a:srgbClr val="002060"/>
              </a:solidFill>
              <a:round/>
            </a:ln>
            <a:effectLst/>
          </c:spPr>
          <c:marker>
            <c:symbol val="circle"/>
            <c:size val="6"/>
            <c:spPr>
              <a:solidFill>
                <a:srgbClr val="002060"/>
              </a:solidFill>
              <a:ln w="9525">
                <a:solidFill>
                  <a:schemeClr val="bg1"/>
                </a:solidFill>
              </a:ln>
              <a:effectLst/>
            </c:spPr>
          </c:marker>
          <c:cat>
            <c:numRef>
              <c:f>'8.1'!$C$2:$H$2</c:f>
              <c:numCache>
                <c:formatCode>0</c:formatCode>
                <c:ptCount val="6"/>
                <c:pt idx="0">
                  <c:v>2023</c:v>
                </c:pt>
                <c:pt idx="1">
                  <c:v>2024</c:v>
                </c:pt>
                <c:pt idx="2">
                  <c:v>2025</c:v>
                </c:pt>
                <c:pt idx="3">
                  <c:v>2026</c:v>
                </c:pt>
                <c:pt idx="4">
                  <c:v>2027</c:v>
                </c:pt>
                <c:pt idx="5">
                  <c:v>2028</c:v>
                </c:pt>
              </c:numCache>
            </c:numRef>
          </c:cat>
          <c:val>
            <c:numRef>
              <c:f>'8.1'!$C$15:$H$15</c:f>
              <c:numCache>
                <c:formatCode>##,##0.0;\–##,##0.0</c:formatCode>
                <c:ptCount val="6"/>
                <c:pt idx="0">
                  <c:v>2.0331437321744739</c:v>
                </c:pt>
                <c:pt idx="1">
                  <c:v>3.3747416941642365</c:v>
                </c:pt>
                <c:pt idx="2">
                  <c:v>3.8617956686743655</c:v>
                </c:pt>
                <c:pt idx="3">
                  <c:v>3.522794678291969</c:v>
                </c:pt>
                <c:pt idx="4">
                  <c:v>3.6539748399214615</c:v>
                </c:pt>
                <c:pt idx="5">
                  <c:v>3.5380735411544206</c:v>
                </c:pt>
              </c:numCache>
            </c:numRef>
          </c:val>
          <c:smooth val="0"/>
          <c:extLst>
            <c:ext xmlns:c16="http://schemas.microsoft.com/office/drawing/2014/chart" uri="{C3380CC4-5D6E-409C-BE32-E72D297353CC}">
              <c16:uniqueId val="{00000008-B0D0-4D20-AD35-9A06D8F79FD2}"/>
            </c:ext>
          </c:extLst>
        </c:ser>
        <c:dLbls>
          <c:showLegendKey val="0"/>
          <c:showVal val="0"/>
          <c:showCatName val="0"/>
          <c:showSerName val="0"/>
          <c:showPercent val="0"/>
          <c:showBubbleSize val="0"/>
        </c:dLbls>
        <c:marker val="1"/>
        <c:smooth val="0"/>
        <c:axId val="354481023"/>
        <c:axId val="193786255"/>
        <c:extLst>
          <c:ext xmlns:c15="http://schemas.microsoft.com/office/drawing/2012/chart" uri="{02D57815-91ED-43cb-92C2-25804820EDAC}">
            <c15:filteredLineSeries>
              <c15:ser>
                <c:idx val="1"/>
                <c:order val="8"/>
                <c:tx>
                  <c:strRef>
                    <c:extLst>
                      <c:ext uri="{02D57815-91ED-43cb-92C2-25804820EDAC}">
                        <c15:formulaRef>
                          <c15:sqref>'8.1'!$B$14</c15:sqref>
                        </c15:formulaRef>
                      </c:ext>
                    </c:extLst>
                    <c:strCache>
                      <c:ptCount val="1"/>
                      <c:pt idx="0">
                        <c:v>Growth revisions</c:v>
                      </c:pt>
                    </c:strCache>
                  </c:strRef>
                </c:tx>
                <c:spPr>
                  <a:ln w="19050" cap="rnd">
                    <a:solidFill>
                      <a:srgbClr val="FF0000"/>
                    </a:solidFill>
                    <a:round/>
                  </a:ln>
                  <a:effectLst/>
                </c:spPr>
                <c:marker>
                  <c:symbol val="circle"/>
                  <c:size val="5"/>
                  <c:spPr>
                    <a:solidFill>
                      <a:srgbClr val="FF0000"/>
                    </a:solidFill>
                    <a:ln w="9525">
                      <a:solidFill>
                        <a:schemeClr val="bg1"/>
                      </a:solidFill>
                    </a:ln>
                    <a:effectLst/>
                  </c:spPr>
                </c:marker>
                <c:cat>
                  <c:numRef>
                    <c:extLst>
                      <c:ext uri="{02D57815-91ED-43cb-92C2-25804820EDAC}">
                        <c15:formulaRef>
                          <c15:sqref>'8.1'!$C$2:$H$2</c15:sqref>
                        </c15:formulaRef>
                      </c:ext>
                    </c:extLst>
                    <c:numCache>
                      <c:formatCode>0</c:formatCode>
                      <c:ptCount val="6"/>
                      <c:pt idx="0">
                        <c:v>2023</c:v>
                      </c:pt>
                      <c:pt idx="1">
                        <c:v>2024</c:v>
                      </c:pt>
                      <c:pt idx="2">
                        <c:v>2025</c:v>
                      </c:pt>
                      <c:pt idx="3">
                        <c:v>2026</c:v>
                      </c:pt>
                      <c:pt idx="4">
                        <c:v>2027</c:v>
                      </c:pt>
                      <c:pt idx="5">
                        <c:v>2028</c:v>
                      </c:pt>
                    </c:numCache>
                  </c:numRef>
                </c:cat>
                <c:val>
                  <c:numRef>
                    <c:extLst>
                      <c:ext uri="{02D57815-91ED-43cb-92C2-25804820EDAC}">
                        <c15:formulaRef>
                          <c15:sqref>'8.1'!$C$14:$H$14</c15:sqref>
                        </c15:formulaRef>
                      </c:ext>
                    </c:extLst>
                    <c:numCache>
                      <c:formatCode>##,##0.0;\–##,##0.0</c:formatCode>
                      <c:ptCount val="6"/>
                      <c:pt idx="0">
                        <c:v>-0.1747445947225752</c:v>
                      </c:pt>
                      <c:pt idx="1">
                        <c:v>-0.66087529369348053</c:v>
                      </c:pt>
                      <c:pt idx="2">
                        <c:v>0.38199184673623687</c:v>
                      </c:pt>
                      <c:pt idx="3">
                        <c:v>0.27314539858955378</c:v>
                      </c:pt>
                      <c:pt idx="4">
                        <c:v>1.5277213226795539E-2</c:v>
                      </c:pt>
                      <c:pt idx="5">
                        <c:v>-0.12036142917088455</c:v>
                      </c:pt>
                    </c:numCache>
                  </c:numRef>
                </c:val>
                <c:smooth val="0"/>
                <c:extLst>
                  <c:ext xmlns:c16="http://schemas.microsoft.com/office/drawing/2014/chart" uri="{C3380CC4-5D6E-409C-BE32-E72D297353CC}">
                    <c16:uniqueId val="{00000009-B0D0-4D20-AD35-9A06D8F79FD2}"/>
                  </c:ext>
                </c:extLst>
              </c15:ser>
            </c15:filteredLineSeries>
          </c:ext>
        </c:extLst>
      </c:lineChart>
      <c:catAx>
        <c:axId val="659849424"/>
        <c:scaling>
          <c:orientation val="minMax"/>
        </c:scaling>
        <c:delete val="0"/>
        <c:axPos val="b"/>
        <c:numFmt formatCode="0" sourceLinked="1"/>
        <c:majorTickMark val="none"/>
        <c:minorTickMark val="none"/>
        <c:tickLblPos val="low"/>
        <c:spPr>
          <a:noFill/>
          <a:ln w="3175" cap="flat" cmpd="sng" algn="ctr">
            <a:solidFill>
              <a:schemeClr val="bg1">
                <a:lumMod val="50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72577263"/>
        <c:crosses val="autoZero"/>
        <c:auto val="1"/>
        <c:lblAlgn val="ctr"/>
        <c:lblOffset val="100"/>
        <c:noMultiLvlLbl val="0"/>
      </c:catAx>
      <c:valAx>
        <c:axId val="672577263"/>
        <c:scaling>
          <c:orientation val="minMax"/>
          <c:max val="0.8"/>
          <c:min val="-0.8"/>
        </c:scaling>
        <c:delete val="0"/>
        <c:axPos val="l"/>
        <c:numFmt formatCode="#,##0.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59849424"/>
        <c:crosses val="autoZero"/>
        <c:crossBetween val="between"/>
      </c:valAx>
      <c:valAx>
        <c:axId val="193786255"/>
        <c:scaling>
          <c:orientation val="minMax"/>
          <c:max val="5"/>
        </c:scaling>
        <c:delete val="0"/>
        <c:axPos val="r"/>
        <c:numFmt formatCode="##,##0.0;\–##,##0.0" sourceLinked="1"/>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54481023"/>
        <c:crosses val="max"/>
        <c:crossBetween val="between"/>
        <c:majorUnit val="1"/>
      </c:valAx>
      <c:catAx>
        <c:axId val="354481023"/>
        <c:scaling>
          <c:orientation val="minMax"/>
        </c:scaling>
        <c:delete val="1"/>
        <c:axPos val="b"/>
        <c:numFmt formatCode="0" sourceLinked="1"/>
        <c:majorTickMark val="out"/>
        <c:minorTickMark val="none"/>
        <c:tickLblPos val="nextTo"/>
        <c:crossAx val="193786255"/>
        <c:crosses val="autoZero"/>
        <c:auto val="1"/>
        <c:lblAlgn val="ctr"/>
        <c:lblOffset val="100"/>
        <c:noMultiLvlLbl val="0"/>
      </c:catAx>
      <c:spPr>
        <a:noFill/>
        <a:ln>
          <a:noFill/>
        </a:ln>
        <a:effectLst/>
      </c:spPr>
    </c:plotArea>
    <c:legend>
      <c:legendPos val="b"/>
      <c:layout>
        <c:manualLayout>
          <c:xMode val="edge"/>
          <c:yMode val="edge"/>
          <c:x val="6.1301650217168491E-2"/>
          <c:y val="3.0273950131233609E-3"/>
          <c:w val="0.90604579785724937"/>
          <c:h val="0.237714398366861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8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7.9247635529514984E-2"/>
          <c:y val="5.0926022491116239E-2"/>
          <c:w val="0.89019685039370078"/>
          <c:h val="0.86482283464566934"/>
        </c:manualLayout>
      </c:layout>
      <c:lineChart>
        <c:grouping val="standard"/>
        <c:varyColors val="0"/>
        <c:ser>
          <c:idx val="0"/>
          <c:order val="0"/>
          <c:tx>
            <c:strRef>
              <c:f>'9.1'!$B$3</c:f>
              <c:strCache>
                <c:ptCount val="1"/>
                <c:pt idx="0">
                  <c:v>Median </c:v>
                </c:pt>
              </c:strCache>
            </c:strRef>
          </c:tx>
          <c:spPr>
            <a:ln w="28575" cap="rnd">
              <a:noFill/>
              <a:round/>
            </a:ln>
            <a:effectLst/>
          </c:spPr>
          <c:marker>
            <c:symbol val="circle"/>
            <c:size val="8"/>
            <c:spPr>
              <a:noFill/>
              <a:ln w="25400">
                <a:solidFill>
                  <a:srgbClr val="FF0000"/>
                </a:solidFill>
              </a:ln>
              <a:effectLst/>
            </c:spPr>
          </c:marker>
          <c:cat>
            <c:strRef>
              <c:f>'9.1'!$C$2:$F$2</c:f>
              <c:strCache>
                <c:ptCount val="4"/>
                <c:pt idx="0">
                  <c:v>MENA</c:v>
                </c:pt>
                <c:pt idx="1">
                  <c:v>MENA EM&amp;MI</c:v>
                </c:pt>
                <c:pt idx="2">
                  <c:v>GCC</c:v>
                </c:pt>
                <c:pt idx="3">
                  <c:v>MENA LIC</c:v>
                </c:pt>
              </c:strCache>
            </c:strRef>
          </c:cat>
          <c:val>
            <c:numRef>
              <c:f>'9.1'!$C$3:$F$3</c:f>
              <c:numCache>
                <c:formatCode>0.0</c:formatCode>
                <c:ptCount val="4"/>
                <c:pt idx="0">
                  <c:v>48.550166448255943</c:v>
                </c:pt>
                <c:pt idx="1">
                  <c:v>85.032200588556023</c:v>
                </c:pt>
                <c:pt idx="2">
                  <c:v>32.846208337120672</c:v>
                </c:pt>
                <c:pt idx="3">
                  <c:v>56.516297993726106</c:v>
                </c:pt>
              </c:numCache>
            </c:numRef>
          </c:val>
          <c:smooth val="0"/>
          <c:extLst>
            <c:ext xmlns:c16="http://schemas.microsoft.com/office/drawing/2014/chart" uri="{C3380CC4-5D6E-409C-BE32-E72D297353CC}">
              <c16:uniqueId val="{00000000-DCC1-426C-9F91-C9DC222B98B7}"/>
            </c:ext>
          </c:extLst>
        </c:ser>
        <c:dLbls>
          <c:showLegendKey val="0"/>
          <c:showVal val="0"/>
          <c:showCatName val="0"/>
          <c:showSerName val="0"/>
          <c:showPercent val="0"/>
          <c:showBubbleSize val="0"/>
        </c:dLbls>
        <c:marker val="1"/>
        <c:smooth val="0"/>
        <c:axId val="174313135"/>
        <c:axId val="1461731296"/>
        <c:extLst>
          <c:ext xmlns:c15="http://schemas.microsoft.com/office/drawing/2012/chart" uri="{02D57815-91ED-43cb-92C2-25804820EDAC}">
            <c15:filteredLineSeries>
              <c15:ser>
                <c:idx val="6"/>
                <c:order val="5"/>
                <c:tx>
                  <c:strRef>
                    <c:extLst>
                      <c:ext uri="{02D57815-91ED-43cb-92C2-25804820EDAC}">
                        <c15:formulaRef>
                          <c15:sqref>'9.1'!$O$26</c15:sqref>
                        </c15:formulaRef>
                      </c:ext>
                    </c:extLst>
                    <c:strCache>
                      <c:ptCount val="1"/>
                      <c:pt idx="0">
                        <c:v>Average</c:v>
                      </c:pt>
                    </c:strCache>
                  </c:strRef>
                </c:tx>
                <c:spPr>
                  <a:ln w="28575" cap="rnd">
                    <a:noFill/>
                    <a:round/>
                  </a:ln>
                  <a:effectLst/>
                </c:spPr>
                <c:marker>
                  <c:symbol val="triangle"/>
                  <c:size val="9"/>
                  <c:spPr>
                    <a:solidFill>
                      <a:schemeClr val="tx1"/>
                    </a:solidFill>
                    <a:ln w="9525">
                      <a:solidFill>
                        <a:srgbClr val="002060"/>
                      </a:solidFill>
                    </a:ln>
                    <a:effectLst/>
                  </c:spPr>
                </c:marker>
                <c:cat>
                  <c:strRef>
                    <c:extLst>
                      <c:ext uri="{02D57815-91ED-43cb-92C2-25804820EDAC}">
                        <c15:formulaRef>
                          <c15:sqref>'9.1'!$C$2:$F$2</c15:sqref>
                        </c15:formulaRef>
                      </c:ext>
                    </c:extLst>
                    <c:strCache>
                      <c:ptCount val="4"/>
                      <c:pt idx="0">
                        <c:v>MENA</c:v>
                      </c:pt>
                      <c:pt idx="1">
                        <c:v>MENA EM&amp;MI</c:v>
                      </c:pt>
                      <c:pt idx="2">
                        <c:v>GCC</c:v>
                      </c:pt>
                      <c:pt idx="3">
                        <c:v>MENA LIC</c:v>
                      </c:pt>
                    </c:strCache>
                  </c:strRef>
                </c:cat>
                <c:val>
                  <c:numRef>
                    <c:extLst>
                      <c:ext uri="{02D57815-91ED-43cb-92C2-25804820EDAC}">
                        <c15:formulaRef>
                          <c15:sqref>'9.1'!$P$26:$T$26</c15:sqref>
                        </c15:formulaRef>
                      </c:ext>
                    </c:extLst>
                    <c:numCache>
                      <c:formatCode>0.0</c:formatCode>
                      <c:ptCount val="5"/>
                      <c:pt idx="0">
                        <c:v>63.802009441997711</c:v>
                      </c:pt>
                      <c:pt idx="1">
                        <c:v>96.401638154773764</c:v>
                      </c:pt>
                      <c:pt idx="2">
                        <c:v>43.921431487215017</c:v>
                      </c:pt>
                      <c:pt idx="3">
                        <c:v>62.13046753796224</c:v>
                      </c:pt>
                      <c:pt idx="4">
                        <c:v>31.632607483511897</c:v>
                      </c:pt>
                    </c:numCache>
                  </c:numRef>
                </c:val>
                <c:smooth val="0"/>
                <c:extLst>
                  <c:ext xmlns:c16="http://schemas.microsoft.com/office/drawing/2014/chart" uri="{C3380CC4-5D6E-409C-BE32-E72D297353CC}">
                    <c16:uniqueId val="{00000005-DCC1-426C-9F91-C9DC222B98B7}"/>
                  </c:ext>
                </c:extLst>
              </c15:ser>
            </c15:filteredLineSeries>
          </c:ext>
        </c:extLst>
      </c:lineChart>
      <c:scatterChart>
        <c:scatterStyle val="lineMarker"/>
        <c:varyColors val="0"/>
        <c:ser>
          <c:idx val="1"/>
          <c:order val="1"/>
          <c:tx>
            <c:v>Interquartile range</c:v>
          </c:tx>
          <c:spPr>
            <a:ln w="12700" cap="rnd">
              <a:solidFill>
                <a:schemeClr val="tx1"/>
              </a:solidFill>
              <a:round/>
            </a:ln>
            <a:effectLst/>
          </c:spPr>
          <c:marker>
            <c:symbol val="dash"/>
            <c:size val="10"/>
            <c:spPr>
              <a:solidFill>
                <a:schemeClr val="tx1"/>
              </a:solidFill>
              <a:ln w="9525">
                <a:noFill/>
              </a:ln>
              <a:effectLst/>
            </c:spPr>
          </c:marker>
          <c:xVal>
            <c:numRef>
              <c:f>'9.1'!$C$7:$C$8</c:f>
              <c:numCache>
                <c:formatCode>0.0</c:formatCode>
                <c:ptCount val="2"/>
                <c:pt idx="0">
                  <c:v>1</c:v>
                </c:pt>
                <c:pt idx="1">
                  <c:v>1</c:v>
                </c:pt>
              </c:numCache>
            </c:numRef>
          </c:xVal>
          <c:yVal>
            <c:numRef>
              <c:f>'9.1'!$C$5:$C$6</c:f>
              <c:numCache>
                <c:formatCode>0.0</c:formatCode>
                <c:ptCount val="2"/>
                <c:pt idx="0">
                  <c:v>35.882406905580758</c:v>
                </c:pt>
                <c:pt idx="1">
                  <c:v>80.706617101100761</c:v>
                </c:pt>
              </c:numCache>
            </c:numRef>
          </c:yVal>
          <c:smooth val="0"/>
          <c:extLst>
            <c:ext xmlns:c16="http://schemas.microsoft.com/office/drawing/2014/chart" uri="{C3380CC4-5D6E-409C-BE32-E72D297353CC}">
              <c16:uniqueId val="{00000001-DCC1-426C-9F91-C9DC222B98B7}"/>
            </c:ext>
          </c:extLst>
        </c:ser>
        <c:ser>
          <c:idx val="2"/>
          <c:order val="2"/>
          <c:tx>
            <c:strRef>
              <c:f>'9.1'!$D$2</c:f>
              <c:strCache>
                <c:ptCount val="1"/>
                <c:pt idx="0">
                  <c:v>MENA EM&amp;MI</c:v>
                </c:pt>
              </c:strCache>
            </c:strRef>
          </c:tx>
          <c:spPr>
            <a:ln w="12700" cap="rnd">
              <a:solidFill>
                <a:schemeClr val="tx1"/>
              </a:solidFill>
              <a:round/>
            </a:ln>
            <a:effectLst/>
          </c:spPr>
          <c:marker>
            <c:symbol val="dash"/>
            <c:size val="10"/>
            <c:spPr>
              <a:solidFill>
                <a:schemeClr val="tx1"/>
              </a:solidFill>
              <a:ln w="9525">
                <a:noFill/>
              </a:ln>
              <a:effectLst/>
            </c:spPr>
          </c:marker>
          <c:xVal>
            <c:numRef>
              <c:f>'9.1'!$D$7:$D$8</c:f>
              <c:numCache>
                <c:formatCode>0.0</c:formatCode>
                <c:ptCount val="2"/>
                <c:pt idx="0">
                  <c:v>2</c:v>
                </c:pt>
                <c:pt idx="1">
                  <c:v>2</c:v>
                </c:pt>
              </c:numCache>
            </c:numRef>
          </c:xVal>
          <c:yVal>
            <c:numRef>
              <c:f>'9.1'!$D$5:$D$6</c:f>
              <c:numCache>
                <c:formatCode>0.0</c:formatCode>
                <c:ptCount val="2"/>
                <c:pt idx="0">
                  <c:v>72.44805517409084</c:v>
                </c:pt>
                <c:pt idx="1">
                  <c:v>95.156068040021836</c:v>
                </c:pt>
              </c:numCache>
            </c:numRef>
          </c:yVal>
          <c:smooth val="0"/>
          <c:extLst>
            <c:ext xmlns:c16="http://schemas.microsoft.com/office/drawing/2014/chart" uri="{C3380CC4-5D6E-409C-BE32-E72D297353CC}">
              <c16:uniqueId val="{00000002-DCC1-426C-9F91-C9DC222B98B7}"/>
            </c:ext>
          </c:extLst>
        </c:ser>
        <c:ser>
          <c:idx val="3"/>
          <c:order val="3"/>
          <c:tx>
            <c:strRef>
              <c:f>'9.1'!$E$2</c:f>
              <c:strCache>
                <c:ptCount val="1"/>
                <c:pt idx="0">
                  <c:v>GCC</c:v>
                </c:pt>
              </c:strCache>
            </c:strRef>
          </c:tx>
          <c:spPr>
            <a:ln w="12700" cap="rnd">
              <a:solidFill>
                <a:schemeClr val="tx1"/>
              </a:solidFill>
              <a:round/>
            </a:ln>
            <a:effectLst/>
          </c:spPr>
          <c:marker>
            <c:symbol val="dash"/>
            <c:size val="10"/>
            <c:spPr>
              <a:solidFill>
                <a:schemeClr val="tx1"/>
              </a:solidFill>
              <a:ln w="9525">
                <a:noFill/>
              </a:ln>
              <a:effectLst/>
            </c:spPr>
          </c:marker>
          <c:xVal>
            <c:numRef>
              <c:f>'9.1'!$E$7:$E$8</c:f>
              <c:numCache>
                <c:formatCode>0.0</c:formatCode>
                <c:ptCount val="2"/>
                <c:pt idx="0">
                  <c:v>3</c:v>
                </c:pt>
                <c:pt idx="1">
                  <c:v>3</c:v>
                </c:pt>
              </c:numCache>
            </c:numRef>
          </c:xVal>
          <c:yVal>
            <c:numRef>
              <c:f>'9.1'!$E$5:$E$6</c:f>
              <c:numCache>
                <c:formatCode>0.0</c:formatCode>
                <c:ptCount val="2"/>
                <c:pt idx="0">
                  <c:v>28.206117245505212</c:v>
                </c:pt>
                <c:pt idx="1">
                  <c:v>36.803619557769395</c:v>
                </c:pt>
              </c:numCache>
            </c:numRef>
          </c:yVal>
          <c:smooth val="0"/>
          <c:extLst>
            <c:ext xmlns:c16="http://schemas.microsoft.com/office/drawing/2014/chart" uri="{C3380CC4-5D6E-409C-BE32-E72D297353CC}">
              <c16:uniqueId val="{00000003-DCC1-426C-9F91-C9DC222B98B7}"/>
            </c:ext>
          </c:extLst>
        </c:ser>
        <c:ser>
          <c:idx val="4"/>
          <c:order val="4"/>
          <c:tx>
            <c:strRef>
              <c:f>'9.1'!$F$2</c:f>
              <c:strCache>
                <c:ptCount val="1"/>
                <c:pt idx="0">
                  <c:v>MENA LIC</c:v>
                </c:pt>
              </c:strCache>
            </c:strRef>
          </c:tx>
          <c:spPr>
            <a:ln w="12700" cap="rnd">
              <a:solidFill>
                <a:schemeClr val="tx1"/>
              </a:solidFill>
              <a:round/>
            </a:ln>
            <a:effectLst/>
          </c:spPr>
          <c:marker>
            <c:symbol val="dash"/>
            <c:size val="10"/>
            <c:spPr>
              <a:solidFill>
                <a:schemeClr val="tx1"/>
              </a:solidFill>
              <a:ln w="9525">
                <a:noFill/>
              </a:ln>
              <a:effectLst/>
            </c:spPr>
          </c:marker>
          <c:xVal>
            <c:numRef>
              <c:f>'9.1'!$F$7:$F$8</c:f>
              <c:numCache>
                <c:formatCode>0.0</c:formatCode>
                <c:ptCount val="2"/>
                <c:pt idx="0">
                  <c:v>4</c:v>
                </c:pt>
                <c:pt idx="1">
                  <c:v>4</c:v>
                </c:pt>
              </c:numCache>
            </c:numRef>
          </c:xVal>
          <c:yVal>
            <c:numRef>
              <c:f>'9.1'!$F$5:$F$6</c:f>
              <c:numCache>
                <c:formatCode>0.0</c:formatCode>
                <c:ptCount val="2"/>
                <c:pt idx="0">
                  <c:v>52.497978075713633</c:v>
                </c:pt>
                <c:pt idx="1">
                  <c:v>68.955872228092773</c:v>
                </c:pt>
              </c:numCache>
            </c:numRef>
          </c:yVal>
          <c:smooth val="0"/>
          <c:extLst>
            <c:ext xmlns:c16="http://schemas.microsoft.com/office/drawing/2014/chart" uri="{C3380CC4-5D6E-409C-BE32-E72D297353CC}">
              <c16:uniqueId val="{00000004-DCC1-426C-9F91-C9DC222B98B7}"/>
            </c:ext>
          </c:extLst>
        </c:ser>
        <c:dLbls>
          <c:showLegendKey val="0"/>
          <c:showVal val="0"/>
          <c:showCatName val="0"/>
          <c:showSerName val="0"/>
          <c:showPercent val="0"/>
          <c:showBubbleSize val="0"/>
        </c:dLbls>
        <c:axId val="174313135"/>
        <c:axId val="1461731296"/>
      </c:scatterChart>
      <c:catAx>
        <c:axId val="174313135"/>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461731296"/>
        <c:crosses val="autoZero"/>
        <c:auto val="1"/>
        <c:lblAlgn val="ctr"/>
        <c:lblOffset val="100"/>
        <c:noMultiLvlLbl val="0"/>
      </c:catAx>
      <c:valAx>
        <c:axId val="1461731296"/>
        <c:scaling>
          <c:orientation val="minMax"/>
          <c:max val="100"/>
          <c:min val="10"/>
        </c:scaling>
        <c:delete val="0"/>
        <c:axPos val="l"/>
        <c:numFmt formatCode="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74313135"/>
        <c:crosses val="autoZero"/>
        <c:crossBetween val="between"/>
        <c:majorUnit val="15"/>
      </c:valAx>
      <c:spPr>
        <a:noFill/>
        <a:ln>
          <a:noFill/>
        </a:ln>
        <a:effectLst/>
      </c:spPr>
    </c:plotArea>
    <c:legend>
      <c:legendPos val="b"/>
      <c:legendEntry>
        <c:idx val="2"/>
        <c:delete val="1"/>
      </c:legendEntry>
      <c:legendEntry>
        <c:idx val="3"/>
        <c:delete val="1"/>
      </c:legendEntry>
      <c:legendEntry>
        <c:idx val="4"/>
        <c:delete val="1"/>
      </c:legendEntry>
      <c:layout>
        <c:manualLayout>
          <c:xMode val="edge"/>
          <c:yMode val="edge"/>
          <c:x val="0.52656915704396579"/>
          <c:y val="5.1503991688538933E-2"/>
          <c:w val="0.38111983329739529"/>
          <c:h val="0.1391139894132520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435859580052495"/>
          <c:y val="4.351147595912213E-2"/>
          <c:w val="0.86203029308836399"/>
          <c:h val="0.89151707856275331"/>
        </c:manualLayout>
      </c:layout>
      <c:barChart>
        <c:barDir val="col"/>
        <c:grouping val="clustered"/>
        <c:varyColors val="0"/>
        <c:ser>
          <c:idx val="1"/>
          <c:order val="0"/>
          <c:tx>
            <c:strRef>
              <c:f>'9.2'!$J$4</c:f>
              <c:strCache>
                <c:ptCount val="1"/>
                <c:pt idx="0">
                  <c:v>October 2023 WEO</c:v>
                </c:pt>
              </c:strCache>
            </c:strRef>
          </c:tx>
          <c:spPr>
            <a:solidFill>
              <a:srgbClr val="002060"/>
            </a:solidFill>
            <a:ln>
              <a:noFill/>
            </a:ln>
            <a:effectLst/>
          </c:spPr>
          <c:invertIfNegative val="0"/>
          <c:cat>
            <c:numRef>
              <c:f>'9.2'!$K$3:$M$3</c:f>
              <c:numCache>
                <c:formatCode>General</c:formatCode>
                <c:ptCount val="3"/>
                <c:pt idx="0">
                  <c:v>2024</c:v>
                </c:pt>
                <c:pt idx="1">
                  <c:v>2025</c:v>
                </c:pt>
                <c:pt idx="2">
                  <c:v>2026</c:v>
                </c:pt>
              </c:numCache>
            </c:numRef>
          </c:cat>
          <c:val>
            <c:numRef>
              <c:f>'9.2'!$K$4:$M$4</c:f>
              <c:numCache>
                <c:formatCode>0.00</c:formatCode>
                <c:ptCount val="3"/>
                <c:pt idx="0">
                  <c:v>94.128083734958579</c:v>
                </c:pt>
                <c:pt idx="1">
                  <c:v>100.67092569729115</c:v>
                </c:pt>
                <c:pt idx="2">
                  <c:v>96.991506169003941</c:v>
                </c:pt>
              </c:numCache>
            </c:numRef>
          </c:val>
          <c:extLst>
            <c:ext xmlns:c16="http://schemas.microsoft.com/office/drawing/2014/chart" uri="{C3380CC4-5D6E-409C-BE32-E72D297353CC}">
              <c16:uniqueId val="{00000000-E550-459E-8448-F4C4E7FA9C1F}"/>
            </c:ext>
          </c:extLst>
        </c:ser>
        <c:ser>
          <c:idx val="2"/>
          <c:order val="1"/>
          <c:tx>
            <c:strRef>
              <c:f>'9.2'!$J$5</c:f>
              <c:strCache>
                <c:ptCount val="1"/>
                <c:pt idx="0">
                  <c:v>April 2024 WEO</c:v>
                </c:pt>
              </c:strCache>
            </c:strRef>
          </c:tx>
          <c:spPr>
            <a:solidFill>
              <a:srgbClr val="00B0F0"/>
            </a:solidFill>
            <a:ln>
              <a:noFill/>
            </a:ln>
            <a:effectLst/>
          </c:spPr>
          <c:invertIfNegative val="0"/>
          <c:cat>
            <c:numRef>
              <c:f>'9.2'!$K$3:$M$3</c:f>
              <c:numCache>
                <c:formatCode>General</c:formatCode>
                <c:ptCount val="3"/>
                <c:pt idx="0">
                  <c:v>2024</c:v>
                </c:pt>
                <c:pt idx="1">
                  <c:v>2025</c:v>
                </c:pt>
                <c:pt idx="2">
                  <c:v>2026</c:v>
                </c:pt>
              </c:numCache>
            </c:numRef>
          </c:cat>
          <c:val>
            <c:numRef>
              <c:f>'9.2'!$K$5:$M$5</c:f>
              <c:numCache>
                <c:formatCode>0.00</c:formatCode>
                <c:ptCount val="3"/>
                <c:pt idx="0">
                  <c:v>98.456166730055443</c:v>
                </c:pt>
                <c:pt idx="1">
                  <c:v>94.948346902138013</c:v>
                </c:pt>
                <c:pt idx="2">
                  <c:v>87.024544600727793</c:v>
                </c:pt>
              </c:numCache>
            </c:numRef>
          </c:val>
          <c:extLst>
            <c:ext xmlns:c16="http://schemas.microsoft.com/office/drawing/2014/chart" uri="{C3380CC4-5D6E-409C-BE32-E72D297353CC}">
              <c16:uniqueId val="{00000001-E550-459E-8448-F4C4E7FA9C1F}"/>
            </c:ext>
          </c:extLst>
        </c:ser>
        <c:dLbls>
          <c:showLegendKey val="0"/>
          <c:showVal val="0"/>
          <c:showCatName val="0"/>
          <c:showSerName val="0"/>
          <c:showPercent val="0"/>
          <c:showBubbleSize val="0"/>
        </c:dLbls>
        <c:gapWidth val="100"/>
        <c:axId val="1889441135"/>
        <c:axId val="1889463183"/>
      </c:barChart>
      <c:catAx>
        <c:axId val="1889441135"/>
        <c:scaling>
          <c:orientation val="minMax"/>
        </c:scaling>
        <c:delete val="0"/>
        <c:axPos val="b"/>
        <c:numFmt formatCode="General" sourceLinked="1"/>
        <c:majorTickMark val="none"/>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89463183"/>
        <c:crosses val="autoZero"/>
        <c:auto val="1"/>
        <c:lblAlgn val="ctr"/>
        <c:lblOffset val="100"/>
        <c:noMultiLvlLbl val="0"/>
      </c:catAx>
      <c:valAx>
        <c:axId val="1889463183"/>
        <c:scaling>
          <c:orientation val="minMax"/>
          <c:max val="120"/>
          <c:min val="0"/>
        </c:scaling>
        <c:delete val="0"/>
        <c:axPos val="l"/>
        <c:numFmt formatCode="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89441135"/>
        <c:crosses val="autoZero"/>
        <c:crossBetween val="between"/>
      </c:valAx>
      <c:spPr>
        <a:noFill/>
        <a:ln>
          <a:noFill/>
        </a:ln>
        <a:effectLst/>
      </c:spPr>
    </c:plotArea>
    <c:legend>
      <c:legendPos val="b"/>
      <c:layout>
        <c:manualLayout>
          <c:xMode val="edge"/>
          <c:yMode val="edge"/>
          <c:x val="0.18462715844729935"/>
          <c:y val="6.5211042727111443E-3"/>
          <c:w val="0.75395772896808955"/>
          <c:h val="5.9144638982518864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33040686987297E-2"/>
          <c:y val="0.26379289203022849"/>
          <c:w val="0.83271200855990557"/>
          <c:h val="0.67072423033734951"/>
        </c:manualLayout>
      </c:layout>
      <c:barChart>
        <c:barDir val="col"/>
        <c:grouping val="stacked"/>
        <c:varyColors val="0"/>
        <c:ser>
          <c:idx val="1"/>
          <c:order val="1"/>
          <c:tx>
            <c:strRef>
              <c:f>'9.3'!$B$19</c:f>
              <c:strCache>
                <c:ptCount val="1"/>
                <c:pt idx="0">
                  <c:v>Interest rate</c:v>
                </c:pt>
              </c:strCache>
            </c:strRef>
          </c:tx>
          <c:spPr>
            <a:solidFill>
              <a:srgbClr val="002060"/>
            </a:solidFill>
            <a:ln>
              <a:noFill/>
            </a:ln>
            <a:effectLst/>
          </c:spPr>
          <c:invertIfNegative val="0"/>
          <c:cat>
            <c:numRef>
              <c:f>'9.3'!$H$16:$J$16</c:f>
              <c:numCache>
                <c:formatCode>General</c:formatCode>
                <c:ptCount val="3"/>
                <c:pt idx="0">
                  <c:v>2024</c:v>
                </c:pt>
                <c:pt idx="1">
                  <c:v>2025</c:v>
                </c:pt>
                <c:pt idx="2">
                  <c:v>2026</c:v>
                </c:pt>
              </c:numCache>
            </c:numRef>
          </c:cat>
          <c:val>
            <c:numRef>
              <c:f>'9.3'!$H$19:$J$19</c:f>
              <c:numCache>
                <c:formatCode>0.00</c:formatCode>
                <c:ptCount val="3"/>
                <c:pt idx="0">
                  <c:v>6.0744894203150164</c:v>
                </c:pt>
                <c:pt idx="1">
                  <c:v>6.0232278963956052</c:v>
                </c:pt>
                <c:pt idx="2">
                  <c:v>5.8074798117932414</c:v>
                </c:pt>
              </c:numCache>
              <c:extLst/>
            </c:numRef>
          </c:val>
          <c:extLst>
            <c:ext xmlns:c16="http://schemas.microsoft.com/office/drawing/2014/chart" uri="{C3380CC4-5D6E-409C-BE32-E72D297353CC}">
              <c16:uniqueId val="{00000000-F9F1-4877-826F-1F34CDF640E1}"/>
            </c:ext>
          </c:extLst>
        </c:ser>
        <c:ser>
          <c:idx val="2"/>
          <c:order val="2"/>
          <c:tx>
            <c:strRef>
              <c:f>'9.3'!$B$20</c:f>
              <c:strCache>
                <c:ptCount val="1"/>
                <c:pt idx="0">
                  <c:v>Inflation</c:v>
                </c:pt>
              </c:strCache>
            </c:strRef>
          </c:tx>
          <c:spPr>
            <a:solidFill>
              <a:srgbClr val="FE7F6A"/>
            </a:solidFill>
            <a:ln>
              <a:noFill/>
            </a:ln>
            <a:effectLst/>
          </c:spPr>
          <c:invertIfNegative val="0"/>
          <c:cat>
            <c:numRef>
              <c:f>'9.3'!$H$16:$J$16</c:f>
              <c:numCache>
                <c:formatCode>General</c:formatCode>
                <c:ptCount val="3"/>
                <c:pt idx="0">
                  <c:v>2024</c:v>
                </c:pt>
                <c:pt idx="1">
                  <c:v>2025</c:v>
                </c:pt>
                <c:pt idx="2">
                  <c:v>2026</c:v>
                </c:pt>
              </c:numCache>
            </c:numRef>
          </c:cat>
          <c:val>
            <c:numRef>
              <c:f>'9.3'!$H$20:$J$20</c:f>
              <c:numCache>
                <c:formatCode>0.00</c:formatCode>
                <c:ptCount val="3"/>
                <c:pt idx="0">
                  <c:v>-8.0440231893521563</c:v>
                </c:pt>
                <c:pt idx="1">
                  <c:v>-7.1390411947739594</c:v>
                </c:pt>
                <c:pt idx="2">
                  <c:v>-4.5974267443185663</c:v>
                </c:pt>
              </c:numCache>
              <c:extLst/>
            </c:numRef>
          </c:val>
          <c:extLst>
            <c:ext xmlns:c16="http://schemas.microsoft.com/office/drawing/2014/chart" uri="{C3380CC4-5D6E-409C-BE32-E72D297353CC}">
              <c16:uniqueId val="{00000001-F9F1-4877-826F-1F34CDF640E1}"/>
            </c:ext>
          </c:extLst>
        </c:ser>
        <c:ser>
          <c:idx val="4"/>
          <c:order val="3"/>
          <c:tx>
            <c:strRef>
              <c:f>'9.3'!$B$21</c:f>
              <c:strCache>
                <c:ptCount val="1"/>
                <c:pt idx="0">
                  <c:v>Real GDP growth</c:v>
                </c:pt>
              </c:strCache>
            </c:strRef>
          </c:tx>
          <c:spPr>
            <a:solidFill>
              <a:srgbClr val="FF0000"/>
            </a:solidFill>
            <a:ln>
              <a:noFill/>
            </a:ln>
            <a:effectLst/>
          </c:spPr>
          <c:invertIfNegative val="0"/>
          <c:cat>
            <c:numRef>
              <c:f>'9.3'!$H$16:$J$16</c:f>
              <c:numCache>
                <c:formatCode>General</c:formatCode>
                <c:ptCount val="3"/>
                <c:pt idx="0">
                  <c:v>2024</c:v>
                </c:pt>
                <c:pt idx="1">
                  <c:v>2025</c:v>
                </c:pt>
                <c:pt idx="2">
                  <c:v>2026</c:v>
                </c:pt>
              </c:numCache>
            </c:numRef>
          </c:cat>
          <c:val>
            <c:numRef>
              <c:f>'9.3'!$H$21:$J$21</c:f>
              <c:numCache>
                <c:formatCode>0.00</c:formatCode>
                <c:ptCount val="3"/>
                <c:pt idx="0">
                  <c:v>-2.1592094709953527</c:v>
                </c:pt>
                <c:pt idx="1">
                  <c:v>-2.6023726145877144</c:v>
                </c:pt>
                <c:pt idx="2">
                  <c:v>-2.4858299183993964</c:v>
                </c:pt>
              </c:numCache>
              <c:extLst/>
            </c:numRef>
          </c:val>
          <c:extLst>
            <c:ext xmlns:c16="http://schemas.microsoft.com/office/drawing/2014/chart" uri="{C3380CC4-5D6E-409C-BE32-E72D297353CC}">
              <c16:uniqueId val="{00000002-F9F1-4877-826F-1F34CDF640E1}"/>
            </c:ext>
          </c:extLst>
        </c:ser>
        <c:ser>
          <c:idx val="3"/>
          <c:order val="4"/>
          <c:tx>
            <c:strRef>
              <c:f>'9.3'!$B$22</c:f>
              <c:strCache>
                <c:ptCount val="1"/>
                <c:pt idx="0">
                  <c:v>Primary deficit excl. grants</c:v>
                </c:pt>
              </c:strCache>
            </c:strRef>
          </c:tx>
          <c:spPr>
            <a:solidFill>
              <a:srgbClr val="00B0F0"/>
            </a:solidFill>
            <a:ln>
              <a:noFill/>
            </a:ln>
            <a:effectLst/>
          </c:spPr>
          <c:invertIfNegative val="0"/>
          <c:cat>
            <c:numRef>
              <c:f>'9.3'!$H$16:$J$16</c:f>
              <c:numCache>
                <c:formatCode>General</c:formatCode>
                <c:ptCount val="3"/>
                <c:pt idx="0">
                  <c:v>2024</c:v>
                </c:pt>
                <c:pt idx="1">
                  <c:v>2025</c:v>
                </c:pt>
                <c:pt idx="2">
                  <c:v>2026</c:v>
                </c:pt>
              </c:numCache>
            </c:numRef>
          </c:cat>
          <c:val>
            <c:numRef>
              <c:f>'9.3'!$H$22:$J$22</c:f>
              <c:numCache>
                <c:formatCode>0.00</c:formatCode>
                <c:ptCount val="3"/>
                <c:pt idx="0">
                  <c:v>1.5554277488597126</c:v>
                </c:pt>
                <c:pt idx="1">
                  <c:v>0.27218624359452043</c:v>
                </c:pt>
                <c:pt idx="2">
                  <c:v>-0.36759639726070314</c:v>
                </c:pt>
              </c:numCache>
              <c:extLst/>
            </c:numRef>
          </c:val>
          <c:extLst>
            <c:ext xmlns:c16="http://schemas.microsoft.com/office/drawing/2014/chart" uri="{C3380CC4-5D6E-409C-BE32-E72D297353CC}">
              <c16:uniqueId val="{00000003-F9F1-4877-826F-1F34CDF640E1}"/>
            </c:ext>
          </c:extLst>
        </c:ser>
        <c:ser>
          <c:idx val="5"/>
          <c:order val="5"/>
          <c:tx>
            <c:strRef>
              <c:f>'9.3'!$B$23</c:f>
              <c:strCache>
                <c:ptCount val="1"/>
                <c:pt idx="0">
                  <c:v>Other</c:v>
                </c:pt>
              </c:strCache>
            </c:strRef>
          </c:tx>
          <c:spPr>
            <a:solidFill>
              <a:schemeClr val="bg1">
                <a:lumMod val="65000"/>
              </a:schemeClr>
            </a:solidFill>
            <a:ln w="25400">
              <a:noFill/>
            </a:ln>
            <a:effectLst/>
          </c:spPr>
          <c:invertIfNegative val="0"/>
          <c:cat>
            <c:numRef>
              <c:f>'9.3'!$H$16:$J$16</c:f>
              <c:numCache>
                <c:formatCode>General</c:formatCode>
                <c:ptCount val="3"/>
                <c:pt idx="0">
                  <c:v>2024</c:v>
                </c:pt>
                <c:pt idx="1">
                  <c:v>2025</c:v>
                </c:pt>
                <c:pt idx="2">
                  <c:v>2026</c:v>
                </c:pt>
              </c:numCache>
            </c:numRef>
          </c:cat>
          <c:val>
            <c:numRef>
              <c:f>'9.3'!$H$23:$J$23</c:f>
              <c:numCache>
                <c:formatCode>0.00</c:formatCode>
                <c:ptCount val="3"/>
                <c:pt idx="0">
                  <c:v>3.2149040987016857</c:v>
                </c:pt>
                <c:pt idx="1">
                  <c:v>-0.29023499640208894</c:v>
                </c:pt>
                <c:pt idx="2">
                  <c:v>-0.61311340964303307</c:v>
                </c:pt>
              </c:numCache>
              <c:extLst/>
            </c:numRef>
          </c:val>
          <c:extLst>
            <c:ext xmlns:c16="http://schemas.microsoft.com/office/drawing/2014/chart" uri="{C3380CC4-5D6E-409C-BE32-E72D297353CC}">
              <c16:uniqueId val="{00000004-F9F1-4877-826F-1F34CDF640E1}"/>
            </c:ext>
          </c:extLst>
        </c:ser>
        <c:dLbls>
          <c:showLegendKey val="0"/>
          <c:showVal val="0"/>
          <c:showCatName val="0"/>
          <c:showSerName val="0"/>
          <c:showPercent val="0"/>
          <c:showBubbleSize val="0"/>
        </c:dLbls>
        <c:gapWidth val="187"/>
        <c:overlap val="100"/>
        <c:axId val="634507807"/>
        <c:axId val="634497407"/>
      </c:barChart>
      <c:lineChart>
        <c:grouping val="standard"/>
        <c:varyColors val="0"/>
        <c:ser>
          <c:idx val="0"/>
          <c:order val="0"/>
          <c:tx>
            <c:strRef>
              <c:f>'9.3'!$B$17</c:f>
              <c:strCache>
                <c:ptCount val="1"/>
                <c:pt idx="0">
                  <c:v>Gross debt change</c:v>
                </c:pt>
              </c:strCache>
            </c:strRef>
          </c:tx>
          <c:spPr>
            <a:ln w="25400" cap="rnd">
              <a:noFill/>
              <a:round/>
            </a:ln>
            <a:effectLst/>
          </c:spPr>
          <c:marker>
            <c:symbol val="circle"/>
            <c:size val="7"/>
            <c:spPr>
              <a:solidFill>
                <a:srgbClr val="FF0000"/>
              </a:solidFill>
              <a:ln w="9525">
                <a:solidFill>
                  <a:schemeClr val="bg1"/>
                </a:solidFill>
              </a:ln>
              <a:effectLst/>
            </c:spPr>
          </c:marker>
          <c:cat>
            <c:numRef>
              <c:f>'9.3'!$H$16:$J$16</c:f>
              <c:numCache>
                <c:formatCode>General</c:formatCode>
                <c:ptCount val="3"/>
                <c:pt idx="0">
                  <c:v>2024</c:v>
                </c:pt>
                <c:pt idx="1">
                  <c:v>2025</c:v>
                </c:pt>
                <c:pt idx="2">
                  <c:v>2026</c:v>
                </c:pt>
              </c:numCache>
            </c:numRef>
          </c:cat>
          <c:val>
            <c:numRef>
              <c:f>'9.3'!$H$17:$J$17</c:f>
              <c:numCache>
                <c:formatCode>0.00</c:formatCode>
                <c:ptCount val="3"/>
                <c:pt idx="0">
                  <c:v>0.6415886075289059</c:v>
                </c:pt>
                <c:pt idx="1">
                  <c:v>-3.7362346657736367</c:v>
                </c:pt>
                <c:pt idx="2">
                  <c:v>-2.2564866578284573</c:v>
                </c:pt>
              </c:numCache>
              <c:extLst/>
            </c:numRef>
          </c:val>
          <c:smooth val="0"/>
          <c:extLst>
            <c:ext xmlns:c16="http://schemas.microsoft.com/office/drawing/2014/chart" uri="{C3380CC4-5D6E-409C-BE32-E72D297353CC}">
              <c16:uniqueId val="{00000005-F9F1-4877-826F-1F34CDF640E1}"/>
            </c:ext>
          </c:extLst>
        </c:ser>
        <c:dLbls>
          <c:showLegendKey val="0"/>
          <c:showVal val="0"/>
          <c:showCatName val="0"/>
          <c:showSerName val="0"/>
          <c:showPercent val="0"/>
          <c:showBubbleSize val="0"/>
        </c:dLbls>
        <c:marker val="1"/>
        <c:smooth val="0"/>
        <c:axId val="634507807"/>
        <c:axId val="634497407"/>
      </c:lineChart>
      <c:catAx>
        <c:axId val="634507807"/>
        <c:scaling>
          <c:orientation val="minMax"/>
        </c:scaling>
        <c:delete val="0"/>
        <c:axPos val="b"/>
        <c:numFmt formatCode="General" sourceLinked="1"/>
        <c:majorTickMark val="none"/>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4497407"/>
        <c:crosses val="autoZero"/>
        <c:auto val="1"/>
        <c:lblAlgn val="ctr"/>
        <c:lblOffset val="100"/>
        <c:noMultiLvlLbl val="0"/>
      </c:catAx>
      <c:valAx>
        <c:axId val="634497407"/>
        <c:scaling>
          <c:orientation val="minMax"/>
          <c:max val="20"/>
          <c:min val="-20"/>
        </c:scaling>
        <c:delete val="0"/>
        <c:axPos val="l"/>
        <c:majorGridlines>
          <c:spPr>
            <a:ln w="9525" cap="flat" cmpd="sng" algn="ctr">
              <a:noFill/>
              <a:round/>
            </a:ln>
            <a:effectLst/>
          </c:spPr>
        </c:majorGridlines>
        <c:numFmt formatCode="##,##0;\–##,##0" sourceLinked="0"/>
        <c:majorTickMark val="in"/>
        <c:minorTickMark val="none"/>
        <c:tickLblPos val="nextTo"/>
        <c:spPr>
          <a:noFill/>
          <a:ln>
            <a:solidFill>
              <a:schemeClr val="bg1">
                <a:lumMod val="65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34507807"/>
        <c:crosses val="autoZero"/>
        <c:crossBetween val="between"/>
      </c:valAx>
      <c:spPr>
        <a:noFill/>
        <a:ln>
          <a:noFill/>
        </a:ln>
        <a:effectLst/>
      </c:spPr>
    </c:plotArea>
    <c:legend>
      <c:legendPos val="t"/>
      <c:layout>
        <c:manualLayout>
          <c:xMode val="edge"/>
          <c:yMode val="edge"/>
          <c:x val="1.0152517925328423E-2"/>
          <c:y val="2.3832847665695329E-3"/>
          <c:w val="0.97775255397857797"/>
          <c:h val="0.17133445350102974"/>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697260498687662"/>
          <c:y val="5.0648071533431205E-2"/>
          <c:w val="0.59937281277340337"/>
          <c:h val="0.87212981189851269"/>
        </c:manualLayout>
      </c:layout>
      <c:barChart>
        <c:barDir val="bar"/>
        <c:grouping val="clustered"/>
        <c:varyColors val="0"/>
        <c:ser>
          <c:idx val="0"/>
          <c:order val="0"/>
          <c:spPr>
            <a:solidFill>
              <a:srgbClr val="002060"/>
            </a:solidFill>
            <a:ln>
              <a:noFill/>
            </a:ln>
            <a:effectLst/>
          </c:spPr>
          <c:invertIfNegative val="0"/>
          <c:cat>
            <c:strRef>
              <c:f>'17'!$K$5:$K$12</c:f>
              <c:strCache>
                <c:ptCount val="8"/>
                <c:pt idx="0">
                  <c:v>Egypt</c:v>
                </c:pt>
                <c:pt idx="1">
                  <c:v>Morocco</c:v>
                </c:pt>
                <c:pt idx="2">
                  <c:v>Jordan</c:v>
                </c:pt>
                <c:pt idx="3">
                  <c:v>Sudan</c:v>
                </c:pt>
                <c:pt idx="4">
                  <c:v>Tunisia</c:v>
                </c:pt>
                <c:pt idx="5">
                  <c:v>Mauritania</c:v>
                </c:pt>
                <c:pt idx="6">
                  <c:v>Somalia</c:v>
                </c:pt>
                <c:pt idx="7">
                  <c:v>Djibouti</c:v>
                </c:pt>
              </c:strCache>
            </c:strRef>
          </c:cat>
          <c:val>
            <c:numRef>
              <c:f>'17'!$L$5:$L$12</c:f>
              <c:numCache>
                <c:formatCode>0.00</c:formatCode>
                <c:ptCount val="8"/>
                <c:pt idx="0">
                  <c:v>16065.724500600001</c:v>
                </c:pt>
                <c:pt idx="1">
                  <c:v>9251.8288325568774</c:v>
                </c:pt>
                <c:pt idx="2">
                  <c:v>3194.9222461399995</c:v>
                </c:pt>
                <c:pt idx="3">
                  <c:v>2475.8366586000002</c:v>
                </c:pt>
                <c:pt idx="4">
                  <c:v>745.44650799999999</c:v>
                </c:pt>
                <c:pt idx="5">
                  <c:v>503.89268479999998</c:v>
                </c:pt>
                <c:pt idx="6">
                  <c:v>496.54572858359995</c:v>
                </c:pt>
                <c:pt idx="7">
                  <c:v>43.366613999999998</c:v>
                </c:pt>
              </c:numCache>
            </c:numRef>
          </c:val>
          <c:extLst>
            <c:ext xmlns:c16="http://schemas.microsoft.com/office/drawing/2014/chart" uri="{C3380CC4-5D6E-409C-BE32-E72D297353CC}">
              <c16:uniqueId val="{00000000-D7CD-4535-BEE8-6C8B061C87E5}"/>
            </c:ext>
          </c:extLst>
        </c:ser>
        <c:dLbls>
          <c:showLegendKey val="0"/>
          <c:showVal val="0"/>
          <c:showCatName val="0"/>
          <c:showSerName val="0"/>
          <c:showPercent val="0"/>
          <c:showBubbleSize val="0"/>
        </c:dLbls>
        <c:gapWidth val="100"/>
        <c:axId val="1190818095"/>
        <c:axId val="1190830991"/>
      </c:barChart>
      <c:catAx>
        <c:axId val="1190818095"/>
        <c:scaling>
          <c:orientation val="minMax"/>
        </c:scaling>
        <c:delete val="0"/>
        <c:axPos val="l"/>
        <c:numFmt formatCode="General" sourceLinked="1"/>
        <c:majorTickMark val="none"/>
        <c:minorTickMark val="none"/>
        <c:tickLblPos val="nextTo"/>
        <c:spPr>
          <a:noFill/>
          <a:ln w="3175" cap="flat" cmpd="sng" algn="ctr">
            <a:solidFill>
              <a:schemeClr val="tx1"/>
            </a:solidFill>
            <a:round/>
          </a:ln>
          <a:effectLst/>
        </c:spPr>
        <c:txPr>
          <a:bodyPr rot="0" spcFirstLastPara="1" vertOverflow="ellipsis"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0830991"/>
        <c:crosses val="autoZero"/>
        <c:auto val="1"/>
        <c:lblAlgn val="ctr"/>
        <c:lblOffset val="100"/>
        <c:noMultiLvlLbl val="0"/>
      </c:catAx>
      <c:valAx>
        <c:axId val="1190830991"/>
        <c:scaling>
          <c:orientation val="minMax"/>
          <c:max val="18000"/>
          <c:min val="0"/>
        </c:scaling>
        <c:delete val="0"/>
        <c:axPos val="b"/>
        <c:numFmt formatCode="#,##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90818095"/>
        <c:crosses val="autoZero"/>
        <c:crossBetween val="between"/>
        <c:majorUnit val="4000"/>
        <c:dispUnits>
          <c:builtInUnit val="thousands"/>
        </c:dispUnits>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151465441819748E-3"/>
          <c:y val="0"/>
          <c:w val="0.99507682633420813"/>
          <c:h val="0.99507682633420813"/>
        </c:manualLayout>
      </c:layout>
      <c:doughnutChart>
        <c:varyColors val="1"/>
        <c:ser>
          <c:idx val="0"/>
          <c:order val="0"/>
          <c:tx>
            <c:strRef>
              <c:f>'18_MENAP'!$Y$3</c:f>
              <c:strCache>
                <c:ptCount val="1"/>
              </c:strCache>
            </c:strRef>
          </c:tx>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618F-4BBC-B6E0-2C2A525C6192}"/>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618F-4BBC-B6E0-2C2A525C6192}"/>
              </c:ext>
            </c:extLst>
          </c:dPt>
          <c:dPt>
            <c:idx val="2"/>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5-618F-4BBC-B6E0-2C2A525C6192}"/>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618F-4BBC-B6E0-2C2A525C6192}"/>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9-618F-4BBC-B6E0-2C2A525C6192}"/>
              </c:ext>
            </c:extLst>
          </c:dPt>
          <c:dPt>
            <c:idx val="5"/>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B-618F-4BBC-B6E0-2C2A525C6192}"/>
              </c:ext>
            </c:extLst>
          </c:dPt>
          <c:dPt>
            <c:idx val="6"/>
            <c:bubble3D val="0"/>
            <c:spPr>
              <a:solidFill>
                <a:srgbClr val="F9D3D0"/>
              </a:solidFill>
              <a:ln w="19050">
                <a:solidFill>
                  <a:schemeClr val="lt1"/>
                </a:solidFill>
              </a:ln>
              <a:effectLst/>
            </c:spPr>
            <c:extLst>
              <c:ext xmlns:c16="http://schemas.microsoft.com/office/drawing/2014/chart" uri="{C3380CC4-5D6E-409C-BE32-E72D297353CC}">
                <c16:uniqueId val="{0000000D-618F-4BBC-B6E0-2C2A525C6192}"/>
              </c:ext>
            </c:extLst>
          </c:dPt>
          <c:dPt>
            <c:idx val="7"/>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0F-618F-4BBC-B6E0-2C2A525C6192}"/>
              </c:ext>
            </c:extLst>
          </c:dPt>
          <c:dPt>
            <c:idx val="8"/>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1-618F-4BBC-B6E0-2C2A525C6192}"/>
              </c:ext>
            </c:extLst>
          </c:dPt>
          <c:dPt>
            <c:idx val="9"/>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3-618F-4BBC-B6E0-2C2A525C6192}"/>
              </c:ext>
            </c:extLst>
          </c:dPt>
          <c:dPt>
            <c:idx val="1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5-618F-4BBC-B6E0-2C2A525C6192}"/>
              </c:ext>
            </c:extLst>
          </c:dPt>
          <c:dPt>
            <c:idx val="1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7-618F-4BBC-B6E0-2C2A525C6192}"/>
              </c:ext>
            </c:extLst>
          </c:dPt>
          <c:dPt>
            <c:idx val="1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9-618F-4BBC-B6E0-2C2A525C6192}"/>
              </c:ext>
            </c:extLst>
          </c:dPt>
          <c:dPt>
            <c:idx val="13"/>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B-618F-4BBC-B6E0-2C2A525C6192}"/>
              </c:ext>
            </c:extLst>
          </c:dPt>
          <c:dLbls>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1"/>
            <c:showSerName val="0"/>
            <c:showPercent val="0"/>
            <c:showBubbleSize val="0"/>
            <c:showLeaderLines val="0"/>
            <c:extLst>
              <c:ext xmlns:c15="http://schemas.microsoft.com/office/drawing/2012/chart" uri="{CE6537A1-D6FC-4f65-9D91-7224C49458BB}"/>
            </c:extLst>
          </c:dLbls>
          <c:cat>
            <c:strRef>
              <c:f>'18_MENAP'!$X$4:$X$17</c:f>
              <c:strCache>
                <c:ptCount val="14"/>
                <c:pt idx="0">
                  <c:v>MRT</c:v>
                </c:pt>
                <c:pt idx="1">
                  <c:v>SOM</c:v>
                </c:pt>
                <c:pt idx="2">
                  <c:v>DJI</c:v>
                </c:pt>
                <c:pt idx="3">
                  <c:v>SDN</c:v>
                </c:pt>
                <c:pt idx="4">
                  <c:v>YEM</c:v>
                </c:pt>
                <c:pt idx="5">
                  <c:v>Other LIC</c:v>
                </c:pt>
                <c:pt idx="6">
                  <c:v>Other non-LIC</c:v>
                </c:pt>
                <c:pt idx="7">
                  <c:v>OMN</c:v>
                </c:pt>
                <c:pt idx="8">
                  <c:v>SAU</c:v>
                </c:pt>
                <c:pt idx="9">
                  <c:v>LBN</c:v>
                </c:pt>
                <c:pt idx="10">
                  <c:v>IRQ</c:v>
                </c:pt>
                <c:pt idx="11">
                  <c:v>JOR</c:v>
                </c:pt>
                <c:pt idx="12">
                  <c:v>EGY</c:v>
                </c:pt>
                <c:pt idx="13">
                  <c:v>TUN</c:v>
                </c:pt>
              </c:strCache>
            </c:strRef>
          </c:cat>
          <c:val>
            <c:numRef>
              <c:f>'18_MENAP'!$Y$4:$Y$17</c:f>
              <c:numCache>
                <c:formatCode>0.00</c:formatCode>
                <c:ptCount val="14"/>
                <c:pt idx="0">
                  <c:v>2.76054859</c:v>
                </c:pt>
                <c:pt idx="1">
                  <c:v>1.9764154700000001</c:v>
                </c:pt>
                <c:pt idx="2">
                  <c:v>1.38603082</c:v>
                </c:pt>
                <c:pt idx="3">
                  <c:v>1.18214051</c:v>
                </c:pt>
                <c:pt idx="4">
                  <c:v>0.97283646999999995</c:v>
                </c:pt>
                <c:pt idx="5">
                  <c:v>6.9773493500000008</c:v>
                </c:pt>
                <c:pt idx="6">
                  <c:v>12.480061959999999</c:v>
                </c:pt>
                <c:pt idx="7">
                  <c:v>1.52154167</c:v>
                </c:pt>
                <c:pt idx="8">
                  <c:v>1.21310859</c:v>
                </c:pt>
                <c:pt idx="9">
                  <c:v>1.52154167</c:v>
                </c:pt>
                <c:pt idx="10">
                  <c:v>1.5805496999999999</c:v>
                </c:pt>
                <c:pt idx="11">
                  <c:v>1.8932922700000001</c:v>
                </c:pt>
                <c:pt idx="12">
                  <c:v>2.0009633</c:v>
                </c:pt>
                <c:pt idx="13">
                  <c:v>2.1756895599999999</c:v>
                </c:pt>
              </c:numCache>
            </c:numRef>
          </c:val>
          <c:extLst>
            <c:ext xmlns:c16="http://schemas.microsoft.com/office/drawing/2014/chart" uri="{C3380CC4-5D6E-409C-BE32-E72D297353CC}">
              <c16:uniqueId val="{0000001C-618F-4BBC-B6E0-2C2A525C6192}"/>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spPr>
              <a:solidFill>
                <a:srgbClr val="002060"/>
              </a:solidFill>
              <a:ln w="19050">
                <a:solidFill>
                  <a:schemeClr val="lt1"/>
                </a:solidFill>
              </a:ln>
              <a:effectLst/>
            </c:spPr>
            <c:extLst>
              <c:ext xmlns:c16="http://schemas.microsoft.com/office/drawing/2014/chart" uri="{C3380CC4-5D6E-409C-BE32-E72D297353CC}">
                <c16:uniqueId val="{00000001-C0C4-40AD-AABC-AF7CB20543F2}"/>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3-C0C4-40AD-AABC-AF7CB20543F2}"/>
              </c:ext>
            </c:extLst>
          </c:dPt>
          <c:dLbls>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1"/>
            <c:showSerName val="0"/>
            <c:showPercent val="0"/>
            <c:showBubbleSize val="0"/>
            <c:showLeaderLines val="0"/>
            <c:extLst>
              <c:ext xmlns:c15="http://schemas.microsoft.com/office/drawing/2012/chart" uri="{CE6537A1-D6FC-4f65-9D91-7224C49458BB}"/>
            </c:extLst>
          </c:dLbls>
          <c:cat>
            <c:strRef>
              <c:f>'18_MENAP'!$O$5:$O$6</c:f>
              <c:strCache>
                <c:ptCount val="2"/>
                <c:pt idx="0">
                  <c:v>LIC</c:v>
                </c:pt>
                <c:pt idx="1">
                  <c:v>non-LIC</c:v>
                </c:pt>
              </c:strCache>
            </c:strRef>
          </c:cat>
          <c:val>
            <c:numRef>
              <c:f>'18_MENAP'!$P$5:$P$6</c:f>
              <c:numCache>
                <c:formatCode>0.00</c:formatCode>
                <c:ptCount val="2"/>
                <c:pt idx="0">
                  <c:v>15.255321210000002</c:v>
                </c:pt>
                <c:pt idx="1">
                  <c:v>22.865207049999999</c:v>
                </c:pt>
              </c:numCache>
            </c:numRef>
          </c:val>
          <c:extLst>
            <c:ext xmlns:c16="http://schemas.microsoft.com/office/drawing/2014/chart" uri="{C3380CC4-5D6E-409C-BE32-E72D297353CC}">
              <c16:uniqueId val="{00000004-C0C4-40AD-AABC-AF7CB20543F2}"/>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1.0151465441819748E-3"/>
          <c:y val="0"/>
          <c:w val="0.99507682633420813"/>
          <c:h val="0.99507682633420813"/>
        </c:manualLayout>
      </c:layout>
      <c:doughnutChart>
        <c:varyColors val="1"/>
        <c:ser>
          <c:idx val="0"/>
          <c:order val="0"/>
          <c:dPt>
            <c:idx val="0"/>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1-B3DA-4617-B2F4-A2E35BB5B67F}"/>
              </c:ext>
            </c:extLst>
          </c:dPt>
          <c:dPt>
            <c:idx val="1"/>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3-B3DA-4617-B2F4-A2E35BB5B67F}"/>
              </c:ext>
            </c:extLst>
          </c:dPt>
          <c:dPt>
            <c:idx val="2"/>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5-B3DA-4617-B2F4-A2E35BB5B67F}"/>
              </c:ext>
            </c:extLst>
          </c:dPt>
          <c:dPt>
            <c:idx val="3"/>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7-B3DA-4617-B2F4-A2E35BB5B67F}"/>
              </c:ext>
            </c:extLst>
          </c:dPt>
          <c:dPt>
            <c:idx val="4"/>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9-B3DA-4617-B2F4-A2E35BB5B67F}"/>
              </c:ext>
            </c:extLst>
          </c:dPt>
          <c:dPt>
            <c:idx val="5"/>
            <c:bubble3D val="0"/>
            <c:spPr>
              <a:solidFill>
                <a:schemeClr val="tx2">
                  <a:lumMod val="60000"/>
                  <a:lumOff val="40000"/>
                </a:schemeClr>
              </a:solidFill>
              <a:ln w="19050">
                <a:solidFill>
                  <a:schemeClr val="lt1"/>
                </a:solidFill>
              </a:ln>
              <a:effectLst/>
            </c:spPr>
            <c:extLst>
              <c:ext xmlns:c16="http://schemas.microsoft.com/office/drawing/2014/chart" uri="{C3380CC4-5D6E-409C-BE32-E72D297353CC}">
                <c16:uniqueId val="{0000000B-B3DA-4617-B2F4-A2E35BB5B67F}"/>
              </c:ext>
            </c:extLst>
          </c:dPt>
          <c:dPt>
            <c:idx val="6"/>
            <c:bubble3D val="0"/>
            <c:spPr>
              <a:solidFill>
                <a:schemeClr val="tx2">
                  <a:lumMod val="20000"/>
                  <a:lumOff val="80000"/>
                </a:schemeClr>
              </a:solidFill>
              <a:ln w="19050">
                <a:solidFill>
                  <a:schemeClr val="lt1"/>
                </a:solidFill>
              </a:ln>
              <a:effectLst/>
            </c:spPr>
            <c:extLst>
              <c:ext xmlns:c16="http://schemas.microsoft.com/office/drawing/2014/chart" uri="{C3380CC4-5D6E-409C-BE32-E72D297353CC}">
                <c16:uniqueId val="{0000000D-B3DA-4617-B2F4-A2E35BB5B67F}"/>
              </c:ext>
            </c:extLst>
          </c:dPt>
          <c:dPt>
            <c:idx val="7"/>
            <c:bubble3D val="0"/>
            <c:spPr>
              <a:solidFill>
                <a:schemeClr val="accent4">
                  <a:lumMod val="20000"/>
                  <a:lumOff val="80000"/>
                </a:schemeClr>
              </a:solidFill>
              <a:ln w="19050">
                <a:solidFill>
                  <a:schemeClr val="lt1"/>
                </a:solidFill>
              </a:ln>
              <a:effectLst/>
            </c:spPr>
            <c:extLst>
              <c:ext xmlns:c16="http://schemas.microsoft.com/office/drawing/2014/chart" uri="{C3380CC4-5D6E-409C-BE32-E72D297353CC}">
                <c16:uniqueId val="{0000000F-B3DA-4617-B2F4-A2E35BB5B67F}"/>
              </c:ext>
            </c:extLst>
          </c:dPt>
          <c:dPt>
            <c:idx val="8"/>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1-B3DA-4617-B2F4-A2E35BB5B67F}"/>
              </c:ext>
            </c:extLst>
          </c:dPt>
          <c:dPt>
            <c:idx val="9"/>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3-B3DA-4617-B2F4-A2E35BB5B67F}"/>
              </c:ext>
            </c:extLst>
          </c:dPt>
          <c:dPt>
            <c:idx val="10"/>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5-B3DA-4617-B2F4-A2E35BB5B67F}"/>
              </c:ext>
            </c:extLst>
          </c:dPt>
          <c:dPt>
            <c:idx val="11"/>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7-B3DA-4617-B2F4-A2E35BB5B67F}"/>
              </c:ext>
            </c:extLst>
          </c:dPt>
          <c:dPt>
            <c:idx val="12"/>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9-B3DA-4617-B2F4-A2E35BB5B67F}"/>
              </c:ext>
            </c:extLst>
          </c:dPt>
          <c:dPt>
            <c:idx val="13"/>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B-B3DA-4617-B2F4-A2E35BB5B67F}"/>
              </c:ext>
            </c:extLst>
          </c:dPt>
          <c:dPt>
            <c:idx val="14"/>
            <c:bubble3D val="0"/>
            <c:spPr>
              <a:solidFill>
                <a:schemeClr val="accent4">
                  <a:lumMod val="60000"/>
                  <a:lumOff val="40000"/>
                </a:schemeClr>
              </a:solidFill>
              <a:ln w="19050">
                <a:solidFill>
                  <a:schemeClr val="lt1"/>
                </a:solidFill>
              </a:ln>
              <a:effectLst/>
            </c:spPr>
            <c:extLst>
              <c:ext xmlns:c16="http://schemas.microsoft.com/office/drawing/2014/chart" uri="{C3380CC4-5D6E-409C-BE32-E72D297353CC}">
                <c16:uniqueId val="{0000001D-B3DA-4617-B2F4-A2E35BB5B67F}"/>
              </c:ext>
            </c:extLst>
          </c:dPt>
          <c:dLbls>
            <c:dLbl>
              <c:idx val="0"/>
              <c:tx>
                <c:rich>
                  <a:bodyPr/>
                  <a:lstStyle/>
                  <a:p>
                    <a:fld id="{ADD07AE8-9F51-4F12-98DE-C96697825DAC}"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1-B3DA-4617-B2F4-A2E35BB5B67F}"/>
                </c:ext>
              </c:extLst>
            </c:dLbl>
            <c:dLbl>
              <c:idx val="1"/>
              <c:tx>
                <c:rich>
                  <a:bodyPr/>
                  <a:lstStyle/>
                  <a:p>
                    <a:fld id="{03AE0E94-F008-4F66-93EF-C334BEDD46A6}"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B3DA-4617-B2F4-A2E35BB5B67F}"/>
                </c:ext>
              </c:extLst>
            </c:dLbl>
            <c:dLbl>
              <c:idx val="2"/>
              <c:tx>
                <c:rich>
                  <a:bodyPr/>
                  <a:lstStyle/>
                  <a:p>
                    <a:fld id="{C35B5D72-7251-448E-87A9-804B4EAC09D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B3DA-4617-B2F4-A2E35BB5B67F}"/>
                </c:ext>
              </c:extLst>
            </c:dLbl>
            <c:dLbl>
              <c:idx val="3"/>
              <c:tx>
                <c:rich>
                  <a:bodyPr/>
                  <a:lstStyle/>
                  <a:p>
                    <a:fld id="{F1FE7144-F676-4C22-A2D0-E42CA8F7D272}"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B3DA-4617-B2F4-A2E35BB5B67F}"/>
                </c:ext>
              </c:extLst>
            </c:dLbl>
            <c:dLbl>
              <c:idx val="4"/>
              <c:tx>
                <c:rich>
                  <a:bodyPr/>
                  <a:lstStyle/>
                  <a:p>
                    <a:fld id="{5C90C126-939E-45CA-AC49-985DC2E57DF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9-B3DA-4617-B2F4-A2E35BB5B67F}"/>
                </c:ext>
              </c:extLst>
            </c:dLbl>
            <c:dLbl>
              <c:idx val="5"/>
              <c:tx>
                <c:rich>
                  <a:bodyPr/>
                  <a:lstStyle/>
                  <a:p>
                    <a:fld id="{C36B6BB3-F4AC-4CB7-AEB0-EB7FDEE1A1CB}"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B-B3DA-4617-B2F4-A2E35BB5B67F}"/>
                </c:ext>
              </c:extLst>
            </c:dLbl>
            <c:dLbl>
              <c:idx val="6"/>
              <c:tx>
                <c:rich>
                  <a:bodyPr/>
                  <a:lstStyle/>
                  <a:p>
                    <a:fld id="{269A7BB7-0F8F-46BB-BA90-1AC1B17DB9FA}"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D-B3DA-4617-B2F4-A2E35BB5B67F}"/>
                </c:ext>
              </c:extLst>
            </c:dLbl>
            <c:dLbl>
              <c:idx val="7"/>
              <c:tx>
                <c:rich>
                  <a:bodyPr/>
                  <a:lstStyle/>
                  <a:p>
                    <a:fld id="{21869BEC-1543-4250-A69C-65DF21D81FD8}"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F-B3DA-4617-B2F4-A2E35BB5B67F}"/>
                </c:ext>
              </c:extLst>
            </c:dLbl>
            <c:dLbl>
              <c:idx val="8"/>
              <c:tx>
                <c:rich>
                  <a:bodyPr/>
                  <a:lstStyle/>
                  <a:p>
                    <a:fld id="{6509D836-198E-4761-9307-0C4E7D265E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1-B3DA-4617-B2F4-A2E35BB5B67F}"/>
                </c:ext>
              </c:extLst>
            </c:dLbl>
            <c:dLbl>
              <c:idx val="9"/>
              <c:tx>
                <c:rich>
                  <a:bodyPr/>
                  <a:lstStyle/>
                  <a:p>
                    <a:fld id="{2D529EAA-F011-44EA-99EF-A845EB2BB251}"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3-B3DA-4617-B2F4-A2E35BB5B67F}"/>
                </c:ext>
              </c:extLst>
            </c:dLbl>
            <c:dLbl>
              <c:idx val="10"/>
              <c:tx>
                <c:rich>
                  <a:bodyPr/>
                  <a:lstStyle/>
                  <a:p>
                    <a:fld id="{4F4DE6FB-0EE7-434D-AF6D-95017463924F}"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5-B3DA-4617-B2F4-A2E35BB5B67F}"/>
                </c:ext>
              </c:extLst>
            </c:dLbl>
            <c:dLbl>
              <c:idx val="11"/>
              <c:tx>
                <c:rich>
                  <a:bodyPr/>
                  <a:lstStyle/>
                  <a:p>
                    <a:fld id="{9B44079B-5055-4A76-B283-DDB0DC69FB2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7-B3DA-4617-B2F4-A2E35BB5B67F}"/>
                </c:ext>
              </c:extLst>
            </c:dLbl>
            <c:dLbl>
              <c:idx val="12"/>
              <c:tx>
                <c:rich>
                  <a:bodyPr/>
                  <a:lstStyle/>
                  <a:p>
                    <a:fld id="{33CD32A6-75EE-402C-A73C-A7F41B70DC8D}"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9-B3DA-4617-B2F4-A2E35BB5B67F}"/>
                </c:ext>
              </c:extLst>
            </c:dLbl>
            <c:dLbl>
              <c:idx val="13"/>
              <c:tx>
                <c:rich>
                  <a:bodyPr/>
                  <a:lstStyle/>
                  <a:p>
                    <a:fld id="{0D103132-BF6A-4E61-8586-AA04D777BF64}"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B-B3DA-4617-B2F4-A2E35BB5B67F}"/>
                </c:ext>
              </c:extLst>
            </c:dLbl>
            <c:dLbl>
              <c:idx val="14"/>
              <c:tx>
                <c:rich>
                  <a:bodyPr/>
                  <a:lstStyle/>
                  <a:p>
                    <a:fld id="{3474E24E-E9D7-405E-BABD-0CFD5F9242E7}" type="CELLRANGE">
                      <a:rPr lang="en-US"/>
                      <a:pPr/>
                      <a:t>[CELLRANGE]</a:t>
                    </a:fld>
                    <a:endParaRPr lang="en-US"/>
                  </a:p>
                </c:rich>
              </c:tx>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1D-B3DA-4617-B2F4-A2E35BB5B67F}"/>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showLegendKey val="0"/>
            <c:showVal val="0"/>
            <c:showCatName val="0"/>
            <c:showSerName val="0"/>
            <c:showPercent val="0"/>
            <c:showBubbleSize val="0"/>
            <c:showLeaderLines val="0"/>
            <c:extLst>
              <c:ext xmlns:c15="http://schemas.microsoft.com/office/drawing/2012/chart" uri="{CE6537A1-D6FC-4f65-9D91-7224C49458BB}">
                <c15:showDataLabelsRange val="1"/>
              </c:ext>
            </c:extLst>
          </c:dLbls>
          <c:cat>
            <c:strRef>
              <c:f>'18_MENAP'!$X$21:$X$35</c:f>
              <c:strCache>
                <c:ptCount val="15"/>
                <c:pt idx="0">
                  <c:v>TUN</c:v>
                </c:pt>
                <c:pt idx="1">
                  <c:v>DJI</c:v>
                </c:pt>
                <c:pt idx="2">
                  <c:v>SAU</c:v>
                </c:pt>
                <c:pt idx="3">
                  <c:v>OMN</c:v>
                </c:pt>
                <c:pt idx="4">
                  <c:v>ALG</c:v>
                </c:pt>
                <c:pt idx="5">
                  <c:v>UAE</c:v>
                </c:pt>
                <c:pt idx="6">
                  <c:v>Other non-fragile &amp; non-program countries</c:v>
                </c:pt>
                <c:pt idx="7">
                  <c:v>Other fragile &amp; program countries</c:v>
                </c:pt>
                <c:pt idx="8">
                  <c:v>SDN</c:v>
                </c:pt>
                <c:pt idx="9">
                  <c:v>LBN</c:v>
                </c:pt>
                <c:pt idx="10">
                  <c:v>IRQ</c:v>
                </c:pt>
                <c:pt idx="11">
                  <c:v>JOR</c:v>
                </c:pt>
                <c:pt idx="12">
                  <c:v>SOM</c:v>
                </c:pt>
                <c:pt idx="13">
                  <c:v>EGY</c:v>
                </c:pt>
                <c:pt idx="14">
                  <c:v>MRT</c:v>
                </c:pt>
              </c:strCache>
            </c:strRef>
          </c:cat>
          <c:val>
            <c:numRef>
              <c:f>'18_MENAP'!$Y$21:$Y$35</c:f>
              <c:numCache>
                <c:formatCode>0.00</c:formatCode>
                <c:ptCount val="15"/>
                <c:pt idx="0">
                  <c:v>2.1756895599999999</c:v>
                </c:pt>
                <c:pt idx="1">
                  <c:v>1.38603082</c:v>
                </c:pt>
                <c:pt idx="2">
                  <c:v>1.21310859</c:v>
                </c:pt>
                <c:pt idx="3">
                  <c:v>1.1271513500000001</c:v>
                </c:pt>
                <c:pt idx="4">
                  <c:v>1.0010457500000001</c:v>
                </c:pt>
                <c:pt idx="5">
                  <c:v>0.83343690000000004</c:v>
                </c:pt>
                <c:pt idx="6">
                  <c:v>9.5788133300000009</c:v>
                </c:pt>
                <c:pt idx="7">
                  <c:v>7.8898004499999992</c:v>
                </c:pt>
                <c:pt idx="8">
                  <c:v>1.18214051</c:v>
                </c:pt>
                <c:pt idx="9">
                  <c:v>1.52154167</c:v>
                </c:pt>
                <c:pt idx="10">
                  <c:v>1.5805496999999999</c:v>
                </c:pt>
                <c:pt idx="11">
                  <c:v>1.8932922700000001</c:v>
                </c:pt>
                <c:pt idx="12">
                  <c:v>1.9764154700000001</c:v>
                </c:pt>
                <c:pt idx="13">
                  <c:v>2.0009633</c:v>
                </c:pt>
                <c:pt idx="14">
                  <c:v>2.76054859</c:v>
                </c:pt>
              </c:numCache>
            </c:numRef>
          </c:val>
          <c:extLst>
            <c:ext xmlns:c15="http://schemas.microsoft.com/office/drawing/2012/chart" uri="{02D57815-91ED-43cb-92C2-25804820EDAC}">
              <c15:datalabelsRange>
                <c15:f>'18_MENAP'!$X$21:$X$35</c15:f>
                <c15:dlblRangeCache>
                  <c:ptCount val="15"/>
                  <c:pt idx="0">
                    <c:v>TUN</c:v>
                  </c:pt>
                  <c:pt idx="1">
                    <c:v>DJI</c:v>
                  </c:pt>
                  <c:pt idx="2">
                    <c:v>SAU</c:v>
                  </c:pt>
                  <c:pt idx="3">
                    <c:v>OMN</c:v>
                  </c:pt>
                  <c:pt idx="4">
                    <c:v>ALG</c:v>
                  </c:pt>
                  <c:pt idx="5">
                    <c:v>UAE</c:v>
                  </c:pt>
                  <c:pt idx="6">
                    <c:v>Other non-fragile &amp; non-program countries</c:v>
                  </c:pt>
                  <c:pt idx="7">
                    <c:v>Other fragile &amp; program countries</c:v>
                  </c:pt>
                  <c:pt idx="8">
                    <c:v>SDN</c:v>
                  </c:pt>
                  <c:pt idx="9">
                    <c:v>LBN</c:v>
                  </c:pt>
                  <c:pt idx="10">
                    <c:v>IRQ</c:v>
                  </c:pt>
                  <c:pt idx="11">
                    <c:v>JOR</c:v>
                  </c:pt>
                  <c:pt idx="12">
                    <c:v>SOM</c:v>
                  </c:pt>
                  <c:pt idx="13">
                    <c:v>EGY</c:v>
                  </c:pt>
                  <c:pt idx="14">
                    <c:v>MRT</c:v>
                  </c:pt>
                </c15:dlblRangeCache>
              </c15:datalabelsRange>
            </c:ext>
            <c:ext xmlns:c16="http://schemas.microsoft.com/office/drawing/2014/chart" uri="{C3380CC4-5D6E-409C-BE32-E72D297353CC}">
              <c16:uniqueId val="{0000001E-B3DA-4617-B2F4-A2E35BB5B67F}"/>
            </c:ext>
          </c:extLst>
        </c:ser>
        <c:dLbls>
          <c:showLegendKey val="0"/>
          <c:showVal val="0"/>
          <c:showCatName val="0"/>
          <c:showSerName val="0"/>
          <c:showPercent val="0"/>
          <c:showBubbleSize val="0"/>
          <c:showLeaderLines val="0"/>
        </c:dLbls>
        <c:firstSliceAng val="0"/>
        <c:holeSize val="5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b="1">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1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spPr>
            <a:solidFill>
              <a:schemeClr val="accent4">
                <a:lumMod val="75000"/>
              </a:schemeClr>
            </a:solidFill>
          </c:spPr>
          <c:dPt>
            <c:idx val="0"/>
            <c:bubble3D val="0"/>
            <c:spPr>
              <a:solidFill>
                <a:srgbClr val="002060"/>
              </a:solidFill>
              <a:ln w="19050">
                <a:solidFill>
                  <a:schemeClr val="lt1"/>
                </a:solidFill>
              </a:ln>
              <a:effectLst/>
            </c:spPr>
            <c:extLst>
              <c:ext xmlns:c16="http://schemas.microsoft.com/office/drawing/2014/chart" uri="{C3380CC4-5D6E-409C-BE32-E72D297353CC}">
                <c16:uniqueId val="{00000001-8596-4A49-B497-1B6C5D212C19}"/>
              </c:ext>
            </c:extLst>
          </c:dPt>
          <c:dPt>
            <c:idx val="1"/>
            <c:bubble3D val="0"/>
            <c:spPr>
              <a:solidFill>
                <a:schemeClr val="accent4">
                  <a:lumMod val="75000"/>
                </a:schemeClr>
              </a:solidFill>
              <a:ln w="19050">
                <a:solidFill>
                  <a:schemeClr val="lt1"/>
                </a:solidFill>
              </a:ln>
              <a:effectLst/>
            </c:spPr>
            <c:extLst>
              <c:ext xmlns:c16="http://schemas.microsoft.com/office/drawing/2014/chart" uri="{C3380CC4-5D6E-409C-BE32-E72D297353CC}">
                <c16:uniqueId val="{00000003-8596-4A49-B497-1B6C5D212C19}"/>
              </c:ext>
            </c:extLst>
          </c:dPt>
          <c:dLbls>
            <c:dLbl>
              <c:idx val="0"/>
              <c:layout>
                <c:manualLayout>
                  <c:x val="-5.5555555555556572E-3"/>
                  <c:y val="1.1111111111111059E-2"/>
                </c:manualLayout>
              </c:layout>
              <c:tx>
                <c:rich>
                  <a:bodyPr/>
                  <a:lstStyle/>
                  <a:p>
                    <a:fld id="{A20DD651-6933-4CEA-B384-8671281DDF78}" type="CELLRANGE">
                      <a:rPr lang="en-US" baseline="0"/>
                      <a:pPr/>
                      <a:t>[CELLRANGE]</a:t>
                    </a:fld>
                    <a:r>
                      <a:rPr lang="en-US" baseline="0"/>
                      <a:t>, </a:t>
                    </a:r>
                    <a:fld id="{6BEBD861-E5AA-439B-AED5-99ECAEAD5FB1}"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layout>
                    <c:manualLayout>
                      <c:w val="0.25513867016622921"/>
                      <c:h val="0.37425021872265968"/>
                    </c:manualLayout>
                  </c15:layout>
                  <c15:dlblFieldTable/>
                  <c15:showDataLabelsRange val="1"/>
                </c:ext>
                <c:ext xmlns:c16="http://schemas.microsoft.com/office/drawing/2014/chart" uri="{C3380CC4-5D6E-409C-BE32-E72D297353CC}">
                  <c16:uniqueId val="{00000001-8596-4A49-B497-1B6C5D212C19}"/>
                </c:ext>
              </c:extLst>
            </c:dLbl>
            <c:dLbl>
              <c:idx val="1"/>
              <c:layout>
                <c:manualLayout>
                  <c:x val="1.1111111111111086E-2"/>
                  <c:y val="0"/>
                </c:manualLayout>
              </c:layout>
              <c:tx>
                <c:rich>
                  <a:bodyPr/>
                  <a:lstStyle/>
                  <a:p>
                    <a:fld id="{7C518A75-41B8-42FA-B463-86C355FAD901}" type="CELLRANGE">
                      <a:rPr lang="en-US" baseline="0"/>
                      <a:pPr/>
                      <a:t>[CELLRANGE]</a:t>
                    </a:fld>
                    <a:r>
                      <a:rPr lang="en-US" baseline="0"/>
                      <a:t>, </a:t>
                    </a:r>
                    <a:fld id="{DDA4CC8D-F9FB-4EA1-9A43-97236E1F20D7}" type="VALUE">
                      <a:rPr lang="en-US" baseline="0"/>
                      <a:pPr/>
                      <a:t>[VALUE]</a:t>
                    </a:fld>
                    <a:endParaRPr lang="en-US" baseline="0"/>
                  </a:p>
                </c:rich>
              </c:tx>
              <c:showLegendKey val="0"/>
              <c:showVal val="1"/>
              <c:showCatName val="0"/>
              <c:showSerName val="0"/>
              <c:showPercent val="0"/>
              <c:showBubbleSize val="0"/>
              <c:extLst>
                <c:ext xmlns:c15="http://schemas.microsoft.com/office/drawing/2012/chart" uri="{CE6537A1-D6FC-4f65-9D91-7224C49458BB}">
                  <c15:layout>
                    <c:manualLayout>
                      <c:w val="0.25513867016622921"/>
                      <c:h val="0.32316666666666666"/>
                    </c:manualLayout>
                  </c15:layout>
                  <c15:dlblFieldTable/>
                  <c15:showDataLabelsRange val="1"/>
                </c:ext>
                <c:ext xmlns:c16="http://schemas.microsoft.com/office/drawing/2014/chart" uri="{C3380CC4-5D6E-409C-BE32-E72D297353CC}">
                  <c16:uniqueId val="{00000003-8596-4A49-B497-1B6C5D212C19}"/>
                </c:ext>
              </c:extLst>
            </c:dLbl>
            <c:numFmt formatCode="#,##0.0" sourceLinked="0"/>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DataLabelsRange val="1"/>
              </c:ext>
            </c:extLst>
          </c:dLbls>
          <c:cat>
            <c:strRef>
              <c:f>'18_MENAP'!$O$1:$O$2</c:f>
              <c:strCache>
                <c:ptCount val="2"/>
                <c:pt idx="0">
                  <c:v>Non-fragile &amp; non-program countries</c:v>
                </c:pt>
                <c:pt idx="1">
                  <c:v>Fragile &amp; program countries</c:v>
                </c:pt>
              </c:strCache>
            </c:strRef>
          </c:cat>
          <c:val>
            <c:numRef>
              <c:f>'18_MENAP'!$P$1:$P$2</c:f>
              <c:numCache>
                <c:formatCode>0.00</c:formatCode>
                <c:ptCount val="2"/>
                <c:pt idx="0">
                  <c:v>17.315276300000001</c:v>
                </c:pt>
                <c:pt idx="1">
                  <c:v>20.80525196</c:v>
                </c:pt>
              </c:numCache>
            </c:numRef>
          </c:val>
          <c:extLst>
            <c:ext xmlns:c15="http://schemas.microsoft.com/office/drawing/2012/chart" uri="{02D57815-91ED-43cb-92C2-25804820EDAC}">
              <c15:datalabelsRange>
                <c15:f>'18_MENAP'!$O$1:$O$2</c15:f>
                <c15:dlblRangeCache>
                  <c:ptCount val="2"/>
                  <c:pt idx="0">
                    <c:v>Non-fragile &amp; non-program countries</c:v>
                  </c:pt>
                  <c:pt idx="1">
                    <c:v>Fragile &amp; program countries</c:v>
                  </c:pt>
                </c15:dlblRangeCache>
              </c15:datalabelsRange>
            </c:ext>
            <c:ext xmlns:c16="http://schemas.microsoft.com/office/drawing/2014/chart" uri="{C3380CC4-5D6E-409C-BE32-E72D297353CC}">
              <c16:uniqueId val="{00000004-8596-4A49-B497-1B6C5D212C19}"/>
            </c:ext>
          </c:extLst>
        </c:ser>
        <c:dLbls>
          <c:showLegendKey val="0"/>
          <c:showVal val="0"/>
          <c:showCatName val="0"/>
          <c:showSerName val="0"/>
          <c:showPercent val="0"/>
          <c:showBubbleSize val="0"/>
          <c:showLeaderLines val="0"/>
        </c:dLbls>
        <c:firstSliceAng val="0"/>
        <c:holeSize val="40"/>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1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24540217629046374"/>
          <c:y val="3.9823391460426863E-2"/>
          <c:w val="0.77823010929603953"/>
          <c:h val="0.89125237465117202"/>
        </c:manualLayout>
      </c:layout>
      <c:barChart>
        <c:barDir val="bar"/>
        <c:grouping val="stacked"/>
        <c:varyColors val="0"/>
        <c:ser>
          <c:idx val="0"/>
          <c:order val="0"/>
          <c:tx>
            <c:strRef>
              <c:f>'Box2.1.1'!$J$10</c:f>
              <c:strCache>
                <c:ptCount val="1"/>
                <c:pt idx="0">
                  <c:v>Primary School Enrollment in Protracted vs. Non-Protracted Conflicts</c:v>
                </c:pt>
              </c:strCache>
            </c:strRef>
          </c:tx>
          <c:spPr>
            <a:solidFill>
              <a:schemeClr val="bg1">
                <a:lumMod val="50000"/>
              </a:schemeClr>
            </a:solidFill>
            <a:ln>
              <a:noFill/>
            </a:ln>
            <a:effectLst/>
          </c:spPr>
          <c:invertIfNegative val="0"/>
          <c:cat>
            <c:strRef>
              <c:f>'Box2.1.1'!$I$11:$I$17</c:f>
              <c:strCache>
                <c:ptCount val="7"/>
                <c:pt idx="0">
                  <c:v>Low-intensity
 conflict</c:v>
                </c:pt>
                <c:pt idx="1">
                  <c:v>High-intensity
 conflict</c:v>
                </c:pt>
                <c:pt idx="3">
                  <c:v>Shorter-duration
 conflict</c:v>
                </c:pt>
                <c:pt idx="4">
                  <c:v>Prolonged conflict</c:v>
                </c:pt>
                <c:pt idx="6">
                  <c:v>Overall</c:v>
                </c:pt>
              </c:strCache>
            </c:strRef>
          </c:cat>
          <c:val>
            <c:numRef>
              <c:f>'Box2.1.1'!$J$11:$J$17</c:f>
              <c:numCache>
                <c:formatCode>General</c:formatCode>
                <c:ptCount val="7"/>
                <c:pt idx="6" formatCode="0.0">
                  <c:v>-11.3920802091742</c:v>
                </c:pt>
              </c:numCache>
            </c:numRef>
          </c:val>
          <c:extLst>
            <c:ext xmlns:c16="http://schemas.microsoft.com/office/drawing/2014/chart" uri="{C3380CC4-5D6E-409C-BE32-E72D297353CC}">
              <c16:uniqueId val="{00000000-C4EF-41B9-ADCF-51EBCD4A94F9}"/>
            </c:ext>
          </c:extLst>
        </c:ser>
        <c:ser>
          <c:idx val="1"/>
          <c:order val="1"/>
          <c:tx>
            <c:strRef>
              <c:f>'Box2.1.1'!$K$10</c:f>
              <c:strCache>
                <c:ptCount val="1"/>
                <c:pt idx="0">
                  <c:v>Primary School Enrollment in Protracted vs. Non-Protracted Conflicts</c:v>
                </c:pt>
              </c:strCache>
            </c:strRef>
          </c:tx>
          <c:spPr>
            <a:solidFill>
              <a:srgbClr val="FFC000"/>
            </a:solidFill>
            <a:ln>
              <a:noFill/>
            </a:ln>
            <a:effectLst/>
          </c:spPr>
          <c:invertIfNegative val="0"/>
          <c:cat>
            <c:strRef>
              <c:f>'Box2.1.1'!$I$11:$I$17</c:f>
              <c:strCache>
                <c:ptCount val="7"/>
                <c:pt idx="0">
                  <c:v>Low-intensity
 conflict</c:v>
                </c:pt>
                <c:pt idx="1">
                  <c:v>High-intensity
 conflict</c:v>
                </c:pt>
                <c:pt idx="3">
                  <c:v>Shorter-duration
 conflict</c:v>
                </c:pt>
                <c:pt idx="4">
                  <c:v>Prolonged conflict</c:v>
                </c:pt>
                <c:pt idx="6">
                  <c:v>Overall</c:v>
                </c:pt>
              </c:strCache>
            </c:strRef>
          </c:cat>
          <c:val>
            <c:numRef>
              <c:f>'Box2.1.1'!$K$11:$K$17</c:f>
              <c:numCache>
                <c:formatCode>General</c:formatCode>
                <c:ptCount val="7"/>
                <c:pt idx="4" formatCode="0.0">
                  <c:v>-13.839820284081801</c:v>
                </c:pt>
              </c:numCache>
            </c:numRef>
          </c:val>
          <c:extLst>
            <c:ext xmlns:c16="http://schemas.microsoft.com/office/drawing/2014/chart" uri="{C3380CC4-5D6E-409C-BE32-E72D297353CC}">
              <c16:uniqueId val="{00000001-C4EF-41B9-ADCF-51EBCD4A94F9}"/>
            </c:ext>
          </c:extLst>
        </c:ser>
        <c:ser>
          <c:idx val="2"/>
          <c:order val="2"/>
          <c:tx>
            <c:strRef>
              <c:f>'Box2.1.1'!$L$10</c:f>
              <c:strCache>
                <c:ptCount val="1"/>
                <c:pt idx="0">
                  <c:v>Primary School Enrollment in Protracted vs. Non-Protracted Conflicts</c:v>
                </c:pt>
              </c:strCache>
            </c:strRef>
          </c:tx>
          <c:spPr>
            <a:solidFill>
              <a:srgbClr val="ED7D2F"/>
            </a:solidFill>
            <a:ln>
              <a:noFill/>
            </a:ln>
            <a:effectLst/>
          </c:spPr>
          <c:invertIfNegative val="0"/>
          <c:cat>
            <c:strRef>
              <c:f>'Box2.1.1'!$I$11:$I$17</c:f>
              <c:strCache>
                <c:ptCount val="7"/>
                <c:pt idx="0">
                  <c:v>Low-intensity
 conflict</c:v>
                </c:pt>
                <c:pt idx="1">
                  <c:v>High-intensity
 conflict</c:v>
                </c:pt>
                <c:pt idx="3">
                  <c:v>Shorter-duration
 conflict</c:v>
                </c:pt>
                <c:pt idx="4">
                  <c:v>Prolonged conflict</c:v>
                </c:pt>
                <c:pt idx="6">
                  <c:v>Overall</c:v>
                </c:pt>
              </c:strCache>
            </c:strRef>
          </c:cat>
          <c:val>
            <c:numRef>
              <c:f>'Box2.1.1'!$L$11:$L$17</c:f>
              <c:numCache>
                <c:formatCode>General</c:formatCode>
                <c:ptCount val="7"/>
                <c:pt idx="3" formatCode="0.0">
                  <c:v>-5.5175040293959494</c:v>
                </c:pt>
              </c:numCache>
            </c:numRef>
          </c:val>
          <c:extLst>
            <c:ext xmlns:c16="http://schemas.microsoft.com/office/drawing/2014/chart" uri="{C3380CC4-5D6E-409C-BE32-E72D297353CC}">
              <c16:uniqueId val="{00000002-C4EF-41B9-ADCF-51EBCD4A94F9}"/>
            </c:ext>
          </c:extLst>
        </c:ser>
        <c:ser>
          <c:idx val="3"/>
          <c:order val="3"/>
          <c:tx>
            <c:strRef>
              <c:f>'Box2.1.1'!$M$10</c:f>
              <c:strCache>
                <c:ptCount val="1"/>
                <c:pt idx="0">
                  <c:v>Primary School Enrollment in Protracted vs. Non-Protracted Conflicts</c:v>
                </c:pt>
              </c:strCache>
            </c:strRef>
          </c:tx>
          <c:spPr>
            <a:solidFill>
              <a:srgbClr val="002060"/>
            </a:solidFill>
            <a:ln>
              <a:noFill/>
            </a:ln>
            <a:effectLst/>
          </c:spPr>
          <c:invertIfNegative val="0"/>
          <c:cat>
            <c:strRef>
              <c:f>'Box2.1.1'!$I$11:$I$17</c:f>
              <c:strCache>
                <c:ptCount val="7"/>
                <c:pt idx="0">
                  <c:v>Low-intensity
 conflict</c:v>
                </c:pt>
                <c:pt idx="1">
                  <c:v>High-intensity
 conflict</c:v>
                </c:pt>
                <c:pt idx="3">
                  <c:v>Shorter-duration
 conflict</c:v>
                </c:pt>
                <c:pt idx="4">
                  <c:v>Prolonged conflict</c:v>
                </c:pt>
                <c:pt idx="6">
                  <c:v>Overall</c:v>
                </c:pt>
              </c:strCache>
            </c:strRef>
          </c:cat>
          <c:val>
            <c:numRef>
              <c:f>'Box2.1.1'!$M$11:$M$17</c:f>
              <c:numCache>
                <c:formatCode>0.0</c:formatCode>
                <c:ptCount val="7"/>
                <c:pt idx="1">
                  <c:v>-28.136993427297618</c:v>
                </c:pt>
              </c:numCache>
            </c:numRef>
          </c:val>
          <c:extLst>
            <c:ext xmlns:c16="http://schemas.microsoft.com/office/drawing/2014/chart" uri="{C3380CC4-5D6E-409C-BE32-E72D297353CC}">
              <c16:uniqueId val="{00000003-C4EF-41B9-ADCF-51EBCD4A94F9}"/>
            </c:ext>
          </c:extLst>
        </c:ser>
        <c:ser>
          <c:idx val="4"/>
          <c:order val="4"/>
          <c:tx>
            <c:strRef>
              <c:f>'Box2.1.1'!$N$10</c:f>
              <c:strCache>
                <c:ptCount val="1"/>
                <c:pt idx="0">
                  <c:v>Primary School Enrollment in Protracted vs. Non-Protracted Conflicts</c:v>
                </c:pt>
              </c:strCache>
            </c:strRef>
          </c:tx>
          <c:spPr>
            <a:solidFill>
              <a:srgbClr val="00B0F0"/>
            </a:solidFill>
            <a:ln>
              <a:noFill/>
            </a:ln>
            <a:effectLst/>
          </c:spPr>
          <c:invertIfNegative val="0"/>
          <c:cat>
            <c:strRef>
              <c:f>'Box2.1.1'!$I$11:$I$17</c:f>
              <c:strCache>
                <c:ptCount val="7"/>
                <c:pt idx="0">
                  <c:v>Low-intensity
 conflict</c:v>
                </c:pt>
                <c:pt idx="1">
                  <c:v>High-intensity
 conflict</c:v>
                </c:pt>
                <c:pt idx="3">
                  <c:v>Shorter-duration
 conflict</c:v>
                </c:pt>
                <c:pt idx="4">
                  <c:v>Prolonged conflict</c:v>
                </c:pt>
                <c:pt idx="6">
                  <c:v>Overall</c:v>
                </c:pt>
              </c:strCache>
            </c:strRef>
          </c:cat>
          <c:val>
            <c:numRef>
              <c:f>'Box2.1.1'!$N$11:$N$17</c:f>
              <c:numCache>
                <c:formatCode>General</c:formatCode>
                <c:ptCount val="7"/>
                <c:pt idx="0" formatCode="0.0">
                  <c:v>-3.3450117849777716</c:v>
                </c:pt>
              </c:numCache>
            </c:numRef>
          </c:val>
          <c:extLst>
            <c:ext xmlns:c16="http://schemas.microsoft.com/office/drawing/2014/chart" uri="{C3380CC4-5D6E-409C-BE32-E72D297353CC}">
              <c16:uniqueId val="{00000004-C4EF-41B9-ADCF-51EBCD4A94F9}"/>
            </c:ext>
          </c:extLst>
        </c:ser>
        <c:dLbls>
          <c:showLegendKey val="0"/>
          <c:showVal val="0"/>
          <c:showCatName val="0"/>
          <c:showSerName val="0"/>
          <c:showPercent val="0"/>
          <c:showBubbleSize val="0"/>
        </c:dLbls>
        <c:gapWidth val="10"/>
        <c:overlap val="100"/>
        <c:axId val="1891060448"/>
        <c:axId val="2118038720"/>
      </c:barChart>
      <c:catAx>
        <c:axId val="1891060448"/>
        <c:scaling>
          <c:orientation val="minMax"/>
        </c:scaling>
        <c:delete val="0"/>
        <c:axPos val="l"/>
        <c:numFmt formatCode="General" sourceLinked="1"/>
        <c:majorTickMark val="none"/>
        <c:minorTickMark val="none"/>
        <c:tickLblPos val="high"/>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118038720"/>
        <c:crossesAt val="0"/>
        <c:auto val="1"/>
        <c:lblAlgn val="ctr"/>
        <c:lblOffset val="100"/>
        <c:noMultiLvlLbl val="0"/>
      </c:catAx>
      <c:valAx>
        <c:axId val="2118038720"/>
        <c:scaling>
          <c:orientation val="minMax"/>
        </c:scaling>
        <c:delete val="0"/>
        <c:axPos val="b"/>
        <c:numFmt formatCode="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9106044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5263287401574808E-2"/>
          <c:y val="3.3338725421837953E-2"/>
          <c:w val="0.86640254248521964"/>
          <c:h val="0.87745434164479441"/>
        </c:manualLayout>
      </c:layout>
      <c:areaChart>
        <c:grouping val="stacked"/>
        <c:varyColors val="0"/>
        <c:ser>
          <c:idx val="4"/>
          <c:order val="2"/>
          <c:tx>
            <c:v>Dummy1</c:v>
          </c:tx>
          <c:spPr>
            <a:noFill/>
            <a:ln w="25400">
              <a:noFill/>
            </a:ln>
            <a:effectLst/>
          </c:spP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Ref>
              <c:f>'3.1'!$J$7:$Y$7</c:f>
              <c:numCache>
                <c:formatCode>0.00</c:formatCode>
                <c:ptCount val="16"/>
                <c:pt idx="0">
                  <c:v>-1.4010807638701976</c:v>
                </c:pt>
                <c:pt idx="1">
                  <c:v>-3.4275913343932416</c:v>
                </c:pt>
                <c:pt idx="2">
                  <c:v>-19.562816264673401</c:v>
                </c:pt>
                <c:pt idx="3">
                  <c:v>-16.820070450674137</c:v>
                </c:pt>
                <c:pt idx="4">
                  <c:v>-14.015327406715556</c:v>
                </c:pt>
                <c:pt idx="5">
                  <c:v>-9.4755714047789326</c:v>
                </c:pt>
                <c:pt idx="6">
                  <c:v>2.6113224717823016</c:v>
                </c:pt>
                <c:pt idx="7">
                  <c:v>1.0494500229839332</c:v>
                </c:pt>
                <c:pt idx="8">
                  <c:v>2.2194012093559508</c:v>
                </c:pt>
                <c:pt idx="9">
                  <c:v>-1.7651664333673267</c:v>
                </c:pt>
                <c:pt idx="10">
                  <c:v>2.1576653348607238</c:v>
                </c:pt>
                <c:pt idx="11">
                  <c:v>1.6957680086713083</c:v>
                </c:pt>
                <c:pt idx="12">
                  <c:v>-1.2807423779306646</c:v>
                </c:pt>
                <c:pt idx="13">
                  <c:v>7.5063657760665592E-6</c:v>
                </c:pt>
                <c:pt idx="14">
                  <c:v>-7.881586385352648</c:v>
                </c:pt>
                <c:pt idx="15">
                  <c:v>-4.4000031895637477</c:v>
                </c:pt>
              </c:numCache>
            </c:numRef>
          </c:val>
          <c:extLst>
            <c:ext xmlns:c16="http://schemas.microsoft.com/office/drawing/2014/chart" uri="{C3380CC4-5D6E-409C-BE32-E72D297353CC}">
              <c16:uniqueId val="{00000000-7C04-4FDC-8B6B-34894512F8D7}"/>
            </c:ext>
          </c:extLst>
        </c:ser>
        <c:ser>
          <c:idx val="1"/>
          <c:order val="5"/>
          <c:tx>
            <c:v>Min-Max Range</c:v>
          </c:tx>
          <c:spPr>
            <a:solidFill>
              <a:schemeClr val="bg1">
                <a:lumMod val="85000"/>
              </a:schemeClr>
            </a:solidFill>
            <a:ln w="25400">
              <a:noFill/>
            </a:ln>
            <a:effectLst/>
          </c:spP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Lit>
              <c:formatCode>General</c:formatCode>
              <c:ptCount val="16"/>
              <c:pt idx="0">
                <c:v>7.8255498388219138</c:v>
              </c:pt>
              <c:pt idx="1">
                <c:v>8.4530520521430077</c:v>
              </c:pt>
              <c:pt idx="2">
                <c:v>19.028626703091632</c:v>
              </c:pt>
              <c:pt idx="3">
                <c:v>21.484152026020979</c:v>
              </c:pt>
              <c:pt idx="4">
                <c:v>16.91576221697521</c:v>
              </c:pt>
              <c:pt idx="5">
                <c:v>15.743706040024975</c:v>
              </c:pt>
              <c:pt idx="6">
                <c:v>16.68613880875418</c:v>
              </c:pt>
              <c:pt idx="7">
                <c:v>11.306856578686748</c:v>
              </c:pt>
              <c:pt idx="8">
                <c:v>14.585489423710698</c:v>
              </c:pt>
              <c:pt idx="9">
                <c:v>12.323493724197519</c:v>
              </c:pt>
              <c:pt idx="10">
                <c:v>10.740554604407592</c:v>
              </c:pt>
              <c:pt idx="11">
                <c:v>6.9525926364145221</c:v>
              </c:pt>
              <c:pt idx="12">
                <c:v>8.6393342445285555</c:v>
              </c:pt>
              <c:pt idx="13">
                <c:v>5.677863900076332</c:v>
              </c:pt>
              <c:pt idx="14">
                <c:v>14.218770833972513</c:v>
              </c:pt>
              <c:pt idx="15">
                <c:v>8.4339922813457378</c:v>
              </c:pt>
            </c:numLit>
          </c:val>
          <c:extLst>
            <c:ext xmlns:c16="http://schemas.microsoft.com/office/drawing/2014/chart" uri="{C3380CC4-5D6E-409C-BE32-E72D297353CC}">
              <c16:uniqueId val="{00000001-7C04-4FDC-8B6B-34894512F8D7}"/>
            </c:ext>
          </c:extLst>
        </c:ser>
        <c:dLbls>
          <c:showLegendKey val="0"/>
          <c:showVal val="0"/>
          <c:showCatName val="0"/>
          <c:showSerName val="0"/>
          <c:showPercent val="0"/>
          <c:showBubbleSize val="0"/>
        </c:dLbls>
        <c:axId val="1151214767"/>
        <c:axId val="1151201455"/>
      </c:areaChart>
      <c:lineChart>
        <c:grouping val="standard"/>
        <c:varyColors val="0"/>
        <c:ser>
          <c:idx val="6"/>
          <c:order val="0"/>
          <c:tx>
            <c:strRef>
              <c:f>'3.1'!$I$4</c:f>
              <c:strCache>
                <c:ptCount val="1"/>
                <c:pt idx="0">
                  <c:v>MENA EM&amp;MI</c:v>
                </c:pt>
              </c:strCache>
            </c:strRef>
          </c:tx>
          <c:spPr>
            <a:ln w="25400" cap="rnd">
              <a:solidFill>
                <a:srgbClr val="002060"/>
              </a:solidFill>
              <a:round/>
            </a:ln>
            <a:effectLst/>
          </c:spPr>
          <c:marker>
            <c:symbol val="none"/>
          </c:marke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Ref>
              <c:f>'3.1'!$J$4:$Y$4</c:f>
              <c:numCache>
                <c:formatCode>0.00</c:formatCode>
                <c:ptCount val="16"/>
                <c:pt idx="0">
                  <c:v>2.01996210192587</c:v>
                </c:pt>
                <c:pt idx="1">
                  <c:v>-0.83648156893247005</c:v>
                </c:pt>
                <c:pt idx="2">
                  <c:v>-14.867120079670173</c:v>
                </c:pt>
                <c:pt idx="3">
                  <c:v>-6.8006013449835336</c:v>
                </c:pt>
                <c:pt idx="4">
                  <c:v>-5.3747870528109019</c:v>
                </c:pt>
                <c:pt idx="5">
                  <c:v>1.7016750864131893</c:v>
                </c:pt>
                <c:pt idx="6">
                  <c:v>14.315372576575427</c:v>
                </c:pt>
                <c:pt idx="7">
                  <c:v>6.7062382284116353</c:v>
                </c:pt>
                <c:pt idx="8">
                  <c:v>7.707984517058236</c:v>
                </c:pt>
                <c:pt idx="9">
                  <c:v>2.4795756244519538</c:v>
                </c:pt>
                <c:pt idx="10">
                  <c:v>2.871802208895204</c:v>
                </c:pt>
                <c:pt idx="11">
                  <c:v>3.3737500813396224</c:v>
                </c:pt>
                <c:pt idx="12">
                  <c:v>1.982340936194845</c:v>
                </c:pt>
                <c:pt idx="13">
                  <c:v>3.0890353630466763</c:v>
                </c:pt>
                <c:pt idx="14">
                  <c:v>2.6470152665365845</c:v>
                </c:pt>
                <c:pt idx="15">
                  <c:v>2.6508095715718696</c:v>
                </c:pt>
              </c:numCache>
            </c:numRef>
          </c:val>
          <c:smooth val="0"/>
          <c:extLst>
            <c:ext xmlns:c16="http://schemas.microsoft.com/office/drawing/2014/chart" uri="{C3380CC4-5D6E-409C-BE32-E72D297353CC}">
              <c16:uniqueId val="{00000002-7C04-4FDC-8B6B-34894512F8D7}"/>
            </c:ext>
          </c:extLst>
        </c:ser>
        <c:ser>
          <c:idx val="0"/>
          <c:order val="1"/>
          <c:tx>
            <c:strRef>
              <c:f>'3.1'!$I$5</c:f>
              <c:strCache>
                <c:ptCount val="1"/>
                <c:pt idx="0">
                  <c:v>GCC</c:v>
                </c:pt>
              </c:strCache>
            </c:strRef>
          </c:tx>
          <c:spPr>
            <a:ln w="25400" cap="rnd">
              <a:solidFill>
                <a:srgbClr val="00B0F0"/>
              </a:solidFill>
              <a:round/>
            </a:ln>
            <a:effectLst/>
          </c:spPr>
          <c:marker>
            <c:symbol val="none"/>
          </c:marke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Ref>
              <c:f>'3.1'!$J$5:$Y$5</c:f>
              <c:numCache>
                <c:formatCode>0.00</c:formatCode>
                <c:ptCount val="16"/>
                <c:pt idx="0">
                  <c:v>-0.31915676805370907</c:v>
                </c:pt>
                <c:pt idx="1">
                  <c:v>0.28522021166214273</c:v>
                </c:pt>
                <c:pt idx="2">
                  <c:v>-7.2455105566288509</c:v>
                </c:pt>
                <c:pt idx="3">
                  <c:v>-5.0480399458274121</c:v>
                </c:pt>
                <c:pt idx="4">
                  <c:v>-4.475283904428025</c:v>
                </c:pt>
                <c:pt idx="5">
                  <c:v>-2.5015866483123474</c:v>
                </c:pt>
                <c:pt idx="6">
                  <c:v>4.7929273076373704</c:v>
                </c:pt>
                <c:pt idx="7">
                  <c:v>4.5873609859148914</c:v>
                </c:pt>
                <c:pt idx="8">
                  <c:v>6.7973626502948576</c:v>
                </c:pt>
                <c:pt idx="9">
                  <c:v>7.5093638191597805</c:v>
                </c:pt>
                <c:pt idx="10">
                  <c:v>7.1471883142128476</c:v>
                </c:pt>
                <c:pt idx="11">
                  <c:v>5.8087178150658971</c:v>
                </c:pt>
                <c:pt idx="12">
                  <c:v>5.3870123314055363</c:v>
                </c:pt>
                <c:pt idx="13">
                  <c:v>2.9341389280458046</c:v>
                </c:pt>
                <c:pt idx="14">
                  <c:v>1.0732077244936207</c:v>
                </c:pt>
                <c:pt idx="15">
                  <c:v>-0.72820828593402354</c:v>
                </c:pt>
              </c:numCache>
            </c:numRef>
          </c:val>
          <c:smooth val="0"/>
          <c:extLst>
            <c:ext xmlns:c16="http://schemas.microsoft.com/office/drawing/2014/chart" uri="{C3380CC4-5D6E-409C-BE32-E72D297353CC}">
              <c16:uniqueId val="{00000003-7C04-4FDC-8B6B-34894512F8D7}"/>
            </c:ext>
          </c:extLst>
        </c:ser>
        <c:ser>
          <c:idx val="3"/>
          <c:order val="3"/>
          <c:tx>
            <c:strRef>
              <c:f>'3.1'!$I$7</c:f>
              <c:strCache>
                <c:ptCount val="1"/>
                <c:pt idx="0">
                  <c:v>Min</c:v>
                </c:pt>
              </c:strCache>
            </c:strRef>
          </c:tx>
          <c:spPr>
            <a:ln w="19050" cap="rnd">
              <a:solidFill>
                <a:schemeClr val="tx1"/>
              </a:solidFill>
              <a:prstDash val="sysDot"/>
              <a:round/>
            </a:ln>
            <a:effectLst/>
          </c:spPr>
          <c:marker>
            <c:symbol val="none"/>
          </c:marke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Ref>
              <c:f>'3.1'!$J$7:$Y$7</c:f>
              <c:numCache>
                <c:formatCode>0.00</c:formatCode>
                <c:ptCount val="16"/>
                <c:pt idx="0">
                  <c:v>-1.4010807638701976</c:v>
                </c:pt>
                <c:pt idx="1">
                  <c:v>-3.4275913343932416</c:v>
                </c:pt>
                <c:pt idx="2">
                  <c:v>-19.562816264673401</c:v>
                </c:pt>
                <c:pt idx="3">
                  <c:v>-16.820070450674137</c:v>
                </c:pt>
                <c:pt idx="4">
                  <c:v>-14.015327406715556</c:v>
                </c:pt>
                <c:pt idx="5">
                  <c:v>-9.4755714047789326</c:v>
                </c:pt>
                <c:pt idx="6">
                  <c:v>2.6113224717823016</c:v>
                </c:pt>
                <c:pt idx="7">
                  <c:v>1.0494500229839332</c:v>
                </c:pt>
                <c:pt idx="8">
                  <c:v>2.2194012093559508</c:v>
                </c:pt>
                <c:pt idx="9">
                  <c:v>-1.7651664333673267</c:v>
                </c:pt>
                <c:pt idx="10">
                  <c:v>2.1576653348607238</c:v>
                </c:pt>
                <c:pt idx="11">
                  <c:v>1.6957680086713083</c:v>
                </c:pt>
                <c:pt idx="12">
                  <c:v>-1.2807423779306646</c:v>
                </c:pt>
                <c:pt idx="13">
                  <c:v>7.5063657760665592E-6</c:v>
                </c:pt>
                <c:pt idx="14">
                  <c:v>-7.881586385352648</c:v>
                </c:pt>
                <c:pt idx="15">
                  <c:v>-4.4000031895637477</c:v>
                </c:pt>
              </c:numCache>
            </c:numRef>
          </c:val>
          <c:smooth val="0"/>
          <c:extLst xmlns:c15="http://schemas.microsoft.com/office/drawing/2012/chart">
            <c:ext xmlns:c16="http://schemas.microsoft.com/office/drawing/2014/chart" uri="{C3380CC4-5D6E-409C-BE32-E72D297353CC}">
              <c16:uniqueId val="{00000004-7C04-4FDC-8B6B-34894512F8D7}"/>
            </c:ext>
          </c:extLst>
        </c:ser>
        <c:ser>
          <c:idx val="2"/>
          <c:order val="4"/>
          <c:tx>
            <c:strRef>
              <c:f>'3.1'!$I$8</c:f>
              <c:strCache>
                <c:ptCount val="1"/>
                <c:pt idx="0">
                  <c:v>Max</c:v>
                </c:pt>
              </c:strCache>
            </c:strRef>
          </c:tx>
          <c:spPr>
            <a:ln w="19050" cap="rnd">
              <a:solidFill>
                <a:schemeClr val="tx1"/>
              </a:solidFill>
              <a:prstDash val="sysDot"/>
              <a:round/>
            </a:ln>
            <a:effectLst/>
          </c:spPr>
          <c:marker>
            <c:symbol val="none"/>
          </c:marker>
          <c:cat>
            <c:strRef>
              <c:f>'3.1'!$J$3:$Y$3</c:f>
              <c:strCache>
                <c:ptCount val="16"/>
                <c:pt idx="0">
                  <c:v>2019Q4</c:v>
                </c:pt>
                <c:pt idx="1">
                  <c:v>2020Q1</c:v>
                </c:pt>
                <c:pt idx="2">
                  <c:v>2020Q2</c:v>
                </c:pt>
                <c:pt idx="3">
                  <c:v>2020Q3</c:v>
                </c:pt>
                <c:pt idx="4">
                  <c:v>2020Q4</c:v>
                </c:pt>
                <c:pt idx="5">
                  <c:v>2021Q1</c:v>
                </c:pt>
                <c:pt idx="6">
                  <c:v>2021Q2</c:v>
                </c:pt>
                <c:pt idx="7">
                  <c:v>2021Q3</c:v>
                </c:pt>
                <c:pt idx="8">
                  <c:v>2021Q4</c:v>
                </c:pt>
                <c:pt idx="9">
                  <c:v>2022Q1</c:v>
                </c:pt>
                <c:pt idx="10">
                  <c:v>2022Q2</c:v>
                </c:pt>
                <c:pt idx="11">
                  <c:v>2022Q3</c:v>
                </c:pt>
                <c:pt idx="12">
                  <c:v>2022Q4</c:v>
                </c:pt>
                <c:pt idx="13">
                  <c:v>2023Q1</c:v>
                </c:pt>
                <c:pt idx="14">
                  <c:v>2023Q2</c:v>
                </c:pt>
                <c:pt idx="15">
                  <c:v>2023Q3</c:v>
                </c:pt>
              </c:strCache>
            </c:strRef>
          </c:cat>
          <c:val>
            <c:numRef>
              <c:f>'3.1'!$J$8:$Y$8</c:f>
              <c:numCache>
                <c:formatCode>0.00</c:formatCode>
                <c:ptCount val="16"/>
                <c:pt idx="0">
                  <c:v>6.4244690749517162</c:v>
                </c:pt>
                <c:pt idx="1">
                  <c:v>5.0254607177497661</c:v>
                </c:pt>
                <c:pt idx="2">
                  <c:v>-0.53418956158176911</c:v>
                </c:pt>
                <c:pt idx="3">
                  <c:v>4.6640815753468416</c:v>
                </c:pt>
                <c:pt idx="4">
                  <c:v>2.9004348102596538</c:v>
                </c:pt>
                <c:pt idx="5">
                  <c:v>6.2681346352460423</c:v>
                </c:pt>
                <c:pt idx="6">
                  <c:v>19.297461280536481</c:v>
                </c:pt>
                <c:pt idx="7">
                  <c:v>12.356306601670681</c:v>
                </c:pt>
                <c:pt idx="8">
                  <c:v>16.804890633066648</c:v>
                </c:pt>
                <c:pt idx="9">
                  <c:v>10.558327290830192</c:v>
                </c:pt>
                <c:pt idx="10">
                  <c:v>12.898219939268316</c:v>
                </c:pt>
                <c:pt idx="11">
                  <c:v>8.6483606450858304</c:v>
                </c:pt>
                <c:pt idx="12">
                  <c:v>7.3585918665978909</c:v>
                </c:pt>
                <c:pt idx="13">
                  <c:v>5.6778714064421081</c:v>
                </c:pt>
                <c:pt idx="14">
                  <c:v>6.3371844486198654</c:v>
                </c:pt>
                <c:pt idx="15">
                  <c:v>4.0339890917819901</c:v>
                </c:pt>
              </c:numCache>
            </c:numRef>
          </c:val>
          <c:smooth val="0"/>
          <c:extLst xmlns:c15="http://schemas.microsoft.com/office/drawing/2012/chart">
            <c:ext xmlns:c16="http://schemas.microsoft.com/office/drawing/2014/chart" uri="{C3380CC4-5D6E-409C-BE32-E72D297353CC}">
              <c16:uniqueId val="{00000005-7C04-4FDC-8B6B-34894512F8D7}"/>
            </c:ext>
          </c:extLst>
        </c:ser>
        <c:dLbls>
          <c:showLegendKey val="0"/>
          <c:showVal val="0"/>
          <c:showCatName val="0"/>
          <c:showSerName val="0"/>
          <c:showPercent val="0"/>
          <c:showBubbleSize val="0"/>
        </c:dLbls>
        <c:marker val="1"/>
        <c:smooth val="0"/>
        <c:axId val="1151214767"/>
        <c:axId val="1151201455"/>
      </c:lineChart>
      <c:catAx>
        <c:axId val="1151214767"/>
        <c:scaling>
          <c:orientation val="minMax"/>
        </c:scaling>
        <c:delete val="0"/>
        <c:axPos val="b"/>
        <c:numFmt formatCode="General" sourceLinked="1"/>
        <c:majorTickMark val="none"/>
        <c:minorTickMark val="none"/>
        <c:tickLblPos val="low"/>
        <c:spPr>
          <a:noFill/>
          <a:ln w="3175" cap="flat" cmpd="sng" algn="ctr">
            <a:solidFill>
              <a:schemeClr val="tx1"/>
            </a:solidFill>
            <a:round/>
          </a:ln>
          <a:effectLst/>
        </c:spPr>
        <c:txPr>
          <a:bodyPr rot="0" spcFirstLastPara="1" vertOverflow="ellipsis"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1201455"/>
        <c:crosses val="autoZero"/>
        <c:auto val="1"/>
        <c:lblAlgn val="ctr"/>
        <c:lblOffset val="100"/>
        <c:tickLblSkip val="3"/>
        <c:noMultiLvlLbl val="0"/>
      </c:catAx>
      <c:valAx>
        <c:axId val="1151201455"/>
        <c:scaling>
          <c:orientation val="minMax"/>
          <c:max val="30"/>
          <c:min val="-20"/>
        </c:scaling>
        <c:delete val="0"/>
        <c:axPos val="l"/>
        <c:numFmt formatCode="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51214767"/>
        <c:crossesAt val="1"/>
        <c:crossBetween val="between"/>
        <c:majorUnit val="10"/>
      </c:valAx>
      <c:spPr>
        <a:noFill/>
        <a:ln>
          <a:noFill/>
        </a:ln>
        <a:effectLst/>
      </c:spPr>
    </c:plotArea>
    <c:legend>
      <c:legendPos val="r"/>
      <c:legendEntry>
        <c:idx val="1"/>
        <c:delete val="1"/>
      </c:legendEntry>
      <c:legendEntry>
        <c:idx val="4"/>
        <c:delete val="1"/>
      </c:legendEntry>
      <c:legendEntry>
        <c:idx val="5"/>
        <c:delete val="1"/>
      </c:legendEntry>
      <c:layout>
        <c:manualLayout>
          <c:xMode val="edge"/>
          <c:yMode val="edge"/>
          <c:x val="0.13736056430446192"/>
          <c:y val="6.8400828963339037E-3"/>
          <c:w val="0.47442667322834647"/>
          <c:h val="0.13930998756132537"/>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rgbClr val="FFFFFF"/>
    </a:solid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3469214785651789E-2"/>
          <c:y val="4.1979166666666672E-2"/>
          <c:w val="0.86833634076990374"/>
          <c:h val="0.87311379046369209"/>
        </c:manualLayout>
      </c:layout>
      <c:areaChart>
        <c:grouping val="stacked"/>
        <c:varyColors val="0"/>
        <c:ser>
          <c:idx val="0"/>
          <c:order val="0"/>
          <c:tx>
            <c:strRef>
              <c:f>'Box2.1.1'!$I$5</c:f>
              <c:strCache>
                <c:ptCount val="1"/>
                <c:pt idx="0">
                  <c:v>MENAP: refugees and asylum seekers</c:v>
                </c:pt>
              </c:strCache>
            </c:strRef>
          </c:tx>
          <c:spPr>
            <a:solidFill>
              <a:srgbClr val="002060"/>
            </a:solidFill>
            <a:ln>
              <a:noFill/>
            </a:ln>
            <a:effectLst/>
          </c:spP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'Box2.1.1'!$J$5:$AQ$5</c:f>
              <c:numCache>
                <c:formatCode>0.00</c:formatCode>
                <c:ptCount val="34"/>
                <c:pt idx="0">
                  <c:v>9.5090839999999996</c:v>
                </c:pt>
                <c:pt idx="1">
                  <c:v>11.085948</c:v>
                </c:pt>
                <c:pt idx="2">
                  <c:v>11.366966</c:v>
                </c:pt>
                <c:pt idx="3">
                  <c:v>9.9293879999999994</c:v>
                </c:pt>
                <c:pt idx="4">
                  <c:v>8.2298439999999999</c:v>
                </c:pt>
                <c:pt idx="5">
                  <c:v>7.8692390000000003</c:v>
                </c:pt>
                <c:pt idx="6">
                  <c:v>7.9750639999999997</c:v>
                </c:pt>
                <c:pt idx="7">
                  <c:v>8.1094980000000003</c:v>
                </c:pt>
                <c:pt idx="8">
                  <c:v>8.0332080000000001</c:v>
                </c:pt>
                <c:pt idx="9">
                  <c:v>8.0658469999999998</c:v>
                </c:pt>
                <c:pt idx="10">
                  <c:v>8.0907</c:v>
                </c:pt>
                <c:pt idx="11">
                  <c:v>9.206925</c:v>
                </c:pt>
                <c:pt idx="12">
                  <c:v>9.5043040000000012</c:v>
                </c:pt>
                <c:pt idx="13">
                  <c:v>8.2906139999999997</c:v>
                </c:pt>
                <c:pt idx="14">
                  <c:v>8.0228450000000002</c:v>
                </c:pt>
                <c:pt idx="15">
                  <c:v>8.4374110000000009</c:v>
                </c:pt>
                <c:pt idx="16">
                  <c:v>8.2331009999999996</c:v>
                </c:pt>
                <c:pt idx="17">
                  <c:v>9.5133939999999999</c:v>
                </c:pt>
                <c:pt idx="18">
                  <c:v>11.216601000000001</c:v>
                </c:pt>
                <c:pt idx="19">
                  <c:v>10.714238</c:v>
                </c:pt>
                <c:pt idx="20">
                  <c:v>10.819324000000002</c:v>
                </c:pt>
                <c:pt idx="21">
                  <c:v>10.963541000000003</c:v>
                </c:pt>
                <c:pt idx="22">
                  <c:v>10.86783</c:v>
                </c:pt>
                <c:pt idx="23">
                  <c:v>11.131233000000002</c:v>
                </c:pt>
                <c:pt idx="24">
                  <c:v>12.748460999999997</c:v>
                </c:pt>
                <c:pt idx="25">
                  <c:v>14.740293000000005</c:v>
                </c:pt>
                <c:pt idx="26">
                  <c:v>16.292155999999999</c:v>
                </c:pt>
                <c:pt idx="27">
                  <c:v>16.817257000000001</c:v>
                </c:pt>
                <c:pt idx="28">
                  <c:v>17.885429000000002</c:v>
                </c:pt>
                <c:pt idx="29">
                  <c:v>18.415465999999999</c:v>
                </c:pt>
                <c:pt idx="30">
                  <c:v>18.404631000000002</c:v>
                </c:pt>
                <c:pt idx="31">
                  <c:v>18.325267000000004</c:v>
                </c:pt>
                <c:pt idx="32">
                  <c:v>18.760982000000002</c:v>
                </c:pt>
                <c:pt idx="33">
                  <c:v>21.498753999999998</c:v>
                </c:pt>
              </c:numCache>
            </c:numRef>
          </c:val>
          <c:extLst>
            <c:ext xmlns:c16="http://schemas.microsoft.com/office/drawing/2014/chart" uri="{C3380CC4-5D6E-409C-BE32-E72D297353CC}">
              <c16:uniqueId val="{00000000-4E69-4A1E-A4BE-5038074D574B}"/>
            </c:ext>
          </c:extLst>
        </c:ser>
        <c:ser>
          <c:idx val="1"/>
          <c:order val="1"/>
          <c:tx>
            <c:strRef>
              <c:f>'Box2.1.1'!$I$6</c:f>
              <c:strCache>
                <c:ptCount val="1"/>
                <c:pt idx="0">
                  <c:v>MENAP: internally displaced people </c:v>
                </c:pt>
              </c:strCache>
            </c:strRef>
          </c:tx>
          <c:spPr>
            <a:solidFill>
              <a:schemeClr val="accent1">
                <a:lumMod val="40000"/>
                <a:lumOff val="60000"/>
              </a:schemeClr>
            </a:solidFill>
            <a:ln>
              <a:noFill/>
            </a:ln>
            <a:effectLst/>
          </c:spP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'Box2.1.1'!$J$6:$AQ$6</c:f>
              <c:numCache>
                <c:formatCode>0.00</c:formatCode>
                <c:ptCount val="34"/>
                <c:pt idx="0">
                  <c:v>0</c:v>
                </c:pt>
                <c:pt idx="1">
                  <c:v>0</c:v>
                </c:pt>
                <c:pt idx="2">
                  <c:v>0</c:v>
                </c:pt>
                <c:pt idx="3">
                  <c:v>0</c:v>
                </c:pt>
                <c:pt idx="4">
                  <c:v>0</c:v>
                </c:pt>
                <c:pt idx="5">
                  <c:v>0</c:v>
                </c:pt>
                <c:pt idx="6">
                  <c:v>0</c:v>
                </c:pt>
                <c:pt idx="7">
                  <c:v>0</c:v>
                </c:pt>
                <c:pt idx="8">
                  <c:v>0</c:v>
                </c:pt>
                <c:pt idx="9">
                  <c:v>0</c:v>
                </c:pt>
                <c:pt idx="10">
                  <c:v>0</c:v>
                </c:pt>
                <c:pt idx="11">
                  <c:v>0</c:v>
                </c:pt>
                <c:pt idx="12">
                  <c:v>0</c:v>
                </c:pt>
                <c:pt idx="13">
                  <c:v>0</c:v>
                </c:pt>
                <c:pt idx="14">
                  <c:v>0</c:v>
                </c:pt>
                <c:pt idx="15">
                  <c:v>0</c:v>
                </c:pt>
                <c:pt idx="16">
                  <c:v>0</c:v>
                </c:pt>
                <c:pt idx="17">
                  <c:v>0</c:v>
                </c:pt>
                <c:pt idx="18">
                  <c:v>0</c:v>
                </c:pt>
                <c:pt idx="19">
                  <c:v>0</c:v>
                </c:pt>
                <c:pt idx="20">
                  <c:v>11.388999999999999</c:v>
                </c:pt>
                <c:pt idx="21">
                  <c:v>11.166</c:v>
                </c:pt>
                <c:pt idx="22">
                  <c:v>8.8740000000000006</c:v>
                </c:pt>
                <c:pt idx="23">
                  <c:v>11.18</c:v>
                </c:pt>
                <c:pt idx="24">
                  <c:v>13.891</c:v>
                </c:pt>
                <c:pt idx="25">
                  <c:v>18.546099999999999</c:v>
                </c:pt>
                <c:pt idx="26">
                  <c:v>19.958100000000002</c:v>
                </c:pt>
                <c:pt idx="27">
                  <c:v>18.086600000000001</c:v>
                </c:pt>
                <c:pt idx="28">
                  <c:v>16.122</c:v>
                </c:pt>
                <c:pt idx="29">
                  <c:v>18.138999999999999</c:v>
                </c:pt>
                <c:pt idx="30">
                  <c:v>20.088999999999999</c:v>
                </c:pt>
                <c:pt idx="31">
                  <c:v>20.610199999999999</c:v>
                </c:pt>
                <c:pt idx="32">
                  <c:v>22.85905</c:v>
                </c:pt>
                <c:pt idx="33">
                  <c:v>24.524000000000001</c:v>
                </c:pt>
              </c:numCache>
            </c:numRef>
          </c:val>
          <c:extLst>
            <c:ext xmlns:c16="http://schemas.microsoft.com/office/drawing/2014/chart" uri="{C3380CC4-5D6E-409C-BE32-E72D297353CC}">
              <c16:uniqueId val="{00000001-4E69-4A1E-A4BE-5038074D574B}"/>
            </c:ext>
          </c:extLst>
        </c:ser>
        <c:ser>
          <c:idx val="2"/>
          <c:order val="2"/>
          <c:tx>
            <c:strRef>
              <c:f>'Box2.1.1'!$I$7</c:f>
              <c:strCache>
                <c:ptCount val="1"/>
                <c:pt idx="0">
                  <c:v>CCA</c:v>
                </c:pt>
              </c:strCache>
            </c:strRef>
          </c:tx>
          <c:spPr>
            <a:solidFill>
              <a:srgbClr val="FFC000"/>
            </a:solidFill>
            <a:ln>
              <a:noFill/>
            </a:ln>
            <a:effectLst/>
          </c:spP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'Box2.1.1'!$J$7:$AQ$7</c:f>
              <c:numCache>
                <c:formatCode>0.00</c:formatCode>
                <c:ptCount val="34"/>
                <c:pt idx="0">
                  <c:v>0</c:v>
                </c:pt>
                <c:pt idx="1">
                  <c:v>0</c:v>
                </c:pt>
                <c:pt idx="2">
                  <c:v>0</c:v>
                </c:pt>
                <c:pt idx="3">
                  <c:v>0.55500799999999995</c:v>
                </c:pt>
                <c:pt idx="4">
                  <c:v>0.60423899999999997</c:v>
                </c:pt>
                <c:pt idx="5">
                  <c:v>0.59228999999999998</c:v>
                </c:pt>
                <c:pt idx="6">
                  <c:v>0.46156700000000001</c:v>
                </c:pt>
                <c:pt idx="7">
                  <c:v>0.72527299999999995</c:v>
                </c:pt>
                <c:pt idx="8">
                  <c:v>0.69101800000000002</c:v>
                </c:pt>
                <c:pt idx="9">
                  <c:v>0.69600899999999999</c:v>
                </c:pt>
                <c:pt idx="10">
                  <c:v>0.63903799999999999</c:v>
                </c:pt>
                <c:pt idx="11">
                  <c:v>0.39309300000000003</c:v>
                </c:pt>
                <c:pt idx="12">
                  <c:v>0.37351999999999996</c:v>
                </c:pt>
                <c:pt idx="13">
                  <c:v>0.38739099999999999</c:v>
                </c:pt>
                <c:pt idx="14">
                  <c:v>0.37173700000000004</c:v>
                </c:pt>
                <c:pt idx="15">
                  <c:v>0.358483</c:v>
                </c:pt>
                <c:pt idx="16">
                  <c:v>0.34049199999999996</c:v>
                </c:pt>
                <c:pt idx="17">
                  <c:v>0.184141</c:v>
                </c:pt>
                <c:pt idx="18">
                  <c:v>7.0844999999999991E-2</c:v>
                </c:pt>
                <c:pt idx="19">
                  <c:v>7.3978000000000002E-2</c:v>
                </c:pt>
                <c:pt idx="20">
                  <c:v>0.92032000000000003</c:v>
                </c:pt>
                <c:pt idx="21">
                  <c:v>1.0187569999999999</c:v>
                </c:pt>
                <c:pt idx="22">
                  <c:v>1.0272649999999999</c:v>
                </c:pt>
                <c:pt idx="23">
                  <c:v>1.1343420000000002</c:v>
                </c:pt>
                <c:pt idx="24">
                  <c:v>0.83158200000000004</c:v>
                </c:pt>
                <c:pt idx="25">
                  <c:v>0.88250200000000001</c:v>
                </c:pt>
                <c:pt idx="26">
                  <c:v>0.881108</c:v>
                </c:pt>
                <c:pt idx="27">
                  <c:v>0.88297800000000004</c:v>
                </c:pt>
                <c:pt idx="28">
                  <c:v>0.77580100000000007</c:v>
                </c:pt>
                <c:pt idx="29">
                  <c:v>0.738788</c:v>
                </c:pt>
                <c:pt idx="30">
                  <c:v>0.750386</c:v>
                </c:pt>
                <c:pt idx="31">
                  <c:v>1.218742</c:v>
                </c:pt>
                <c:pt idx="32">
                  <c:v>1.082084</c:v>
                </c:pt>
                <c:pt idx="33">
                  <c:v>1.1405829999999999</c:v>
                </c:pt>
              </c:numCache>
            </c:numRef>
          </c:val>
          <c:extLst>
            <c:ext xmlns:c16="http://schemas.microsoft.com/office/drawing/2014/chart" uri="{C3380CC4-5D6E-409C-BE32-E72D297353CC}">
              <c16:uniqueId val="{00000002-4E69-4A1E-A4BE-5038074D574B}"/>
            </c:ext>
          </c:extLst>
        </c:ser>
        <c:ser>
          <c:idx val="3"/>
          <c:order val="3"/>
          <c:tx>
            <c:strRef>
              <c:f>'Box2.1.1'!$I$8</c:f>
              <c:strCache>
                <c:ptCount val="1"/>
                <c:pt idx="0">
                  <c:v>RoW: refugees and asylum seekers</c:v>
                </c:pt>
              </c:strCache>
            </c:strRef>
          </c:tx>
          <c:spPr>
            <a:solidFill>
              <a:srgbClr val="00B050"/>
            </a:solidFill>
            <a:ln>
              <a:noFill/>
            </a:ln>
            <a:effectLst/>
          </c:spP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'Box2.1.1'!$J$8:$AQ$8</c:f>
              <c:numCache>
                <c:formatCode>0.00</c:formatCode>
                <c:ptCount val="34"/>
                <c:pt idx="0">
                  <c:v>7.5999679999999969</c:v>
                </c:pt>
                <c:pt idx="1">
                  <c:v>8.7764819999999979</c:v>
                </c:pt>
                <c:pt idx="2">
                  <c:v>8.0740690000000015</c:v>
                </c:pt>
                <c:pt idx="3">
                  <c:v>10.081444000000005</c:v>
                </c:pt>
                <c:pt idx="4">
                  <c:v>11.148054000000002</c:v>
                </c:pt>
                <c:pt idx="5">
                  <c:v>11.029778999999998</c:v>
                </c:pt>
                <c:pt idx="6">
                  <c:v>10.691786999999998</c:v>
                </c:pt>
                <c:pt idx="7">
                  <c:v>8.8675069999999963</c:v>
                </c:pt>
                <c:pt idx="8">
                  <c:v>7.7880499999999984</c:v>
                </c:pt>
                <c:pt idx="9">
                  <c:v>7.2697639999999986</c:v>
                </c:pt>
                <c:pt idx="10">
                  <c:v>7.6623040000000024</c:v>
                </c:pt>
                <c:pt idx="11">
                  <c:v>7.2824380000000026</c:v>
                </c:pt>
                <c:pt idx="12">
                  <c:v>7.1086470000000048</c:v>
                </c:pt>
                <c:pt idx="13">
                  <c:v>7.0343360000000033</c:v>
                </c:pt>
                <c:pt idx="14">
                  <c:v>6.3296810000000008</c:v>
                </c:pt>
                <c:pt idx="15">
                  <c:v>5.8936199999999985</c:v>
                </c:pt>
                <c:pt idx="16">
                  <c:v>5.2387650000000008</c:v>
                </c:pt>
                <c:pt idx="17">
                  <c:v>5.3680260000000004</c:v>
                </c:pt>
                <c:pt idx="18">
                  <c:v>5.4054140000000004</c:v>
                </c:pt>
                <c:pt idx="19">
                  <c:v>5.1964410000000001</c:v>
                </c:pt>
                <c:pt idx="20">
                  <c:v>5.2525689999999958</c:v>
                </c:pt>
                <c:pt idx="21">
                  <c:v>5.0343850000000074</c:v>
                </c:pt>
                <c:pt idx="22">
                  <c:v>5.1540559999999953</c:v>
                </c:pt>
                <c:pt idx="23">
                  <c:v>5.1526560000000021</c:v>
                </c:pt>
                <c:pt idx="24">
                  <c:v>5.0769729999999988</c:v>
                </c:pt>
                <c:pt idx="25">
                  <c:v>6.5237400000000036</c:v>
                </c:pt>
                <c:pt idx="26">
                  <c:v>8.2131290000000021</c:v>
                </c:pt>
                <c:pt idx="27">
                  <c:v>8.352414999999997</c:v>
                </c:pt>
                <c:pt idx="28">
                  <c:v>10.493789999999994</c:v>
                </c:pt>
                <c:pt idx="29">
                  <c:v>13.48241299999999</c:v>
                </c:pt>
                <c:pt idx="30">
                  <c:v>15.271823999999995</c:v>
                </c:pt>
                <c:pt idx="31">
                  <c:v>15.908955999999982</c:v>
                </c:pt>
                <c:pt idx="32">
                  <c:v>17.260468999999997</c:v>
                </c:pt>
                <c:pt idx="33">
                  <c:v>24.316383999999999</c:v>
                </c:pt>
              </c:numCache>
            </c:numRef>
          </c:val>
          <c:extLst>
            <c:ext xmlns:c16="http://schemas.microsoft.com/office/drawing/2014/chart" uri="{C3380CC4-5D6E-409C-BE32-E72D297353CC}">
              <c16:uniqueId val="{00000003-4E69-4A1E-A4BE-5038074D574B}"/>
            </c:ext>
          </c:extLst>
        </c:ser>
        <c:ser>
          <c:idx val="4"/>
          <c:order val="4"/>
          <c:tx>
            <c:strRef>
              <c:f>'Box2.1.1'!$I$9</c:f>
              <c:strCache>
                <c:ptCount val="1"/>
                <c:pt idx="0">
                  <c:v>RoW: internally displaced people</c:v>
                </c:pt>
              </c:strCache>
            </c:strRef>
          </c:tx>
          <c:spPr>
            <a:solidFill>
              <a:schemeClr val="accent5">
                <a:lumMod val="40000"/>
                <a:lumOff val="60000"/>
              </a:schemeClr>
            </a:solidFill>
            <a:ln>
              <a:noFill/>
            </a:ln>
            <a:effectLst/>
          </c:spP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'Box2.1.1'!$J$9:$AQ$9</c:f>
              <c:numCache>
                <c:formatCode>0.00</c:formatCode>
                <c:ptCount val="34"/>
                <c:pt idx="0">
                  <c:v>16.5</c:v>
                </c:pt>
                <c:pt idx="1">
                  <c:v>21.3</c:v>
                </c:pt>
                <c:pt idx="2">
                  <c:v>22.5</c:v>
                </c:pt>
                <c:pt idx="3">
                  <c:v>25</c:v>
                </c:pt>
                <c:pt idx="4">
                  <c:v>27.5</c:v>
                </c:pt>
                <c:pt idx="5">
                  <c:v>28</c:v>
                </c:pt>
                <c:pt idx="6">
                  <c:v>22</c:v>
                </c:pt>
                <c:pt idx="7">
                  <c:v>19.7</c:v>
                </c:pt>
                <c:pt idx="8">
                  <c:v>17.399999999999999</c:v>
                </c:pt>
                <c:pt idx="9">
                  <c:v>19.3</c:v>
                </c:pt>
                <c:pt idx="10">
                  <c:v>21.3</c:v>
                </c:pt>
                <c:pt idx="11">
                  <c:v>21.2</c:v>
                </c:pt>
                <c:pt idx="12">
                  <c:v>25</c:v>
                </c:pt>
                <c:pt idx="13">
                  <c:v>25</c:v>
                </c:pt>
                <c:pt idx="14">
                  <c:v>24.6</c:v>
                </c:pt>
                <c:pt idx="15">
                  <c:v>25.3</c:v>
                </c:pt>
                <c:pt idx="16">
                  <c:v>23.3</c:v>
                </c:pt>
                <c:pt idx="17">
                  <c:v>24.4</c:v>
                </c:pt>
                <c:pt idx="18">
                  <c:v>26</c:v>
                </c:pt>
                <c:pt idx="19">
                  <c:v>26</c:v>
                </c:pt>
                <c:pt idx="20">
                  <c:v>12.72124</c:v>
                </c:pt>
                <c:pt idx="21">
                  <c:v>12.875140000000002</c:v>
                </c:pt>
                <c:pt idx="22">
                  <c:v>12.615440000000001</c:v>
                </c:pt>
                <c:pt idx="23">
                  <c:v>14.147319999999999</c:v>
                </c:pt>
                <c:pt idx="24">
                  <c:v>18.684029999999996</c:v>
                </c:pt>
                <c:pt idx="25">
                  <c:v>18.513419999999996</c:v>
                </c:pt>
                <c:pt idx="26">
                  <c:v>19.682400000000001</c:v>
                </c:pt>
                <c:pt idx="27">
                  <c:v>21.335849999999997</c:v>
                </c:pt>
                <c:pt idx="28">
                  <c:v>23.130042</c:v>
                </c:pt>
                <c:pt idx="29">
                  <c:v>22.536939999999998</c:v>
                </c:pt>
                <c:pt idx="30">
                  <c:v>24.926304999999999</c:v>
                </c:pt>
                <c:pt idx="31">
                  <c:v>26.377179999999996</c:v>
                </c:pt>
                <c:pt idx="32">
                  <c:v>29.426915000000005</c:v>
                </c:pt>
                <c:pt idx="33">
                  <c:v>36.976044999999999</c:v>
                </c:pt>
              </c:numCache>
            </c:numRef>
          </c:val>
          <c:extLst>
            <c:ext xmlns:c16="http://schemas.microsoft.com/office/drawing/2014/chart" uri="{C3380CC4-5D6E-409C-BE32-E72D297353CC}">
              <c16:uniqueId val="{00000004-4E69-4A1E-A4BE-5038074D574B}"/>
            </c:ext>
          </c:extLst>
        </c:ser>
        <c:dLbls>
          <c:showLegendKey val="0"/>
          <c:showVal val="0"/>
          <c:showCatName val="0"/>
          <c:showSerName val="0"/>
          <c:showPercent val="0"/>
          <c:showBubbleSize val="0"/>
        </c:dLbls>
        <c:axId val="420627039"/>
        <c:axId val="109015823"/>
      </c:areaChart>
      <c:lineChart>
        <c:grouping val="standard"/>
        <c:varyColors val="0"/>
        <c:ser>
          <c:idx val="5"/>
          <c:order val="5"/>
          <c:tx>
            <c:strRef>
              <c:f>'Box2.1.1'!$I$10</c:f>
              <c:strCache>
                <c:ptCount val="1"/>
                <c:pt idx="0">
                  <c:v>World </c:v>
                </c:pt>
              </c:strCache>
            </c:strRef>
          </c:tx>
          <c:spPr>
            <a:ln w="19050" cap="rnd">
              <a:solidFill>
                <a:schemeClr val="tx1"/>
              </a:solidFill>
              <a:round/>
            </a:ln>
            <a:effectLst/>
          </c:spPr>
          <c:marker>
            <c:symbol val="none"/>
          </c:marker>
          <c:cat>
            <c:strRef>
              <c:f>'Box2.1.1'!$J$4:$AQ$4</c:f>
              <c:strCache>
                <c:ptCount val="34"/>
                <c:pt idx="0">
                  <c:v>1989</c:v>
                </c:pt>
                <c:pt idx="1">
                  <c:v>90</c:v>
                </c:pt>
                <c:pt idx="2">
                  <c:v>91</c:v>
                </c:pt>
                <c:pt idx="3">
                  <c:v>92</c:v>
                </c:pt>
                <c:pt idx="4">
                  <c:v>93</c:v>
                </c:pt>
                <c:pt idx="5">
                  <c:v>94</c:v>
                </c:pt>
                <c:pt idx="6">
                  <c:v>95</c:v>
                </c:pt>
                <c:pt idx="7">
                  <c:v>96</c:v>
                </c:pt>
                <c:pt idx="8">
                  <c:v>97</c:v>
                </c:pt>
                <c:pt idx="9">
                  <c:v>98</c:v>
                </c:pt>
                <c:pt idx="10">
                  <c:v>99</c:v>
                </c:pt>
                <c:pt idx="11">
                  <c:v>2000</c:v>
                </c:pt>
                <c:pt idx="12">
                  <c:v>2001</c:v>
                </c:pt>
                <c:pt idx="13">
                  <c:v>02</c:v>
                </c:pt>
                <c:pt idx="14">
                  <c:v>03</c:v>
                </c:pt>
                <c:pt idx="15">
                  <c:v>04</c:v>
                </c:pt>
                <c:pt idx="16">
                  <c:v>05</c:v>
                </c:pt>
                <c:pt idx="17">
                  <c:v>06</c:v>
                </c:pt>
                <c:pt idx="18">
                  <c:v>07</c:v>
                </c:pt>
                <c:pt idx="19">
                  <c:v>08</c:v>
                </c:pt>
                <c:pt idx="20">
                  <c:v>09</c:v>
                </c:pt>
                <c:pt idx="21">
                  <c:v>10</c:v>
                </c:pt>
                <c:pt idx="22">
                  <c:v>11</c:v>
                </c:pt>
                <c:pt idx="23">
                  <c:v>12</c:v>
                </c:pt>
                <c:pt idx="24">
                  <c:v>13</c:v>
                </c:pt>
                <c:pt idx="25">
                  <c:v>14</c:v>
                </c:pt>
                <c:pt idx="26">
                  <c:v>15</c:v>
                </c:pt>
                <c:pt idx="27">
                  <c:v>16</c:v>
                </c:pt>
                <c:pt idx="28">
                  <c:v>17</c:v>
                </c:pt>
                <c:pt idx="29">
                  <c:v>18</c:v>
                </c:pt>
                <c:pt idx="30">
                  <c:v>19</c:v>
                </c:pt>
                <c:pt idx="31">
                  <c:v>20</c:v>
                </c:pt>
                <c:pt idx="32">
                  <c:v>21</c:v>
                </c:pt>
                <c:pt idx="33">
                  <c:v>22</c:v>
                </c:pt>
              </c:strCache>
            </c:strRef>
          </c:cat>
          <c:val>
            <c:numRef>
              <c:f>'Box2.1.1'!$J$10:$AQ$10</c:f>
              <c:numCache>
                <c:formatCode>0.00</c:formatCode>
                <c:ptCount val="34"/>
                <c:pt idx="0">
                  <c:v>33.609051999999998</c:v>
                </c:pt>
                <c:pt idx="1">
                  <c:v>41.162430000000001</c:v>
                </c:pt>
                <c:pt idx="2">
                  <c:v>41.941034999999999</c:v>
                </c:pt>
                <c:pt idx="3">
                  <c:v>45.565840000000001</c:v>
                </c:pt>
                <c:pt idx="4">
                  <c:v>47.482137000000002</c:v>
                </c:pt>
                <c:pt idx="5">
                  <c:v>47.491307999999997</c:v>
                </c:pt>
                <c:pt idx="6">
                  <c:v>41.128417999999996</c:v>
                </c:pt>
                <c:pt idx="7">
                  <c:v>37.402277999999995</c:v>
                </c:pt>
                <c:pt idx="8">
                  <c:v>33.912275999999999</c:v>
                </c:pt>
                <c:pt idx="9">
                  <c:v>35.331620000000001</c:v>
                </c:pt>
                <c:pt idx="10">
                  <c:v>37.692042000000001</c:v>
                </c:pt>
                <c:pt idx="11">
                  <c:v>38.082456000000001</c:v>
                </c:pt>
                <c:pt idx="12">
                  <c:v>41.986471000000002</c:v>
                </c:pt>
                <c:pt idx="13">
                  <c:v>40.712341000000002</c:v>
                </c:pt>
                <c:pt idx="14">
                  <c:v>39.324263000000002</c:v>
                </c:pt>
                <c:pt idx="15">
                  <c:v>39.989514</c:v>
                </c:pt>
                <c:pt idx="16">
                  <c:v>37.112358</c:v>
                </c:pt>
                <c:pt idx="17">
                  <c:v>39.465561000000001</c:v>
                </c:pt>
                <c:pt idx="18">
                  <c:v>42.692860000000003</c:v>
                </c:pt>
                <c:pt idx="19">
                  <c:v>41.984656999999999</c:v>
                </c:pt>
                <c:pt idx="20">
                  <c:v>41.102452999999997</c:v>
                </c:pt>
                <c:pt idx="21">
                  <c:v>41.057823000000006</c:v>
                </c:pt>
                <c:pt idx="22">
                  <c:v>38.538590999999997</c:v>
                </c:pt>
                <c:pt idx="23">
                  <c:v>42.745550999999999</c:v>
                </c:pt>
                <c:pt idx="24">
                  <c:v>51.232045999999997</c:v>
                </c:pt>
                <c:pt idx="25">
                  <c:v>59.206055000000006</c:v>
                </c:pt>
                <c:pt idx="26">
                  <c:v>65.026893000000001</c:v>
                </c:pt>
                <c:pt idx="27">
                  <c:v>65.475099999999998</c:v>
                </c:pt>
                <c:pt idx="28">
                  <c:v>68.407061999999996</c:v>
                </c:pt>
                <c:pt idx="29">
                  <c:v>73.312606999999986</c:v>
                </c:pt>
                <c:pt idx="30">
                  <c:v>79.442145999999994</c:v>
                </c:pt>
                <c:pt idx="31">
                  <c:v>82.440344999999979</c:v>
                </c:pt>
                <c:pt idx="32">
                  <c:v>89.389499999999998</c:v>
                </c:pt>
                <c:pt idx="33">
                  <c:v>108.455766</c:v>
                </c:pt>
              </c:numCache>
            </c:numRef>
          </c:val>
          <c:smooth val="0"/>
          <c:extLst>
            <c:ext xmlns:c16="http://schemas.microsoft.com/office/drawing/2014/chart" uri="{C3380CC4-5D6E-409C-BE32-E72D297353CC}">
              <c16:uniqueId val="{00000005-4E69-4A1E-A4BE-5038074D574B}"/>
            </c:ext>
          </c:extLst>
        </c:ser>
        <c:dLbls>
          <c:showLegendKey val="0"/>
          <c:showVal val="0"/>
          <c:showCatName val="0"/>
          <c:showSerName val="0"/>
          <c:showPercent val="0"/>
          <c:showBubbleSize val="0"/>
        </c:dLbls>
        <c:marker val="1"/>
        <c:smooth val="0"/>
        <c:axId val="420627039"/>
        <c:axId val="109015823"/>
      </c:lineChart>
      <c:scatterChart>
        <c:scatterStyle val="lineMarker"/>
        <c:varyColors val="0"/>
        <c:ser>
          <c:idx val="6"/>
          <c:order val="6"/>
          <c:tx>
            <c:strRef>
              <c:f>'Box2.1.1'!$I$11</c:f>
              <c:strCache>
                <c:ptCount val="1"/>
                <c:pt idx="0">
                  <c:v>2011 Arab Uprisings</c:v>
                </c:pt>
              </c:strCache>
            </c:strRef>
          </c:tx>
          <c:spPr>
            <a:ln w="19050" cap="rnd">
              <a:solidFill>
                <a:srgbClr val="FF0000"/>
              </a:solidFill>
              <a:round/>
            </a:ln>
            <a:effectLst/>
          </c:spPr>
          <c:marker>
            <c:symbol val="none"/>
          </c:marker>
          <c:xVal>
            <c:numRef>
              <c:f>'Box2.1.1'!$AF$13:$AF$14</c:f>
              <c:numCache>
                <c:formatCode>General</c:formatCode>
                <c:ptCount val="2"/>
                <c:pt idx="0">
                  <c:v>23</c:v>
                </c:pt>
                <c:pt idx="1">
                  <c:v>23</c:v>
                </c:pt>
              </c:numCache>
            </c:numRef>
          </c:xVal>
          <c:yVal>
            <c:numRef>
              <c:f>'Box2.1.1'!$AF$11:$AF$12</c:f>
              <c:numCache>
                <c:formatCode>General</c:formatCode>
                <c:ptCount val="2"/>
                <c:pt idx="0">
                  <c:v>0</c:v>
                </c:pt>
                <c:pt idx="1">
                  <c:v>80</c:v>
                </c:pt>
              </c:numCache>
            </c:numRef>
          </c:yVal>
          <c:smooth val="0"/>
          <c:extLst>
            <c:ext xmlns:c16="http://schemas.microsoft.com/office/drawing/2014/chart" uri="{C3380CC4-5D6E-409C-BE32-E72D297353CC}">
              <c16:uniqueId val="{00000006-4E69-4A1E-A4BE-5038074D574B}"/>
            </c:ext>
          </c:extLst>
        </c:ser>
        <c:dLbls>
          <c:showLegendKey val="0"/>
          <c:showVal val="0"/>
          <c:showCatName val="0"/>
          <c:showSerName val="0"/>
          <c:showPercent val="0"/>
          <c:showBubbleSize val="0"/>
        </c:dLbls>
        <c:axId val="420627039"/>
        <c:axId val="109015823"/>
      </c:scatterChart>
      <c:catAx>
        <c:axId val="420627039"/>
        <c:scaling>
          <c:orientation val="minMax"/>
        </c:scaling>
        <c:delete val="0"/>
        <c:axPos val="b"/>
        <c:numFmt formatCode="General" sourceLinked="1"/>
        <c:majorTickMark val="none"/>
        <c:minorTickMark val="none"/>
        <c:tickLblPos val="nextTo"/>
        <c:spPr>
          <a:noFill/>
          <a:ln w="3175" cap="flat" cmpd="sng" algn="ctr">
            <a:solidFill>
              <a:schemeClr val="bg1">
                <a:lumMod val="50000"/>
              </a:schemeClr>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09015823"/>
        <c:crosses val="autoZero"/>
        <c:auto val="1"/>
        <c:lblAlgn val="ctr"/>
        <c:lblOffset val="100"/>
        <c:tickLblSkip val="4"/>
        <c:noMultiLvlLbl val="0"/>
      </c:catAx>
      <c:valAx>
        <c:axId val="109015823"/>
        <c:scaling>
          <c:orientation val="minMax"/>
        </c:scaling>
        <c:delete val="0"/>
        <c:axPos val="l"/>
        <c:numFmt formatCode="0" sourceLinked="0"/>
        <c:majorTickMark val="in"/>
        <c:minorTickMark val="none"/>
        <c:tickLblPos val="nextTo"/>
        <c:spPr>
          <a:noFill/>
          <a:ln w="3175">
            <a:solidFill>
              <a:schemeClr val="bg1">
                <a:lumMod val="50000"/>
              </a:schemeClr>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20627039"/>
        <c:crosses val="autoZero"/>
        <c:crossBetween val="between"/>
      </c:valAx>
      <c:spPr>
        <a:noFill/>
        <a:ln>
          <a:noFill/>
        </a:ln>
        <a:effectLst/>
      </c:spPr>
    </c:plotArea>
    <c:legend>
      <c:legendPos val="b"/>
      <c:layout>
        <c:manualLayout>
          <c:xMode val="edge"/>
          <c:yMode val="edge"/>
          <c:x val="6.8506397637795272E-2"/>
          <c:y val="2.4302274715660543E-2"/>
          <c:w val="0.78569444444444447"/>
          <c:h val="0.4095229111986001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zero"/>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2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7735243412363292E-2"/>
          <c:y val="0.17445180127445689"/>
          <c:w val="0.86724872316171497"/>
          <c:h val="0.68811295557627461"/>
        </c:manualLayout>
      </c:layout>
      <c:barChart>
        <c:barDir val="col"/>
        <c:grouping val="stacked"/>
        <c:varyColors val="0"/>
        <c:ser>
          <c:idx val="0"/>
          <c:order val="0"/>
          <c:tx>
            <c:strRef>
              <c:f>'3.3'!$T$6</c:f>
              <c:strCache>
                <c:ptCount val="1"/>
                <c:pt idx="0">
                  <c:v>CCA nonhydrocarbon trade</c:v>
                </c:pt>
              </c:strCache>
            </c:strRef>
          </c:tx>
          <c:spPr>
            <a:solidFill>
              <a:srgbClr val="002060"/>
            </a:solidFill>
            <a:ln>
              <a:noFill/>
            </a:ln>
            <a:effectLst/>
          </c:spPr>
          <c:invertIfNegative val="0"/>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'3.3'!$V$6:$AZ$6</c:f>
              <c:numCache>
                <c:formatCode>General</c:formatCode>
                <c:ptCount val="31"/>
                <c:pt idx="0" formatCode="0.00">
                  <c:v>53.044545357178244</c:v>
                </c:pt>
                <c:pt idx="4" formatCode="0.00">
                  <c:v>27.327590422954046</c:v>
                </c:pt>
                <c:pt idx="8" formatCode="0.00">
                  <c:v>25.122949888553521</c:v>
                </c:pt>
                <c:pt idx="12" formatCode="0.00">
                  <c:v>46.712525953781444</c:v>
                </c:pt>
                <c:pt idx="16" formatCode="0.00">
                  <c:v>16.015688808162459</c:v>
                </c:pt>
                <c:pt idx="20" formatCode="0.00">
                  <c:v>-12.473965195161824</c:v>
                </c:pt>
                <c:pt idx="24" formatCode="0.00">
                  <c:v>21.861041007227307</c:v>
                </c:pt>
                <c:pt idx="28" formatCode="0.00">
                  <c:v>43.091139040097737</c:v>
                </c:pt>
              </c:numCache>
              <c:extLst/>
            </c:numRef>
          </c:val>
          <c:extLst>
            <c:ext xmlns:c16="http://schemas.microsoft.com/office/drawing/2014/chart" uri="{C3380CC4-5D6E-409C-BE32-E72D297353CC}">
              <c16:uniqueId val="{00000000-26CC-4030-B270-AA8D835CAB97}"/>
            </c:ext>
          </c:extLst>
        </c:ser>
        <c:ser>
          <c:idx val="1"/>
          <c:order val="1"/>
          <c:tx>
            <c:strRef>
              <c:f>'3.3'!$T$7</c:f>
              <c:strCache>
                <c:ptCount val="1"/>
                <c:pt idx="0">
                  <c:v>MENA &amp; PAK nonhydrocarbon trade</c:v>
                </c:pt>
              </c:strCache>
            </c:strRef>
          </c:tx>
          <c:spPr>
            <a:solidFill>
              <a:srgbClr val="C00000"/>
            </a:solidFill>
            <a:ln>
              <a:noFill/>
            </a:ln>
            <a:effectLst/>
          </c:spPr>
          <c:invertIfNegative val="0"/>
          <c:dPt>
            <c:idx val="1"/>
            <c:invertIfNegative val="0"/>
            <c:bubble3D val="0"/>
            <c:spPr>
              <a:solidFill>
                <a:srgbClr val="C00000"/>
              </a:solidFill>
              <a:ln>
                <a:noFill/>
              </a:ln>
              <a:effectLst/>
            </c:spPr>
            <c:extLst>
              <c:ext xmlns:c16="http://schemas.microsoft.com/office/drawing/2014/chart" uri="{C3380CC4-5D6E-409C-BE32-E72D297353CC}">
                <c16:uniqueId val="{00000002-26CC-4030-B270-AA8D835CAB97}"/>
              </c:ext>
            </c:extLst>
          </c:dPt>
          <c:dPt>
            <c:idx val="5"/>
            <c:invertIfNegative val="0"/>
            <c:bubble3D val="0"/>
            <c:spPr>
              <a:solidFill>
                <a:srgbClr val="C00000"/>
              </a:solidFill>
              <a:ln>
                <a:noFill/>
              </a:ln>
              <a:effectLst/>
            </c:spPr>
            <c:extLst>
              <c:ext xmlns:c16="http://schemas.microsoft.com/office/drawing/2014/chart" uri="{C3380CC4-5D6E-409C-BE32-E72D297353CC}">
                <c16:uniqueId val="{00000004-26CC-4030-B270-AA8D835CAB97}"/>
              </c:ext>
            </c:extLst>
          </c:dPt>
          <c:dPt>
            <c:idx val="13"/>
            <c:invertIfNegative val="0"/>
            <c:bubble3D val="0"/>
            <c:spPr>
              <a:solidFill>
                <a:srgbClr val="C00000"/>
              </a:solidFill>
              <a:ln>
                <a:noFill/>
              </a:ln>
              <a:effectLst/>
            </c:spPr>
            <c:extLst>
              <c:ext xmlns:c16="http://schemas.microsoft.com/office/drawing/2014/chart" uri="{C3380CC4-5D6E-409C-BE32-E72D297353CC}">
                <c16:uniqueId val="{00000006-26CC-4030-B270-AA8D835CAB97}"/>
              </c:ext>
            </c:extLst>
          </c:dPt>
          <c:dPt>
            <c:idx val="17"/>
            <c:invertIfNegative val="0"/>
            <c:bubble3D val="0"/>
            <c:spPr>
              <a:solidFill>
                <a:srgbClr val="C00000"/>
              </a:solidFill>
              <a:ln>
                <a:noFill/>
              </a:ln>
              <a:effectLst/>
            </c:spPr>
            <c:extLst>
              <c:ext xmlns:c16="http://schemas.microsoft.com/office/drawing/2014/chart" uri="{C3380CC4-5D6E-409C-BE32-E72D297353CC}">
                <c16:uniqueId val="{00000008-26CC-4030-B270-AA8D835CAB97}"/>
              </c:ext>
            </c:extLst>
          </c:dPt>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'3.3'!$V$7:$AZ$7</c:f>
              <c:numCache>
                <c:formatCode>0.00</c:formatCode>
                <c:ptCount val="31"/>
                <c:pt idx="1">
                  <c:v>-5.3224830881281964</c:v>
                </c:pt>
                <c:pt idx="5">
                  <c:v>10.736183311690167</c:v>
                </c:pt>
                <c:pt idx="9">
                  <c:v>-0.57886805472756331</c:v>
                </c:pt>
                <c:pt idx="13">
                  <c:v>9.0004046878041706</c:v>
                </c:pt>
                <c:pt idx="17">
                  <c:v>4.2497236679417316</c:v>
                </c:pt>
                <c:pt idx="21">
                  <c:v>1.2769102428945118</c:v>
                </c:pt>
                <c:pt idx="25">
                  <c:v>-40.668927766600547</c:v>
                </c:pt>
                <c:pt idx="29">
                  <c:v>-27.088013382232734</c:v>
                </c:pt>
              </c:numCache>
              <c:extLst/>
            </c:numRef>
          </c:val>
          <c:extLst>
            <c:ext xmlns:c16="http://schemas.microsoft.com/office/drawing/2014/chart" uri="{C3380CC4-5D6E-409C-BE32-E72D297353CC}">
              <c16:uniqueId val="{00000009-26CC-4030-B270-AA8D835CAB97}"/>
            </c:ext>
          </c:extLst>
        </c:ser>
        <c:ser>
          <c:idx val="2"/>
          <c:order val="2"/>
          <c:tx>
            <c:strRef>
              <c:f>'3.3'!$T$8</c:f>
              <c:strCache>
                <c:ptCount val="1"/>
                <c:pt idx="0">
                  <c:v>Russia nonhydrocarbon trade</c:v>
                </c:pt>
              </c:strCache>
            </c:strRef>
          </c:tx>
          <c:spPr>
            <a:solidFill>
              <a:srgbClr val="FFC000"/>
            </a:solidFill>
            <a:ln>
              <a:noFill/>
            </a:ln>
            <a:effectLst/>
          </c:spPr>
          <c:invertIfNegative val="0"/>
          <c:dPt>
            <c:idx val="2"/>
            <c:invertIfNegative val="0"/>
            <c:bubble3D val="0"/>
            <c:spPr>
              <a:solidFill>
                <a:srgbClr val="FFC000"/>
              </a:solidFill>
              <a:ln>
                <a:noFill/>
              </a:ln>
              <a:effectLst/>
            </c:spPr>
            <c:extLst>
              <c:ext xmlns:c16="http://schemas.microsoft.com/office/drawing/2014/chart" uri="{C3380CC4-5D6E-409C-BE32-E72D297353CC}">
                <c16:uniqueId val="{0000000B-26CC-4030-B270-AA8D835CAB97}"/>
              </c:ext>
            </c:extLst>
          </c:dPt>
          <c:dPt>
            <c:idx val="6"/>
            <c:invertIfNegative val="0"/>
            <c:bubble3D val="0"/>
            <c:spPr>
              <a:solidFill>
                <a:srgbClr val="FFC000"/>
              </a:solidFill>
              <a:ln>
                <a:noFill/>
              </a:ln>
              <a:effectLst/>
            </c:spPr>
            <c:extLst>
              <c:ext xmlns:c16="http://schemas.microsoft.com/office/drawing/2014/chart" uri="{C3380CC4-5D6E-409C-BE32-E72D297353CC}">
                <c16:uniqueId val="{0000000D-26CC-4030-B270-AA8D835CAB97}"/>
              </c:ext>
            </c:extLst>
          </c:dPt>
          <c:dPt>
            <c:idx val="10"/>
            <c:invertIfNegative val="0"/>
            <c:bubble3D val="0"/>
            <c:spPr>
              <a:solidFill>
                <a:srgbClr val="FFC000"/>
              </a:solidFill>
              <a:ln>
                <a:noFill/>
              </a:ln>
              <a:effectLst/>
            </c:spPr>
            <c:extLst>
              <c:ext xmlns:c16="http://schemas.microsoft.com/office/drawing/2014/chart" uri="{C3380CC4-5D6E-409C-BE32-E72D297353CC}">
                <c16:uniqueId val="{0000000F-26CC-4030-B270-AA8D835CAB97}"/>
              </c:ext>
            </c:extLst>
          </c:dPt>
          <c:dPt>
            <c:idx val="14"/>
            <c:invertIfNegative val="0"/>
            <c:bubble3D val="0"/>
            <c:spPr>
              <a:solidFill>
                <a:srgbClr val="FFC000"/>
              </a:solidFill>
              <a:ln>
                <a:noFill/>
              </a:ln>
              <a:effectLst/>
            </c:spPr>
            <c:extLst>
              <c:ext xmlns:c16="http://schemas.microsoft.com/office/drawing/2014/chart" uri="{C3380CC4-5D6E-409C-BE32-E72D297353CC}">
                <c16:uniqueId val="{00000011-26CC-4030-B270-AA8D835CAB97}"/>
              </c:ext>
            </c:extLst>
          </c:dPt>
          <c:dPt>
            <c:idx val="18"/>
            <c:invertIfNegative val="0"/>
            <c:bubble3D val="0"/>
            <c:spPr>
              <a:solidFill>
                <a:srgbClr val="FFC000"/>
              </a:solidFill>
              <a:ln>
                <a:noFill/>
              </a:ln>
              <a:effectLst/>
            </c:spPr>
            <c:extLst>
              <c:ext xmlns:c16="http://schemas.microsoft.com/office/drawing/2014/chart" uri="{C3380CC4-5D6E-409C-BE32-E72D297353CC}">
                <c16:uniqueId val="{00000013-26CC-4030-B270-AA8D835CAB97}"/>
              </c:ext>
            </c:extLst>
          </c:dPt>
          <c:dPt>
            <c:idx val="22"/>
            <c:invertIfNegative val="0"/>
            <c:bubble3D val="0"/>
            <c:spPr>
              <a:solidFill>
                <a:srgbClr val="FFC000"/>
              </a:solidFill>
              <a:ln>
                <a:noFill/>
              </a:ln>
              <a:effectLst/>
            </c:spPr>
            <c:extLst>
              <c:ext xmlns:c16="http://schemas.microsoft.com/office/drawing/2014/chart" uri="{C3380CC4-5D6E-409C-BE32-E72D297353CC}">
                <c16:uniqueId val="{00000015-26CC-4030-B270-AA8D835CAB97}"/>
              </c:ext>
            </c:extLst>
          </c:dPt>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'3.3'!$V$8:$AZ$8</c:f>
              <c:numCache>
                <c:formatCode>General</c:formatCode>
                <c:ptCount val="31"/>
                <c:pt idx="2" formatCode="0.00">
                  <c:v>-67.329722796149511</c:v>
                </c:pt>
                <c:pt idx="6" formatCode="0.00">
                  <c:v>-4.4293599920490889</c:v>
                </c:pt>
                <c:pt idx="10" formatCode="0.00">
                  <c:v>-28.288649367055672</c:v>
                </c:pt>
                <c:pt idx="14" formatCode="0.00">
                  <c:v>-26.769113108699244</c:v>
                </c:pt>
                <c:pt idx="18" formatCode="0.00">
                  <c:v>12.598230699687333</c:v>
                </c:pt>
                <c:pt idx="22" formatCode="0.00">
                  <c:v>23.095750014418847</c:v>
                </c:pt>
                <c:pt idx="30" formatCode="0.00">
                  <c:v>0</c:v>
                </c:pt>
              </c:numCache>
              <c:extLst/>
            </c:numRef>
          </c:val>
          <c:extLst>
            <c:ext xmlns:c16="http://schemas.microsoft.com/office/drawing/2014/chart" uri="{C3380CC4-5D6E-409C-BE32-E72D297353CC}">
              <c16:uniqueId val="{00000016-26CC-4030-B270-AA8D835CAB97}"/>
            </c:ext>
          </c:extLst>
        </c:ser>
        <c:dLbls>
          <c:showLegendKey val="0"/>
          <c:showVal val="0"/>
          <c:showCatName val="0"/>
          <c:showSerName val="0"/>
          <c:showPercent val="0"/>
          <c:showBubbleSize val="0"/>
        </c:dLbls>
        <c:gapWidth val="0"/>
        <c:overlap val="100"/>
        <c:axId val="457242399"/>
        <c:axId val="607100335"/>
      </c:barChart>
      <c:lineChart>
        <c:grouping val="standard"/>
        <c:varyColors val="0"/>
        <c:ser>
          <c:idx val="3"/>
          <c:order val="3"/>
          <c:tx>
            <c:strRef>
              <c:f>'3.3'!$T$9</c:f>
              <c:strCache>
                <c:ptCount val="1"/>
                <c:pt idx="0">
                  <c:v>CCA total trade</c:v>
                </c:pt>
              </c:strCache>
            </c:strRef>
          </c:tx>
          <c:spPr>
            <a:ln w="3175" cap="rnd">
              <a:solidFill>
                <a:schemeClr val="tx1"/>
              </a:solidFill>
              <a:round/>
            </a:ln>
            <a:effectLst/>
          </c:spPr>
          <c:marker>
            <c:symbol val="triangle"/>
            <c:size val="7"/>
            <c:spPr>
              <a:solidFill>
                <a:srgbClr val="00B0F0"/>
              </a:solidFill>
              <a:ln w="3175">
                <a:solidFill>
                  <a:schemeClr val="tx1"/>
                </a:solidFill>
              </a:ln>
              <a:effectLst/>
            </c:spPr>
          </c:marker>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'3.3'!$V$9:$AZ$9</c:f>
              <c:numCache>
                <c:formatCode>General</c:formatCode>
                <c:ptCount val="31"/>
                <c:pt idx="0">
                  <c:v>25.844632278478546</c:v>
                </c:pt>
                <c:pt idx="4">
                  <c:v>27.901602534750992</c:v>
                </c:pt>
                <c:pt idx="8" formatCode="0.00">
                  <c:v>44.636934123869807</c:v>
                </c:pt>
                <c:pt idx="12">
                  <c:v>50.136713122297806</c:v>
                </c:pt>
                <c:pt idx="16" formatCode="0.00">
                  <c:v>25.161124929299344</c:v>
                </c:pt>
                <c:pt idx="20" formatCode="0.00">
                  <c:v>40.23820664107938</c:v>
                </c:pt>
                <c:pt idx="24" formatCode="0.00">
                  <c:v>-5.556953493296791</c:v>
                </c:pt>
                <c:pt idx="28" formatCode="0.00">
                  <c:v>2.5332204182860329</c:v>
                </c:pt>
              </c:numCache>
              <c:extLst/>
            </c:numRef>
          </c:val>
          <c:smooth val="0"/>
          <c:extLst>
            <c:ext xmlns:c16="http://schemas.microsoft.com/office/drawing/2014/chart" uri="{C3380CC4-5D6E-409C-BE32-E72D297353CC}">
              <c16:uniqueId val="{00000017-26CC-4030-B270-AA8D835CAB97}"/>
            </c:ext>
          </c:extLst>
        </c:ser>
        <c:ser>
          <c:idx val="4"/>
          <c:order val="4"/>
          <c:tx>
            <c:strRef>
              <c:f>'3.3'!$T$10</c:f>
              <c:strCache>
                <c:ptCount val="1"/>
                <c:pt idx="0">
                  <c:v>MENA &amp; PAK total trade</c:v>
                </c:pt>
              </c:strCache>
            </c:strRef>
          </c:tx>
          <c:spPr>
            <a:ln w="3175" cap="rnd">
              <a:solidFill>
                <a:schemeClr val="tx1"/>
              </a:solidFill>
              <a:round/>
            </a:ln>
            <a:effectLst/>
          </c:spPr>
          <c:marker>
            <c:symbol val="circle"/>
            <c:size val="7"/>
            <c:spPr>
              <a:solidFill>
                <a:srgbClr val="C00000"/>
              </a:solidFill>
              <a:ln w="3175">
                <a:solidFill>
                  <a:schemeClr val="tx1"/>
                </a:solidFill>
              </a:ln>
              <a:effectLst/>
            </c:spPr>
          </c:marker>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'3.3'!$V$10:$AZ$10</c:f>
              <c:numCache>
                <c:formatCode>General</c:formatCode>
                <c:ptCount val="31"/>
                <c:pt idx="1">
                  <c:v>-2.9576311055006599</c:v>
                </c:pt>
                <c:pt idx="5">
                  <c:v>28.094623582339523</c:v>
                </c:pt>
                <c:pt idx="9" formatCode="0.00">
                  <c:v>-2.0320390288356434</c:v>
                </c:pt>
                <c:pt idx="13">
                  <c:v>36.190616983901478</c:v>
                </c:pt>
                <c:pt idx="17" formatCode="0.00">
                  <c:v>7.0625539558151571</c:v>
                </c:pt>
                <c:pt idx="21" formatCode="0.00">
                  <c:v>38.081031899076443</c:v>
                </c:pt>
                <c:pt idx="25" formatCode="0.00">
                  <c:v>21.243666967450178</c:v>
                </c:pt>
                <c:pt idx="29" formatCode="0.00">
                  <c:v>-3.0815758071319319</c:v>
                </c:pt>
              </c:numCache>
              <c:extLst/>
            </c:numRef>
          </c:val>
          <c:smooth val="0"/>
          <c:extLst>
            <c:ext xmlns:c16="http://schemas.microsoft.com/office/drawing/2014/chart" uri="{C3380CC4-5D6E-409C-BE32-E72D297353CC}">
              <c16:uniqueId val="{00000018-26CC-4030-B270-AA8D835CAB97}"/>
            </c:ext>
          </c:extLst>
        </c:ser>
        <c:ser>
          <c:idx val="5"/>
          <c:order val="5"/>
          <c:tx>
            <c:strRef>
              <c:f>'3.3'!$T$11</c:f>
              <c:strCache>
                <c:ptCount val="1"/>
                <c:pt idx="0">
                  <c:v>Russia total trade</c:v>
                </c:pt>
              </c:strCache>
            </c:strRef>
          </c:tx>
          <c:spPr>
            <a:ln w="3175" cap="rnd">
              <a:solidFill>
                <a:schemeClr val="tx1"/>
              </a:solidFill>
              <a:round/>
            </a:ln>
            <a:effectLst/>
          </c:spPr>
          <c:marker>
            <c:symbol val="diamond"/>
            <c:size val="5"/>
            <c:spPr>
              <a:solidFill>
                <a:srgbClr val="FFC000"/>
              </a:solidFill>
              <a:ln w="3175">
                <a:solidFill>
                  <a:schemeClr val="tx1"/>
                </a:solidFill>
              </a:ln>
              <a:effectLst/>
            </c:spPr>
          </c:marker>
          <c:dPt>
            <c:idx val="2"/>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9-26CC-4030-B270-AA8D835CAB97}"/>
              </c:ext>
            </c:extLst>
          </c:dPt>
          <c:dPt>
            <c:idx val="6"/>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A-26CC-4030-B270-AA8D835CAB97}"/>
              </c:ext>
            </c:extLst>
          </c:dPt>
          <c:dPt>
            <c:idx val="10"/>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B-26CC-4030-B270-AA8D835CAB97}"/>
              </c:ext>
            </c:extLst>
          </c:dPt>
          <c:dPt>
            <c:idx val="14"/>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C-26CC-4030-B270-AA8D835CAB97}"/>
              </c:ext>
            </c:extLst>
          </c:dPt>
          <c:dPt>
            <c:idx val="18"/>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D-26CC-4030-B270-AA8D835CAB97}"/>
              </c:ext>
            </c:extLst>
          </c:dPt>
          <c:dPt>
            <c:idx val="22"/>
            <c:marker>
              <c:symbol val="diamond"/>
              <c:size val="7"/>
              <c:spPr>
                <a:solidFill>
                  <a:srgbClr val="FFC000"/>
                </a:solidFill>
                <a:ln w="3175">
                  <a:solidFill>
                    <a:schemeClr val="tx1"/>
                  </a:solidFill>
                </a:ln>
                <a:effectLst/>
              </c:spPr>
            </c:marker>
            <c:bubble3D val="0"/>
            <c:extLst>
              <c:ext xmlns:c16="http://schemas.microsoft.com/office/drawing/2014/chart" uri="{C3380CC4-5D6E-409C-BE32-E72D297353CC}">
                <c16:uniqueId val="{0000001E-26CC-4030-B270-AA8D835CAB97}"/>
              </c:ext>
            </c:extLst>
          </c:dPt>
          <c:cat>
            <c:multiLvlStrRef>
              <c:f>'3.3'!$V$4:$BP$5</c:f>
              <c:multiLvlStrCache>
                <c:ptCount val="46"/>
                <c:lvl>
                  <c:pt idx="1">
                    <c:v>Exports</c:v>
                  </c:pt>
                  <c:pt idx="5">
                    <c:v>Imports</c:v>
                  </c:pt>
                  <c:pt idx="9">
                    <c:v>Exports</c:v>
                  </c:pt>
                  <c:pt idx="13">
                    <c:v>Imports</c:v>
                  </c:pt>
                  <c:pt idx="17">
                    <c:v>Exports</c:v>
                  </c:pt>
                  <c:pt idx="21">
                    <c:v>Imports</c:v>
                  </c:pt>
                  <c:pt idx="25">
                    <c:v>Exports</c:v>
                  </c:pt>
                  <c:pt idx="29">
                    <c:v>Imports</c:v>
                  </c:pt>
                  <c:pt idx="33">
                    <c:v>Exports</c:v>
                  </c:pt>
                  <c:pt idx="37">
                    <c:v>Imports</c:v>
                  </c:pt>
                  <c:pt idx="41">
                    <c:v>Exports</c:v>
                  </c:pt>
                  <c:pt idx="45">
                    <c:v>Imports</c:v>
                  </c:pt>
                </c:lvl>
                <c:lvl>
                  <c:pt idx="0">
                    <c:v>United States</c:v>
                  </c:pt>
                  <c:pt idx="8">
                    <c:v>European Union</c:v>
                  </c:pt>
                  <c:pt idx="16">
                    <c:v>China</c:v>
                  </c:pt>
                  <c:pt idx="24">
                    <c:v>Russia</c:v>
                  </c:pt>
                  <c:pt idx="32">
                    <c:v>World</c:v>
                  </c:pt>
                  <c:pt idx="40">
                    <c:v>Test</c:v>
                  </c:pt>
                </c:lvl>
              </c:multiLvlStrCache>
              <c:extLst/>
            </c:multiLvlStrRef>
          </c:cat>
          <c:val>
            <c:numRef>
              <c:f>'3.3'!$V$11:$AZ$11</c:f>
              <c:numCache>
                <c:formatCode>General</c:formatCode>
                <c:ptCount val="31"/>
                <c:pt idx="2">
                  <c:v>-77.837145571548845</c:v>
                </c:pt>
                <c:pt idx="6">
                  <c:v>-89.941921548461821</c:v>
                </c:pt>
                <c:pt idx="10" formatCode="0.00">
                  <c:v>-47.829350811968503</c:v>
                </c:pt>
                <c:pt idx="14">
                  <c:v>-2.1045146707862066</c:v>
                </c:pt>
                <c:pt idx="18" formatCode="0.00">
                  <c:v>5.4293859100103345</c:v>
                </c:pt>
                <c:pt idx="22" formatCode="0.00">
                  <c:v>38.081031899076443</c:v>
                </c:pt>
              </c:numCache>
              <c:extLst/>
            </c:numRef>
          </c:val>
          <c:smooth val="0"/>
          <c:extLst>
            <c:ext xmlns:c16="http://schemas.microsoft.com/office/drawing/2014/chart" uri="{C3380CC4-5D6E-409C-BE32-E72D297353CC}">
              <c16:uniqueId val="{0000001F-26CC-4030-B270-AA8D835CAB97}"/>
            </c:ext>
          </c:extLst>
        </c:ser>
        <c:dLbls>
          <c:showLegendKey val="0"/>
          <c:showVal val="0"/>
          <c:showCatName val="0"/>
          <c:showSerName val="0"/>
          <c:showPercent val="0"/>
          <c:showBubbleSize val="0"/>
        </c:dLbls>
        <c:marker val="1"/>
        <c:smooth val="0"/>
        <c:axId val="457242399"/>
        <c:axId val="607100335"/>
      </c:lineChart>
      <c:catAx>
        <c:axId val="457242399"/>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07100335"/>
        <c:crosses val="autoZero"/>
        <c:auto val="1"/>
        <c:lblAlgn val="ctr"/>
        <c:lblOffset val="100"/>
        <c:noMultiLvlLbl val="0"/>
      </c:catAx>
      <c:valAx>
        <c:axId val="607100335"/>
        <c:scaling>
          <c:orientation val="minMax"/>
          <c:max val="100"/>
          <c:min val="-100"/>
        </c:scaling>
        <c:delete val="0"/>
        <c:axPos val="l"/>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457242399"/>
        <c:crosses val="autoZero"/>
        <c:crossBetween val="between"/>
      </c:valAx>
      <c:spPr>
        <a:noFill/>
        <a:ln>
          <a:noFill/>
        </a:ln>
        <a:effectLst/>
      </c:spPr>
    </c:plotArea>
    <c:legend>
      <c:legendPos val="t"/>
      <c:layout>
        <c:manualLayout>
          <c:xMode val="edge"/>
          <c:yMode val="edge"/>
          <c:x val="0"/>
          <c:y val="1.1202385260095525E-2"/>
          <c:w val="0.99722373306871626"/>
          <c:h val="0.13645931758530183"/>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8282296472637327E-2"/>
          <c:y val="4.0366153210440535E-2"/>
          <c:w val="0.93217083820372559"/>
          <c:h val="0.8737542756135076"/>
        </c:manualLayout>
      </c:layout>
      <c:barChart>
        <c:barDir val="col"/>
        <c:grouping val="stacked"/>
        <c:varyColors val="0"/>
        <c:ser>
          <c:idx val="4"/>
          <c:order val="0"/>
          <c:tx>
            <c:strRef>
              <c:f>'3.4'!$F$1</c:f>
              <c:strCache>
                <c:ptCount val="1"/>
                <c:pt idx="0">
                  <c:v>Rest of The World </c:v>
                </c:pt>
              </c:strCache>
            </c:strRef>
          </c:tx>
          <c:spPr>
            <a:solidFill>
              <a:srgbClr val="002060"/>
            </a:solidFill>
            <a:ln>
              <a:noFill/>
            </a:ln>
            <a:effectLst/>
          </c:spPr>
          <c:invertIfNegative val="0"/>
          <c:cat>
            <c:strRef>
              <c:f>'3.4'!$A$3:$A$16</c:f>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extLst/>
            </c:strRef>
          </c:cat>
          <c:val>
            <c:numRef>
              <c:f>'3.4'!$F$3:$F$16</c:f>
              <c:numCache>
                <c:formatCode>General</c:formatCode>
                <c:ptCount val="14"/>
                <c:pt idx="0">
                  <c:v>1.1524506788197175</c:v>
                </c:pt>
                <c:pt idx="1">
                  <c:v>1.919829251749897E-2</c:v>
                </c:pt>
                <c:pt idx="2">
                  <c:v>0.66012465854660518</c:v>
                </c:pt>
                <c:pt idx="3">
                  <c:v>0.8395788548071289</c:v>
                </c:pt>
                <c:pt idx="4">
                  <c:v>0.57829764234181791</c:v>
                </c:pt>
                <c:pt idx="5">
                  <c:v>0.46895197312152864</c:v>
                </c:pt>
                <c:pt idx="6">
                  <c:v>1.1476238729435406</c:v>
                </c:pt>
                <c:pt idx="7">
                  <c:v>0.78576373037670522</c:v>
                </c:pt>
                <c:pt idx="8">
                  <c:v>0.46533884839458672</c:v>
                </c:pt>
                <c:pt idx="9">
                  <c:v>0.3875798879488831</c:v>
                </c:pt>
                <c:pt idx="10">
                  <c:v>0.55697128233532722</c:v>
                </c:pt>
                <c:pt idx="11">
                  <c:v>0.31076874613500977</c:v>
                </c:pt>
                <c:pt idx="12">
                  <c:v>0.29938189346551264</c:v>
                </c:pt>
                <c:pt idx="13">
                  <c:v>0.21059704424113848</c:v>
                </c:pt>
              </c:numCache>
              <c:extLst/>
            </c:numRef>
          </c:val>
          <c:extLst>
            <c:ext xmlns:c16="http://schemas.microsoft.com/office/drawing/2014/chart" uri="{C3380CC4-5D6E-409C-BE32-E72D297353CC}">
              <c16:uniqueId val="{00000000-78CF-4416-ABAD-04C24D48A200}"/>
            </c:ext>
          </c:extLst>
        </c:ser>
        <c:ser>
          <c:idx val="1"/>
          <c:order val="1"/>
          <c:tx>
            <c:strRef>
              <c:f>'3.4'!$C$1</c:f>
              <c:strCache>
                <c:ptCount val="1"/>
                <c:pt idx="0">
                  <c:v>EU</c:v>
                </c:pt>
              </c:strCache>
            </c:strRef>
          </c:tx>
          <c:spPr>
            <a:solidFill>
              <a:srgbClr val="C00000"/>
            </a:solidFill>
            <a:ln>
              <a:noFill/>
            </a:ln>
            <a:effectLst/>
          </c:spPr>
          <c:invertIfNegative val="0"/>
          <c:cat>
            <c:strRef>
              <c:f>'3.4'!$A$3:$A$16</c:f>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extLst/>
            </c:strRef>
          </c:cat>
          <c:val>
            <c:numRef>
              <c:f>'3.4'!$C$3:$C$16</c:f>
              <c:numCache>
                <c:formatCode>General</c:formatCode>
                <c:ptCount val="14"/>
                <c:pt idx="0">
                  <c:v>0.68560643652403264</c:v>
                </c:pt>
                <c:pt idx="1">
                  <c:v>0.12768699267000103</c:v>
                </c:pt>
                <c:pt idx="2">
                  <c:v>4.5329724853419663E-2</c:v>
                </c:pt>
                <c:pt idx="3">
                  <c:v>4.1821313452636719E-2</c:v>
                </c:pt>
                <c:pt idx="4">
                  <c:v>0.21289484765818203</c:v>
                </c:pt>
                <c:pt idx="5">
                  <c:v>0.10837397754546357</c:v>
                </c:pt>
                <c:pt idx="6">
                  <c:v>6.4802409383241652E-2</c:v>
                </c:pt>
                <c:pt idx="7">
                  <c:v>1.7973392537052154E-2</c:v>
                </c:pt>
                <c:pt idx="8">
                  <c:v>4.3303123687444572E-2</c:v>
                </c:pt>
                <c:pt idx="9">
                  <c:v>0.26747215944174196</c:v>
                </c:pt>
                <c:pt idx="10">
                  <c:v>1.2745603996704102E-2</c:v>
                </c:pt>
                <c:pt idx="11">
                  <c:v>0.2106847235</c:v>
                </c:pt>
                <c:pt idx="12">
                  <c:v>1.2930780181538105E-2</c:v>
                </c:pt>
                <c:pt idx="13">
                  <c:v>0.19279324375886156</c:v>
                </c:pt>
              </c:numCache>
              <c:extLst/>
            </c:numRef>
          </c:val>
          <c:extLst>
            <c:ext xmlns:c16="http://schemas.microsoft.com/office/drawing/2014/chart" uri="{C3380CC4-5D6E-409C-BE32-E72D297353CC}">
              <c16:uniqueId val="{00000001-78CF-4416-ABAD-04C24D48A200}"/>
            </c:ext>
          </c:extLst>
        </c:ser>
        <c:ser>
          <c:idx val="2"/>
          <c:order val="2"/>
          <c:tx>
            <c:strRef>
              <c:f>'3.4'!$D$1</c:f>
              <c:strCache>
                <c:ptCount val="1"/>
                <c:pt idx="0">
                  <c:v>Russia</c:v>
                </c:pt>
              </c:strCache>
            </c:strRef>
          </c:tx>
          <c:spPr>
            <a:solidFill>
              <a:schemeClr val="accent5">
                <a:lumMod val="60000"/>
                <a:lumOff val="40000"/>
              </a:schemeClr>
            </a:solidFill>
            <a:ln>
              <a:noFill/>
            </a:ln>
            <a:effectLst/>
          </c:spPr>
          <c:invertIfNegative val="0"/>
          <c:cat>
            <c:strRef>
              <c:f>'3.4'!$A$3:$A$16</c:f>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extLst/>
            </c:strRef>
          </c:cat>
          <c:val>
            <c:numRef>
              <c:f>'3.4'!$D$3:$D$16</c:f>
              <c:numCache>
                <c:formatCode>General</c:formatCode>
                <c:ptCount val="14"/>
                <c:pt idx="0">
                  <c:v>0.71617994237500004</c:v>
                </c:pt>
                <c:pt idx="1">
                  <c:v>-4.3026024437500004E-2</c:v>
                </c:pt>
                <c:pt idx="2">
                  <c:v>0.10496824387500001</c:v>
                </c:pt>
                <c:pt idx="3">
                  <c:v>1.2813433335000002</c:v>
                </c:pt>
                <c:pt idx="4">
                  <c:v>0.92926332700000003</c:v>
                </c:pt>
                <c:pt idx="5">
                  <c:v>1.030245361375</c:v>
                </c:pt>
                <c:pt idx="6">
                  <c:v>6.9528724649658208E-3</c:v>
                </c:pt>
                <c:pt idx="7">
                  <c:v>0.54289802250000008</c:v>
                </c:pt>
                <c:pt idx="8">
                  <c:v>0.19862359115625</c:v>
                </c:pt>
                <c:pt idx="9">
                  <c:v>3.60135768515625E-2</c:v>
                </c:pt>
                <c:pt idx="10">
                  <c:v>8.9243873339843755E-3</c:v>
                </c:pt>
                <c:pt idx="11">
                  <c:v>0.20492988986010743</c:v>
                </c:pt>
                <c:pt idx="12">
                  <c:v>0.220096113265625</c:v>
                </c:pt>
                <c:pt idx="13">
                  <c:v>-1.817241725E-2</c:v>
                </c:pt>
              </c:numCache>
              <c:extLst/>
            </c:numRef>
          </c:val>
          <c:extLst>
            <c:ext xmlns:c16="http://schemas.microsoft.com/office/drawing/2014/chart" uri="{C3380CC4-5D6E-409C-BE32-E72D297353CC}">
              <c16:uniqueId val="{00000002-78CF-4416-ABAD-04C24D48A200}"/>
            </c:ext>
          </c:extLst>
        </c:ser>
        <c:ser>
          <c:idx val="0"/>
          <c:order val="3"/>
          <c:tx>
            <c:strRef>
              <c:f>'3.4'!$E$1</c:f>
              <c:strCache>
                <c:ptCount val="1"/>
                <c:pt idx="0">
                  <c:v>USA</c:v>
                </c:pt>
              </c:strCache>
            </c:strRef>
          </c:tx>
          <c:spPr>
            <a:solidFill>
              <a:schemeClr val="accent2"/>
            </a:solidFill>
            <a:ln>
              <a:noFill/>
            </a:ln>
            <a:effectLst/>
          </c:spPr>
          <c:invertIfNegative val="0"/>
          <c:cat>
            <c:strRef>
              <c:f>'3.4'!$A$3:$A$16</c:f>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extLst/>
            </c:strRef>
          </c:cat>
          <c:val>
            <c:numRef>
              <c:f>'3.4'!$E$3:$E$16</c:f>
              <c:numCache>
                <c:formatCode>General</c:formatCode>
                <c:ptCount val="14"/>
                <c:pt idx="0">
                  <c:v>0.44660610028125003</c:v>
                </c:pt>
                <c:pt idx="1">
                  <c:v>-2.1925000000000001E-7</c:v>
                </c:pt>
                <c:pt idx="2">
                  <c:v>-5.4776690002441414E-4</c:v>
                </c:pt>
                <c:pt idx="3">
                  <c:v>2.1236461500000001E-2</c:v>
                </c:pt>
                <c:pt idx="4">
                  <c:v>-1.429097925E-2</c:v>
                </c:pt>
                <c:pt idx="5">
                  <c:v>-1.817608623046875E-4</c:v>
                </c:pt>
                <c:pt idx="6">
                  <c:v>2.0778908325195313E-4</c:v>
                </c:pt>
                <c:pt idx="7">
                  <c:v>2.5623827112426761E-3</c:v>
                </c:pt>
                <c:pt idx="8">
                  <c:v>3.023698E-3</c:v>
                </c:pt>
                <c:pt idx="9">
                  <c:v>-1.5341782500000001E-3</c:v>
                </c:pt>
                <c:pt idx="10">
                  <c:v>8.5549462402343748E-3</c:v>
                </c:pt>
                <c:pt idx="11">
                  <c:v>0</c:v>
                </c:pt>
                <c:pt idx="12">
                  <c:v>3.760827026367188E-4</c:v>
                </c:pt>
                <c:pt idx="13">
                  <c:v>-4.8696360000000001E-3</c:v>
                </c:pt>
              </c:numCache>
              <c:extLst/>
            </c:numRef>
          </c:val>
          <c:extLst>
            <c:ext xmlns:c16="http://schemas.microsoft.com/office/drawing/2014/chart" uri="{C3380CC4-5D6E-409C-BE32-E72D297353CC}">
              <c16:uniqueId val="{00000003-78CF-4416-ABAD-04C24D48A200}"/>
            </c:ext>
          </c:extLst>
        </c:ser>
        <c:ser>
          <c:idx val="3"/>
          <c:order val="4"/>
          <c:tx>
            <c:strRef>
              <c:f>'3.4'!$B$1</c:f>
              <c:strCache>
                <c:ptCount val="1"/>
                <c:pt idx="0">
                  <c:v>China</c:v>
                </c:pt>
              </c:strCache>
            </c:strRef>
          </c:tx>
          <c:spPr>
            <a:solidFill>
              <a:schemeClr val="accent2">
                <a:lumMod val="75000"/>
              </a:schemeClr>
            </a:solidFill>
            <a:ln>
              <a:noFill/>
            </a:ln>
            <a:effectLst/>
          </c:spPr>
          <c:invertIfNegative val="0"/>
          <c:cat>
            <c:strRef>
              <c:f>'3.4'!$A$3:$A$16</c:f>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extLst/>
            </c:strRef>
          </c:cat>
          <c:val>
            <c:numRef>
              <c:f>'3.4'!$B$3:$B$16</c:f>
              <c:numCache>
                <c:formatCode>General</c:formatCode>
                <c:ptCount val="14"/>
                <c:pt idx="0">
                  <c:v>0.19790981125000001</c:v>
                </c:pt>
                <c:pt idx="1">
                  <c:v>2.451804858</c:v>
                </c:pt>
                <c:pt idx="2">
                  <c:v>1.336168746125</c:v>
                </c:pt>
                <c:pt idx="3">
                  <c:v>1.5238717240234376E-2</c:v>
                </c:pt>
                <c:pt idx="4">
                  <c:v>0.28241109875000003</c:v>
                </c:pt>
                <c:pt idx="5">
                  <c:v>6.5515492320312507E-2</c:v>
                </c:pt>
                <c:pt idx="6">
                  <c:v>-1.9660115000000003E-3</c:v>
                </c:pt>
                <c:pt idx="7">
                  <c:v>-5.4976266249999999E-3</c:v>
                </c:pt>
                <c:pt idx="8">
                  <c:v>5.5181421761718752E-2</c:v>
                </c:pt>
                <c:pt idx="9">
                  <c:v>-6.0475325000000006E-4</c:v>
                </c:pt>
                <c:pt idx="10">
                  <c:v>-3.9080343750000001E-3</c:v>
                </c:pt>
                <c:pt idx="11">
                  <c:v>-0.19464685850000002</c:v>
                </c:pt>
                <c:pt idx="12">
                  <c:v>1.5018682218754292E-4</c:v>
                </c:pt>
                <c:pt idx="13">
                  <c:v>1.2549066750000001E-2</c:v>
                </c:pt>
              </c:numCache>
              <c:extLst/>
            </c:numRef>
          </c:val>
          <c:extLst>
            <c:ext xmlns:c16="http://schemas.microsoft.com/office/drawing/2014/chart" uri="{C3380CC4-5D6E-409C-BE32-E72D297353CC}">
              <c16:uniqueId val="{00000004-78CF-4416-ABAD-04C24D48A200}"/>
            </c:ext>
          </c:extLst>
        </c:ser>
        <c:dLbls>
          <c:showLegendKey val="0"/>
          <c:showVal val="0"/>
          <c:showCatName val="0"/>
          <c:showSerName val="0"/>
          <c:showPercent val="0"/>
          <c:showBubbleSize val="0"/>
        </c:dLbls>
        <c:gapWidth val="137"/>
        <c:overlap val="100"/>
        <c:axId val="193622079"/>
        <c:axId val="1899059279"/>
        <c:extLst>
          <c:ext xmlns:c15="http://schemas.microsoft.com/office/drawing/2012/chart" uri="{02D57815-91ED-43cb-92C2-25804820EDAC}">
            <c15:filteredBarSeries>
              <c15:ser>
                <c:idx val="5"/>
                <c:order val="5"/>
                <c:tx>
                  <c:strRef>
                    <c:extLst>
                      <c:ext uri="{02D57815-91ED-43cb-92C2-25804820EDAC}">
                        <c15:formulaRef>
                          <c15:sqref>'3.4'!$G$1</c15:sqref>
                        </c15:formulaRef>
                      </c:ext>
                    </c:extLst>
                    <c:strCache>
                      <c:ptCount val="1"/>
                      <c:pt idx="0">
                        <c:v>Total</c:v>
                      </c:pt>
                    </c:strCache>
                  </c:strRef>
                </c:tx>
                <c:spPr>
                  <a:solidFill>
                    <a:schemeClr val="accent6"/>
                  </a:solidFill>
                  <a:ln>
                    <a:noFill/>
                  </a:ln>
                  <a:effectLst/>
                </c:spPr>
                <c:invertIfNegative val="0"/>
                <c:cat>
                  <c:strRef>
                    <c:extLst>
                      <c:ext uri="{02D57815-91ED-43cb-92C2-25804820EDAC}">
                        <c15:formulaRef>
                          <c15:sqref>'3.4'!$A$3:$A$16</c15:sqref>
                        </c15:formulaRef>
                      </c:ext>
                    </c:extLst>
                    <c:strCache>
                      <c:ptCount val="14"/>
                      <c:pt idx="0">
                        <c:v>Iron and steel</c:v>
                      </c:pt>
                      <c:pt idx="1">
                        <c:v>Ores</c:v>
                      </c:pt>
                      <c:pt idx="2">
                        <c:v>Copper</c:v>
                      </c:pt>
                      <c:pt idx="3">
                        <c:v>Electrical machinery</c:v>
                      </c:pt>
                      <c:pt idx="4">
                        <c:v>Inorganic Chemicals</c:v>
                      </c:pt>
                      <c:pt idx="5">
                        <c:v>Nuclear </c:v>
                      </c:pt>
                      <c:pt idx="6">
                        <c:v>Cereals</c:v>
                      </c:pt>
                      <c:pt idx="7">
                        <c:v>Vehicles</c:v>
                      </c:pt>
                      <c:pt idx="8">
                        <c:v>Salt</c:v>
                      </c:pt>
                      <c:pt idx="9">
                        <c:v>Fertilizer</c:v>
                      </c:pt>
                      <c:pt idx="10">
                        <c:v>Flour</c:v>
                      </c:pt>
                      <c:pt idx="11">
                        <c:v>Zinc</c:v>
                      </c:pt>
                      <c:pt idx="12">
                        <c:v>Apparel</c:v>
                      </c:pt>
                      <c:pt idx="13">
                        <c:v>Aluminium</c:v>
                      </c:pt>
                    </c:strCache>
                  </c:strRef>
                </c:cat>
                <c:val>
                  <c:numRef>
                    <c:extLst>
                      <c:ext uri="{02D57815-91ED-43cb-92C2-25804820EDAC}">
                        <c15:formulaRef>
                          <c15:sqref>'3.4'!$G$3:$G$16</c15:sqref>
                        </c15:formulaRef>
                      </c:ext>
                    </c:extLst>
                    <c:numCache>
                      <c:formatCode>General</c:formatCode>
                      <c:ptCount val="14"/>
                      <c:pt idx="0">
                        <c:v>3.1987529692500001</c:v>
                      </c:pt>
                      <c:pt idx="1">
                        <c:v>2.5556638995000003</c:v>
                      </c:pt>
                      <c:pt idx="2">
                        <c:v>2.1460436065000001</c:v>
                      </c:pt>
                      <c:pt idx="3">
                        <c:v>2.1992186805</c:v>
                      </c:pt>
                      <c:pt idx="4">
                        <c:v>1.9885759365000002</c:v>
                      </c:pt>
                      <c:pt idx="5">
                        <c:v>1.6729050434999999</c:v>
                      </c:pt>
                      <c:pt idx="6">
                        <c:v>1.217620932375</c:v>
                      </c:pt>
                      <c:pt idx="7">
                        <c:v>1.3436999015</c:v>
                      </c:pt>
                      <c:pt idx="8">
                        <c:v>0.7654706830000001</c:v>
                      </c:pt>
                      <c:pt idx="9">
                        <c:v>0.68892669274218754</c:v>
                      </c:pt>
                      <c:pt idx="10">
                        <c:v>0.58328818553125006</c:v>
                      </c:pt>
                      <c:pt idx="11">
                        <c:v>0.53173650099511716</c:v>
                      </c:pt>
                      <c:pt idx="12">
                        <c:v>0.53293505643750005</c:v>
                      </c:pt>
                      <c:pt idx="13">
                        <c:v>0.39289730150000002</c:v>
                      </c:pt>
                    </c:numCache>
                  </c:numRef>
                </c:val>
                <c:extLst>
                  <c:ext xmlns:c16="http://schemas.microsoft.com/office/drawing/2014/chart" uri="{C3380CC4-5D6E-409C-BE32-E72D297353CC}">
                    <c16:uniqueId val="{00000005-78CF-4416-ABAD-04C24D48A200}"/>
                  </c:ext>
                </c:extLst>
              </c15:ser>
            </c15:filteredBarSeries>
          </c:ext>
        </c:extLst>
      </c:barChart>
      <c:catAx>
        <c:axId val="193622079"/>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7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99059279"/>
        <c:crosses val="autoZero"/>
        <c:auto val="1"/>
        <c:lblAlgn val="ctr"/>
        <c:lblOffset val="100"/>
        <c:noMultiLvlLbl val="0"/>
      </c:catAx>
      <c:valAx>
        <c:axId val="1899059279"/>
        <c:scaling>
          <c:orientation val="minMax"/>
        </c:scaling>
        <c:delete val="0"/>
        <c:axPos val="l"/>
        <c:numFmt formatCode="General" sourceLinked="1"/>
        <c:majorTickMark val="none"/>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93622079"/>
        <c:crosses val="autoZero"/>
        <c:crossBetween val="between"/>
      </c:valAx>
      <c:spPr>
        <a:noFill/>
        <a:ln>
          <a:noFill/>
        </a:ln>
        <a:effectLst/>
      </c:spPr>
    </c:plotArea>
    <c:legend>
      <c:legendPos val="t"/>
      <c:layout>
        <c:manualLayout>
          <c:xMode val="edge"/>
          <c:yMode val="edge"/>
          <c:x val="0.49982255034546669"/>
          <c:y val="4.2947036003639742E-2"/>
          <c:w val="0.44462884109835193"/>
          <c:h val="0.1916503110720429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9.6348006531348909E-2"/>
          <c:y val="1.6601416198501872E-2"/>
          <c:w val="0.85420003261207045"/>
          <c:h val="0.884564606741573"/>
        </c:manualLayout>
      </c:layout>
      <c:barChart>
        <c:barDir val="col"/>
        <c:grouping val="clustered"/>
        <c:varyColors val="0"/>
        <c:ser>
          <c:idx val="0"/>
          <c:order val="0"/>
          <c:tx>
            <c:strRef>
              <c:f>'3.6'!$K$5</c:f>
              <c:strCache>
                <c:ptCount val="1"/>
                <c:pt idx="0">
                  <c:v>Participation</c:v>
                </c:pt>
              </c:strCache>
            </c:strRef>
          </c:tx>
          <c:spPr>
            <a:solidFill>
              <a:srgbClr val="002060"/>
            </a:solidFill>
            <a:ln>
              <a:noFill/>
            </a:ln>
            <a:effectLst/>
          </c:spPr>
          <c:invertIfNegative val="0"/>
          <c:cat>
            <c:strRef>
              <c:f>'3.6'!$L$4:$S$4</c:f>
              <c:strCache>
                <c:ptCount val="8"/>
                <c:pt idx="0">
                  <c:v>AZE</c:v>
                </c:pt>
                <c:pt idx="1">
                  <c:v>ARM</c:v>
                </c:pt>
                <c:pt idx="2">
                  <c:v>KGZ</c:v>
                </c:pt>
                <c:pt idx="3">
                  <c:v>KAZ</c:v>
                </c:pt>
                <c:pt idx="4">
                  <c:v>TKM</c:v>
                </c:pt>
                <c:pt idx="5">
                  <c:v>UZB</c:v>
                </c:pt>
                <c:pt idx="6">
                  <c:v>GEO</c:v>
                </c:pt>
                <c:pt idx="7">
                  <c:v>TJK</c:v>
                </c:pt>
              </c:strCache>
            </c:strRef>
          </c:cat>
          <c:val>
            <c:numRef>
              <c:f>'3.6'!$L$5:$S$5</c:f>
              <c:numCache>
                <c:formatCode>General</c:formatCode>
                <c:ptCount val="8"/>
                <c:pt idx="0">
                  <c:v>0.90790859551310721</c:v>
                </c:pt>
                <c:pt idx="1">
                  <c:v>0.68131006993504828</c:v>
                </c:pt>
                <c:pt idx="2">
                  <c:v>0.42590846925275039</c:v>
                </c:pt>
                <c:pt idx="3">
                  <c:v>0.26093633422133999</c:v>
                </c:pt>
                <c:pt idx="4">
                  <c:v>0.24347867820884161</c:v>
                </c:pt>
                <c:pt idx="5">
                  <c:v>0.17229199923939342</c:v>
                </c:pt>
                <c:pt idx="6">
                  <c:v>0.16118009797743693</c:v>
                </c:pt>
                <c:pt idx="7">
                  <c:v>-0.24469778456243096</c:v>
                </c:pt>
              </c:numCache>
            </c:numRef>
          </c:val>
          <c:extLst>
            <c:ext xmlns:c16="http://schemas.microsoft.com/office/drawing/2014/chart" uri="{C3380CC4-5D6E-409C-BE32-E72D297353CC}">
              <c16:uniqueId val="{00000000-9296-4737-8FF6-982F514F794E}"/>
            </c:ext>
          </c:extLst>
        </c:ser>
        <c:dLbls>
          <c:showLegendKey val="0"/>
          <c:showVal val="0"/>
          <c:showCatName val="0"/>
          <c:showSerName val="0"/>
          <c:showPercent val="0"/>
          <c:showBubbleSize val="0"/>
        </c:dLbls>
        <c:gapWidth val="150"/>
        <c:axId val="33258879"/>
        <c:axId val="950177984"/>
      </c:barChart>
      <c:lineChart>
        <c:grouping val="standard"/>
        <c:varyColors val="0"/>
        <c:ser>
          <c:idx val="1"/>
          <c:order val="1"/>
          <c:tx>
            <c:strRef>
              <c:f>'3.6'!$K$6</c:f>
              <c:strCache>
                <c:ptCount val="1"/>
                <c:pt idx="0">
                  <c:v>Position</c:v>
                </c:pt>
              </c:strCache>
            </c:strRef>
          </c:tx>
          <c:spPr>
            <a:ln w="28575" cap="rnd">
              <a:noFill/>
              <a:round/>
            </a:ln>
            <a:effectLst/>
          </c:spPr>
          <c:marker>
            <c:symbol val="square"/>
            <c:size val="6"/>
            <c:spPr>
              <a:solidFill>
                <a:srgbClr val="FFC000"/>
              </a:solidFill>
              <a:ln w="9525">
                <a:noFill/>
              </a:ln>
              <a:effectLst/>
            </c:spPr>
          </c:marker>
          <c:cat>
            <c:strRef>
              <c:f>'3.6'!$L$4:$S$4</c:f>
              <c:strCache>
                <c:ptCount val="8"/>
                <c:pt idx="0">
                  <c:v>AZE</c:v>
                </c:pt>
                <c:pt idx="1">
                  <c:v>ARM</c:v>
                </c:pt>
                <c:pt idx="2">
                  <c:v>KGZ</c:v>
                </c:pt>
                <c:pt idx="3">
                  <c:v>KAZ</c:v>
                </c:pt>
                <c:pt idx="4">
                  <c:v>TKM</c:v>
                </c:pt>
                <c:pt idx="5">
                  <c:v>UZB</c:v>
                </c:pt>
                <c:pt idx="6">
                  <c:v>GEO</c:v>
                </c:pt>
                <c:pt idx="7">
                  <c:v>TJK</c:v>
                </c:pt>
              </c:strCache>
            </c:strRef>
          </c:cat>
          <c:val>
            <c:numRef>
              <c:f>'3.6'!$L$6:$S$6</c:f>
              <c:numCache>
                <c:formatCode>General</c:formatCode>
                <c:ptCount val="8"/>
                <c:pt idx="0">
                  <c:v>-1.1764674137248299</c:v>
                </c:pt>
                <c:pt idx="1">
                  <c:v>-1.6593243391034269</c:v>
                </c:pt>
                <c:pt idx="2">
                  <c:v>4.8212673696430841E-2</c:v>
                </c:pt>
                <c:pt idx="3">
                  <c:v>-0.53027985481753082</c:v>
                </c:pt>
                <c:pt idx="4">
                  <c:v>0.12497462590450314</c:v>
                </c:pt>
                <c:pt idx="5">
                  <c:v>-0.27038340838182184</c:v>
                </c:pt>
                <c:pt idx="6">
                  <c:v>-8.2235373373246157E-2</c:v>
                </c:pt>
                <c:pt idx="7">
                  <c:v>0.67133008086161794</c:v>
                </c:pt>
              </c:numCache>
            </c:numRef>
          </c:val>
          <c:smooth val="0"/>
          <c:extLst>
            <c:ext xmlns:c16="http://schemas.microsoft.com/office/drawing/2014/chart" uri="{C3380CC4-5D6E-409C-BE32-E72D297353CC}">
              <c16:uniqueId val="{00000001-9296-4737-8FF6-982F514F794E}"/>
            </c:ext>
          </c:extLst>
        </c:ser>
        <c:dLbls>
          <c:showLegendKey val="0"/>
          <c:showVal val="0"/>
          <c:showCatName val="0"/>
          <c:showSerName val="0"/>
          <c:showPercent val="0"/>
          <c:showBubbleSize val="0"/>
        </c:dLbls>
        <c:marker val="1"/>
        <c:smooth val="0"/>
        <c:axId val="33258879"/>
        <c:axId val="950177984"/>
      </c:lineChart>
      <c:catAx>
        <c:axId val="33258879"/>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lang="en-US"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950177984"/>
        <c:crosses val="autoZero"/>
        <c:auto val="1"/>
        <c:lblAlgn val="ctr"/>
        <c:lblOffset val="100"/>
        <c:noMultiLvlLbl val="0"/>
      </c:catAx>
      <c:valAx>
        <c:axId val="950177984"/>
        <c:scaling>
          <c:orientation val="minMax"/>
          <c:min val="-2"/>
        </c:scaling>
        <c:delete val="0"/>
        <c:axPos val="l"/>
        <c:numFmt formatCode="General"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lang="en-US"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33258879"/>
        <c:crosses val="autoZero"/>
        <c:crossBetween val="between"/>
      </c:valAx>
      <c:spPr>
        <a:noFill/>
        <a:ln w="25400">
          <a:noFill/>
        </a:ln>
        <a:effectLst/>
      </c:spPr>
    </c:plotArea>
    <c:legend>
      <c:legendPos val="r"/>
      <c:layout>
        <c:manualLayout>
          <c:xMode val="edge"/>
          <c:yMode val="edge"/>
          <c:x val="0.25648164900924081"/>
          <c:y val="5.3137581928838953E-2"/>
          <c:w val="0.59241948057459792"/>
          <c:h val="0.11033415262172284"/>
        </c:manualLayout>
      </c:layout>
      <c:overlay val="0"/>
      <c:spPr>
        <a:noFill/>
        <a:ln>
          <a:noFill/>
        </a:ln>
        <a:effectLst/>
      </c:spPr>
      <c:txPr>
        <a:bodyPr rot="0" spcFirstLastPara="1" vertOverflow="ellipsis" vert="horz" wrap="square" anchor="ctr" anchorCtr="1"/>
        <a:lstStyle/>
        <a:p>
          <a:pPr>
            <a:defRPr lang="en-US"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lang="en-US" sz="600" b="0" i="0" u="none" strike="noStrike" kern="1200" baseline="0">
          <a:solidFill>
            <a:schemeClr val="tx1"/>
          </a:solidFill>
          <a:latin typeface="+mn-lt"/>
          <a:ea typeface="+mn-ea"/>
          <a:cs typeface="+mn-cs"/>
        </a:defRPr>
      </a:pPr>
      <a:endParaRPr lang="en-US"/>
    </a:p>
  </c:txPr>
  <c:externalData r:id="rId3">
    <c:autoUpdate val="0"/>
  </c:externalData>
</c:chartSpace>
</file>

<file path=ppt/charts/chart2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4.1050188792222227E-2"/>
          <c:y val="3.2689450222882617E-2"/>
          <c:w val="0.92432498196765478"/>
          <c:h val="0.79440769383767595"/>
        </c:manualLayout>
      </c:layout>
      <c:barChart>
        <c:barDir val="col"/>
        <c:grouping val="clustered"/>
        <c:varyColors val="0"/>
        <c:ser>
          <c:idx val="1"/>
          <c:order val="1"/>
          <c:tx>
            <c:strRef>
              <c:f>'3.8'!$D$1</c:f>
              <c:strCache>
                <c:ptCount val="1"/>
                <c:pt idx="0">
                  <c:v>Export</c:v>
                </c:pt>
              </c:strCache>
            </c:strRef>
          </c:tx>
          <c:spPr>
            <a:solidFill>
              <a:srgbClr val="002060"/>
            </a:solidFill>
            <a:ln>
              <a:noFill/>
            </a:ln>
            <a:effectLst/>
          </c:spPr>
          <c:invertIfNegative val="0"/>
          <c:cat>
            <c:multiLvlStrRef>
              <c:f>('3.8'!$A$2:$B$10,'3.8'!$A$12:$B$32)</c:f>
              <c:multiLvlStrCache>
                <c:ptCount val="30"/>
                <c:lvl>
                  <c:pt idx="0">
                    <c:v>SDN</c:v>
                  </c:pt>
                  <c:pt idx="1">
                    <c:v>PAK</c:v>
                  </c:pt>
                  <c:pt idx="2">
                    <c:v>IRN</c:v>
                  </c:pt>
                  <c:pt idx="3">
                    <c:v>MRT</c:v>
                  </c:pt>
                  <c:pt idx="4">
                    <c:v>BHR</c:v>
                  </c:pt>
                  <c:pt idx="5">
                    <c:v>JOR</c:v>
                  </c:pt>
                  <c:pt idx="6">
                    <c:v>IRQ</c:v>
                  </c:pt>
                  <c:pt idx="7">
                    <c:v>QAT</c:v>
                  </c:pt>
                  <c:pt idx="8">
                    <c:v>EGY</c:v>
                  </c:pt>
                  <c:pt idx="9">
                    <c:v>SAU</c:v>
                  </c:pt>
                  <c:pt idx="10">
                    <c:v>ALG</c:v>
                  </c:pt>
                  <c:pt idx="11">
                    <c:v>YEM</c:v>
                  </c:pt>
                  <c:pt idx="12">
                    <c:v>UAE</c:v>
                  </c:pt>
                  <c:pt idx="13">
                    <c:v>MAR</c:v>
                  </c:pt>
                  <c:pt idx="14">
                    <c:v>KWT</c:v>
                  </c:pt>
                  <c:pt idx="15">
                    <c:v>OMN</c:v>
                  </c:pt>
                  <c:pt idx="16">
                    <c:v>LBN</c:v>
                  </c:pt>
                  <c:pt idx="17">
                    <c:v>LBY</c:v>
                  </c:pt>
                  <c:pt idx="18">
                    <c:v>SYR</c:v>
                  </c:pt>
                  <c:pt idx="19">
                    <c:v>DJI</c:v>
                  </c:pt>
                  <c:pt idx="20">
                    <c:v>TUN</c:v>
                  </c:pt>
                  <c:pt idx="21">
                    <c:v>AFG</c:v>
                  </c:pt>
                  <c:pt idx="22">
                    <c:v>TJK</c:v>
                  </c:pt>
                  <c:pt idx="23">
                    <c:v>KAZ</c:v>
                  </c:pt>
                  <c:pt idx="24">
                    <c:v>GEO</c:v>
                  </c:pt>
                  <c:pt idx="25">
                    <c:v>KGZ</c:v>
                  </c:pt>
                  <c:pt idx="26">
                    <c:v>TKM</c:v>
                  </c:pt>
                  <c:pt idx="27">
                    <c:v>ARM</c:v>
                  </c:pt>
                  <c:pt idx="28">
                    <c:v>AZE</c:v>
                  </c:pt>
                  <c:pt idx="29">
                    <c:v>UZB</c:v>
                  </c:pt>
                </c:lvl>
                <c:lvl>
                  <c:pt idx="0">
                    <c:v>MENA &amp; PAK</c:v>
                  </c:pt>
                  <c:pt idx="22">
                    <c:v>CCA</c:v>
                  </c:pt>
                </c:lvl>
              </c:multiLvlStrCache>
              <c:extLst/>
            </c:multiLvlStrRef>
          </c:cat>
          <c:val>
            <c:numRef>
              <c:f>('3.8'!$D$2:$D$10,'3.8'!$D$12:$D$32)</c:f>
              <c:numCache>
                <c:formatCode>General</c:formatCode>
                <c:ptCount val="30"/>
                <c:pt idx="0">
                  <c:v>35.271844715081798</c:v>
                </c:pt>
                <c:pt idx="1">
                  <c:v>34.972142572459902</c:v>
                </c:pt>
                <c:pt idx="2">
                  <c:v>33.544302078114399</c:v>
                </c:pt>
                <c:pt idx="3">
                  <c:v>30.678584847011397</c:v>
                </c:pt>
                <c:pt idx="4">
                  <c:v>28.250710465248702</c:v>
                </c:pt>
                <c:pt idx="5">
                  <c:v>26.965055495420899</c:v>
                </c:pt>
                <c:pt idx="6">
                  <c:v>22.704530872468801</c:v>
                </c:pt>
                <c:pt idx="7">
                  <c:v>19.8009075295804</c:v>
                </c:pt>
                <c:pt idx="8">
                  <c:v>19.5736639896515</c:v>
                </c:pt>
                <c:pt idx="9">
                  <c:v>18.000434949046401</c:v>
                </c:pt>
                <c:pt idx="10">
                  <c:v>14.310871158480801</c:v>
                </c:pt>
                <c:pt idx="11">
                  <c:v>13.0283841533646</c:v>
                </c:pt>
                <c:pt idx="12">
                  <c:v>12.221323406826802</c:v>
                </c:pt>
                <c:pt idx="13">
                  <c:v>12.1421389109576</c:v>
                </c:pt>
                <c:pt idx="14">
                  <c:v>11.646229249371499</c:v>
                </c:pt>
                <c:pt idx="15">
                  <c:v>11.369157043611001</c:v>
                </c:pt>
                <c:pt idx="16">
                  <c:v>10.207169922681999</c:v>
                </c:pt>
                <c:pt idx="17">
                  <c:v>9.9840824165879098</c:v>
                </c:pt>
                <c:pt idx="18">
                  <c:v>8.1545795310058899</c:v>
                </c:pt>
                <c:pt idx="19">
                  <c:v>6.9592900734216894</c:v>
                </c:pt>
                <c:pt idx="20">
                  <c:v>6.5632396145548899</c:v>
                </c:pt>
                <c:pt idx="21">
                  <c:v>2.2103356646012098</c:v>
                </c:pt>
                <c:pt idx="22">
                  <c:v>20.7425312408145</c:v>
                </c:pt>
                <c:pt idx="23">
                  <c:v>14.2342997443134</c:v>
                </c:pt>
                <c:pt idx="24">
                  <c:v>10.942750478410499</c:v>
                </c:pt>
                <c:pt idx="25">
                  <c:v>10.512211567747199</c:v>
                </c:pt>
                <c:pt idx="26">
                  <c:v>9.6606800142992402</c:v>
                </c:pt>
                <c:pt idx="27">
                  <c:v>7.70955416883527</c:v>
                </c:pt>
                <c:pt idx="28">
                  <c:v>6.5993127008584898</c:v>
                </c:pt>
                <c:pt idx="29">
                  <c:v>5.9251030138322802</c:v>
                </c:pt>
              </c:numCache>
              <c:extLst/>
            </c:numRef>
          </c:val>
          <c:extLst>
            <c:ext xmlns:c16="http://schemas.microsoft.com/office/drawing/2014/chart" uri="{C3380CC4-5D6E-409C-BE32-E72D297353CC}">
              <c16:uniqueId val="{00000000-CA9F-451B-A215-F1D4BE26F053}"/>
            </c:ext>
          </c:extLst>
        </c:ser>
        <c:dLbls>
          <c:showLegendKey val="0"/>
          <c:showVal val="0"/>
          <c:showCatName val="0"/>
          <c:showSerName val="0"/>
          <c:showPercent val="0"/>
          <c:showBubbleSize val="0"/>
        </c:dLbls>
        <c:gapWidth val="100"/>
        <c:axId val="564701263"/>
        <c:axId val="258160271"/>
      </c:barChart>
      <c:lineChart>
        <c:grouping val="standard"/>
        <c:varyColors val="0"/>
        <c:ser>
          <c:idx val="0"/>
          <c:order val="0"/>
          <c:tx>
            <c:strRef>
              <c:f>'3.8'!$C$1</c:f>
              <c:strCache>
                <c:ptCount val="1"/>
                <c:pt idx="0">
                  <c:v>Import</c:v>
                </c:pt>
              </c:strCache>
            </c:strRef>
          </c:tx>
          <c:spPr>
            <a:ln w="28575" cap="rnd">
              <a:noFill/>
              <a:round/>
            </a:ln>
            <a:effectLst/>
          </c:spPr>
          <c:marker>
            <c:symbol val="circle"/>
            <c:size val="7"/>
            <c:spPr>
              <a:solidFill>
                <a:srgbClr val="FFC000"/>
              </a:solidFill>
              <a:ln w="9525">
                <a:solidFill>
                  <a:schemeClr val="tx1"/>
                </a:solidFill>
              </a:ln>
              <a:effectLst/>
            </c:spPr>
          </c:marker>
          <c:cat>
            <c:multiLvlStrRef>
              <c:f>('3.8'!$A$2:$B$10,'3.8'!$A$12:$B$32)</c:f>
              <c:multiLvlStrCache>
                <c:ptCount val="30"/>
                <c:lvl>
                  <c:pt idx="0">
                    <c:v>SDN</c:v>
                  </c:pt>
                  <c:pt idx="1">
                    <c:v>PAK</c:v>
                  </c:pt>
                  <c:pt idx="2">
                    <c:v>IRN</c:v>
                  </c:pt>
                  <c:pt idx="3">
                    <c:v>MRT</c:v>
                  </c:pt>
                  <c:pt idx="4">
                    <c:v>BHR</c:v>
                  </c:pt>
                  <c:pt idx="5">
                    <c:v>JOR</c:v>
                  </c:pt>
                  <c:pt idx="6">
                    <c:v>IRQ</c:v>
                  </c:pt>
                  <c:pt idx="7">
                    <c:v>QAT</c:v>
                  </c:pt>
                  <c:pt idx="8">
                    <c:v>EGY</c:v>
                  </c:pt>
                  <c:pt idx="9">
                    <c:v>SAU</c:v>
                  </c:pt>
                  <c:pt idx="10">
                    <c:v>ALG</c:v>
                  </c:pt>
                  <c:pt idx="11">
                    <c:v>YEM</c:v>
                  </c:pt>
                  <c:pt idx="12">
                    <c:v>UAE</c:v>
                  </c:pt>
                  <c:pt idx="13">
                    <c:v>MAR</c:v>
                  </c:pt>
                  <c:pt idx="14">
                    <c:v>KWT</c:v>
                  </c:pt>
                  <c:pt idx="15">
                    <c:v>OMN</c:v>
                  </c:pt>
                  <c:pt idx="16">
                    <c:v>LBN</c:v>
                  </c:pt>
                  <c:pt idx="17">
                    <c:v>LBY</c:v>
                  </c:pt>
                  <c:pt idx="18">
                    <c:v>SYR</c:v>
                  </c:pt>
                  <c:pt idx="19">
                    <c:v>DJI</c:v>
                  </c:pt>
                  <c:pt idx="20">
                    <c:v>TUN</c:v>
                  </c:pt>
                  <c:pt idx="21">
                    <c:v>AFG</c:v>
                  </c:pt>
                  <c:pt idx="22">
                    <c:v>TJK</c:v>
                  </c:pt>
                  <c:pt idx="23">
                    <c:v>KAZ</c:v>
                  </c:pt>
                  <c:pt idx="24">
                    <c:v>GEO</c:v>
                  </c:pt>
                  <c:pt idx="25">
                    <c:v>KGZ</c:v>
                  </c:pt>
                  <c:pt idx="26">
                    <c:v>TKM</c:v>
                  </c:pt>
                  <c:pt idx="27">
                    <c:v>ARM</c:v>
                  </c:pt>
                  <c:pt idx="28">
                    <c:v>AZE</c:v>
                  </c:pt>
                  <c:pt idx="29">
                    <c:v>UZB</c:v>
                  </c:pt>
                </c:lvl>
                <c:lvl>
                  <c:pt idx="0">
                    <c:v>MENA &amp; PAK</c:v>
                  </c:pt>
                  <c:pt idx="22">
                    <c:v>CCA</c:v>
                  </c:pt>
                </c:lvl>
              </c:multiLvlStrCache>
              <c:extLst/>
            </c:multiLvlStrRef>
          </c:cat>
          <c:val>
            <c:numRef>
              <c:f>('3.8'!$C$2:$C$10,'3.8'!$C$12:$C$32)</c:f>
              <c:numCache>
                <c:formatCode>General</c:formatCode>
                <c:ptCount val="30"/>
                <c:pt idx="0">
                  <c:v>54.499799076903599</c:v>
                </c:pt>
                <c:pt idx="1">
                  <c:v>13.2830115132321</c:v>
                </c:pt>
                <c:pt idx="2">
                  <c:v>30.142788136501096</c:v>
                </c:pt>
                <c:pt idx="3">
                  <c:v>29.239784367242898</c:v>
                </c:pt>
                <c:pt idx="4">
                  <c:v>17.715031532736099</c:v>
                </c:pt>
                <c:pt idx="5">
                  <c:v>26.695679327121702</c:v>
                </c:pt>
                <c:pt idx="6">
                  <c:v>16.712166010821498</c:v>
                </c:pt>
                <c:pt idx="7">
                  <c:v>12.3976418792803</c:v>
                </c:pt>
                <c:pt idx="8">
                  <c:v>35.074858043264697</c:v>
                </c:pt>
                <c:pt idx="9">
                  <c:v>22.6581565348088</c:v>
                </c:pt>
                <c:pt idx="10">
                  <c:v>23.223156963084701</c:v>
                </c:pt>
                <c:pt idx="11">
                  <c:v>48.393454908632499</c:v>
                </c:pt>
                <c:pt idx="12">
                  <c:v>15.5483752453677</c:v>
                </c:pt>
                <c:pt idx="13">
                  <c:v>10.7843894523294</c:v>
                </c:pt>
                <c:pt idx="14">
                  <c:v>12.688728642678301</c:v>
                </c:pt>
                <c:pt idx="15">
                  <c:v>17.362678145060901</c:v>
                </c:pt>
                <c:pt idx="16">
                  <c:v>13.006496095995502</c:v>
                </c:pt>
                <c:pt idx="17">
                  <c:v>14.8020726436001</c:v>
                </c:pt>
                <c:pt idx="18">
                  <c:v>14.0941328600248</c:v>
                </c:pt>
                <c:pt idx="19">
                  <c:v>73.553585420190004</c:v>
                </c:pt>
                <c:pt idx="20">
                  <c:v>12.994829719189799</c:v>
                </c:pt>
                <c:pt idx="21">
                  <c:v>12.1960798033214</c:v>
                </c:pt>
                <c:pt idx="22">
                  <c:v>27.030591861260099</c:v>
                </c:pt>
                <c:pt idx="23">
                  <c:v>6.7835509844806801</c:v>
                </c:pt>
                <c:pt idx="24">
                  <c:v>6.3964050835315298</c:v>
                </c:pt>
                <c:pt idx="25">
                  <c:v>9.602843231026851</c:v>
                </c:pt>
                <c:pt idx="26">
                  <c:v>5.0810226638252303</c:v>
                </c:pt>
                <c:pt idx="27">
                  <c:v>8.2069853992374195</c:v>
                </c:pt>
                <c:pt idx="28">
                  <c:v>10.3367890633932</c:v>
                </c:pt>
                <c:pt idx="29">
                  <c:v>8.170526597893959</c:v>
                </c:pt>
              </c:numCache>
              <c:extLst/>
            </c:numRef>
          </c:val>
          <c:smooth val="0"/>
          <c:extLst>
            <c:ext xmlns:c16="http://schemas.microsoft.com/office/drawing/2014/chart" uri="{C3380CC4-5D6E-409C-BE32-E72D297353CC}">
              <c16:uniqueId val="{00000001-CA9F-451B-A215-F1D4BE26F053}"/>
            </c:ext>
          </c:extLst>
        </c:ser>
        <c:dLbls>
          <c:showLegendKey val="0"/>
          <c:showVal val="0"/>
          <c:showCatName val="0"/>
          <c:showSerName val="0"/>
          <c:showPercent val="0"/>
          <c:showBubbleSize val="0"/>
        </c:dLbls>
        <c:marker val="1"/>
        <c:smooth val="0"/>
        <c:axId val="564701263"/>
        <c:axId val="258160271"/>
      </c:lineChart>
      <c:catAx>
        <c:axId val="564701263"/>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00" b="0" i="0" u="none" strike="noStrike"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58160271"/>
        <c:crosses val="autoZero"/>
        <c:auto val="1"/>
        <c:lblAlgn val="ctr"/>
        <c:lblOffset val="100"/>
        <c:noMultiLvlLbl val="0"/>
      </c:catAx>
      <c:valAx>
        <c:axId val="258160271"/>
        <c:scaling>
          <c:orientation val="minMax"/>
        </c:scaling>
        <c:delete val="0"/>
        <c:axPos val="l"/>
        <c:numFmt formatCode="General" sourceLinked="1"/>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800" b="0" i="0" u="none" strike="noStrike"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564701263"/>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baseline="0">
              <a:solidFill>
                <a:sysClr val="windowText" lastClr="000000"/>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1825122356147793E-2"/>
          <c:y val="0.14743328958880139"/>
          <c:w val="0.36543839263367373"/>
          <c:h val="0.76339238845144364"/>
        </c:manualLayout>
      </c:layout>
      <c:barChart>
        <c:barDir val="col"/>
        <c:grouping val="clustered"/>
        <c:varyColors val="0"/>
        <c:ser>
          <c:idx val="0"/>
          <c:order val="0"/>
          <c:tx>
            <c:strRef>
              <c:f>'Box Figure 3.2.1'!$C$2</c:f>
              <c:strCache>
                <c:ptCount val="1"/>
                <c:pt idx="0">
                  <c:v>Red Sea bordering countries</c:v>
                </c:pt>
              </c:strCache>
            </c:strRef>
          </c:tx>
          <c:spPr>
            <a:solidFill>
              <a:srgbClr val="002060"/>
            </a:solidFill>
            <a:ln>
              <a:noFill/>
            </a:ln>
            <a:effectLst/>
          </c:spPr>
          <c:invertIfNegative val="0"/>
          <c:cat>
            <c:strRef>
              <c:f>'Box Figure 3.2.1'!$B$3</c:f>
              <c:strCache>
                <c:ptCount val="1"/>
                <c:pt idx="0">
                  <c:v>Exports</c:v>
                </c:pt>
              </c:strCache>
              <c:extLst/>
            </c:strRef>
          </c:cat>
          <c:val>
            <c:numRef>
              <c:f>'Box Figure 3.2.1'!$C$3</c:f>
              <c:numCache>
                <c:formatCode>General</c:formatCode>
                <c:ptCount val="1"/>
                <c:pt idx="0">
                  <c:v>-9.9271937506032657</c:v>
                </c:pt>
              </c:numCache>
              <c:extLst/>
            </c:numRef>
          </c:val>
          <c:extLst>
            <c:ext xmlns:c16="http://schemas.microsoft.com/office/drawing/2014/chart" uri="{C3380CC4-5D6E-409C-BE32-E72D297353CC}">
              <c16:uniqueId val="{00000000-27A2-4557-B046-8D130C34E51F}"/>
            </c:ext>
          </c:extLst>
        </c:ser>
        <c:ser>
          <c:idx val="1"/>
          <c:order val="1"/>
          <c:tx>
            <c:strRef>
              <c:f>'Box Figure 3.2.1'!$D$2</c:f>
              <c:strCache>
                <c:ptCount val="1"/>
                <c:pt idx="0">
                  <c:v>Other MENA &amp; PAK</c:v>
                </c:pt>
              </c:strCache>
            </c:strRef>
          </c:tx>
          <c:spPr>
            <a:solidFill>
              <a:srgbClr val="FFC000"/>
            </a:solidFill>
            <a:ln>
              <a:noFill/>
            </a:ln>
            <a:effectLst/>
          </c:spPr>
          <c:invertIfNegative val="0"/>
          <c:cat>
            <c:strRef>
              <c:f>'Box Figure 3.2.1'!$B$3</c:f>
              <c:strCache>
                <c:ptCount val="1"/>
                <c:pt idx="0">
                  <c:v>Exports</c:v>
                </c:pt>
              </c:strCache>
              <c:extLst/>
            </c:strRef>
          </c:cat>
          <c:val>
            <c:numRef>
              <c:f>'Box Figure 3.2.1'!$D$3</c:f>
              <c:numCache>
                <c:formatCode>General</c:formatCode>
                <c:ptCount val="1"/>
                <c:pt idx="0">
                  <c:v>-4.9495962043793647</c:v>
                </c:pt>
              </c:numCache>
              <c:extLst/>
            </c:numRef>
          </c:val>
          <c:extLst>
            <c:ext xmlns:c16="http://schemas.microsoft.com/office/drawing/2014/chart" uri="{C3380CC4-5D6E-409C-BE32-E72D297353CC}">
              <c16:uniqueId val="{00000001-27A2-4557-B046-8D130C34E51F}"/>
            </c:ext>
          </c:extLst>
        </c:ser>
        <c:dLbls>
          <c:showLegendKey val="0"/>
          <c:showVal val="0"/>
          <c:showCatName val="0"/>
          <c:showSerName val="0"/>
          <c:showPercent val="0"/>
          <c:showBubbleSize val="0"/>
        </c:dLbls>
        <c:gapWidth val="219"/>
        <c:overlap val="-27"/>
        <c:axId val="1387991439"/>
        <c:axId val="1125247583"/>
      </c:barChart>
      <c:catAx>
        <c:axId val="1387991439"/>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25247583"/>
        <c:crosses val="autoZero"/>
        <c:auto val="1"/>
        <c:lblAlgn val="ctr"/>
        <c:lblOffset val="100"/>
        <c:noMultiLvlLbl val="0"/>
      </c:catAx>
      <c:valAx>
        <c:axId val="1125247583"/>
        <c:scaling>
          <c:orientation val="minMax"/>
          <c:min val="-12"/>
        </c:scaling>
        <c:delete val="0"/>
        <c:axPos val="l"/>
        <c:numFmt formatCode="General"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87991439"/>
        <c:crosses val="autoZero"/>
        <c:crossBetween val="between"/>
      </c:valAx>
      <c:spPr>
        <a:noFill/>
        <a:ln>
          <a:noFill/>
        </a:ln>
        <a:effectLst/>
      </c:spPr>
    </c:plotArea>
    <c:legend>
      <c:legendPos val="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385048360143257"/>
          <c:y val="0.125"/>
          <c:w val="0.84005767254334929"/>
          <c:h val="0.75804790026246716"/>
        </c:manualLayout>
      </c:layout>
      <c:barChart>
        <c:barDir val="col"/>
        <c:grouping val="clustered"/>
        <c:varyColors val="0"/>
        <c:ser>
          <c:idx val="0"/>
          <c:order val="0"/>
          <c:tx>
            <c:strRef>
              <c:f>'Box Figure 3.2.1'!$C$2</c:f>
              <c:strCache>
                <c:ptCount val="1"/>
                <c:pt idx="0">
                  <c:v>Red Sea bordering countries</c:v>
                </c:pt>
              </c:strCache>
            </c:strRef>
          </c:tx>
          <c:spPr>
            <a:solidFill>
              <a:srgbClr val="002060"/>
            </a:solidFill>
            <a:ln>
              <a:noFill/>
            </a:ln>
            <a:effectLst/>
          </c:spPr>
          <c:invertIfNegative val="0"/>
          <c:cat>
            <c:strRef>
              <c:f>'Box Figure 3.2.1'!$B$4</c:f>
              <c:strCache>
                <c:ptCount val="1"/>
                <c:pt idx="0">
                  <c:v>GDP</c:v>
                </c:pt>
              </c:strCache>
              <c:extLst/>
            </c:strRef>
          </c:cat>
          <c:val>
            <c:numRef>
              <c:f>'Box Figure 3.2.1'!$C$4</c:f>
              <c:numCache>
                <c:formatCode>General</c:formatCode>
                <c:ptCount val="1"/>
                <c:pt idx="0">
                  <c:v>-0.87550795769180068</c:v>
                </c:pt>
              </c:numCache>
              <c:extLst/>
            </c:numRef>
          </c:val>
          <c:extLst>
            <c:ext xmlns:c16="http://schemas.microsoft.com/office/drawing/2014/chart" uri="{C3380CC4-5D6E-409C-BE32-E72D297353CC}">
              <c16:uniqueId val="{00000000-4A5F-463E-A370-8B609A907801}"/>
            </c:ext>
          </c:extLst>
        </c:ser>
        <c:ser>
          <c:idx val="1"/>
          <c:order val="1"/>
          <c:tx>
            <c:strRef>
              <c:f>'Box Figure 3.2.1'!$D$2</c:f>
              <c:strCache>
                <c:ptCount val="1"/>
                <c:pt idx="0">
                  <c:v>Other MENA &amp; PAK</c:v>
                </c:pt>
              </c:strCache>
            </c:strRef>
          </c:tx>
          <c:spPr>
            <a:solidFill>
              <a:srgbClr val="FFC000"/>
            </a:solidFill>
            <a:ln>
              <a:noFill/>
            </a:ln>
            <a:effectLst/>
          </c:spPr>
          <c:invertIfNegative val="0"/>
          <c:cat>
            <c:strRef>
              <c:f>'Box Figure 3.2.1'!$B$4</c:f>
              <c:strCache>
                <c:ptCount val="1"/>
                <c:pt idx="0">
                  <c:v>GDP</c:v>
                </c:pt>
              </c:strCache>
              <c:extLst/>
            </c:strRef>
          </c:cat>
          <c:val>
            <c:numRef>
              <c:f>'Box Figure 3.2.1'!$D$4</c:f>
              <c:numCache>
                <c:formatCode>General</c:formatCode>
                <c:ptCount val="1"/>
                <c:pt idx="0">
                  <c:v>-0.31150327958470664</c:v>
                </c:pt>
              </c:numCache>
              <c:extLst/>
            </c:numRef>
          </c:val>
          <c:extLst>
            <c:ext xmlns:c16="http://schemas.microsoft.com/office/drawing/2014/chart" uri="{C3380CC4-5D6E-409C-BE32-E72D297353CC}">
              <c16:uniqueId val="{00000001-4A5F-463E-A370-8B609A907801}"/>
            </c:ext>
          </c:extLst>
        </c:ser>
        <c:dLbls>
          <c:showLegendKey val="0"/>
          <c:showVal val="0"/>
          <c:showCatName val="0"/>
          <c:showSerName val="0"/>
          <c:showPercent val="0"/>
          <c:showBubbleSize val="0"/>
        </c:dLbls>
        <c:gapWidth val="219"/>
        <c:overlap val="-27"/>
        <c:axId val="1387991439"/>
        <c:axId val="1125247583"/>
      </c:barChart>
      <c:catAx>
        <c:axId val="1387991439"/>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125247583"/>
        <c:crosses val="autoZero"/>
        <c:auto val="1"/>
        <c:lblAlgn val="ctr"/>
        <c:lblOffset val="100"/>
        <c:noMultiLvlLbl val="0"/>
      </c:catAx>
      <c:valAx>
        <c:axId val="1125247583"/>
        <c:scaling>
          <c:orientation val="minMax"/>
          <c:min val="-1"/>
        </c:scaling>
        <c:delete val="0"/>
        <c:axPos val="l"/>
        <c:numFmt formatCode="General" sourceLinked="1"/>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387991439"/>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chartSpace>
</file>

<file path=ppt/charts/chart2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8.1986740758222668E-2"/>
          <c:y val="7.0057401361415167E-2"/>
          <c:w val="0.82486242344706917"/>
          <c:h val="0.83054808697693272"/>
        </c:manualLayout>
      </c:layout>
      <c:lineChart>
        <c:grouping val="standard"/>
        <c:varyColors val="0"/>
        <c:ser>
          <c:idx val="0"/>
          <c:order val="0"/>
          <c:tx>
            <c:v>Interventions affecting CCA</c:v>
          </c:tx>
          <c:spPr>
            <a:ln w="19050" cap="rnd">
              <a:solidFill>
                <a:srgbClr val="002060"/>
              </a:solidFill>
              <a:round/>
            </a:ln>
            <a:effectLst/>
          </c:spPr>
          <c:marker>
            <c:symbol val="none"/>
          </c:marker>
          <c:cat>
            <c:strRef>
              <c:f>'3.9'!$O$5:$O$18</c:f>
              <c:strCache>
                <c:ptCount val="14"/>
                <c:pt idx="0">
                  <c:v>2009</c:v>
                </c:pt>
                <c:pt idx="1">
                  <c:v>10</c:v>
                </c:pt>
                <c:pt idx="2">
                  <c:v>11</c:v>
                </c:pt>
                <c:pt idx="3">
                  <c:v>12</c:v>
                </c:pt>
                <c:pt idx="4">
                  <c:v>13</c:v>
                </c:pt>
                <c:pt idx="5">
                  <c:v>14</c:v>
                </c:pt>
                <c:pt idx="6">
                  <c:v>15</c:v>
                </c:pt>
                <c:pt idx="7">
                  <c:v>16</c:v>
                </c:pt>
                <c:pt idx="8">
                  <c:v>17</c:v>
                </c:pt>
                <c:pt idx="9">
                  <c:v>18</c:v>
                </c:pt>
                <c:pt idx="10">
                  <c:v>19</c:v>
                </c:pt>
                <c:pt idx="11">
                  <c:v>20</c:v>
                </c:pt>
                <c:pt idx="12">
                  <c:v>21</c:v>
                </c:pt>
                <c:pt idx="13">
                  <c:v>2022</c:v>
                </c:pt>
              </c:strCache>
              <c:extLst/>
            </c:strRef>
          </c:cat>
          <c:val>
            <c:numRef>
              <c:f>'3.9'!$P$5:$P$18</c:f>
              <c:numCache>
                <c:formatCode>0</c:formatCode>
                <c:ptCount val="14"/>
                <c:pt idx="0">
                  <c:v>227</c:v>
                </c:pt>
                <c:pt idx="1">
                  <c:v>237</c:v>
                </c:pt>
                <c:pt idx="2">
                  <c:v>197</c:v>
                </c:pt>
                <c:pt idx="3">
                  <c:v>267</c:v>
                </c:pt>
                <c:pt idx="4">
                  <c:v>259</c:v>
                </c:pt>
                <c:pt idx="5">
                  <c:v>290</c:v>
                </c:pt>
                <c:pt idx="6">
                  <c:v>439</c:v>
                </c:pt>
                <c:pt idx="7">
                  <c:v>277</c:v>
                </c:pt>
                <c:pt idx="8">
                  <c:v>248</c:v>
                </c:pt>
                <c:pt idx="9">
                  <c:v>363</c:v>
                </c:pt>
                <c:pt idx="10">
                  <c:v>295</c:v>
                </c:pt>
                <c:pt idx="11">
                  <c:v>637</c:v>
                </c:pt>
                <c:pt idx="12">
                  <c:v>575</c:v>
                </c:pt>
                <c:pt idx="13">
                  <c:v>369</c:v>
                </c:pt>
              </c:numCache>
              <c:extLst/>
            </c:numRef>
          </c:val>
          <c:smooth val="0"/>
          <c:extLst>
            <c:ext xmlns:c16="http://schemas.microsoft.com/office/drawing/2014/chart" uri="{C3380CC4-5D6E-409C-BE32-E72D297353CC}">
              <c16:uniqueId val="{00000000-6E9A-4E6F-AF6B-79E0CF7B5F06}"/>
            </c:ext>
          </c:extLst>
        </c:ser>
        <c:ser>
          <c:idx val="1"/>
          <c:order val="1"/>
          <c:tx>
            <c:v>Interventions affecting MENA &amp; PAK</c:v>
          </c:tx>
          <c:spPr>
            <a:ln w="19050" cap="rnd">
              <a:solidFill>
                <a:srgbClr val="FFC000"/>
              </a:solidFill>
              <a:round/>
            </a:ln>
            <a:effectLst/>
          </c:spPr>
          <c:marker>
            <c:symbol val="none"/>
          </c:marker>
          <c:cat>
            <c:strRef>
              <c:f>'3.9'!$O$5:$O$18</c:f>
              <c:strCache>
                <c:ptCount val="14"/>
                <c:pt idx="0">
                  <c:v>2009</c:v>
                </c:pt>
                <c:pt idx="1">
                  <c:v>10</c:v>
                </c:pt>
                <c:pt idx="2">
                  <c:v>11</c:v>
                </c:pt>
                <c:pt idx="3">
                  <c:v>12</c:v>
                </c:pt>
                <c:pt idx="4">
                  <c:v>13</c:v>
                </c:pt>
                <c:pt idx="5">
                  <c:v>14</c:v>
                </c:pt>
                <c:pt idx="6">
                  <c:v>15</c:v>
                </c:pt>
                <c:pt idx="7">
                  <c:v>16</c:v>
                </c:pt>
                <c:pt idx="8">
                  <c:v>17</c:v>
                </c:pt>
                <c:pt idx="9">
                  <c:v>18</c:v>
                </c:pt>
                <c:pt idx="10">
                  <c:v>19</c:v>
                </c:pt>
                <c:pt idx="11">
                  <c:v>20</c:v>
                </c:pt>
                <c:pt idx="12">
                  <c:v>21</c:v>
                </c:pt>
                <c:pt idx="13">
                  <c:v>2022</c:v>
                </c:pt>
              </c:strCache>
              <c:extLst/>
            </c:strRef>
          </c:cat>
          <c:val>
            <c:numRef>
              <c:f>'3.9'!$R$5:$R$18</c:f>
              <c:numCache>
                <c:formatCode>0</c:formatCode>
                <c:ptCount val="14"/>
                <c:pt idx="0">
                  <c:v>478</c:v>
                </c:pt>
                <c:pt idx="1">
                  <c:v>541</c:v>
                </c:pt>
                <c:pt idx="2">
                  <c:v>511</c:v>
                </c:pt>
                <c:pt idx="3">
                  <c:v>588</c:v>
                </c:pt>
                <c:pt idx="4">
                  <c:v>600</c:v>
                </c:pt>
                <c:pt idx="5">
                  <c:v>601</c:v>
                </c:pt>
                <c:pt idx="6">
                  <c:v>808</c:v>
                </c:pt>
                <c:pt idx="7">
                  <c:v>609</c:v>
                </c:pt>
                <c:pt idx="8">
                  <c:v>593</c:v>
                </c:pt>
                <c:pt idx="9">
                  <c:v>729</c:v>
                </c:pt>
                <c:pt idx="10">
                  <c:v>787</c:v>
                </c:pt>
                <c:pt idx="11">
                  <c:v>1209</c:v>
                </c:pt>
                <c:pt idx="12">
                  <c:v>1120</c:v>
                </c:pt>
                <c:pt idx="13">
                  <c:v>1407</c:v>
                </c:pt>
              </c:numCache>
              <c:extLst/>
            </c:numRef>
          </c:val>
          <c:smooth val="0"/>
          <c:extLst>
            <c:ext xmlns:c16="http://schemas.microsoft.com/office/drawing/2014/chart" uri="{C3380CC4-5D6E-409C-BE32-E72D297353CC}">
              <c16:uniqueId val="{00000001-6E9A-4E6F-AF6B-79E0CF7B5F06}"/>
            </c:ext>
          </c:extLst>
        </c:ser>
        <c:dLbls>
          <c:showLegendKey val="0"/>
          <c:showVal val="0"/>
          <c:showCatName val="0"/>
          <c:showSerName val="0"/>
          <c:showPercent val="0"/>
          <c:showBubbleSize val="0"/>
        </c:dLbls>
        <c:marker val="1"/>
        <c:smooth val="0"/>
        <c:axId val="238367423"/>
        <c:axId val="845372495"/>
      </c:lineChart>
      <c:lineChart>
        <c:grouping val="standard"/>
        <c:varyColors val="0"/>
        <c:ser>
          <c:idx val="2"/>
          <c:order val="2"/>
          <c:tx>
            <c:v>Interventions affecting ROW (RHS)</c:v>
          </c:tx>
          <c:spPr>
            <a:ln w="19050" cap="rnd">
              <a:solidFill>
                <a:srgbClr val="C00000"/>
              </a:solidFill>
              <a:round/>
            </a:ln>
            <a:effectLst/>
          </c:spPr>
          <c:marker>
            <c:symbol val="none"/>
          </c:marker>
          <c:cat>
            <c:numRef>
              <c:f>[1]STATA1!$A$2:$A$15</c:f>
              <c:numCache>
                <c:formatCode>General</c:formatCode>
                <c:ptCount val="14"/>
              </c:numCache>
            </c:numRef>
          </c:cat>
          <c:val>
            <c:numRef>
              <c:f>'3.9'!$Z$5:$Z$18</c:f>
              <c:numCache>
                <c:formatCode>0</c:formatCode>
                <c:ptCount val="14"/>
                <c:pt idx="0">
                  <c:v>2815</c:v>
                </c:pt>
                <c:pt idx="1">
                  <c:v>2636</c:v>
                </c:pt>
                <c:pt idx="2">
                  <c:v>2743</c:v>
                </c:pt>
                <c:pt idx="3">
                  <c:v>3027</c:v>
                </c:pt>
                <c:pt idx="4">
                  <c:v>2912</c:v>
                </c:pt>
                <c:pt idx="5">
                  <c:v>2907</c:v>
                </c:pt>
                <c:pt idx="6">
                  <c:v>2945</c:v>
                </c:pt>
                <c:pt idx="7">
                  <c:v>2517</c:v>
                </c:pt>
                <c:pt idx="8">
                  <c:v>2744</c:v>
                </c:pt>
                <c:pt idx="9">
                  <c:v>2960</c:v>
                </c:pt>
                <c:pt idx="10">
                  <c:v>2782</c:v>
                </c:pt>
                <c:pt idx="11">
                  <c:v>5641</c:v>
                </c:pt>
                <c:pt idx="12">
                  <c:v>5169</c:v>
                </c:pt>
                <c:pt idx="13">
                  <c:v>4810</c:v>
                </c:pt>
              </c:numCache>
              <c:extLst/>
            </c:numRef>
          </c:val>
          <c:smooth val="0"/>
          <c:extLst>
            <c:ext xmlns:c16="http://schemas.microsoft.com/office/drawing/2014/chart" uri="{C3380CC4-5D6E-409C-BE32-E72D297353CC}">
              <c16:uniqueId val="{00000002-6E9A-4E6F-AF6B-79E0CF7B5F06}"/>
            </c:ext>
          </c:extLst>
        </c:ser>
        <c:dLbls>
          <c:showLegendKey val="0"/>
          <c:showVal val="0"/>
          <c:showCatName val="0"/>
          <c:showSerName val="0"/>
          <c:showPercent val="0"/>
          <c:showBubbleSize val="0"/>
        </c:dLbls>
        <c:marker val="1"/>
        <c:smooth val="0"/>
        <c:axId val="1575457695"/>
        <c:axId val="1573149935"/>
      </c:lineChart>
      <c:catAx>
        <c:axId val="238367423"/>
        <c:scaling>
          <c:orientation val="minMax"/>
        </c:scaling>
        <c:delete val="0"/>
        <c:axPos val="b"/>
        <c:numFmt formatCode="General" sourceLinked="1"/>
        <c:majorTickMark val="none"/>
        <c:minorTickMark val="none"/>
        <c:tickLblPos val="nextTo"/>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845372495"/>
        <c:crosses val="autoZero"/>
        <c:auto val="1"/>
        <c:lblAlgn val="ctr"/>
        <c:lblOffset val="100"/>
        <c:noMultiLvlLbl val="0"/>
      </c:catAx>
      <c:valAx>
        <c:axId val="845372495"/>
        <c:scaling>
          <c:orientation val="minMax"/>
          <c:max val="1500"/>
          <c:min val="0"/>
        </c:scaling>
        <c:delete val="0"/>
        <c:axPos val="l"/>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238367423"/>
        <c:crosses val="autoZero"/>
        <c:crossBetween val="between"/>
      </c:valAx>
      <c:valAx>
        <c:axId val="1573149935"/>
        <c:scaling>
          <c:orientation val="minMax"/>
        </c:scaling>
        <c:delete val="0"/>
        <c:axPos val="r"/>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575457695"/>
        <c:crosses val="max"/>
        <c:crossBetween val="between"/>
      </c:valAx>
      <c:catAx>
        <c:axId val="1575457695"/>
        <c:scaling>
          <c:orientation val="minMax"/>
        </c:scaling>
        <c:delete val="1"/>
        <c:axPos val="b"/>
        <c:numFmt formatCode="General" sourceLinked="1"/>
        <c:majorTickMark val="out"/>
        <c:minorTickMark val="none"/>
        <c:tickLblPos val="nextTo"/>
        <c:crossAx val="1573149935"/>
        <c:crosses val="autoZero"/>
        <c:auto val="1"/>
        <c:lblAlgn val="ctr"/>
        <c:lblOffset val="100"/>
        <c:noMultiLvlLbl val="0"/>
      </c:catAx>
      <c:spPr>
        <a:noFill/>
        <a:ln>
          <a:noFill/>
        </a:ln>
        <a:effectLst/>
      </c:spPr>
    </c:plotArea>
    <c:legend>
      <c:legendPos val="t"/>
      <c:layout>
        <c:manualLayout>
          <c:xMode val="edge"/>
          <c:yMode val="edge"/>
          <c:x val="7.354492923265156E-2"/>
          <c:y val="0.11222606320551394"/>
          <c:w val="0.5529253745599938"/>
          <c:h val="0.18021386808356271"/>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chartSpace>
</file>

<file path=ppt/charts/chart2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3.6544850498338874E-2"/>
          <c:y val="1.7915309446254073E-2"/>
          <c:w val="0.96345514950166111"/>
          <c:h val="0.9315960912052117"/>
        </c:manualLayout>
      </c:layout>
      <c:barChart>
        <c:barDir val="col"/>
        <c:grouping val="stacked"/>
        <c:varyColors val="0"/>
        <c:ser>
          <c:idx val="1"/>
          <c:order val="0"/>
          <c:tx>
            <c:strRef>
              <c:f>'3.10'!$S$2</c:f>
              <c:strCache>
                <c:ptCount val="1"/>
                <c:pt idx="0">
                  <c:v>Import measures</c:v>
                </c:pt>
              </c:strCache>
            </c:strRef>
          </c:tx>
          <c:spPr>
            <a:solidFill>
              <a:srgbClr val="002060"/>
            </a:solidFill>
          </c:spPr>
          <c:invertIfNegative val="0"/>
          <c:cat>
            <c:multiLvlStrRef>
              <c:f>('3.10'!$N$3:$O$16,'3.10'!$N$18:$O$33)</c:f>
              <c:multiLvlStrCache>
                <c:ptCount val="30"/>
                <c:lvl>
                  <c:pt idx="0">
                    <c:v>UAE</c:v>
                  </c:pt>
                  <c:pt idx="1">
                    <c:v>SAU</c:v>
                  </c:pt>
                  <c:pt idx="2">
                    <c:v>EGY</c:v>
                  </c:pt>
                  <c:pt idx="3">
                    <c:v>MAR</c:v>
                  </c:pt>
                  <c:pt idx="4">
                    <c:v>PAK</c:v>
                  </c:pt>
                  <c:pt idx="5">
                    <c:v>OMN</c:v>
                  </c:pt>
                  <c:pt idx="6">
                    <c:v>TUN</c:v>
                  </c:pt>
                  <c:pt idx="7">
                    <c:v>ALG</c:v>
                  </c:pt>
                  <c:pt idx="8">
                    <c:v>JOR</c:v>
                  </c:pt>
                  <c:pt idx="9">
                    <c:v>QAT</c:v>
                  </c:pt>
                  <c:pt idx="10">
                    <c:v>BHR</c:v>
                  </c:pt>
                  <c:pt idx="11">
                    <c:v>KWT</c:v>
                  </c:pt>
                  <c:pt idx="12">
                    <c:v>LBN</c:v>
                  </c:pt>
                  <c:pt idx="13">
                    <c:v>LBY</c:v>
                  </c:pt>
                  <c:pt idx="14">
                    <c:v>SDN</c:v>
                  </c:pt>
                  <c:pt idx="15">
                    <c:v>IRQ</c:v>
                  </c:pt>
                  <c:pt idx="16">
                    <c:v>MRT</c:v>
                  </c:pt>
                  <c:pt idx="17">
                    <c:v>YEM</c:v>
                  </c:pt>
                  <c:pt idx="18">
                    <c:v>SOM</c:v>
                  </c:pt>
                  <c:pt idx="19">
                    <c:v>DJI</c:v>
                  </c:pt>
                  <c:pt idx="20">
                    <c:v>AFG</c:v>
                  </c:pt>
                  <c:pt idx="21">
                    <c:v>SYR</c:v>
                  </c:pt>
                  <c:pt idx="22">
                    <c:v>KAZ</c:v>
                  </c:pt>
                  <c:pt idx="23">
                    <c:v>GEO</c:v>
                  </c:pt>
                  <c:pt idx="24">
                    <c:v>AZE</c:v>
                  </c:pt>
                  <c:pt idx="25">
                    <c:v>UZB</c:v>
                  </c:pt>
                  <c:pt idx="26">
                    <c:v>ARM</c:v>
                  </c:pt>
                  <c:pt idx="27">
                    <c:v>KGZ</c:v>
                  </c:pt>
                  <c:pt idx="28">
                    <c:v>TKM</c:v>
                  </c:pt>
                  <c:pt idx="29">
                    <c:v>TJK</c:v>
                  </c:pt>
                </c:lvl>
                <c:lvl>
                  <c:pt idx="0">
                    <c:v>MENA &amp; PAK</c:v>
                  </c:pt>
                  <c:pt idx="22">
                    <c:v>CCA</c:v>
                  </c:pt>
                </c:lvl>
              </c:multiLvlStrCache>
              <c:extLst/>
            </c:multiLvlStrRef>
          </c:cat>
          <c:val>
            <c:numRef>
              <c:f>('3.10'!$S$3:$S$16,'3.10'!$S$18:$S$33)</c:f>
              <c:numCache>
                <c:formatCode>General</c:formatCode>
                <c:ptCount val="30"/>
                <c:pt idx="0">
                  <c:v>287</c:v>
                </c:pt>
                <c:pt idx="1">
                  <c:v>218</c:v>
                </c:pt>
                <c:pt idx="2">
                  <c:v>213</c:v>
                </c:pt>
                <c:pt idx="3">
                  <c:v>146</c:v>
                </c:pt>
                <c:pt idx="4">
                  <c:v>145</c:v>
                </c:pt>
                <c:pt idx="5">
                  <c:v>122</c:v>
                </c:pt>
                <c:pt idx="6">
                  <c:v>111</c:v>
                </c:pt>
                <c:pt idx="7">
                  <c:v>56</c:v>
                </c:pt>
                <c:pt idx="8">
                  <c:v>63</c:v>
                </c:pt>
                <c:pt idx="9">
                  <c:v>106</c:v>
                </c:pt>
                <c:pt idx="10">
                  <c:v>122</c:v>
                </c:pt>
                <c:pt idx="11">
                  <c:v>104</c:v>
                </c:pt>
                <c:pt idx="12">
                  <c:v>64</c:v>
                </c:pt>
                <c:pt idx="13">
                  <c:v>69</c:v>
                </c:pt>
                <c:pt idx="14">
                  <c:v>66</c:v>
                </c:pt>
                <c:pt idx="15">
                  <c:v>23</c:v>
                </c:pt>
                <c:pt idx="16">
                  <c:v>57</c:v>
                </c:pt>
                <c:pt idx="17">
                  <c:v>29</c:v>
                </c:pt>
                <c:pt idx="18">
                  <c:v>27</c:v>
                </c:pt>
                <c:pt idx="19">
                  <c:v>24</c:v>
                </c:pt>
                <c:pt idx="20">
                  <c:v>27</c:v>
                </c:pt>
                <c:pt idx="21">
                  <c:v>15</c:v>
                </c:pt>
                <c:pt idx="22">
                  <c:v>85</c:v>
                </c:pt>
                <c:pt idx="23">
                  <c:v>60</c:v>
                </c:pt>
                <c:pt idx="24">
                  <c:v>28</c:v>
                </c:pt>
                <c:pt idx="25">
                  <c:v>55</c:v>
                </c:pt>
                <c:pt idx="26">
                  <c:v>36</c:v>
                </c:pt>
                <c:pt idx="27">
                  <c:v>8</c:v>
                </c:pt>
                <c:pt idx="28">
                  <c:v>23</c:v>
                </c:pt>
                <c:pt idx="29">
                  <c:v>11</c:v>
                </c:pt>
              </c:numCache>
              <c:extLst/>
            </c:numRef>
          </c:val>
          <c:extLst>
            <c:ext xmlns:c16="http://schemas.microsoft.com/office/drawing/2014/chart" uri="{C3380CC4-5D6E-409C-BE32-E72D297353CC}">
              <c16:uniqueId val="{00000000-9654-4BEE-BC62-E452600AAEF1}"/>
            </c:ext>
          </c:extLst>
        </c:ser>
        <c:ser>
          <c:idx val="2"/>
          <c:order val="1"/>
          <c:tx>
            <c:strRef>
              <c:f>'3.10'!$T$2</c:f>
              <c:strCache>
                <c:ptCount val="1"/>
                <c:pt idx="0">
                  <c:v>Other measures</c:v>
                </c:pt>
              </c:strCache>
            </c:strRef>
          </c:tx>
          <c:spPr>
            <a:solidFill>
              <a:srgbClr val="FFC000"/>
            </a:solidFill>
          </c:spPr>
          <c:invertIfNegative val="0"/>
          <c:cat>
            <c:multiLvlStrRef>
              <c:f>('3.10'!$N$3:$O$16,'3.10'!$N$18:$O$33)</c:f>
              <c:multiLvlStrCache>
                <c:ptCount val="30"/>
                <c:lvl>
                  <c:pt idx="0">
                    <c:v>UAE</c:v>
                  </c:pt>
                  <c:pt idx="1">
                    <c:v>SAU</c:v>
                  </c:pt>
                  <c:pt idx="2">
                    <c:v>EGY</c:v>
                  </c:pt>
                  <c:pt idx="3">
                    <c:v>MAR</c:v>
                  </c:pt>
                  <c:pt idx="4">
                    <c:v>PAK</c:v>
                  </c:pt>
                  <c:pt idx="5">
                    <c:v>OMN</c:v>
                  </c:pt>
                  <c:pt idx="6">
                    <c:v>TUN</c:v>
                  </c:pt>
                  <c:pt idx="7">
                    <c:v>ALG</c:v>
                  </c:pt>
                  <c:pt idx="8">
                    <c:v>JOR</c:v>
                  </c:pt>
                  <c:pt idx="9">
                    <c:v>QAT</c:v>
                  </c:pt>
                  <c:pt idx="10">
                    <c:v>BHR</c:v>
                  </c:pt>
                  <c:pt idx="11">
                    <c:v>KWT</c:v>
                  </c:pt>
                  <c:pt idx="12">
                    <c:v>LBN</c:v>
                  </c:pt>
                  <c:pt idx="13">
                    <c:v>LBY</c:v>
                  </c:pt>
                  <c:pt idx="14">
                    <c:v>SDN</c:v>
                  </c:pt>
                  <c:pt idx="15">
                    <c:v>IRQ</c:v>
                  </c:pt>
                  <c:pt idx="16">
                    <c:v>MRT</c:v>
                  </c:pt>
                  <c:pt idx="17">
                    <c:v>YEM</c:v>
                  </c:pt>
                  <c:pt idx="18">
                    <c:v>SOM</c:v>
                  </c:pt>
                  <c:pt idx="19">
                    <c:v>DJI</c:v>
                  </c:pt>
                  <c:pt idx="20">
                    <c:v>AFG</c:v>
                  </c:pt>
                  <c:pt idx="21">
                    <c:v>SYR</c:v>
                  </c:pt>
                  <c:pt idx="22">
                    <c:v>KAZ</c:v>
                  </c:pt>
                  <c:pt idx="23">
                    <c:v>GEO</c:v>
                  </c:pt>
                  <c:pt idx="24">
                    <c:v>AZE</c:v>
                  </c:pt>
                  <c:pt idx="25">
                    <c:v>UZB</c:v>
                  </c:pt>
                  <c:pt idx="26">
                    <c:v>ARM</c:v>
                  </c:pt>
                  <c:pt idx="27">
                    <c:v>KGZ</c:v>
                  </c:pt>
                  <c:pt idx="28">
                    <c:v>TKM</c:v>
                  </c:pt>
                  <c:pt idx="29">
                    <c:v>TJK</c:v>
                  </c:pt>
                </c:lvl>
                <c:lvl>
                  <c:pt idx="0">
                    <c:v>MENA &amp; PAK</c:v>
                  </c:pt>
                  <c:pt idx="22">
                    <c:v>CCA</c:v>
                  </c:pt>
                </c:lvl>
              </c:multiLvlStrCache>
              <c:extLst/>
            </c:multiLvlStrRef>
          </c:cat>
          <c:val>
            <c:numRef>
              <c:f>('3.10'!$T$3:$T$16,'3.10'!$T$18:$T$33)</c:f>
              <c:numCache>
                <c:formatCode>General</c:formatCode>
                <c:ptCount val="30"/>
                <c:pt idx="0">
                  <c:v>364</c:v>
                </c:pt>
                <c:pt idx="1">
                  <c:v>338</c:v>
                </c:pt>
                <c:pt idx="2">
                  <c:v>380</c:v>
                </c:pt>
                <c:pt idx="3">
                  <c:v>216</c:v>
                </c:pt>
                <c:pt idx="4">
                  <c:v>322</c:v>
                </c:pt>
                <c:pt idx="5">
                  <c:v>323</c:v>
                </c:pt>
                <c:pt idx="6">
                  <c:v>54</c:v>
                </c:pt>
                <c:pt idx="7">
                  <c:v>136</c:v>
                </c:pt>
                <c:pt idx="8">
                  <c:v>187</c:v>
                </c:pt>
                <c:pt idx="9">
                  <c:v>183</c:v>
                </c:pt>
                <c:pt idx="10">
                  <c:v>193</c:v>
                </c:pt>
                <c:pt idx="11">
                  <c:v>15</c:v>
                </c:pt>
                <c:pt idx="12">
                  <c:v>10</c:v>
                </c:pt>
                <c:pt idx="13">
                  <c:v>5</c:v>
                </c:pt>
                <c:pt idx="14">
                  <c:v>2</c:v>
                </c:pt>
                <c:pt idx="15">
                  <c:v>2</c:v>
                </c:pt>
                <c:pt idx="16">
                  <c:v>1</c:v>
                </c:pt>
                <c:pt idx="17">
                  <c:v>6</c:v>
                </c:pt>
                <c:pt idx="18">
                  <c:v>2</c:v>
                </c:pt>
                <c:pt idx="19">
                  <c:v>1</c:v>
                </c:pt>
                <c:pt idx="20">
                  <c:v>6</c:v>
                </c:pt>
                <c:pt idx="21">
                  <c:v>1</c:v>
                </c:pt>
                <c:pt idx="22">
                  <c:v>180</c:v>
                </c:pt>
                <c:pt idx="23">
                  <c:v>14</c:v>
                </c:pt>
                <c:pt idx="24">
                  <c:v>11</c:v>
                </c:pt>
                <c:pt idx="25">
                  <c:v>13</c:v>
                </c:pt>
                <c:pt idx="26">
                  <c:v>5</c:v>
                </c:pt>
                <c:pt idx="27">
                  <c:v>5</c:v>
                </c:pt>
                <c:pt idx="28">
                  <c:v>5</c:v>
                </c:pt>
                <c:pt idx="29">
                  <c:v>1</c:v>
                </c:pt>
              </c:numCache>
              <c:extLst/>
            </c:numRef>
          </c:val>
          <c:extLst>
            <c:ext xmlns:c16="http://schemas.microsoft.com/office/drawing/2014/chart" uri="{C3380CC4-5D6E-409C-BE32-E72D297353CC}">
              <c16:uniqueId val="{00000001-9654-4BEE-BC62-E452600AAEF1}"/>
            </c:ext>
          </c:extLst>
        </c:ser>
        <c:ser>
          <c:idx val="0"/>
          <c:order val="2"/>
          <c:tx>
            <c:strRef>
              <c:f>'3.10'!$R$2</c:f>
              <c:strCache>
                <c:ptCount val="1"/>
                <c:pt idx="0">
                  <c:v>Export measures</c:v>
                </c:pt>
              </c:strCache>
            </c:strRef>
          </c:tx>
          <c:spPr>
            <a:solidFill>
              <a:srgbClr val="C00000"/>
            </a:solidFill>
            <a:ln>
              <a:noFill/>
            </a:ln>
          </c:spPr>
          <c:invertIfNegative val="0"/>
          <c:cat>
            <c:multiLvlStrRef>
              <c:f>('3.10'!$N$3:$O$16,'3.10'!$N$18:$O$33)</c:f>
              <c:multiLvlStrCache>
                <c:ptCount val="30"/>
                <c:lvl>
                  <c:pt idx="0">
                    <c:v>UAE</c:v>
                  </c:pt>
                  <c:pt idx="1">
                    <c:v>SAU</c:v>
                  </c:pt>
                  <c:pt idx="2">
                    <c:v>EGY</c:v>
                  </c:pt>
                  <c:pt idx="3">
                    <c:v>MAR</c:v>
                  </c:pt>
                  <c:pt idx="4">
                    <c:v>PAK</c:v>
                  </c:pt>
                  <c:pt idx="5">
                    <c:v>OMN</c:v>
                  </c:pt>
                  <c:pt idx="6">
                    <c:v>TUN</c:v>
                  </c:pt>
                  <c:pt idx="7">
                    <c:v>ALG</c:v>
                  </c:pt>
                  <c:pt idx="8">
                    <c:v>JOR</c:v>
                  </c:pt>
                  <c:pt idx="9">
                    <c:v>QAT</c:v>
                  </c:pt>
                  <c:pt idx="10">
                    <c:v>BHR</c:v>
                  </c:pt>
                  <c:pt idx="11">
                    <c:v>KWT</c:v>
                  </c:pt>
                  <c:pt idx="12">
                    <c:v>LBN</c:v>
                  </c:pt>
                  <c:pt idx="13">
                    <c:v>LBY</c:v>
                  </c:pt>
                  <c:pt idx="14">
                    <c:v>SDN</c:v>
                  </c:pt>
                  <c:pt idx="15">
                    <c:v>IRQ</c:v>
                  </c:pt>
                  <c:pt idx="16">
                    <c:v>MRT</c:v>
                  </c:pt>
                  <c:pt idx="17">
                    <c:v>YEM</c:v>
                  </c:pt>
                  <c:pt idx="18">
                    <c:v>SOM</c:v>
                  </c:pt>
                  <c:pt idx="19">
                    <c:v>DJI</c:v>
                  </c:pt>
                  <c:pt idx="20">
                    <c:v>AFG</c:v>
                  </c:pt>
                  <c:pt idx="21">
                    <c:v>SYR</c:v>
                  </c:pt>
                  <c:pt idx="22">
                    <c:v>KAZ</c:v>
                  </c:pt>
                  <c:pt idx="23">
                    <c:v>GEO</c:v>
                  </c:pt>
                  <c:pt idx="24">
                    <c:v>AZE</c:v>
                  </c:pt>
                  <c:pt idx="25">
                    <c:v>UZB</c:v>
                  </c:pt>
                  <c:pt idx="26">
                    <c:v>ARM</c:v>
                  </c:pt>
                  <c:pt idx="27">
                    <c:v>KGZ</c:v>
                  </c:pt>
                  <c:pt idx="28">
                    <c:v>TKM</c:v>
                  </c:pt>
                  <c:pt idx="29">
                    <c:v>TJK</c:v>
                  </c:pt>
                </c:lvl>
                <c:lvl>
                  <c:pt idx="0">
                    <c:v>MENA &amp; PAK</c:v>
                  </c:pt>
                  <c:pt idx="22">
                    <c:v>CCA</c:v>
                  </c:pt>
                </c:lvl>
              </c:multiLvlStrCache>
              <c:extLst/>
            </c:multiLvlStrRef>
          </c:cat>
          <c:val>
            <c:numRef>
              <c:f>('3.10'!$R$3:$R$16,'3.10'!$R$18:$R$33)</c:f>
              <c:numCache>
                <c:formatCode>General</c:formatCode>
                <c:ptCount val="30"/>
                <c:pt idx="0">
                  <c:v>365</c:v>
                </c:pt>
                <c:pt idx="1">
                  <c:v>330</c:v>
                </c:pt>
                <c:pt idx="2">
                  <c:v>289</c:v>
                </c:pt>
                <c:pt idx="3">
                  <c:v>223</c:v>
                </c:pt>
                <c:pt idx="4">
                  <c:v>159</c:v>
                </c:pt>
                <c:pt idx="5">
                  <c:v>176</c:v>
                </c:pt>
                <c:pt idx="6">
                  <c:v>183</c:v>
                </c:pt>
                <c:pt idx="7">
                  <c:v>190</c:v>
                </c:pt>
                <c:pt idx="8">
                  <c:v>197</c:v>
                </c:pt>
                <c:pt idx="9">
                  <c:v>147</c:v>
                </c:pt>
                <c:pt idx="10">
                  <c:v>95</c:v>
                </c:pt>
                <c:pt idx="11">
                  <c:v>183</c:v>
                </c:pt>
                <c:pt idx="12">
                  <c:v>196</c:v>
                </c:pt>
                <c:pt idx="13">
                  <c:v>202</c:v>
                </c:pt>
                <c:pt idx="14">
                  <c:v>139</c:v>
                </c:pt>
                <c:pt idx="15">
                  <c:v>218</c:v>
                </c:pt>
                <c:pt idx="16">
                  <c:v>104</c:v>
                </c:pt>
                <c:pt idx="17">
                  <c:v>128</c:v>
                </c:pt>
                <c:pt idx="18">
                  <c:v>62</c:v>
                </c:pt>
                <c:pt idx="19">
                  <c:v>59</c:v>
                </c:pt>
                <c:pt idx="20">
                  <c:v>41</c:v>
                </c:pt>
                <c:pt idx="21">
                  <c:v>24</c:v>
                </c:pt>
                <c:pt idx="22">
                  <c:v>160</c:v>
                </c:pt>
                <c:pt idx="23">
                  <c:v>169</c:v>
                </c:pt>
                <c:pt idx="24">
                  <c:v>203</c:v>
                </c:pt>
                <c:pt idx="25">
                  <c:v>141</c:v>
                </c:pt>
                <c:pt idx="26">
                  <c:v>117</c:v>
                </c:pt>
                <c:pt idx="27">
                  <c:v>86</c:v>
                </c:pt>
                <c:pt idx="28">
                  <c:v>105</c:v>
                </c:pt>
                <c:pt idx="29">
                  <c:v>23</c:v>
                </c:pt>
              </c:numCache>
              <c:extLst/>
            </c:numRef>
          </c:val>
          <c:extLst>
            <c:ext xmlns:c16="http://schemas.microsoft.com/office/drawing/2014/chart" uri="{C3380CC4-5D6E-409C-BE32-E72D297353CC}">
              <c16:uniqueId val="{00000002-9654-4BEE-BC62-E452600AAEF1}"/>
            </c:ext>
          </c:extLst>
        </c:ser>
        <c:dLbls>
          <c:showLegendKey val="0"/>
          <c:showVal val="0"/>
          <c:showCatName val="0"/>
          <c:showSerName val="0"/>
          <c:showPercent val="0"/>
          <c:showBubbleSize val="0"/>
        </c:dLbls>
        <c:gapWidth val="20"/>
        <c:overlap val="100"/>
        <c:axId val="453449600"/>
        <c:axId val="453498368"/>
      </c:barChart>
      <c:catAx>
        <c:axId val="453449600"/>
        <c:scaling>
          <c:orientation val="minMax"/>
        </c:scaling>
        <c:delete val="0"/>
        <c:axPos val="b"/>
        <c:numFmt formatCode="0" sourceLinked="0"/>
        <c:majorTickMark val="in"/>
        <c:minorTickMark val="none"/>
        <c:tickLblPos val="low"/>
        <c:spPr>
          <a:ln w="6350">
            <a:solidFill>
              <a:srgbClr val="000000"/>
            </a:solidFill>
            <a:prstDash val="solid"/>
          </a:ln>
        </c:spPr>
        <c:txPr>
          <a:bodyPr rot="-5400000" vert="horz"/>
          <a:lstStyle/>
          <a:p>
            <a:pPr>
              <a:defRPr sz="800" b="0" i="0" u="none" strike="noStrike" baseline="0">
                <a:solidFill>
                  <a:srgbClr val="000000"/>
                </a:solidFill>
                <a:latin typeface="Arial" panose="020B0604020202020204" pitchFamily="34" charset="0"/>
                <a:ea typeface="Arial"/>
                <a:cs typeface="Arial" panose="020B0604020202020204" pitchFamily="34" charset="0"/>
              </a:defRPr>
            </a:pPr>
            <a:endParaRPr lang="en-US"/>
          </a:p>
        </c:txPr>
        <c:crossAx val="453498368"/>
        <c:crosses val="autoZero"/>
        <c:auto val="0"/>
        <c:lblAlgn val="ctr"/>
        <c:lblOffset val="100"/>
        <c:noMultiLvlLbl val="0"/>
      </c:catAx>
      <c:valAx>
        <c:axId val="453498368"/>
        <c:scaling>
          <c:orientation val="minMax"/>
        </c:scaling>
        <c:delete val="0"/>
        <c:axPos val="l"/>
        <c:numFmt formatCode="#,##0" sourceLinked="0"/>
        <c:majorTickMark val="in"/>
        <c:minorTickMark val="none"/>
        <c:tickLblPos val="low"/>
        <c:spPr>
          <a:ln w="6350">
            <a:solidFill>
              <a:srgbClr val="000000"/>
            </a:solidFill>
            <a:prstDash val="solid"/>
          </a:ln>
        </c:spPr>
        <c:txPr>
          <a:bodyPr rot="0" vert="horz"/>
          <a:lstStyle/>
          <a:p>
            <a:pPr>
              <a:defRPr sz="800" b="0" i="0" u="none" strike="noStrike" baseline="0">
                <a:solidFill>
                  <a:srgbClr val="000000"/>
                </a:solidFill>
                <a:latin typeface="Arial" panose="020B0604020202020204" pitchFamily="34" charset="0"/>
                <a:ea typeface="Arial"/>
                <a:cs typeface="Arial" panose="020B0604020202020204" pitchFamily="34" charset="0"/>
              </a:defRPr>
            </a:pPr>
            <a:endParaRPr lang="en-US"/>
          </a:p>
        </c:txPr>
        <c:crossAx val="453449600"/>
        <c:crosses val="autoZero"/>
        <c:crossBetween val="between"/>
      </c:valAx>
      <c:spPr>
        <a:noFill/>
        <a:ln w="12700">
          <a:noFill/>
          <a:prstDash val="solid"/>
        </a:ln>
      </c:spPr>
    </c:plotArea>
    <c:legend>
      <c:legendPos val="t"/>
      <c:overlay val="0"/>
      <c:txPr>
        <a:bodyPr/>
        <a:lstStyle/>
        <a:p>
          <a:pPr>
            <a:defRPr sz="800"/>
          </a:pPr>
          <a:endParaRPr lang="en-US"/>
        </a:p>
      </c:txPr>
    </c:legend>
    <c:plotVisOnly val="1"/>
    <c:dispBlanksAs val="gap"/>
    <c:showDLblsOverMax val="0"/>
  </c:chart>
  <c:spPr>
    <a:noFill/>
    <a:ln w="9525">
      <a:noFill/>
    </a:ln>
  </c:spPr>
  <c:txPr>
    <a:bodyPr/>
    <a:lstStyle/>
    <a:p>
      <a:pPr>
        <a:defRPr sz="1000" b="0" i="0" u="none" strike="noStrike" baseline="0">
          <a:solidFill>
            <a:srgbClr val="000000"/>
          </a:solidFill>
          <a:latin typeface="Arial"/>
          <a:ea typeface="Arial"/>
          <a:cs typeface="Arial"/>
        </a:defRPr>
      </a:pPr>
      <a:endParaRPr lang="en-US"/>
    </a:p>
  </c:txPr>
  <c:externalData r:id="rId2">
    <c:autoUpdate val="0"/>
  </c:externalData>
</c:chartSpace>
</file>

<file path=ppt/charts/chart2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40229141723541E-2"/>
          <c:y val="0.22633625249196468"/>
          <c:w val="0.42131161932403499"/>
          <c:h val="0.66678287359127708"/>
        </c:manualLayout>
      </c:layout>
      <c:barChart>
        <c:barDir val="col"/>
        <c:grouping val="clustered"/>
        <c:varyColors val="0"/>
        <c:ser>
          <c:idx val="0"/>
          <c:order val="0"/>
          <c:tx>
            <c:strRef>
              <c:f>'3.11'!$N$3</c:f>
              <c:strCache>
                <c:ptCount val="1"/>
                <c:pt idx="0">
                  <c:v>CCA</c:v>
                </c:pt>
              </c:strCache>
            </c:strRef>
          </c:tx>
          <c:spPr>
            <a:solidFill>
              <a:srgbClr val="002060"/>
            </a:solidFill>
            <a:ln>
              <a:noFill/>
            </a:ln>
            <a:effectLst/>
          </c:spPr>
          <c:invertIfNegative val="0"/>
          <c:cat>
            <c:multiLvlStrRef>
              <c:f>'3.11'!$O$1:$Q$2</c:f>
              <c:multiLvlStrCache>
                <c:ptCount val="3"/>
                <c:lvl>
                  <c:pt idx="0">
                    <c:v>Scenario 1</c:v>
                  </c:pt>
                  <c:pt idx="1">
                    <c:v>Scenario 2</c:v>
                  </c:pt>
                  <c:pt idx="2">
                    <c:v>Scenario 3</c:v>
                  </c:pt>
                </c:lvl>
                <c:lvl>
                  <c:pt idx="0">
                    <c:v>Exports</c:v>
                  </c:pt>
                </c:lvl>
              </c:multiLvlStrCache>
            </c:multiLvlStrRef>
          </c:cat>
          <c:val>
            <c:numRef>
              <c:f>'3.11'!$O$3:$Q$3</c:f>
              <c:numCache>
                <c:formatCode>0.00</c:formatCode>
                <c:ptCount val="3"/>
                <c:pt idx="0">
                  <c:v>0.98992130905389786</c:v>
                </c:pt>
                <c:pt idx="1">
                  <c:v>3.1906250957616269</c:v>
                </c:pt>
                <c:pt idx="2">
                  <c:v>-1.1040301488561712</c:v>
                </c:pt>
              </c:numCache>
            </c:numRef>
          </c:val>
          <c:extLst>
            <c:ext xmlns:c16="http://schemas.microsoft.com/office/drawing/2014/chart" uri="{C3380CC4-5D6E-409C-BE32-E72D297353CC}">
              <c16:uniqueId val="{00000000-361D-42C6-9182-EE8B9996E602}"/>
            </c:ext>
          </c:extLst>
        </c:ser>
        <c:ser>
          <c:idx val="1"/>
          <c:order val="1"/>
          <c:tx>
            <c:strRef>
              <c:f>'3.11'!$N$4</c:f>
              <c:strCache>
                <c:ptCount val="1"/>
                <c:pt idx="0">
                  <c:v>GCC</c:v>
                </c:pt>
              </c:strCache>
            </c:strRef>
          </c:tx>
          <c:spPr>
            <a:solidFill>
              <a:srgbClr val="C00000"/>
            </a:solidFill>
            <a:ln>
              <a:noFill/>
            </a:ln>
            <a:effectLst/>
          </c:spPr>
          <c:invertIfNegative val="0"/>
          <c:cat>
            <c:multiLvlStrRef>
              <c:f>'3.11'!$O$1:$Q$2</c:f>
              <c:multiLvlStrCache>
                <c:ptCount val="3"/>
                <c:lvl>
                  <c:pt idx="0">
                    <c:v>Scenario 1</c:v>
                  </c:pt>
                  <c:pt idx="1">
                    <c:v>Scenario 2</c:v>
                  </c:pt>
                  <c:pt idx="2">
                    <c:v>Scenario 3</c:v>
                  </c:pt>
                </c:lvl>
                <c:lvl>
                  <c:pt idx="0">
                    <c:v>Exports</c:v>
                  </c:pt>
                </c:lvl>
              </c:multiLvlStrCache>
            </c:multiLvlStrRef>
          </c:cat>
          <c:val>
            <c:numRef>
              <c:f>'3.11'!$O$4:$Q$4</c:f>
              <c:numCache>
                <c:formatCode>0.00</c:formatCode>
                <c:ptCount val="3"/>
                <c:pt idx="0">
                  <c:v>0.49125917255878448</c:v>
                </c:pt>
                <c:pt idx="1">
                  <c:v>1.9411969688282988</c:v>
                </c:pt>
                <c:pt idx="2" formatCode="General">
                  <c:v>0.34232141993013787</c:v>
                </c:pt>
              </c:numCache>
            </c:numRef>
          </c:val>
          <c:extLst>
            <c:ext xmlns:c16="http://schemas.microsoft.com/office/drawing/2014/chart" uri="{C3380CC4-5D6E-409C-BE32-E72D297353CC}">
              <c16:uniqueId val="{00000001-361D-42C6-9182-EE8B9996E602}"/>
            </c:ext>
          </c:extLst>
        </c:ser>
        <c:ser>
          <c:idx val="2"/>
          <c:order val="2"/>
          <c:tx>
            <c:strRef>
              <c:f>'3.11'!$N$5</c:f>
              <c:strCache>
                <c:ptCount val="1"/>
                <c:pt idx="0">
                  <c:v>MENA &amp; PAK excl. GCC</c:v>
                </c:pt>
              </c:strCache>
            </c:strRef>
          </c:tx>
          <c:spPr>
            <a:solidFill>
              <a:srgbClr val="FFC000"/>
            </a:solidFill>
            <a:ln>
              <a:noFill/>
            </a:ln>
            <a:effectLst/>
          </c:spPr>
          <c:invertIfNegative val="0"/>
          <c:cat>
            <c:multiLvlStrRef>
              <c:f>'3.11'!$O$1:$Q$2</c:f>
              <c:multiLvlStrCache>
                <c:ptCount val="3"/>
                <c:lvl>
                  <c:pt idx="0">
                    <c:v>Scenario 1</c:v>
                  </c:pt>
                  <c:pt idx="1">
                    <c:v>Scenario 2</c:v>
                  </c:pt>
                  <c:pt idx="2">
                    <c:v>Scenario 3</c:v>
                  </c:pt>
                </c:lvl>
                <c:lvl>
                  <c:pt idx="0">
                    <c:v>Exports</c:v>
                  </c:pt>
                </c:lvl>
              </c:multiLvlStrCache>
            </c:multiLvlStrRef>
          </c:cat>
          <c:val>
            <c:numRef>
              <c:f>'3.11'!$O$5:$Q$5</c:f>
              <c:numCache>
                <c:formatCode>0.00</c:formatCode>
                <c:ptCount val="3"/>
                <c:pt idx="0">
                  <c:v>0.53489763475954533</c:v>
                </c:pt>
                <c:pt idx="1">
                  <c:v>3.3496472123250527</c:v>
                </c:pt>
                <c:pt idx="2" formatCode="General">
                  <c:v>-7.4058260346526863</c:v>
                </c:pt>
              </c:numCache>
            </c:numRef>
          </c:val>
          <c:extLst>
            <c:ext xmlns:c16="http://schemas.microsoft.com/office/drawing/2014/chart" uri="{C3380CC4-5D6E-409C-BE32-E72D297353CC}">
              <c16:uniqueId val="{00000002-361D-42C6-9182-EE8B9996E602}"/>
            </c:ext>
          </c:extLst>
        </c:ser>
        <c:dLbls>
          <c:showLegendKey val="0"/>
          <c:showVal val="0"/>
          <c:showCatName val="0"/>
          <c:showSerName val="0"/>
          <c:showPercent val="0"/>
          <c:showBubbleSize val="0"/>
        </c:dLbls>
        <c:gapWidth val="70"/>
        <c:overlap val="-27"/>
        <c:axId val="999915951"/>
        <c:axId val="957777279"/>
      </c:barChart>
      <c:catAx>
        <c:axId val="999915951"/>
        <c:scaling>
          <c:orientation val="minMax"/>
        </c:scaling>
        <c:delete val="0"/>
        <c:axPos val="b"/>
        <c:numFmt formatCode="General" sourceLinked="1"/>
        <c:majorTickMark val="in"/>
        <c:minorTickMark val="none"/>
        <c:tickLblPos val="low"/>
        <c:spPr>
          <a:noFill/>
          <a:ln w="6350" cap="flat" cmpd="sng" algn="ctr">
            <a:solidFill>
              <a:schemeClr val="tx1"/>
            </a:solidFill>
            <a:round/>
          </a:ln>
          <a:effectLst/>
        </c:spPr>
        <c:txPr>
          <a:bodyPr rot="-60000000" spcFirstLastPara="1" vertOverflow="ellipsis" vert="horz" wrap="square" anchor="t" anchorCtr="0"/>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7777279"/>
        <c:crosses val="autoZero"/>
        <c:auto val="1"/>
        <c:lblAlgn val="ctr"/>
        <c:lblOffset val="100"/>
        <c:noMultiLvlLbl val="0"/>
      </c:catAx>
      <c:valAx>
        <c:axId val="957777279"/>
        <c:scaling>
          <c:orientation val="minMax"/>
          <c:max val="4"/>
          <c:min val="-2"/>
        </c:scaling>
        <c:delete val="0"/>
        <c:axPos val="l"/>
        <c:numFmt formatCode="0.0" sourceLinked="0"/>
        <c:majorTickMark val="in"/>
        <c:minorTickMark val="none"/>
        <c:tickLblPos val="low"/>
        <c:spPr>
          <a:noFill/>
          <a:ln w="6350">
            <a:solidFill>
              <a:schemeClr val="dk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99915951"/>
        <c:crosses val="autoZero"/>
        <c:crossBetween val="between"/>
      </c:valAx>
      <c:spPr>
        <a:noFill/>
        <a:ln>
          <a:noFill/>
        </a:ln>
        <a:effectLst/>
      </c:spPr>
    </c:plotArea>
    <c:legend>
      <c:legendPos val="t"/>
      <c:layout>
        <c:manualLayout>
          <c:xMode val="edge"/>
          <c:yMode val="edge"/>
          <c:x val="8.1265282820471366E-2"/>
          <c:y val="0.16491898571951666"/>
          <c:w val="0.82927073535603268"/>
          <c:h val="5.5124349209930652E-2"/>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1899388978621261"/>
          <c:y val="5.2299637596552317E-2"/>
          <c:w val="0.81064260997823989"/>
          <c:h val="0.87052161394395089"/>
        </c:manualLayout>
      </c:layout>
      <c:barChart>
        <c:barDir val="col"/>
        <c:grouping val="clustered"/>
        <c:varyColors val="0"/>
        <c:ser>
          <c:idx val="4"/>
          <c:order val="3"/>
          <c:tx>
            <c:strRef>
              <c:f>'4.1'!$I$2</c:f>
              <c:strCache>
                <c:ptCount val="1"/>
                <c:pt idx="0">
                  <c:v>Max</c:v>
                </c:pt>
              </c:strCache>
            </c:strRef>
          </c:tx>
          <c:spPr>
            <a:solidFill>
              <a:schemeClr val="tx1"/>
            </a:solidFill>
            <a:ln w="25400">
              <a:solidFill>
                <a:schemeClr val="tx1"/>
              </a:solidFill>
              <a:prstDash val="solid"/>
            </a:ln>
            <a:effectLst/>
          </c:spPr>
          <c:invertIfNegative val="0"/>
          <c:cat>
            <c:numRef>
              <c:f>'4.1'!$D$3:$D$27</c:f>
              <c:numCache>
                <c:formatCode>d\-mmm</c:formatCode>
                <c:ptCount val="25"/>
                <c:pt idx="0">
                  <c:v>45200</c:v>
                </c:pt>
                <c:pt idx="1">
                  <c:v>45207</c:v>
                </c:pt>
                <c:pt idx="2">
                  <c:v>45214</c:v>
                </c:pt>
                <c:pt idx="3">
                  <c:v>45221</c:v>
                </c:pt>
                <c:pt idx="4">
                  <c:v>45228</c:v>
                </c:pt>
                <c:pt idx="5">
                  <c:v>45235</c:v>
                </c:pt>
                <c:pt idx="6">
                  <c:v>45242</c:v>
                </c:pt>
                <c:pt idx="7">
                  <c:v>45249</c:v>
                </c:pt>
                <c:pt idx="8">
                  <c:v>45256</c:v>
                </c:pt>
                <c:pt idx="9">
                  <c:v>45263</c:v>
                </c:pt>
                <c:pt idx="10">
                  <c:v>45270</c:v>
                </c:pt>
                <c:pt idx="11" formatCode="[$-409]d\-mmm;@">
                  <c:v>45277</c:v>
                </c:pt>
                <c:pt idx="12" formatCode="[$-409]d\-mmm;@">
                  <c:v>45284</c:v>
                </c:pt>
                <c:pt idx="13" formatCode="[$-409]d\-mmm;@">
                  <c:v>45291</c:v>
                </c:pt>
                <c:pt idx="14" formatCode="[$-409]d\-mmm;@">
                  <c:v>45298</c:v>
                </c:pt>
                <c:pt idx="15" formatCode="[$-409]d\-mmm;@">
                  <c:v>45305</c:v>
                </c:pt>
                <c:pt idx="16" formatCode="[$-409]d\-mmm;@">
                  <c:v>45312</c:v>
                </c:pt>
                <c:pt idx="17" formatCode="[$-409]d\-mmm;@">
                  <c:v>45319</c:v>
                </c:pt>
                <c:pt idx="18" formatCode="[$-409]d\-mmm;@">
                  <c:v>45326</c:v>
                </c:pt>
                <c:pt idx="19" formatCode="[$-409]d\-mmm;@">
                  <c:v>45333</c:v>
                </c:pt>
                <c:pt idx="20" formatCode="[$-409]d\-mmm;@">
                  <c:v>45340</c:v>
                </c:pt>
                <c:pt idx="21" formatCode="[$-409]d\-mmm;@">
                  <c:v>45347</c:v>
                </c:pt>
                <c:pt idx="22" formatCode="[$-409]d\-mmm;@">
                  <c:v>45354</c:v>
                </c:pt>
                <c:pt idx="23" formatCode="[$-409]d\-mmm;@">
                  <c:v>45361</c:v>
                </c:pt>
                <c:pt idx="24" formatCode="[$-409]d\-mmm;@">
                  <c:v>45368</c:v>
                </c:pt>
              </c:numCache>
            </c:numRef>
          </c:cat>
          <c:val>
            <c:numRef>
              <c:f>'4.1'!$I$3:$I$20</c:f>
              <c:numCache>
                <c:formatCode>General</c:formatCode>
                <c:ptCount val="18"/>
                <c:pt idx="7">
                  <c:v>500</c:v>
                </c:pt>
              </c:numCache>
            </c:numRef>
          </c:val>
          <c:extLst>
            <c:ext xmlns:c16="http://schemas.microsoft.com/office/drawing/2014/chart" uri="{C3380CC4-5D6E-409C-BE32-E72D297353CC}">
              <c16:uniqueId val="{00000000-7623-447D-B1CA-337B7CD719D0}"/>
            </c:ext>
          </c:extLst>
        </c:ser>
        <c:dLbls>
          <c:showLegendKey val="0"/>
          <c:showVal val="0"/>
          <c:showCatName val="0"/>
          <c:showSerName val="0"/>
          <c:showPercent val="0"/>
          <c:showBubbleSize val="0"/>
        </c:dLbls>
        <c:gapWidth val="150"/>
        <c:axId val="558206671"/>
        <c:axId val="1775099295"/>
      </c:barChart>
      <c:lineChart>
        <c:grouping val="standard"/>
        <c:varyColors val="0"/>
        <c:ser>
          <c:idx val="0"/>
          <c:order val="0"/>
          <c:tx>
            <c:strRef>
              <c:f>'4.1'!$E$2</c:f>
              <c:strCache>
                <c:ptCount val="1"/>
                <c:pt idx="0">
                  <c:v>Suez Canal Trade Volume</c:v>
                </c:pt>
              </c:strCache>
            </c:strRef>
          </c:tx>
          <c:spPr>
            <a:ln w="19050" cap="rnd">
              <a:solidFill>
                <a:srgbClr val="FF0000"/>
              </a:solidFill>
              <a:prstDash val="solid"/>
              <a:round/>
            </a:ln>
            <a:effectLst/>
          </c:spPr>
          <c:marker>
            <c:symbol val="none"/>
          </c:marker>
          <c:cat>
            <c:numRef>
              <c:f>'4.1'!$D$3:$D$27</c:f>
              <c:numCache>
                <c:formatCode>d\-mmm</c:formatCode>
                <c:ptCount val="25"/>
                <c:pt idx="0">
                  <c:v>45200</c:v>
                </c:pt>
                <c:pt idx="1">
                  <c:v>45207</c:v>
                </c:pt>
                <c:pt idx="2">
                  <c:v>45214</c:v>
                </c:pt>
                <c:pt idx="3">
                  <c:v>45221</c:v>
                </c:pt>
                <c:pt idx="4">
                  <c:v>45228</c:v>
                </c:pt>
                <c:pt idx="5">
                  <c:v>45235</c:v>
                </c:pt>
                <c:pt idx="6">
                  <c:v>45242</c:v>
                </c:pt>
                <c:pt idx="7">
                  <c:v>45249</c:v>
                </c:pt>
                <c:pt idx="8">
                  <c:v>45256</c:v>
                </c:pt>
                <c:pt idx="9">
                  <c:v>45263</c:v>
                </c:pt>
                <c:pt idx="10">
                  <c:v>45270</c:v>
                </c:pt>
                <c:pt idx="11" formatCode="[$-409]d\-mmm;@">
                  <c:v>45277</c:v>
                </c:pt>
                <c:pt idx="12" formatCode="[$-409]d\-mmm;@">
                  <c:v>45284</c:v>
                </c:pt>
                <c:pt idx="13" formatCode="[$-409]d\-mmm;@">
                  <c:v>45291</c:v>
                </c:pt>
                <c:pt idx="14" formatCode="[$-409]d\-mmm;@">
                  <c:v>45298</c:v>
                </c:pt>
                <c:pt idx="15" formatCode="[$-409]d\-mmm;@">
                  <c:v>45305</c:v>
                </c:pt>
                <c:pt idx="16" formatCode="[$-409]d\-mmm;@">
                  <c:v>45312</c:v>
                </c:pt>
                <c:pt idx="17" formatCode="[$-409]d\-mmm;@">
                  <c:v>45319</c:v>
                </c:pt>
                <c:pt idx="18" formatCode="[$-409]d\-mmm;@">
                  <c:v>45326</c:v>
                </c:pt>
                <c:pt idx="19" formatCode="[$-409]d\-mmm;@">
                  <c:v>45333</c:v>
                </c:pt>
                <c:pt idx="20" formatCode="[$-409]d\-mmm;@">
                  <c:v>45340</c:v>
                </c:pt>
                <c:pt idx="21" formatCode="[$-409]d\-mmm;@">
                  <c:v>45347</c:v>
                </c:pt>
                <c:pt idx="22" formatCode="[$-409]d\-mmm;@">
                  <c:v>45354</c:v>
                </c:pt>
                <c:pt idx="23" formatCode="[$-409]d\-mmm;@">
                  <c:v>45361</c:v>
                </c:pt>
                <c:pt idx="24" formatCode="[$-409]d\-mmm;@">
                  <c:v>45368</c:v>
                </c:pt>
              </c:numCache>
            </c:numRef>
          </c:cat>
          <c:val>
            <c:numRef>
              <c:f>'4.1'!$E$3:$E$27</c:f>
              <c:numCache>
                <c:formatCode>General</c:formatCode>
                <c:ptCount val="25"/>
                <c:pt idx="0">
                  <c:v>100</c:v>
                </c:pt>
                <c:pt idx="1">
                  <c:v>96.286503794082719</c:v>
                </c:pt>
                <c:pt idx="2">
                  <c:v>99.33816479278164</c:v>
                </c:pt>
                <c:pt idx="3">
                  <c:v>96.540552646028161</c:v>
                </c:pt>
                <c:pt idx="4">
                  <c:v>96.350755454279096</c:v>
                </c:pt>
                <c:pt idx="5">
                  <c:v>97.0359431840388</c:v>
                </c:pt>
                <c:pt idx="6">
                  <c:v>96.289654758266607</c:v>
                </c:pt>
                <c:pt idx="7">
                  <c:v>101.95688356037689</c:v>
                </c:pt>
                <c:pt idx="8">
                  <c:v>97.467198164827394</c:v>
                </c:pt>
                <c:pt idx="9">
                  <c:v>97.522305852272211</c:v>
                </c:pt>
                <c:pt idx="10">
                  <c:v>88.3670959496758</c:v>
                </c:pt>
                <c:pt idx="11">
                  <c:v>92.552854501636418</c:v>
                </c:pt>
                <c:pt idx="12">
                  <c:v>79.766225870642444</c:v>
                </c:pt>
                <c:pt idx="13">
                  <c:v>67.84709187267039</c:v>
                </c:pt>
                <c:pt idx="14">
                  <c:v>56.377427964487147</c:v>
                </c:pt>
                <c:pt idx="15">
                  <c:v>51.811663085809258</c:v>
                </c:pt>
                <c:pt idx="16">
                  <c:v>51.150105978935898</c:v>
                </c:pt>
                <c:pt idx="17">
                  <c:v>42.587437255572105</c:v>
                </c:pt>
                <c:pt idx="18">
                  <c:v>38.612608329620208</c:v>
                </c:pt>
                <c:pt idx="19">
                  <c:v>37.141499005789569</c:v>
                </c:pt>
                <c:pt idx="20">
                  <c:v>36.720490823582054</c:v>
                </c:pt>
                <c:pt idx="21">
                  <c:v>41.87173071755889</c:v>
                </c:pt>
                <c:pt idx="22">
                  <c:v>37.302145365541691</c:v>
                </c:pt>
                <c:pt idx="23">
                  <c:v>34.591752960000001</c:v>
                </c:pt>
                <c:pt idx="24">
                  <c:v>32.338216459999998</c:v>
                </c:pt>
              </c:numCache>
            </c:numRef>
          </c:val>
          <c:smooth val="0"/>
          <c:extLst>
            <c:ext xmlns:c16="http://schemas.microsoft.com/office/drawing/2014/chart" uri="{C3380CC4-5D6E-409C-BE32-E72D297353CC}">
              <c16:uniqueId val="{00000001-7623-447D-B1CA-337B7CD719D0}"/>
            </c:ext>
          </c:extLst>
        </c:ser>
        <c:ser>
          <c:idx val="2"/>
          <c:order val="1"/>
          <c:tx>
            <c:strRef>
              <c:f>'4.1'!$G$2</c:f>
              <c:strCache>
                <c:ptCount val="1"/>
                <c:pt idx="0">
                  <c:v>World Shipping Cost</c:v>
                </c:pt>
              </c:strCache>
            </c:strRef>
          </c:tx>
          <c:spPr>
            <a:ln w="25400" cap="rnd">
              <a:solidFill>
                <a:srgbClr val="002060"/>
              </a:solidFill>
              <a:prstDash val="sysDot"/>
              <a:round/>
            </a:ln>
            <a:effectLst/>
          </c:spPr>
          <c:marker>
            <c:symbol val="none"/>
          </c:marker>
          <c:cat>
            <c:numRef>
              <c:f>'4.1'!$D$3:$D$27</c:f>
              <c:numCache>
                <c:formatCode>d\-mmm</c:formatCode>
                <c:ptCount val="25"/>
                <c:pt idx="0">
                  <c:v>45200</c:v>
                </c:pt>
                <c:pt idx="1">
                  <c:v>45207</c:v>
                </c:pt>
                <c:pt idx="2">
                  <c:v>45214</c:v>
                </c:pt>
                <c:pt idx="3">
                  <c:v>45221</c:v>
                </c:pt>
                <c:pt idx="4">
                  <c:v>45228</c:v>
                </c:pt>
                <c:pt idx="5">
                  <c:v>45235</c:v>
                </c:pt>
                <c:pt idx="6">
                  <c:v>45242</c:v>
                </c:pt>
                <c:pt idx="7">
                  <c:v>45249</c:v>
                </c:pt>
                <c:pt idx="8">
                  <c:v>45256</c:v>
                </c:pt>
                <c:pt idx="9">
                  <c:v>45263</c:v>
                </c:pt>
                <c:pt idx="10">
                  <c:v>45270</c:v>
                </c:pt>
                <c:pt idx="11" formatCode="[$-409]d\-mmm;@">
                  <c:v>45277</c:v>
                </c:pt>
                <c:pt idx="12" formatCode="[$-409]d\-mmm;@">
                  <c:v>45284</c:v>
                </c:pt>
                <c:pt idx="13" formatCode="[$-409]d\-mmm;@">
                  <c:v>45291</c:v>
                </c:pt>
                <c:pt idx="14" formatCode="[$-409]d\-mmm;@">
                  <c:v>45298</c:v>
                </c:pt>
                <c:pt idx="15" formatCode="[$-409]d\-mmm;@">
                  <c:v>45305</c:v>
                </c:pt>
                <c:pt idx="16" formatCode="[$-409]d\-mmm;@">
                  <c:v>45312</c:v>
                </c:pt>
                <c:pt idx="17" formatCode="[$-409]d\-mmm;@">
                  <c:v>45319</c:v>
                </c:pt>
                <c:pt idx="18" formatCode="[$-409]d\-mmm;@">
                  <c:v>45326</c:v>
                </c:pt>
                <c:pt idx="19" formatCode="[$-409]d\-mmm;@">
                  <c:v>45333</c:v>
                </c:pt>
                <c:pt idx="20" formatCode="[$-409]d\-mmm;@">
                  <c:v>45340</c:v>
                </c:pt>
                <c:pt idx="21" formatCode="[$-409]d\-mmm;@">
                  <c:v>45347</c:v>
                </c:pt>
                <c:pt idx="22" formatCode="[$-409]d\-mmm;@">
                  <c:v>45354</c:v>
                </c:pt>
                <c:pt idx="23" formatCode="[$-409]d\-mmm;@">
                  <c:v>45361</c:v>
                </c:pt>
                <c:pt idx="24" formatCode="[$-409]d\-mmm;@">
                  <c:v>45368</c:v>
                </c:pt>
              </c:numCache>
            </c:numRef>
          </c:cat>
          <c:val>
            <c:numRef>
              <c:f>'4.1'!$G$3:$G$27</c:f>
              <c:numCache>
                <c:formatCode>General</c:formatCode>
                <c:ptCount val="25"/>
                <c:pt idx="0">
                  <c:v>100</c:v>
                </c:pt>
                <c:pt idx="1">
                  <c:v>92.602040816326522</c:v>
                </c:pt>
                <c:pt idx="2">
                  <c:v>91.241496598639458</c:v>
                </c:pt>
                <c:pt idx="3">
                  <c:v>89.115646258503403</c:v>
                </c:pt>
                <c:pt idx="4">
                  <c:v>93.112244897959187</c:v>
                </c:pt>
                <c:pt idx="5">
                  <c:v>99.234693877551024</c:v>
                </c:pt>
                <c:pt idx="6">
                  <c:v>103.48639455782313</c:v>
                </c:pt>
                <c:pt idx="7">
                  <c:v>98.384353741496597</c:v>
                </c:pt>
                <c:pt idx="8">
                  <c:v>98.299319727891159</c:v>
                </c:pt>
                <c:pt idx="9">
                  <c:v>100.25510204081634</c:v>
                </c:pt>
                <c:pt idx="10">
                  <c:v>107.99319727891157</c:v>
                </c:pt>
                <c:pt idx="11">
                  <c:v>108.92857142857142</c:v>
                </c:pt>
                <c:pt idx="12">
                  <c:v>114.45578231292517</c:v>
                </c:pt>
                <c:pt idx="13">
                  <c:v>116.07142857142858</c:v>
                </c:pt>
                <c:pt idx="14">
                  <c:v>196.17346938775512</c:v>
                </c:pt>
                <c:pt idx="15">
                  <c:v>222.19387755102042</c:v>
                </c:pt>
                <c:pt idx="16">
                  <c:v>263.09523809523807</c:v>
                </c:pt>
                <c:pt idx="17">
                  <c:v>290.05102040816325</c:v>
                </c:pt>
                <c:pt idx="18">
                  <c:v>288.5204081632653</c:v>
                </c:pt>
                <c:pt idx="19">
                  <c:v>288.5204081632653</c:v>
                </c:pt>
                <c:pt idx="20">
                  <c:v>291.07142857142856</c:v>
                </c:pt>
                <c:pt idx="21">
                  <c:v>284.94897959183675</c:v>
                </c:pt>
                <c:pt idx="22">
                  <c:v>280.61224489795921</c:v>
                </c:pt>
                <c:pt idx="23">
                  <c:v>261.0544218</c:v>
                </c:pt>
                <c:pt idx="24">
                  <c:v>243.87755100000001</c:v>
                </c:pt>
              </c:numCache>
            </c:numRef>
          </c:val>
          <c:smooth val="0"/>
          <c:extLst>
            <c:ext xmlns:c16="http://schemas.microsoft.com/office/drawing/2014/chart" uri="{C3380CC4-5D6E-409C-BE32-E72D297353CC}">
              <c16:uniqueId val="{00000002-7623-447D-B1CA-337B7CD719D0}"/>
            </c:ext>
          </c:extLst>
        </c:ser>
        <c:ser>
          <c:idx val="3"/>
          <c:order val="2"/>
          <c:tx>
            <c:strRef>
              <c:f>'4.1'!$H$2</c:f>
              <c:strCache>
                <c:ptCount val="1"/>
                <c:pt idx="0">
                  <c:v>Index</c:v>
                </c:pt>
              </c:strCache>
            </c:strRef>
          </c:tx>
          <c:spPr>
            <a:ln w="25400" cap="rnd">
              <a:solidFill>
                <a:schemeClr val="tx1"/>
              </a:solidFill>
              <a:prstDash val="dash"/>
              <a:round/>
            </a:ln>
            <a:effectLst/>
          </c:spPr>
          <c:marker>
            <c:symbol val="none"/>
          </c:marker>
          <c:cat>
            <c:numRef>
              <c:f>'4.1'!$D$3:$D$27</c:f>
              <c:numCache>
                <c:formatCode>d\-mmm</c:formatCode>
                <c:ptCount val="25"/>
                <c:pt idx="0">
                  <c:v>45200</c:v>
                </c:pt>
                <c:pt idx="1">
                  <c:v>45207</c:v>
                </c:pt>
                <c:pt idx="2">
                  <c:v>45214</c:v>
                </c:pt>
                <c:pt idx="3">
                  <c:v>45221</c:v>
                </c:pt>
                <c:pt idx="4">
                  <c:v>45228</c:v>
                </c:pt>
                <c:pt idx="5">
                  <c:v>45235</c:v>
                </c:pt>
                <c:pt idx="6">
                  <c:v>45242</c:v>
                </c:pt>
                <c:pt idx="7">
                  <c:v>45249</c:v>
                </c:pt>
                <c:pt idx="8">
                  <c:v>45256</c:v>
                </c:pt>
                <c:pt idx="9">
                  <c:v>45263</c:v>
                </c:pt>
                <c:pt idx="10">
                  <c:v>45270</c:v>
                </c:pt>
                <c:pt idx="11" formatCode="[$-409]d\-mmm;@">
                  <c:v>45277</c:v>
                </c:pt>
                <c:pt idx="12" formatCode="[$-409]d\-mmm;@">
                  <c:v>45284</c:v>
                </c:pt>
                <c:pt idx="13" formatCode="[$-409]d\-mmm;@">
                  <c:v>45291</c:v>
                </c:pt>
                <c:pt idx="14" formatCode="[$-409]d\-mmm;@">
                  <c:v>45298</c:v>
                </c:pt>
                <c:pt idx="15" formatCode="[$-409]d\-mmm;@">
                  <c:v>45305</c:v>
                </c:pt>
                <c:pt idx="16" formatCode="[$-409]d\-mmm;@">
                  <c:v>45312</c:v>
                </c:pt>
                <c:pt idx="17" formatCode="[$-409]d\-mmm;@">
                  <c:v>45319</c:v>
                </c:pt>
                <c:pt idx="18" formatCode="[$-409]d\-mmm;@">
                  <c:v>45326</c:v>
                </c:pt>
                <c:pt idx="19" formatCode="[$-409]d\-mmm;@">
                  <c:v>45333</c:v>
                </c:pt>
                <c:pt idx="20" formatCode="[$-409]d\-mmm;@">
                  <c:v>45340</c:v>
                </c:pt>
                <c:pt idx="21" formatCode="[$-409]d\-mmm;@">
                  <c:v>45347</c:v>
                </c:pt>
                <c:pt idx="22" formatCode="[$-409]d\-mmm;@">
                  <c:v>45354</c:v>
                </c:pt>
                <c:pt idx="23" formatCode="[$-409]d\-mmm;@">
                  <c:v>45361</c:v>
                </c:pt>
                <c:pt idx="24" formatCode="[$-409]d\-mmm;@">
                  <c:v>45368</c:v>
                </c:pt>
              </c:numCache>
            </c:numRef>
          </c:cat>
          <c:val>
            <c:numRef>
              <c:f>'4.1'!$H$3:$H$27</c:f>
              <c:numCache>
                <c:formatCode>General</c:formatCode>
                <c:ptCount val="25"/>
                <c:pt idx="0">
                  <c:v>100</c:v>
                </c:pt>
                <c:pt idx="1">
                  <c:v>100</c:v>
                </c:pt>
                <c:pt idx="2">
                  <c:v>100</c:v>
                </c:pt>
                <c:pt idx="3">
                  <c:v>100</c:v>
                </c:pt>
                <c:pt idx="4">
                  <c:v>100</c:v>
                </c:pt>
                <c:pt idx="5">
                  <c:v>100</c:v>
                </c:pt>
                <c:pt idx="6">
                  <c:v>100</c:v>
                </c:pt>
                <c:pt idx="7">
                  <c:v>100</c:v>
                </c:pt>
                <c:pt idx="8">
                  <c:v>100</c:v>
                </c:pt>
                <c:pt idx="9">
                  <c:v>100</c:v>
                </c:pt>
                <c:pt idx="10">
                  <c:v>100</c:v>
                </c:pt>
                <c:pt idx="11">
                  <c:v>100</c:v>
                </c:pt>
                <c:pt idx="12">
                  <c:v>100</c:v>
                </c:pt>
                <c:pt idx="13">
                  <c:v>100</c:v>
                </c:pt>
                <c:pt idx="14">
                  <c:v>100</c:v>
                </c:pt>
                <c:pt idx="15">
                  <c:v>100</c:v>
                </c:pt>
                <c:pt idx="16">
                  <c:v>100</c:v>
                </c:pt>
                <c:pt idx="17">
                  <c:v>100</c:v>
                </c:pt>
                <c:pt idx="18">
                  <c:v>100</c:v>
                </c:pt>
                <c:pt idx="19">
                  <c:v>100</c:v>
                </c:pt>
                <c:pt idx="20">
                  <c:v>100</c:v>
                </c:pt>
                <c:pt idx="21">
                  <c:v>100</c:v>
                </c:pt>
                <c:pt idx="22">
                  <c:v>100</c:v>
                </c:pt>
                <c:pt idx="23">
                  <c:v>100</c:v>
                </c:pt>
                <c:pt idx="24">
                  <c:v>100</c:v>
                </c:pt>
              </c:numCache>
            </c:numRef>
          </c:val>
          <c:smooth val="0"/>
          <c:extLst>
            <c:ext xmlns:c16="http://schemas.microsoft.com/office/drawing/2014/chart" uri="{C3380CC4-5D6E-409C-BE32-E72D297353CC}">
              <c16:uniqueId val="{00000003-7623-447D-B1CA-337B7CD719D0}"/>
            </c:ext>
          </c:extLst>
        </c:ser>
        <c:ser>
          <c:idx val="1"/>
          <c:order val="4"/>
          <c:tx>
            <c:strRef>
              <c:f>'4.1'!$F$2</c:f>
              <c:strCache>
                <c:ptCount val="1"/>
                <c:pt idx="0">
                  <c:v>Average Europe/ Mediterranean - China Route Shipping Cost</c:v>
                </c:pt>
              </c:strCache>
            </c:strRef>
          </c:tx>
          <c:spPr>
            <a:ln w="19050" cap="rnd">
              <a:solidFill>
                <a:srgbClr val="00B0F0"/>
              </a:solidFill>
              <a:round/>
            </a:ln>
            <a:effectLst/>
          </c:spPr>
          <c:marker>
            <c:symbol val="none"/>
          </c:marker>
          <c:cat>
            <c:numRef>
              <c:f>'4.1'!$D$3:$D$27</c:f>
              <c:numCache>
                <c:formatCode>d\-mmm</c:formatCode>
                <c:ptCount val="25"/>
                <c:pt idx="0">
                  <c:v>45200</c:v>
                </c:pt>
                <c:pt idx="1">
                  <c:v>45207</c:v>
                </c:pt>
                <c:pt idx="2">
                  <c:v>45214</c:v>
                </c:pt>
                <c:pt idx="3">
                  <c:v>45221</c:v>
                </c:pt>
                <c:pt idx="4">
                  <c:v>45228</c:v>
                </c:pt>
                <c:pt idx="5">
                  <c:v>45235</c:v>
                </c:pt>
                <c:pt idx="6">
                  <c:v>45242</c:v>
                </c:pt>
                <c:pt idx="7">
                  <c:v>45249</c:v>
                </c:pt>
                <c:pt idx="8">
                  <c:v>45256</c:v>
                </c:pt>
                <c:pt idx="9">
                  <c:v>45263</c:v>
                </c:pt>
                <c:pt idx="10">
                  <c:v>45270</c:v>
                </c:pt>
                <c:pt idx="11" formatCode="[$-409]d\-mmm;@">
                  <c:v>45277</c:v>
                </c:pt>
                <c:pt idx="12" formatCode="[$-409]d\-mmm;@">
                  <c:v>45284</c:v>
                </c:pt>
                <c:pt idx="13" formatCode="[$-409]d\-mmm;@">
                  <c:v>45291</c:v>
                </c:pt>
                <c:pt idx="14" formatCode="[$-409]d\-mmm;@">
                  <c:v>45298</c:v>
                </c:pt>
                <c:pt idx="15" formatCode="[$-409]d\-mmm;@">
                  <c:v>45305</c:v>
                </c:pt>
                <c:pt idx="16" formatCode="[$-409]d\-mmm;@">
                  <c:v>45312</c:v>
                </c:pt>
                <c:pt idx="17" formatCode="[$-409]d\-mmm;@">
                  <c:v>45319</c:v>
                </c:pt>
                <c:pt idx="18" formatCode="[$-409]d\-mmm;@">
                  <c:v>45326</c:v>
                </c:pt>
                <c:pt idx="19" formatCode="[$-409]d\-mmm;@">
                  <c:v>45333</c:v>
                </c:pt>
                <c:pt idx="20" formatCode="[$-409]d\-mmm;@">
                  <c:v>45340</c:v>
                </c:pt>
                <c:pt idx="21" formatCode="[$-409]d\-mmm;@">
                  <c:v>45347</c:v>
                </c:pt>
                <c:pt idx="22" formatCode="[$-409]d\-mmm;@">
                  <c:v>45354</c:v>
                </c:pt>
                <c:pt idx="23" formatCode="[$-409]d\-mmm;@">
                  <c:v>45361</c:v>
                </c:pt>
                <c:pt idx="24" formatCode="[$-409]d\-mmm;@">
                  <c:v>45368</c:v>
                </c:pt>
              </c:numCache>
            </c:numRef>
          </c:cat>
          <c:val>
            <c:numRef>
              <c:f>'4.1'!$F$3:$F$27</c:f>
              <c:numCache>
                <c:formatCode>General</c:formatCode>
                <c:ptCount val="25"/>
                <c:pt idx="0">
                  <c:v>100</c:v>
                </c:pt>
                <c:pt idx="1">
                  <c:v>96.698200619166926</c:v>
                </c:pt>
                <c:pt idx="2">
                  <c:v>91.020223770974354</c:v>
                </c:pt>
                <c:pt idx="3">
                  <c:v>84.286415168087032</c:v>
                </c:pt>
                <c:pt idx="4">
                  <c:v>107.36185134317014</c:v>
                </c:pt>
                <c:pt idx="5">
                  <c:v>119.32078749771678</c:v>
                </c:pt>
                <c:pt idx="6">
                  <c:v>123.30710555991331</c:v>
                </c:pt>
                <c:pt idx="7">
                  <c:v>115.53682752584676</c:v>
                </c:pt>
                <c:pt idx="8">
                  <c:v>108.17432769698421</c:v>
                </c:pt>
                <c:pt idx="9">
                  <c:v>111.23789941392521</c:v>
                </c:pt>
                <c:pt idx="10">
                  <c:v>121.41315513500824</c:v>
                </c:pt>
                <c:pt idx="11">
                  <c:v>125.42317218530661</c:v>
                </c:pt>
                <c:pt idx="12">
                  <c:v>132.14558854417632</c:v>
                </c:pt>
                <c:pt idx="13">
                  <c:v>176.0304005217271</c:v>
                </c:pt>
                <c:pt idx="14">
                  <c:v>301.92403997737313</c:v>
                </c:pt>
                <c:pt idx="15">
                  <c:v>342.03641654553473</c:v>
                </c:pt>
                <c:pt idx="16">
                  <c:v>481.84753486111487</c:v>
                </c:pt>
                <c:pt idx="17">
                  <c:v>492.84131727079023</c:v>
                </c:pt>
                <c:pt idx="18">
                  <c:v>467.53068515251601</c:v>
                </c:pt>
                <c:pt idx="19">
                  <c:v>414.94652635232808</c:v>
                </c:pt>
                <c:pt idx="20">
                  <c:v>417.15940768412133</c:v>
                </c:pt>
                <c:pt idx="21">
                  <c:v>403.32708836101756</c:v>
                </c:pt>
                <c:pt idx="22">
                  <c:v>399.45632280228631</c:v>
                </c:pt>
                <c:pt idx="23">
                  <c:v>370.20714370000002</c:v>
                </c:pt>
                <c:pt idx="24">
                  <c:v>317.16935039999998</c:v>
                </c:pt>
              </c:numCache>
            </c:numRef>
          </c:val>
          <c:smooth val="0"/>
          <c:extLst>
            <c:ext xmlns:c16="http://schemas.microsoft.com/office/drawing/2014/chart" uri="{C3380CC4-5D6E-409C-BE32-E72D297353CC}">
              <c16:uniqueId val="{00000004-7623-447D-B1CA-337B7CD719D0}"/>
            </c:ext>
          </c:extLst>
        </c:ser>
        <c:dLbls>
          <c:showLegendKey val="0"/>
          <c:showVal val="0"/>
          <c:showCatName val="0"/>
          <c:showSerName val="0"/>
          <c:showPercent val="0"/>
          <c:showBubbleSize val="0"/>
        </c:dLbls>
        <c:marker val="1"/>
        <c:smooth val="0"/>
        <c:axId val="558206671"/>
        <c:axId val="1775099295"/>
      </c:lineChart>
      <c:dateAx>
        <c:axId val="558206671"/>
        <c:scaling>
          <c:orientation val="minMax"/>
        </c:scaling>
        <c:delete val="0"/>
        <c:axPos val="b"/>
        <c:numFmt formatCode="d\-mmm" sourceLinked="1"/>
        <c:majorTickMark val="in"/>
        <c:minorTickMark val="none"/>
        <c:tickLblPos val="nextTo"/>
        <c:spPr>
          <a:noFill/>
          <a:ln w="3175" cap="flat" cmpd="sng" algn="ctr">
            <a:solidFill>
              <a:srgbClr val="000000"/>
            </a:solidFill>
            <a:prstDash val="solid"/>
            <a:round/>
          </a:ln>
          <a:effectLst/>
        </c:spPr>
        <c:txPr>
          <a:bodyPr rot="0" spcFirstLastPara="1" vertOverflow="ellipsis"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1775099295"/>
        <c:crosses val="autoZero"/>
        <c:auto val="1"/>
        <c:lblOffset val="100"/>
        <c:baseTimeUnit val="days"/>
        <c:majorUnit val="28"/>
        <c:majorTimeUnit val="days"/>
      </c:dateAx>
      <c:valAx>
        <c:axId val="1775099295"/>
        <c:scaling>
          <c:orientation val="minMax"/>
          <c:max val="500"/>
          <c:min val="0"/>
        </c:scaling>
        <c:delete val="0"/>
        <c:axPos val="l"/>
        <c:numFmt formatCode="General" sourceLinked="1"/>
        <c:majorTickMark val="in"/>
        <c:minorTickMark val="none"/>
        <c:tickLblPos val="nextTo"/>
        <c:spPr>
          <a:noFill/>
          <a:ln w="3175">
            <a:solidFill>
              <a:srgbClr val="000000"/>
            </a:solidFill>
            <a:prstDash val="soli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558206671"/>
        <c:crosses val="autoZero"/>
        <c:crossBetween val="between"/>
      </c:valAx>
      <c:spPr>
        <a:noFill/>
        <a:ln w="25400">
          <a:noFill/>
        </a:ln>
        <a:effectLst/>
      </c:spPr>
    </c:plotArea>
    <c:legend>
      <c:legendPos val="b"/>
      <c:legendEntry>
        <c:idx val="0"/>
        <c:delete val="1"/>
      </c:legendEntry>
      <c:legendEntry>
        <c:idx val="3"/>
        <c:delete val="1"/>
      </c:legendEntry>
      <c:layout>
        <c:manualLayout>
          <c:xMode val="edge"/>
          <c:yMode val="edge"/>
          <c:x val="0.36113690698144629"/>
          <c:y val="1.1618660227923239E-2"/>
          <c:w val="0.3733307871402019"/>
          <c:h val="0.40115846182588044"/>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solidFill>
      <a:schemeClr val="bg1"/>
    </a:solidFill>
    <a:ln w="25400" cap="flat" cmpd="sng" algn="ctr">
      <a:noFill/>
      <a:round/>
    </a:ln>
    <a:effectLst/>
  </c:spPr>
  <c:txPr>
    <a:bodyPr/>
    <a:lstStyle/>
    <a:p>
      <a:pPr>
        <a:defRPr sz="800"/>
      </a:pPr>
      <a:endParaRPr lang="en-US"/>
    </a:p>
  </c:txPr>
  <c:externalData r:id="rId3">
    <c:autoUpdate val="0"/>
  </c:externalData>
  <c:userShapes r:id="rId4"/>
</c:chartSpace>
</file>

<file path=ppt/charts/chart3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2140229141723541E-2"/>
          <c:y val="0.22956583120605215"/>
          <c:w val="0.91122270093596791"/>
          <c:h val="0.66355357633712309"/>
        </c:manualLayout>
      </c:layout>
      <c:barChart>
        <c:barDir val="col"/>
        <c:grouping val="clustered"/>
        <c:varyColors val="0"/>
        <c:ser>
          <c:idx val="0"/>
          <c:order val="0"/>
          <c:spPr>
            <a:solidFill>
              <a:srgbClr val="002060"/>
            </a:solidFill>
            <a:ln>
              <a:noFill/>
            </a:ln>
            <a:effectLst/>
          </c:spPr>
          <c:invertIfNegative val="0"/>
          <c:cat>
            <c:multiLvlStrRef>
              <c:f>'3.11'!$R$1:$T$2</c:f>
              <c:multiLvlStrCache>
                <c:ptCount val="3"/>
                <c:lvl>
                  <c:pt idx="0">
                    <c:v>Scenario 1</c:v>
                  </c:pt>
                  <c:pt idx="1">
                    <c:v>Scenario 2</c:v>
                  </c:pt>
                  <c:pt idx="2">
                    <c:v>Scenario 3</c:v>
                  </c:pt>
                </c:lvl>
                <c:lvl>
                  <c:pt idx="0">
                    <c:v>GDP</c:v>
                  </c:pt>
                </c:lvl>
              </c:multiLvlStrCache>
            </c:multiLvlStrRef>
          </c:cat>
          <c:val>
            <c:numRef>
              <c:f>'3.11'!$R$3:$T$3</c:f>
              <c:numCache>
                <c:formatCode>0.00</c:formatCode>
                <c:ptCount val="3"/>
                <c:pt idx="0">
                  <c:v>3.0113063403405249E-2</c:v>
                </c:pt>
                <c:pt idx="1">
                  <c:v>0.36913901247773151</c:v>
                </c:pt>
                <c:pt idx="2">
                  <c:v>-0.33890457538553664</c:v>
                </c:pt>
              </c:numCache>
            </c:numRef>
          </c:val>
          <c:extLst>
            <c:ext xmlns:c16="http://schemas.microsoft.com/office/drawing/2014/chart" uri="{C3380CC4-5D6E-409C-BE32-E72D297353CC}">
              <c16:uniqueId val="{00000000-8FEE-4796-9A2D-6FE48CF0B466}"/>
            </c:ext>
          </c:extLst>
        </c:ser>
        <c:ser>
          <c:idx val="1"/>
          <c:order val="1"/>
          <c:spPr>
            <a:solidFill>
              <a:srgbClr val="C00000"/>
            </a:solidFill>
            <a:ln>
              <a:noFill/>
            </a:ln>
            <a:effectLst/>
          </c:spPr>
          <c:invertIfNegative val="0"/>
          <c:cat>
            <c:multiLvlStrRef>
              <c:f>'3.11'!$R$1:$T$2</c:f>
              <c:multiLvlStrCache>
                <c:ptCount val="3"/>
                <c:lvl>
                  <c:pt idx="0">
                    <c:v>Scenario 1</c:v>
                  </c:pt>
                  <c:pt idx="1">
                    <c:v>Scenario 2</c:v>
                  </c:pt>
                  <c:pt idx="2">
                    <c:v>Scenario 3</c:v>
                  </c:pt>
                </c:lvl>
                <c:lvl>
                  <c:pt idx="0">
                    <c:v>GDP</c:v>
                  </c:pt>
                </c:lvl>
              </c:multiLvlStrCache>
            </c:multiLvlStrRef>
          </c:cat>
          <c:val>
            <c:numRef>
              <c:f>'3.11'!$R$4:$T$4</c:f>
              <c:numCache>
                <c:formatCode>0.00</c:formatCode>
                <c:ptCount val="3"/>
                <c:pt idx="0">
                  <c:v>1.4344035143343111E-2</c:v>
                </c:pt>
                <c:pt idx="1">
                  <c:v>0.23806238376109645</c:v>
                </c:pt>
                <c:pt idx="2" formatCode="General">
                  <c:v>-8.9056748595941523E-2</c:v>
                </c:pt>
              </c:numCache>
            </c:numRef>
          </c:val>
          <c:extLst>
            <c:ext xmlns:c16="http://schemas.microsoft.com/office/drawing/2014/chart" uri="{C3380CC4-5D6E-409C-BE32-E72D297353CC}">
              <c16:uniqueId val="{00000001-8FEE-4796-9A2D-6FE48CF0B466}"/>
            </c:ext>
          </c:extLst>
        </c:ser>
        <c:ser>
          <c:idx val="2"/>
          <c:order val="2"/>
          <c:spPr>
            <a:solidFill>
              <a:srgbClr val="FFC000"/>
            </a:solidFill>
            <a:ln>
              <a:noFill/>
            </a:ln>
            <a:effectLst/>
          </c:spPr>
          <c:invertIfNegative val="0"/>
          <c:cat>
            <c:multiLvlStrRef>
              <c:f>'3.11'!$R$1:$T$2</c:f>
              <c:multiLvlStrCache>
                <c:ptCount val="3"/>
                <c:lvl>
                  <c:pt idx="0">
                    <c:v>Scenario 1</c:v>
                  </c:pt>
                  <c:pt idx="1">
                    <c:v>Scenario 2</c:v>
                  </c:pt>
                  <c:pt idx="2">
                    <c:v>Scenario 3</c:v>
                  </c:pt>
                </c:lvl>
                <c:lvl>
                  <c:pt idx="0">
                    <c:v>GDP</c:v>
                  </c:pt>
                </c:lvl>
              </c:multiLvlStrCache>
            </c:multiLvlStrRef>
          </c:cat>
          <c:val>
            <c:numRef>
              <c:f>'3.11'!$R$5:$T$5</c:f>
              <c:numCache>
                <c:formatCode>0.00</c:formatCode>
                <c:ptCount val="3"/>
                <c:pt idx="0">
                  <c:v>2.0675070787547156E-2</c:v>
                </c:pt>
                <c:pt idx="1">
                  <c:v>0.37793339349037708</c:v>
                </c:pt>
                <c:pt idx="2" formatCode="General">
                  <c:v>-0.82124179795346919</c:v>
                </c:pt>
              </c:numCache>
            </c:numRef>
          </c:val>
          <c:extLst>
            <c:ext xmlns:c16="http://schemas.microsoft.com/office/drawing/2014/chart" uri="{C3380CC4-5D6E-409C-BE32-E72D297353CC}">
              <c16:uniqueId val="{00000002-8FEE-4796-9A2D-6FE48CF0B466}"/>
            </c:ext>
          </c:extLst>
        </c:ser>
        <c:dLbls>
          <c:showLegendKey val="0"/>
          <c:showVal val="0"/>
          <c:showCatName val="0"/>
          <c:showSerName val="0"/>
          <c:showPercent val="0"/>
          <c:showBubbleSize val="0"/>
        </c:dLbls>
        <c:gapWidth val="70"/>
        <c:overlap val="-27"/>
        <c:axId val="999915951"/>
        <c:axId val="957777279"/>
        <c:extLst>
          <c:ext xmlns:c15="http://schemas.microsoft.com/office/drawing/2012/chart" uri="{02D57815-91ED-43cb-92C2-25804820EDAC}">
            <c15:filteredBarSeries>
              <c15:ser>
                <c:idx val="3"/>
                <c:order val="3"/>
                <c:spPr>
                  <a:solidFill>
                    <a:schemeClr val="accent4"/>
                  </a:solidFill>
                  <a:ln>
                    <a:noFill/>
                  </a:ln>
                  <a:effectLst/>
                </c:spPr>
                <c:invertIfNegative val="0"/>
                <c:cat>
                  <c:multiLvlStrRef>
                    <c:extLst>
                      <c:ext uri="{02D57815-91ED-43cb-92C2-25804820EDAC}">
                        <c15:formulaRef>
                          <c15:sqref>'3.11'!$R$1:$T$2</c15:sqref>
                        </c15:formulaRef>
                      </c:ext>
                    </c:extLst>
                    <c:multiLvlStrCache>
                      <c:ptCount val="3"/>
                      <c:lvl>
                        <c:pt idx="0">
                          <c:v>Scenario 1</c:v>
                        </c:pt>
                        <c:pt idx="1">
                          <c:v>Scenario 2</c:v>
                        </c:pt>
                        <c:pt idx="2">
                          <c:v>Scenario 3</c:v>
                        </c:pt>
                      </c:lvl>
                      <c:lvl>
                        <c:pt idx="0">
                          <c:v>GDP</c:v>
                        </c:pt>
                      </c:lvl>
                    </c:multiLvlStrCache>
                  </c:multiLvlStrRef>
                </c:cat>
                <c:val>
                  <c:numRef>
                    <c:extLst>
                      <c:ext uri="{02D57815-91ED-43cb-92C2-25804820EDAC}">
                        <c15:formulaRef>
                          <c15:sqref>[1]Data!$B$40</c15:sqref>
                        </c15:formulaRef>
                      </c:ext>
                    </c:extLst>
                    <c:numCache>
                      <c:formatCode>General</c:formatCode>
                      <c:ptCount val="1"/>
                      <c:pt idx="0">
                        <c:v>0</c:v>
                      </c:pt>
                    </c:numCache>
                  </c:numRef>
                </c:val>
                <c:extLst>
                  <c:ext xmlns:c16="http://schemas.microsoft.com/office/drawing/2014/chart" uri="{C3380CC4-5D6E-409C-BE32-E72D297353CC}">
                    <c16:uniqueId val="{00000003-8FEE-4796-9A2D-6FE48CF0B466}"/>
                  </c:ext>
                </c:extLst>
              </c15:ser>
            </c15:filteredBarSeries>
            <c15:filteredBarSeries>
              <c15:ser>
                <c:idx val="4"/>
                <c:order val="4"/>
                <c:spPr>
                  <a:solidFill>
                    <a:schemeClr val="accent5"/>
                  </a:solidFill>
                  <a:ln>
                    <a:noFill/>
                  </a:ln>
                  <a:effectLst/>
                </c:spPr>
                <c:invertIfNegative val="0"/>
                <c:cat>
                  <c:multiLvlStrRef>
                    <c:extLst xmlns:c15="http://schemas.microsoft.com/office/drawing/2012/chart">
                      <c:ext xmlns:c15="http://schemas.microsoft.com/office/drawing/2012/chart" uri="{02D57815-91ED-43cb-92C2-25804820EDAC}">
                        <c15:formulaRef>
                          <c15:sqref>'3.11'!$R$1:$T$2</c15:sqref>
                        </c15:formulaRef>
                      </c:ext>
                    </c:extLst>
                    <c:multiLvlStrCache>
                      <c:ptCount val="3"/>
                      <c:lvl>
                        <c:pt idx="0">
                          <c:v>Scenario 1</c:v>
                        </c:pt>
                        <c:pt idx="1">
                          <c:v>Scenario 2</c:v>
                        </c:pt>
                        <c:pt idx="2">
                          <c:v>Scenario 3</c:v>
                        </c:pt>
                      </c:lvl>
                      <c:lvl>
                        <c:pt idx="0">
                          <c:v>GDP</c:v>
                        </c:pt>
                      </c:lvl>
                    </c:multiLvlStrCache>
                  </c:multiLvlStrRef>
                </c:cat>
                <c:val>
                  <c:numRef>
                    <c:extLst xmlns:c15="http://schemas.microsoft.com/office/drawing/2012/chart">
                      <c:ext xmlns:c15="http://schemas.microsoft.com/office/drawing/2012/chart" uri="{02D57815-91ED-43cb-92C2-25804820EDAC}">
                        <c15:formulaRef>
                          <c15:sqref>[1]Data!$B$41</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4-8FEE-4796-9A2D-6FE48CF0B466}"/>
                  </c:ext>
                </c:extLst>
              </c15:ser>
            </c15:filteredBarSeries>
            <c15:filteredBarSeries>
              <c15:ser>
                <c:idx val="5"/>
                <c:order val="5"/>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'3.11'!$R$1:$T$2</c15:sqref>
                        </c15:formulaRef>
                      </c:ext>
                    </c:extLst>
                    <c:multiLvlStrCache>
                      <c:ptCount val="3"/>
                      <c:lvl>
                        <c:pt idx="0">
                          <c:v>Scenario 1</c:v>
                        </c:pt>
                        <c:pt idx="1">
                          <c:v>Scenario 2</c:v>
                        </c:pt>
                        <c:pt idx="2">
                          <c:v>Scenario 3</c:v>
                        </c:pt>
                      </c:lvl>
                      <c:lvl>
                        <c:pt idx="0">
                          <c:v>GDP</c:v>
                        </c:pt>
                      </c:lvl>
                    </c:multiLvlStrCache>
                  </c:multiLvlStrRef>
                </c:cat>
                <c:val>
                  <c:numRef>
                    <c:extLst xmlns:c15="http://schemas.microsoft.com/office/drawing/2012/chart">
                      <c:ext xmlns:c15="http://schemas.microsoft.com/office/drawing/2012/chart" uri="{02D57815-91ED-43cb-92C2-25804820EDAC}">
                        <c15:formulaRef>
                          <c15:sqref>[1]Data!$B$42</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5-8FEE-4796-9A2D-6FE48CF0B466}"/>
                  </c:ext>
                </c:extLst>
              </c15:ser>
            </c15:filteredBarSeries>
            <c15:filteredBarSeries>
              <c15:ser>
                <c:idx val="6"/>
                <c:order val="6"/>
                <c:spPr>
                  <a:solidFill>
                    <a:schemeClr val="accent1">
                      <a:lumMod val="60000"/>
                    </a:schemeClr>
                  </a:solidFill>
                  <a:ln>
                    <a:noFill/>
                  </a:ln>
                  <a:effectLst/>
                </c:spPr>
                <c:invertIfNegative val="0"/>
                <c:cat>
                  <c:multiLvlStrRef>
                    <c:extLst xmlns:c15="http://schemas.microsoft.com/office/drawing/2012/chart">
                      <c:ext xmlns:c15="http://schemas.microsoft.com/office/drawing/2012/chart" uri="{02D57815-91ED-43cb-92C2-25804820EDAC}">
                        <c15:formulaRef>
                          <c15:sqref>'3.11'!$R$1:$T$2</c15:sqref>
                        </c15:formulaRef>
                      </c:ext>
                    </c:extLst>
                    <c:multiLvlStrCache>
                      <c:ptCount val="3"/>
                      <c:lvl>
                        <c:pt idx="0">
                          <c:v>Scenario 1</c:v>
                        </c:pt>
                        <c:pt idx="1">
                          <c:v>Scenario 2</c:v>
                        </c:pt>
                        <c:pt idx="2">
                          <c:v>Scenario 3</c:v>
                        </c:pt>
                      </c:lvl>
                      <c:lvl>
                        <c:pt idx="0">
                          <c:v>GDP</c:v>
                        </c:pt>
                      </c:lvl>
                    </c:multiLvlStrCache>
                  </c:multiLvlStrRef>
                </c:cat>
                <c:val>
                  <c:numRef>
                    <c:extLst xmlns:c15="http://schemas.microsoft.com/office/drawing/2012/chart">
                      <c:ext xmlns:c15="http://schemas.microsoft.com/office/drawing/2012/chart" uri="{02D57815-91ED-43cb-92C2-25804820EDAC}">
                        <c15:formulaRef>
                          <c15:sqref>[1]Data!$B$43</c15:sqref>
                        </c15:formulaRef>
                      </c:ext>
                    </c:extLst>
                    <c:numCache>
                      <c:formatCode>General</c:formatCode>
                      <c:ptCount val="1"/>
                      <c:pt idx="0">
                        <c:v>0</c:v>
                      </c:pt>
                    </c:numCache>
                  </c:numRef>
                </c:val>
                <c:extLst xmlns:c15="http://schemas.microsoft.com/office/drawing/2012/chart">
                  <c:ext xmlns:c16="http://schemas.microsoft.com/office/drawing/2014/chart" uri="{C3380CC4-5D6E-409C-BE32-E72D297353CC}">
                    <c16:uniqueId val="{00000006-8FEE-4796-9A2D-6FE48CF0B466}"/>
                  </c:ext>
                </c:extLst>
              </c15:ser>
            </c15:filteredBarSeries>
          </c:ext>
        </c:extLst>
      </c:barChart>
      <c:catAx>
        <c:axId val="999915951"/>
        <c:scaling>
          <c:orientation val="minMax"/>
        </c:scaling>
        <c:delete val="0"/>
        <c:axPos val="b"/>
        <c:numFmt formatCode="General" sourceLinked="1"/>
        <c:majorTickMark val="in"/>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957777279"/>
        <c:crosses val="autoZero"/>
        <c:auto val="1"/>
        <c:lblAlgn val="ctr"/>
        <c:lblOffset val="100"/>
        <c:noMultiLvlLbl val="0"/>
      </c:catAx>
      <c:valAx>
        <c:axId val="957777279"/>
        <c:scaling>
          <c:orientation val="minMax"/>
          <c:max val="0.5"/>
          <c:min val="-0.4"/>
        </c:scaling>
        <c:delete val="0"/>
        <c:axPos val="l"/>
        <c:numFmt formatCode="0.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n-US"/>
          </a:p>
        </c:txPr>
        <c:crossAx val="999915951"/>
        <c:crosses val="autoZero"/>
        <c:crossBetween val="between"/>
        <c:majorUnit val="0.2"/>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pPr>
      <a:endParaRPr lang="en-US"/>
    </a:p>
  </c:txPr>
  <c:externalData r:id="rId3">
    <c:autoUpdate val="0"/>
  </c:externalData>
  <c:userShapes r:id="rId4"/>
</c:chartSpace>
</file>

<file path=ppt/charts/chart3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i="0" u="none" strike="noStrike" kern="1200" spc="0" baseline="0">
                <a:solidFill>
                  <a:sysClr val="windowText" lastClr="000000"/>
                </a:solidFill>
                <a:latin typeface="Arial" panose="020B0604020202020204" pitchFamily="34" charset="0"/>
                <a:cs typeface="Arial" panose="020B0604020202020204" pitchFamily="34" charset="0"/>
              </a:rPr>
              <a:t>Scenario 1</a:t>
            </a:r>
            <a:endParaRPr lang="en-US" sz="1200" b="1" i="0" u="none" strike="noStrike" kern="1200" spc="0" baseline="0">
              <a:solidFill>
                <a:sysClr val="windowText" lastClr="000000">
                  <a:lumMod val="65000"/>
                  <a:lumOff val="35000"/>
                </a:sysClr>
              </a:solidFill>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1"/>
          <c:order val="1"/>
          <c:tx>
            <c:strRef>
              <c:f>'3.12'!$Y$5</c:f>
              <c:strCache>
                <c:ptCount val="1"/>
                <c:pt idx="0">
                  <c:v>Trade Restrictions</c:v>
                </c:pt>
              </c:strCache>
            </c:strRef>
          </c:tx>
          <c:spPr>
            <a:solidFill>
              <a:srgbClr val="002060"/>
            </a:solidFill>
            <a:ln>
              <a:noFill/>
            </a:ln>
            <a:effectLst/>
          </c:spPr>
          <c:invertIfNegative val="0"/>
          <c:cat>
            <c:multiLvlStrRef>
              <c:f>[183]Data!$O$38:$T$39</c:f>
              <c:multiLvlStrCache>
                <c:ptCount val="6"/>
                <c:lvl>
                  <c:pt idx="0">
                    <c:v>CCA</c:v>
                  </c:pt>
                  <c:pt idx="1">
                    <c:v>GCC</c:v>
                  </c:pt>
                  <c:pt idx="2">
                    <c:v>MENAP excl. GCC</c:v>
                  </c:pt>
                  <c:pt idx="3">
                    <c:v>CCA</c:v>
                  </c:pt>
                  <c:pt idx="4">
                    <c:v>GCC</c:v>
                  </c:pt>
                  <c:pt idx="5">
                    <c:v>MENAP excl. GCC</c:v>
                  </c:pt>
                </c:lvl>
                <c:lvl>
                  <c:pt idx="0">
                    <c:v>Exports</c:v>
                  </c:pt>
                  <c:pt idx="3">
                    <c:v>GDP</c:v>
                  </c:pt>
                </c:lvl>
              </c:multiLvlStrCache>
            </c:multiLvlStrRef>
          </c:cat>
          <c:val>
            <c:numRef>
              <c:f>'3.12'!$Z$5:$AE$5</c:f>
              <c:numCache>
                <c:formatCode>General</c:formatCode>
                <c:ptCount val="6"/>
                <c:pt idx="0">
                  <c:v>15.113865957595408</c:v>
                </c:pt>
                <c:pt idx="1">
                  <c:v>3.8208214243253074</c:v>
                </c:pt>
                <c:pt idx="2">
                  <c:v>17.369561389088631</c:v>
                </c:pt>
                <c:pt idx="3">
                  <c:v>1.0396908093243837</c:v>
                </c:pt>
                <c:pt idx="4">
                  <c:v>0.14681757210443416</c:v>
                </c:pt>
                <c:pt idx="5">
                  <c:v>1.1385945356450975</c:v>
                </c:pt>
              </c:numCache>
            </c:numRef>
          </c:val>
          <c:extLst>
            <c:ext xmlns:c16="http://schemas.microsoft.com/office/drawing/2014/chart" uri="{C3380CC4-5D6E-409C-BE32-E72D297353CC}">
              <c16:uniqueId val="{00000000-9E58-48E0-A6F7-79487063A810}"/>
            </c:ext>
          </c:extLst>
        </c:ser>
        <c:ser>
          <c:idx val="2"/>
          <c:order val="2"/>
          <c:tx>
            <c:strRef>
              <c:f>'3.12'!$Y$6</c:f>
              <c:strCache>
                <c:ptCount val="1"/>
                <c:pt idx="0">
                  <c:v>Infrastructure</c:v>
                </c:pt>
              </c:strCache>
            </c:strRef>
          </c:tx>
          <c:spPr>
            <a:solidFill>
              <a:srgbClr val="C00000"/>
            </a:solidFill>
            <a:ln>
              <a:noFill/>
            </a:ln>
            <a:effectLst/>
          </c:spPr>
          <c:invertIfNegative val="0"/>
          <c:cat>
            <c:multiLvlStrRef>
              <c:f>[183]Data!$O$38:$T$39</c:f>
              <c:multiLvlStrCache>
                <c:ptCount val="6"/>
                <c:lvl>
                  <c:pt idx="0">
                    <c:v>CCA</c:v>
                  </c:pt>
                  <c:pt idx="1">
                    <c:v>GCC</c:v>
                  </c:pt>
                  <c:pt idx="2">
                    <c:v>MENAP excl. GCC</c:v>
                  </c:pt>
                  <c:pt idx="3">
                    <c:v>CCA</c:v>
                  </c:pt>
                  <c:pt idx="4">
                    <c:v>GCC</c:v>
                  </c:pt>
                  <c:pt idx="5">
                    <c:v>MENAP excl. GCC</c:v>
                  </c:pt>
                </c:lvl>
                <c:lvl>
                  <c:pt idx="0">
                    <c:v>Exports</c:v>
                  </c:pt>
                  <c:pt idx="3">
                    <c:v>GDP</c:v>
                  </c:pt>
                </c:lvl>
              </c:multiLvlStrCache>
            </c:multiLvlStrRef>
          </c:cat>
          <c:val>
            <c:numRef>
              <c:f>'3.12'!$Z$6:$AE$6</c:f>
              <c:numCache>
                <c:formatCode>General</c:formatCode>
                <c:ptCount val="6"/>
                <c:pt idx="0">
                  <c:v>8.2700594493321002</c:v>
                </c:pt>
                <c:pt idx="1">
                  <c:v>4.0869055787722273</c:v>
                </c:pt>
                <c:pt idx="2">
                  <c:v>8.90341617166996</c:v>
                </c:pt>
                <c:pt idx="3">
                  <c:v>1.7872506387435558</c:v>
                </c:pt>
                <c:pt idx="4">
                  <c:v>0.44181190157748135</c:v>
                </c:pt>
                <c:pt idx="5">
                  <c:v>2.5474615019627227</c:v>
                </c:pt>
              </c:numCache>
            </c:numRef>
          </c:val>
          <c:extLst>
            <c:ext xmlns:c16="http://schemas.microsoft.com/office/drawing/2014/chart" uri="{C3380CC4-5D6E-409C-BE32-E72D297353CC}">
              <c16:uniqueId val="{00000001-9E58-48E0-A6F7-79487063A810}"/>
            </c:ext>
          </c:extLst>
        </c:ser>
        <c:ser>
          <c:idx val="3"/>
          <c:order val="3"/>
          <c:tx>
            <c:strRef>
              <c:f>'3.12'!$Y$7</c:f>
              <c:strCache>
                <c:ptCount val="1"/>
                <c:pt idx="0">
                  <c:v>Regulation</c:v>
                </c:pt>
              </c:strCache>
            </c:strRef>
          </c:tx>
          <c:spPr>
            <a:solidFill>
              <a:srgbClr val="FFC000"/>
            </a:solidFill>
            <a:ln>
              <a:noFill/>
            </a:ln>
            <a:effectLst/>
          </c:spPr>
          <c:invertIfNegative val="0"/>
          <c:cat>
            <c:multiLvlStrRef>
              <c:f>[183]Data!$O$38:$T$39</c:f>
              <c:multiLvlStrCache>
                <c:ptCount val="6"/>
                <c:lvl>
                  <c:pt idx="0">
                    <c:v>CCA</c:v>
                  </c:pt>
                  <c:pt idx="1">
                    <c:v>GCC</c:v>
                  </c:pt>
                  <c:pt idx="2">
                    <c:v>MENAP excl. GCC</c:v>
                  </c:pt>
                  <c:pt idx="3">
                    <c:v>CCA</c:v>
                  </c:pt>
                  <c:pt idx="4">
                    <c:v>GCC</c:v>
                  </c:pt>
                  <c:pt idx="5">
                    <c:v>MENAP excl. GCC</c:v>
                  </c:pt>
                </c:lvl>
                <c:lvl>
                  <c:pt idx="0">
                    <c:v>Exports</c:v>
                  </c:pt>
                  <c:pt idx="3">
                    <c:v>GDP</c:v>
                  </c:pt>
                </c:lvl>
              </c:multiLvlStrCache>
            </c:multiLvlStrRef>
          </c:cat>
          <c:val>
            <c:numRef>
              <c:f>'3.12'!$Z$7:$AE$7</c:f>
              <c:numCache>
                <c:formatCode>General</c:formatCode>
                <c:ptCount val="6"/>
                <c:pt idx="0">
                  <c:v>4.2120804637670517</c:v>
                </c:pt>
                <c:pt idx="1">
                  <c:v>1.8993582725524902</c:v>
                </c:pt>
                <c:pt idx="2">
                  <c:v>6.5209402292966843</c:v>
                </c:pt>
                <c:pt idx="3">
                  <c:v>1.4423506492023481</c:v>
                </c:pt>
                <c:pt idx="4">
                  <c:v>0.7866496228307609</c:v>
                </c:pt>
                <c:pt idx="5">
                  <c:v>2.8772491458813265</c:v>
                </c:pt>
              </c:numCache>
            </c:numRef>
          </c:val>
          <c:extLst>
            <c:ext xmlns:c16="http://schemas.microsoft.com/office/drawing/2014/chart" uri="{C3380CC4-5D6E-409C-BE32-E72D297353CC}">
              <c16:uniqueId val="{00000002-9E58-48E0-A6F7-79487063A810}"/>
            </c:ext>
          </c:extLst>
        </c:ser>
        <c:dLbls>
          <c:showLegendKey val="0"/>
          <c:showVal val="0"/>
          <c:showCatName val="0"/>
          <c:showSerName val="0"/>
          <c:showPercent val="0"/>
          <c:showBubbleSize val="0"/>
        </c:dLbls>
        <c:gapWidth val="157"/>
        <c:axId val="384545808"/>
        <c:axId val="647843200"/>
      </c:barChart>
      <c:lineChart>
        <c:grouping val="standard"/>
        <c:varyColors val="0"/>
        <c:ser>
          <c:idx val="0"/>
          <c:order val="0"/>
          <c:tx>
            <c:strRef>
              <c:f>'3.12'!$Y$4</c:f>
              <c:strCache>
                <c:ptCount val="1"/>
                <c:pt idx="0">
                  <c:v>Baseline</c:v>
                </c:pt>
              </c:strCache>
            </c:strRef>
          </c:tx>
          <c:spPr>
            <a:ln w="25400" cap="rnd">
              <a:noFill/>
              <a:round/>
            </a:ln>
            <a:effectLst/>
          </c:spPr>
          <c:marker>
            <c:symbol val="circle"/>
            <c:size val="7"/>
            <c:spPr>
              <a:solidFill>
                <a:schemeClr val="accent1"/>
              </a:solidFill>
              <a:ln w="9525">
                <a:solidFill>
                  <a:schemeClr val="tx1"/>
                </a:solidFill>
              </a:ln>
              <a:effectLst/>
            </c:spPr>
          </c:marker>
          <c:cat>
            <c:multiLvlStrRef>
              <c:f>'3.12'!$Z$2:$AE$3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'3.12'!$Z$4:$AE$4</c:f>
              <c:numCache>
                <c:formatCode>General</c:formatCode>
                <c:ptCount val="6"/>
                <c:pt idx="0">
                  <c:v>0.98992130905389786</c:v>
                </c:pt>
                <c:pt idx="1">
                  <c:v>0.49125917255878448</c:v>
                </c:pt>
                <c:pt idx="2">
                  <c:v>0.53489763475954533</c:v>
                </c:pt>
                <c:pt idx="3">
                  <c:v>3.0113063403405249E-2</c:v>
                </c:pt>
                <c:pt idx="4">
                  <c:v>1.4344035143343111E-2</c:v>
                </c:pt>
                <c:pt idx="5">
                  <c:v>2.0675070787547156E-2</c:v>
                </c:pt>
              </c:numCache>
            </c:numRef>
          </c:val>
          <c:smooth val="0"/>
          <c:extLst>
            <c:ext xmlns:c16="http://schemas.microsoft.com/office/drawing/2014/chart" uri="{C3380CC4-5D6E-409C-BE32-E72D297353CC}">
              <c16:uniqueId val="{00000003-9E58-48E0-A6F7-79487063A810}"/>
            </c:ext>
          </c:extLst>
        </c:ser>
        <c:dLbls>
          <c:showLegendKey val="0"/>
          <c:showVal val="0"/>
          <c:showCatName val="0"/>
          <c:showSerName val="0"/>
          <c:showPercent val="0"/>
          <c:showBubbleSize val="0"/>
        </c:dLbls>
        <c:marker val="1"/>
        <c:smooth val="0"/>
        <c:axId val="384545808"/>
        <c:axId val="647843200"/>
      </c:lineChart>
      <c:catAx>
        <c:axId val="384545808"/>
        <c:scaling>
          <c:orientation val="minMax"/>
        </c:scaling>
        <c:delete val="0"/>
        <c:axPos val="b"/>
        <c:numFmt formatCode="General" sourceLinked="1"/>
        <c:majorTickMark val="none"/>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47843200"/>
        <c:crosses val="autoZero"/>
        <c:auto val="1"/>
        <c:lblAlgn val="ctr"/>
        <c:lblOffset val="100"/>
        <c:noMultiLvlLbl val="0"/>
      </c:catAx>
      <c:valAx>
        <c:axId val="647843200"/>
        <c:scaling>
          <c:orientation val="minMax"/>
          <c:max val="18"/>
          <c:min val="-3"/>
        </c:scaling>
        <c:delete val="0"/>
        <c:axPos val="l"/>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84545808"/>
        <c:crosses val="autoZero"/>
        <c:crossBetween val="between"/>
        <c:majorUnit val="3"/>
      </c:valAx>
      <c:spPr>
        <a:noFill/>
        <a:ln>
          <a:noFill/>
        </a:ln>
        <a:effectLst/>
      </c:spPr>
    </c:plotArea>
    <c:legend>
      <c:legendPos val="t"/>
      <c:layout>
        <c:manualLayout>
          <c:xMode val="edge"/>
          <c:yMode val="edge"/>
          <c:x val="5.3389709273525446E-2"/>
          <c:y val="7.3090375114227113E-2"/>
          <c:w val="0.8999997864817314"/>
          <c:h val="5.1769430203882867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solidFill>
                  <a:sysClr val="windowText" lastClr="000000"/>
                </a:solidFill>
                <a:latin typeface="Arial" panose="020B0604020202020204" pitchFamily="34" charset="0"/>
                <a:cs typeface="Arial" panose="020B0604020202020204" pitchFamily="34" charset="0"/>
              </a:rPr>
              <a:t>Scenario 2</a:t>
            </a:r>
            <a:endParaRPr lang="en-US" sz="12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37090037658336E-2"/>
          <c:y val="0.19612500012633013"/>
          <c:w val="0.8783682300581992"/>
          <c:h val="0.61654535605389138"/>
        </c:manualLayout>
      </c:layout>
      <c:barChart>
        <c:barDir val="col"/>
        <c:grouping val="clustered"/>
        <c:varyColors val="0"/>
        <c:ser>
          <c:idx val="1"/>
          <c:order val="1"/>
          <c:tx>
            <c:strRef>
              <c:f>'3.12'!$Y$5</c:f>
              <c:strCache>
                <c:ptCount val="1"/>
                <c:pt idx="0">
                  <c:v>Trade Restrictions</c:v>
                </c:pt>
              </c:strCache>
            </c:strRef>
          </c:tx>
          <c:spPr>
            <a:solidFill>
              <a:srgbClr val="002060"/>
            </a:solidFill>
            <a:ln>
              <a:noFill/>
            </a:ln>
            <a:effectLst/>
          </c:spPr>
          <c:invertIfNegative val="0"/>
          <c:cat>
            <c:multiLvlStrRef>
              <c:f>[183]Data!$U$37:$Z$39</c:f>
              <c:multiLvlStrCache>
                <c:ptCount val="6"/>
                <c:lvl>
                  <c:pt idx="0">
                    <c:v>CCA</c:v>
                  </c:pt>
                  <c:pt idx="1">
                    <c:v>GCC</c:v>
                  </c:pt>
                  <c:pt idx="2">
                    <c:v>MENAP excl. GCC</c:v>
                  </c:pt>
                  <c:pt idx="3">
                    <c:v>CCA</c:v>
                  </c:pt>
                  <c:pt idx="4">
                    <c:v>GCC</c:v>
                  </c:pt>
                  <c:pt idx="5">
                    <c:v>MENAP excl. GCC</c:v>
                  </c:pt>
                </c:lvl>
                <c:lvl>
                  <c:pt idx="0">
                    <c:v>Exports</c:v>
                  </c:pt>
                  <c:pt idx="3">
                    <c:v>GDP</c:v>
                  </c:pt>
                </c:lvl>
                <c:lvl>
                  <c:pt idx="0">
                    <c:v>Scenario 2</c:v>
                  </c:pt>
                </c:lvl>
              </c:multiLvlStrCache>
            </c:multiLvlStrRef>
          </c:cat>
          <c:val>
            <c:numRef>
              <c:f>'3.12'!$AF$5:$AK$5</c:f>
              <c:numCache>
                <c:formatCode>General</c:formatCode>
                <c:ptCount val="6"/>
                <c:pt idx="0">
                  <c:v>17.771275672082254</c:v>
                </c:pt>
                <c:pt idx="1">
                  <c:v>5.7373871293700391</c:v>
                </c:pt>
                <c:pt idx="2">
                  <c:v>20.447741378722881</c:v>
                </c:pt>
                <c:pt idx="3">
                  <c:v>1.456738373824628</c:v>
                </c:pt>
                <c:pt idx="4">
                  <c:v>0.38732256633014311</c:v>
                </c:pt>
                <c:pt idx="5">
                  <c:v>1.6457546178042064</c:v>
                </c:pt>
              </c:numCache>
            </c:numRef>
          </c:val>
          <c:extLst>
            <c:ext xmlns:c16="http://schemas.microsoft.com/office/drawing/2014/chart" uri="{C3380CC4-5D6E-409C-BE32-E72D297353CC}">
              <c16:uniqueId val="{00000000-0D82-424C-8A97-A2B58C4AD70C}"/>
            </c:ext>
          </c:extLst>
        </c:ser>
        <c:ser>
          <c:idx val="2"/>
          <c:order val="2"/>
          <c:tx>
            <c:strRef>
              <c:f>'3.12'!$Y$6</c:f>
              <c:strCache>
                <c:ptCount val="1"/>
                <c:pt idx="0">
                  <c:v>Infrastructure</c:v>
                </c:pt>
              </c:strCache>
            </c:strRef>
          </c:tx>
          <c:spPr>
            <a:solidFill>
              <a:srgbClr val="C00000"/>
            </a:solidFill>
            <a:ln>
              <a:noFill/>
            </a:ln>
            <a:effectLst/>
          </c:spPr>
          <c:invertIfNegative val="0"/>
          <c:cat>
            <c:multiLvlStrRef>
              <c:f>[183]Data!$U$37:$Z$39</c:f>
              <c:multiLvlStrCache>
                <c:ptCount val="6"/>
                <c:lvl>
                  <c:pt idx="0">
                    <c:v>CCA</c:v>
                  </c:pt>
                  <c:pt idx="1">
                    <c:v>GCC</c:v>
                  </c:pt>
                  <c:pt idx="2">
                    <c:v>MENAP excl. GCC</c:v>
                  </c:pt>
                  <c:pt idx="3">
                    <c:v>CCA</c:v>
                  </c:pt>
                  <c:pt idx="4">
                    <c:v>GCC</c:v>
                  </c:pt>
                  <c:pt idx="5">
                    <c:v>MENAP excl. GCC</c:v>
                  </c:pt>
                </c:lvl>
                <c:lvl>
                  <c:pt idx="0">
                    <c:v>Exports</c:v>
                  </c:pt>
                  <c:pt idx="3">
                    <c:v>GDP</c:v>
                  </c:pt>
                </c:lvl>
                <c:lvl>
                  <c:pt idx="0">
                    <c:v>Scenario 2</c:v>
                  </c:pt>
                </c:lvl>
              </c:multiLvlStrCache>
            </c:multiLvlStrRef>
          </c:cat>
          <c:val>
            <c:numRef>
              <c:f>'3.12'!$AF$6:$AK$6</c:f>
              <c:numCache>
                <c:formatCode>General</c:formatCode>
                <c:ptCount val="6"/>
                <c:pt idx="0">
                  <c:v>22.087065728266019</c:v>
                </c:pt>
                <c:pt idx="1">
                  <c:v>10.357879911985638</c:v>
                </c:pt>
                <c:pt idx="2">
                  <c:v>24.111153470720609</c:v>
                </c:pt>
                <c:pt idx="3">
                  <c:v>6.0722906408246882</c:v>
                </c:pt>
                <c:pt idx="4">
                  <c:v>2.6022536046000653</c:v>
                </c:pt>
                <c:pt idx="5">
                  <c:v>6.3328891720708596</c:v>
                </c:pt>
              </c:numCache>
            </c:numRef>
          </c:val>
          <c:extLst>
            <c:ext xmlns:c16="http://schemas.microsoft.com/office/drawing/2014/chart" uri="{C3380CC4-5D6E-409C-BE32-E72D297353CC}">
              <c16:uniqueId val="{00000001-0D82-424C-8A97-A2B58C4AD70C}"/>
            </c:ext>
          </c:extLst>
        </c:ser>
        <c:ser>
          <c:idx val="3"/>
          <c:order val="3"/>
          <c:tx>
            <c:strRef>
              <c:f>'3.12'!$Y$7</c:f>
              <c:strCache>
                <c:ptCount val="1"/>
                <c:pt idx="0">
                  <c:v>Regulation</c:v>
                </c:pt>
              </c:strCache>
            </c:strRef>
          </c:tx>
          <c:spPr>
            <a:solidFill>
              <a:srgbClr val="FFC000"/>
            </a:solidFill>
            <a:ln>
              <a:noFill/>
            </a:ln>
            <a:effectLst/>
          </c:spPr>
          <c:invertIfNegative val="0"/>
          <c:cat>
            <c:multiLvlStrRef>
              <c:f>[183]Data!$U$37:$Z$39</c:f>
              <c:multiLvlStrCache>
                <c:ptCount val="6"/>
                <c:lvl>
                  <c:pt idx="0">
                    <c:v>CCA</c:v>
                  </c:pt>
                  <c:pt idx="1">
                    <c:v>GCC</c:v>
                  </c:pt>
                  <c:pt idx="2">
                    <c:v>MENAP excl. GCC</c:v>
                  </c:pt>
                  <c:pt idx="3">
                    <c:v>CCA</c:v>
                  </c:pt>
                  <c:pt idx="4">
                    <c:v>GCC</c:v>
                  </c:pt>
                  <c:pt idx="5">
                    <c:v>MENAP excl. GCC</c:v>
                  </c:pt>
                </c:lvl>
                <c:lvl>
                  <c:pt idx="0">
                    <c:v>Exports</c:v>
                  </c:pt>
                  <c:pt idx="3">
                    <c:v>GDP</c:v>
                  </c:pt>
                </c:lvl>
                <c:lvl>
                  <c:pt idx="0">
                    <c:v>Scenario 2</c:v>
                  </c:pt>
                </c:lvl>
              </c:multiLvlStrCache>
            </c:multiLvlStrRef>
          </c:cat>
          <c:val>
            <c:numRef>
              <c:f>'3.12'!$AF$7:$AK$7</c:f>
              <c:numCache>
                <c:formatCode>General</c:formatCode>
                <c:ptCount val="6"/>
                <c:pt idx="0">
                  <c:v>6.5051828374612963</c:v>
                </c:pt>
                <c:pt idx="1">
                  <c:v>3.0452612912529506</c:v>
                </c:pt>
                <c:pt idx="2">
                  <c:v>10.699605127313355</c:v>
                </c:pt>
                <c:pt idx="3">
                  <c:v>3.0225539320229915</c:v>
                </c:pt>
                <c:pt idx="4">
                  <c:v>1.6707383247619749</c:v>
                </c:pt>
                <c:pt idx="5">
                  <c:v>4.1013293892112861</c:v>
                </c:pt>
              </c:numCache>
            </c:numRef>
          </c:val>
          <c:extLst>
            <c:ext xmlns:c16="http://schemas.microsoft.com/office/drawing/2014/chart" uri="{C3380CC4-5D6E-409C-BE32-E72D297353CC}">
              <c16:uniqueId val="{00000002-0D82-424C-8A97-A2B58C4AD70C}"/>
            </c:ext>
          </c:extLst>
        </c:ser>
        <c:dLbls>
          <c:showLegendKey val="0"/>
          <c:showVal val="0"/>
          <c:showCatName val="0"/>
          <c:showSerName val="0"/>
          <c:showPercent val="0"/>
          <c:showBubbleSize val="0"/>
        </c:dLbls>
        <c:gapWidth val="219"/>
        <c:axId val="333404496"/>
        <c:axId val="687045727"/>
      </c:barChart>
      <c:lineChart>
        <c:grouping val="standard"/>
        <c:varyColors val="0"/>
        <c:ser>
          <c:idx val="0"/>
          <c:order val="0"/>
          <c:tx>
            <c:strRef>
              <c:f>'3.12'!$Y$4</c:f>
              <c:strCache>
                <c:ptCount val="1"/>
                <c:pt idx="0">
                  <c:v>Baseline</c:v>
                </c:pt>
              </c:strCache>
            </c:strRef>
          </c:tx>
          <c:spPr>
            <a:ln w="25400" cap="rnd">
              <a:noFill/>
              <a:round/>
            </a:ln>
            <a:effectLst/>
          </c:spPr>
          <c:marker>
            <c:symbol val="circle"/>
            <c:size val="7"/>
            <c:spPr>
              <a:solidFill>
                <a:schemeClr val="accent1"/>
              </a:solidFill>
              <a:ln w="9525">
                <a:solidFill>
                  <a:schemeClr val="tx1"/>
                </a:solidFill>
              </a:ln>
              <a:effectLst/>
            </c:spPr>
          </c:marker>
          <c:cat>
            <c:multiLvlStrRef>
              <c:f>'3.12'!$AF$1:$AK$3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'3.12'!$AF$4:$AK$4</c:f>
              <c:numCache>
                <c:formatCode>General</c:formatCode>
                <c:ptCount val="6"/>
                <c:pt idx="0">
                  <c:v>3.1906250957616269</c:v>
                </c:pt>
                <c:pt idx="1">
                  <c:v>1.9411969688282988</c:v>
                </c:pt>
                <c:pt idx="2">
                  <c:v>3.3496472123250527</c:v>
                </c:pt>
                <c:pt idx="3">
                  <c:v>0.36913901247773151</c:v>
                </c:pt>
                <c:pt idx="4">
                  <c:v>0.23806238376109645</c:v>
                </c:pt>
                <c:pt idx="5">
                  <c:v>0.37793339349037708</c:v>
                </c:pt>
              </c:numCache>
            </c:numRef>
          </c:val>
          <c:smooth val="0"/>
          <c:extLst>
            <c:ext xmlns:c16="http://schemas.microsoft.com/office/drawing/2014/chart" uri="{C3380CC4-5D6E-409C-BE32-E72D297353CC}">
              <c16:uniqueId val="{00000003-0D82-424C-8A97-A2B58C4AD70C}"/>
            </c:ext>
          </c:extLst>
        </c:ser>
        <c:dLbls>
          <c:showLegendKey val="0"/>
          <c:showVal val="0"/>
          <c:showCatName val="0"/>
          <c:showSerName val="0"/>
          <c:showPercent val="0"/>
          <c:showBubbleSize val="0"/>
        </c:dLbls>
        <c:marker val="1"/>
        <c:smooth val="0"/>
        <c:axId val="333404496"/>
        <c:axId val="687045727"/>
      </c:lineChart>
      <c:catAx>
        <c:axId val="333404496"/>
        <c:scaling>
          <c:orientation val="minMax"/>
        </c:scaling>
        <c:delete val="0"/>
        <c:axPos val="b"/>
        <c:numFmt formatCode="General" sourceLinked="1"/>
        <c:majorTickMark val="out"/>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7045727"/>
        <c:crosses val="autoZero"/>
        <c:auto val="1"/>
        <c:lblAlgn val="ctr"/>
        <c:lblOffset val="100"/>
        <c:noMultiLvlLbl val="0"/>
      </c:catAx>
      <c:valAx>
        <c:axId val="687045727"/>
        <c:scaling>
          <c:orientation val="minMax"/>
          <c:max val="18"/>
          <c:min val="-3"/>
        </c:scaling>
        <c:delete val="0"/>
        <c:axPos val="l"/>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3404496"/>
        <c:crosses val="autoZero"/>
        <c:crossBetween val="between"/>
        <c:majorUnit val="3"/>
      </c:valAx>
      <c:spPr>
        <a:noFill/>
        <a:ln>
          <a:noFill/>
        </a:ln>
        <a:effectLst/>
      </c:spPr>
    </c:plotArea>
    <c:legend>
      <c:legendPos val="t"/>
      <c:layout>
        <c:manualLayout>
          <c:xMode val="edge"/>
          <c:yMode val="edge"/>
          <c:x val="5.0000106759134313E-2"/>
          <c:y val="7.615817172849082E-2"/>
          <c:w val="0.89999991984218541"/>
          <c:h val="5.032588756104228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3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1100" b="1">
                <a:solidFill>
                  <a:sysClr val="windowText" lastClr="000000"/>
                </a:solidFill>
                <a:latin typeface="Arial" panose="020B0604020202020204" pitchFamily="34" charset="0"/>
                <a:cs typeface="Arial" panose="020B0604020202020204" pitchFamily="34" charset="0"/>
              </a:rPr>
              <a:t>Scenario 3</a:t>
            </a:r>
            <a:endParaRPr lang="en-US" sz="1200" b="1">
              <a:latin typeface="Arial" panose="020B0604020202020204" pitchFamily="34" charset="0"/>
              <a:cs typeface="Arial" panose="020B0604020202020204" pitchFamily="34" charset="0"/>
            </a:endParaRP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8.337090037658336E-2"/>
          <c:y val="0.19612500012633013"/>
          <c:w val="0.8783682300581992"/>
          <c:h val="0.61654535605389138"/>
        </c:manualLayout>
      </c:layout>
      <c:barChart>
        <c:barDir val="col"/>
        <c:grouping val="clustered"/>
        <c:varyColors val="0"/>
        <c:ser>
          <c:idx val="1"/>
          <c:order val="1"/>
          <c:tx>
            <c:strRef>
              <c:f>'3.12'!$Y$5</c:f>
              <c:strCache>
                <c:ptCount val="1"/>
                <c:pt idx="0">
                  <c:v>Trade Restrictions</c:v>
                </c:pt>
              </c:strCache>
            </c:strRef>
          </c:tx>
          <c:spPr>
            <a:solidFill>
              <a:srgbClr val="002060"/>
            </a:solidFill>
            <a:ln>
              <a:noFill/>
            </a:ln>
            <a:effectLst/>
          </c:spPr>
          <c:invertIfNegative val="0"/>
          <c:cat>
            <c:multiLvlStrRef>
              <c:f>'3.12'!$AL$2:$AQ$3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'3.12'!$AL$5:$AQ$5</c:f>
              <c:numCache>
                <c:formatCode>General</c:formatCode>
                <c:ptCount val="6"/>
                <c:pt idx="0">
                  <c:v>11.770149975418816</c:v>
                </c:pt>
                <c:pt idx="1">
                  <c:v>4.2744187336457662</c:v>
                </c:pt>
                <c:pt idx="2">
                  <c:v>8.3623946009803678</c:v>
                </c:pt>
                <c:pt idx="3">
                  <c:v>3.0442117044260057</c:v>
                </c:pt>
                <c:pt idx="4">
                  <c:v>0.77206136016171145</c:v>
                </c:pt>
                <c:pt idx="5">
                  <c:v>1.8971241619848047</c:v>
                </c:pt>
              </c:numCache>
            </c:numRef>
          </c:val>
          <c:extLst>
            <c:ext xmlns:c16="http://schemas.microsoft.com/office/drawing/2014/chart" uri="{C3380CC4-5D6E-409C-BE32-E72D297353CC}">
              <c16:uniqueId val="{00000000-1049-45BA-AEBA-CE13CF97740E}"/>
            </c:ext>
          </c:extLst>
        </c:ser>
        <c:ser>
          <c:idx val="2"/>
          <c:order val="2"/>
          <c:tx>
            <c:strRef>
              <c:f>'3.12'!$Y$6</c:f>
              <c:strCache>
                <c:ptCount val="1"/>
                <c:pt idx="0">
                  <c:v>Infrastructure</c:v>
                </c:pt>
              </c:strCache>
            </c:strRef>
          </c:tx>
          <c:spPr>
            <a:solidFill>
              <a:srgbClr val="C00000"/>
            </a:solidFill>
            <a:ln>
              <a:noFill/>
            </a:ln>
            <a:effectLst/>
          </c:spPr>
          <c:invertIfNegative val="0"/>
          <c:cat>
            <c:multiLvlStrRef>
              <c:f>'3.12'!$AL$2:$AQ$3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'3.12'!$AL$6:$AQ$6</c:f>
              <c:numCache>
                <c:formatCode>General</c:formatCode>
                <c:ptCount val="6"/>
                <c:pt idx="0">
                  <c:v>15.217153964271223</c:v>
                </c:pt>
                <c:pt idx="1">
                  <c:v>6.9193545833712937</c:v>
                </c:pt>
                <c:pt idx="2">
                  <c:v>11.11048709613979</c:v>
                </c:pt>
                <c:pt idx="3">
                  <c:v>3.8106902341445155</c:v>
                </c:pt>
                <c:pt idx="4">
                  <c:v>1.7784981899941894</c:v>
                </c:pt>
                <c:pt idx="5">
                  <c:v>3.3929872955528424</c:v>
                </c:pt>
              </c:numCache>
            </c:numRef>
          </c:val>
          <c:extLst>
            <c:ext xmlns:c16="http://schemas.microsoft.com/office/drawing/2014/chart" uri="{C3380CC4-5D6E-409C-BE32-E72D297353CC}">
              <c16:uniqueId val="{00000001-1049-45BA-AEBA-CE13CF97740E}"/>
            </c:ext>
          </c:extLst>
        </c:ser>
        <c:ser>
          <c:idx val="3"/>
          <c:order val="3"/>
          <c:tx>
            <c:strRef>
              <c:f>'3.12'!$Y$7</c:f>
              <c:strCache>
                <c:ptCount val="1"/>
                <c:pt idx="0">
                  <c:v>Regulation</c:v>
                </c:pt>
              </c:strCache>
            </c:strRef>
          </c:tx>
          <c:spPr>
            <a:solidFill>
              <a:srgbClr val="FFC000"/>
            </a:solidFill>
            <a:ln>
              <a:noFill/>
            </a:ln>
            <a:effectLst/>
          </c:spPr>
          <c:invertIfNegative val="0"/>
          <c:cat>
            <c:multiLvlStrRef>
              <c:f>'3.12'!$AL$2:$AQ$3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'3.12'!$AL$7:$AQ$7</c:f>
              <c:numCache>
                <c:formatCode>General</c:formatCode>
                <c:ptCount val="6"/>
                <c:pt idx="0">
                  <c:v>4.2953623695263499</c:v>
                </c:pt>
                <c:pt idx="1">
                  <c:v>2.8770054580576878</c:v>
                </c:pt>
                <c:pt idx="2">
                  <c:v>2.4286479285404239</c:v>
                </c:pt>
                <c:pt idx="3">
                  <c:v>0.9287164458435605</c:v>
                </c:pt>
                <c:pt idx="4">
                  <c:v>0.88607943460103666</c:v>
                </c:pt>
                <c:pt idx="5">
                  <c:v>1.0506932721111824</c:v>
                </c:pt>
              </c:numCache>
            </c:numRef>
          </c:val>
          <c:extLst>
            <c:ext xmlns:c16="http://schemas.microsoft.com/office/drawing/2014/chart" uri="{C3380CC4-5D6E-409C-BE32-E72D297353CC}">
              <c16:uniqueId val="{00000002-1049-45BA-AEBA-CE13CF97740E}"/>
            </c:ext>
          </c:extLst>
        </c:ser>
        <c:dLbls>
          <c:showLegendKey val="0"/>
          <c:showVal val="0"/>
          <c:showCatName val="0"/>
          <c:showSerName val="0"/>
          <c:showPercent val="0"/>
          <c:showBubbleSize val="0"/>
        </c:dLbls>
        <c:gapWidth val="219"/>
        <c:axId val="333404496"/>
        <c:axId val="687045727"/>
      </c:barChart>
      <c:lineChart>
        <c:grouping val="standard"/>
        <c:varyColors val="0"/>
        <c:ser>
          <c:idx val="0"/>
          <c:order val="0"/>
          <c:tx>
            <c:strRef>
              <c:f>'3.12'!$Y$4</c:f>
              <c:strCache>
                <c:ptCount val="1"/>
                <c:pt idx="0">
                  <c:v>Baseline</c:v>
                </c:pt>
              </c:strCache>
            </c:strRef>
          </c:tx>
          <c:spPr>
            <a:ln w="25400" cap="rnd">
              <a:noFill/>
              <a:round/>
            </a:ln>
            <a:effectLst/>
          </c:spPr>
          <c:marker>
            <c:symbol val="circle"/>
            <c:size val="7"/>
            <c:spPr>
              <a:solidFill>
                <a:schemeClr val="accent1"/>
              </a:solidFill>
              <a:ln w="9525">
                <a:solidFill>
                  <a:schemeClr val="tx1"/>
                </a:solidFill>
              </a:ln>
              <a:effectLst/>
            </c:spPr>
          </c:marker>
          <c:cat>
            <c:multiLvlStrRef>
              <c:f>'3.12'!$AL$2:$AQ$3</c:f>
              <c:multiLvlStrCache>
                <c:ptCount val="6"/>
                <c:lvl>
                  <c:pt idx="0">
                    <c:v>CCA</c:v>
                  </c:pt>
                  <c:pt idx="1">
                    <c:v>GCC</c:v>
                  </c:pt>
                  <c:pt idx="2">
                    <c:v>MENA &amp; PAK excl. GCC</c:v>
                  </c:pt>
                  <c:pt idx="3">
                    <c:v>CCA</c:v>
                  </c:pt>
                  <c:pt idx="4">
                    <c:v>GCC</c:v>
                  </c:pt>
                  <c:pt idx="5">
                    <c:v>MENA &amp; PAK excl. GCC</c:v>
                  </c:pt>
                </c:lvl>
                <c:lvl>
                  <c:pt idx="0">
                    <c:v>Exports</c:v>
                  </c:pt>
                  <c:pt idx="3">
                    <c:v>GDP</c:v>
                  </c:pt>
                </c:lvl>
              </c:multiLvlStrCache>
            </c:multiLvlStrRef>
          </c:cat>
          <c:val>
            <c:numRef>
              <c:f>'3.12'!$AL$4:$AQ$4</c:f>
              <c:numCache>
                <c:formatCode>General</c:formatCode>
                <c:ptCount val="6"/>
                <c:pt idx="0">
                  <c:v>-1.1040301488561712</c:v>
                </c:pt>
                <c:pt idx="1">
                  <c:v>0.34232141993013787</c:v>
                </c:pt>
                <c:pt idx="2">
                  <c:v>-7.4058260346526863</c:v>
                </c:pt>
                <c:pt idx="3">
                  <c:v>-0.33890457538553664</c:v>
                </c:pt>
                <c:pt idx="4">
                  <c:v>-8.9056748595941523E-2</c:v>
                </c:pt>
                <c:pt idx="5">
                  <c:v>-0.82124179795346919</c:v>
                </c:pt>
              </c:numCache>
            </c:numRef>
          </c:val>
          <c:smooth val="0"/>
          <c:extLst>
            <c:ext xmlns:c16="http://schemas.microsoft.com/office/drawing/2014/chart" uri="{C3380CC4-5D6E-409C-BE32-E72D297353CC}">
              <c16:uniqueId val="{00000003-1049-45BA-AEBA-CE13CF97740E}"/>
            </c:ext>
          </c:extLst>
        </c:ser>
        <c:dLbls>
          <c:showLegendKey val="0"/>
          <c:showVal val="0"/>
          <c:showCatName val="0"/>
          <c:showSerName val="0"/>
          <c:showPercent val="0"/>
          <c:showBubbleSize val="0"/>
        </c:dLbls>
        <c:marker val="1"/>
        <c:smooth val="0"/>
        <c:axId val="333404496"/>
        <c:axId val="687045727"/>
      </c:lineChart>
      <c:catAx>
        <c:axId val="333404496"/>
        <c:scaling>
          <c:orientation val="minMax"/>
        </c:scaling>
        <c:delete val="0"/>
        <c:axPos val="b"/>
        <c:numFmt formatCode="General" sourceLinked="1"/>
        <c:majorTickMark val="out"/>
        <c:minorTickMark val="none"/>
        <c:tickLblPos val="low"/>
        <c:spPr>
          <a:noFill/>
          <a:ln w="6350"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687045727"/>
        <c:crosses val="autoZero"/>
        <c:auto val="1"/>
        <c:lblAlgn val="ctr"/>
        <c:lblOffset val="120"/>
        <c:noMultiLvlLbl val="0"/>
      </c:catAx>
      <c:valAx>
        <c:axId val="687045727"/>
        <c:scaling>
          <c:orientation val="minMax"/>
          <c:max val="18"/>
          <c:min val="-3"/>
        </c:scaling>
        <c:delete val="0"/>
        <c:axPos val="l"/>
        <c:numFmt formatCode="0" sourceLinked="0"/>
        <c:majorTickMark val="in"/>
        <c:minorTickMark val="none"/>
        <c:tickLblPos val="nextTo"/>
        <c:spPr>
          <a:noFill/>
          <a:ln w="6350">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333404496"/>
        <c:crosses val="autoZero"/>
        <c:crossBetween val="between"/>
        <c:majorUnit val="3"/>
      </c:valAx>
      <c:spPr>
        <a:noFill/>
        <a:ln>
          <a:noFill/>
        </a:ln>
        <a:effectLst/>
      </c:spPr>
    </c:plotArea>
    <c:legend>
      <c:legendPos val="t"/>
      <c:layout>
        <c:manualLayout>
          <c:xMode val="edge"/>
          <c:yMode val="edge"/>
          <c:x val="5.0000106759134313E-2"/>
          <c:y val="7.615817172849082E-2"/>
          <c:w val="0.89999991984218541"/>
          <c:h val="5.0325887561042282E-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0075781436411357"/>
          <c:y val="3.1008476881566278E-2"/>
          <c:w val="0.8583254593175853"/>
          <c:h val="0.8756955380577427"/>
        </c:manualLayout>
      </c:layout>
      <c:barChart>
        <c:barDir val="bar"/>
        <c:grouping val="clustered"/>
        <c:varyColors val="0"/>
        <c:ser>
          <c:idx val="0"/>
          <c:order val="0"/>
          <c:tx>
            <c:strRef>
              <c:f>'4.2'!$X$15</c:f>
              <c:strCache>
                <c:ptCount val="1"/>
                <c:pt idx="0">
                  <c:v>Cargo trade (November 2023 to February 2024)</c:v>
                </c:pt>
              </c:strCache>
            </c:strRef>
          </c:tx>
          <c:spPr>
            <a:solidFill>
              <a:srgbClr val="00B0F0"/>
            </a:solidFill>
          </c:spPr>
          <c:invertIfNegative val="0"/>
          <c:cat>
            <c:strRef>
              <c:f>'4.2'!$Y$14:$AC$14</c:f>
              <c:strCache>
                <c:ptCount val="5"/>
                <c:pt idx="0">
                  <c:v>DJI</c:v>
                </c:pt>
                <c:pt idx="1">
                  <c:v>EGY</c:v>
                </c:pt>
                <c:pt idx="2">
                  <c:v>YEM</c:v>
                </c:pt>
                <c:pt idx="3">
                  <c:v>SAU</c:v>
                </c:pt>
                <c:pt idx="4">
                  <c:v>JOR</c:v>
                </c:pt>
              </c:strCache>
            </c:strRef>
          </c:cat>
          <c:val>
            <c:numRef>
              <c:f>'4.2'!$Y$15:$AC$15</c:f>
              <c:numCache>
                <c:formatCode>General</c:formatCode>
                <c:ptCount val="5"/>
                <c:pt idx="0">
                  <c:v>-3.2775782088831122</c:v>
                </c:pt>
                <c:pt idx="1">
                  <c:v>-24.52957547310071</c:v>
                </c:pt>
                <c:pt idx="2">
                  <c:v>-27.61680034419717</c:v>
                </c:pt>
                <c:pt idx="3">
                  <c:v>-46.649114107461408</c:v>
                </c:pt>
                <c:pt idx="4">
                  <c:v>-51.612223608938592</c:v>
                </c:pt>
              </c:numCache>
            </c:numRef>
          </c:val>
          <c:extLst>
            <c:ext xmlns:c16="http://schemas.microsoft.com/office/drawing/2014/chart" uri="{C3380CC4-5D6E-409C-BE32-E72D297353CC}">
              <c16:uniqueId val="{00000000-8F72-4A91-8560-A774837B35FC}"/>
            </c:ext>
          </c:extLst>
        </c:ser>
        <c:ser>
          <c:idx val="2"/>
          <c:order val="2"/>
          <c:tx>
            <c:strRef>
              <c:f>'4.2'!$X$16</c:f>
              <c:strCache>
                <c:ptCount val="1"/>
                <c:pt idx="0">
                  <c:v>Cargo trade (February 2023 to February 2024)</c:v>
                </c:pt>
              </c:strCache>
            </c:strRef>
          </c:tx>
          <c:spPr>
            <a:solidFill>
              <a:srgbClr val="002060"/>
            </a:solidFill>
          </c:spPr>
          <c:invertIfNegative val="0"/>
          <c:cat>
            <c:strRef>
              <c:f>'4.2'!$Y$14:$AC$14</c:f>
              <c:strCache>
                <c:ptCount val="5"/>
                <c:pt idx="0">
                  <c:v>DJI</c:v>
                </c:pt>
                <c:pt idx="1">
                  <c:v>EGY</c:v>
                </c:pt>
                <c:pt idx="2">
                  <c:v>YEM</c:v>
                </c:pt>
                <c:pt idx="3">
                  <c:v>SAU</c:v>
                </c:pt>
                <c:pt idx="4">
                  <c:v>JOR</c:v>
                </c:pt>
              </c:strCache>
            </c:strRef>
          </c:cat>
          <c:val>
            <c:numRef>
              <c:f>'4.2'!$Y$16:$AC$16</c:f>
              <c:numCache>
                <c:formatCode>General</c:formatCode>
                <c:ptCount val="5"/>
                <c:pt idx="0">
                  <c:v>12.828852425264506</c:v>
                </c:pt>
                <c:pt idx="1">
                  <c:v>-11.273850452154436</c:v>
                </c:pt>
                <c:pt idx="2">
                  <c:v>-17.796759187493798</c:v>
                </c:pt>
                <c:pt idx="3">
                  <c:v>-51.862219955518604</c:v>
                </c:pt>
                <c:pt idx="4">
                  <c:v>-76.820502854733974</c:v>
                </c:pt>
              </c:numCache>
            </c:numRef>
          </c:val>
          <c:extLst>
            <c:ext xmlns:c16="http://schemas.microsoft.com/office/drawing/2014/chart" uri="{C3380CC4-5D6E-409C-BE32-E72D297353CC}">
              <c16:uniqueId val="{00000001-8F72-4A91-8560-A774837B35FC}"/>
            </c:ext>
          </c:extLst>
        </c:ser>
        <c:dLbls>
          <c:showLegendKey val="0"/>
          <c:showVal val="0"/>
          <c:showCatName val="0"/>
          <c:showSerName val="0"/>
          <c:showPercent val="0"/>
          <c:showBubbleSize val="0"/>
        </c:dLbls>
        <c:gapWidth val="182"/>
        <c:axId val="1872972576"/>
        <c:axId val="1601189200"/>
        <c:extLst>
          <c:ext xmlns:c15="http://schemas.microsoft.com/office/drawing/2012/chart" uri="{02D57815-91ED-43cb-92C2-25804820EDAC}">
            <c15:filteredBarSeries>
              <c15:ser>
                <c:idx val="1"/>
                <c:order val="1"/>
                <c:tx>
                  <c:strRef>
                    <c:extLst>
                      <c:ext uri="{02D57815-91ED-43cb-92C2-25804820EDAC}">
                        <c15:formulaRef>
                          <c15:sqref>'4.2'!$X$17</c15:sqref>
                        </c15:formulaRef>
                      </c:ext>
                    </c:extLst>
                    <c:strCache>
                      <c:ptCount val="1"/>
                      <c:pt idx="0">
                        <c:v>Tanker Trade (Nov 23 to Feb 24)</c:v>
                      </c:pt>
                    </c:strCache>
                  </c:strRef>
                </c:tx>
                <c:invertIfNegative val="0"/>
                <c:cat>
                  <c:strRef>
                    <c:extLst>
                      <c:ext uri="{02D57815-91ED-43cb-92C2-25804820EDAC}">
                        <c15:formulaRef>
                          <c15:sqref>'4.2'!$Y$14:$AC$14</c15:sqref>
                        </c15:formulaRef>
                      </c:ext>
                    </c:extLst>
                    <c:strCache>
                      <c:ptCount val="5"/>
                      <c:pt idx="0">
                        <c:v>DJI</c:v>
                      </c:pt>
                      <c:pt idx="1">
                        <c:v>EGY</c:v>
                      </c:pt>
                      <c:pt idx="2">
                        <c:v>YEM</c:v>
                      </c:pt>
                      <c:pt idx="3">
                        <c:v>SAU</c:v>
                      </c:pt>
                      <c:pt idx="4">
                        <c:v>JOR</c:v>
                      </c:pt>
                    </c:strCache>
                  </c:strRef>
                </c:cat>
                <c:val>
                  <c:numRef>
                    <c:extLst>
                      <c:ext uri="{02D57815-91ED-43cb-92C2-25804820EDAC}">
                        <c15:formulaRef>
                          <c15:sqref>'4.2'!$Y$17:$AC$17</c15:sqref>
                        </c15:formulaRef>
                      </c:ext>
                    </c:extLst>
                    <c:numCache>
                      <c:formatCode>General</c:formatCode>
                      <c:ptCount val="5"/>
                      <c:pt idx="0">
                        <c:v>14.463995363236981</c:v>
                      </c:pt>
                      <c:pt idx="1">
                        <c:v>-12.496160189316962</c:v>
                      </c:pt>
                      <c:pt idx="2">
                        <c:v>-57.599580547628854</c:v>
                      </c:pt>
                      <c:pt idx="3">
                        <c:v>-26.295880289727389</c:v>
                      </c:pt>
                      <c:pt idx="4">
                        <c:v>-73.560913709833486</c:v>
                      </c:pt>
                    </c:numCache>
                  </c:numRef>
                </c:val>
                <c:extLst>
                  <c:ext xmlns:c16="http://schemas.microsoft.com/office/drawing/2014/chart" uri="{C3380CC4-5D6E-409C-BE32-E72D297353CC}">
                    <c16:uniqueId val="{00000002-8F72-4A91-8560-A774837B35FC}"/>
                  </c:ext>
                </c:extLst>
              </c15:ser>
            </c15:filteredBarSeries>
          </c:ext>
        </c:extLst>
      </c:barChart>
      <c:catAx>
        <c:axId val="1872972576"/>
        <c:scaling>
          <c:orientation val="maxMin"/>
        </c:scaling>
        <c:delete val="0"/>
        <c:axPos val="l"/>
        <c:numFmt formatCode="General" sourceLinked="1"/>
        <c:majorTickMark val="none"/>
        <c:minorTickMark val="none"/>
        <c:tickLblPos val="low"/>
        <c:spPr>
          <a:noFill/>
          <a:ln w="9525" cap="flat" cmpd="sng" algn="ctr">
            <a:solidFill>
              <a:schemeClr val="tx1">
                <a:lumMod val="75000"/>
                <a:lumOff val="25000"/>
              </a:schemeClr>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01189200"/>
        <c:crosses val="autoZero"/>
        <c:auto val="1"/>
        <c:lblAlgn val="ctr"/>
        <c:lblOffset val="100"/>
        <c:noMultiLvlLbl val="0"/>
      </c:catAx>
      <c:valAx>
        <c:axId val="1601189200"/>
        <c:scaling>
          <c:orientation val="minMax"/>
        </c:scaling>
        <c:delete val="0"/>
        <c:axPos val="t"/>
        <c:numFmt formatCode="General" sourceLinked="1"/>
        <c:majorTickMark val="in"/>
        <c:minorTickMark val="none"/>
        <c:tickLblPos val="high"/>
        <c:spPr>
          <a:noFill/>
          <a:ln w="9525">
            <a:solidFill>
              <a:schemeClr val="tx1">
                <a:lumMod val="75000"/>
                <a:lumOff val="25000"/>
              </a:schemeClr>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72972576"/>
        <c:crossesAt val="10"/>
        <c:crossBetween val="between"/>
      </c:valAx>
    </c:plotArea>
    <c:legend>
      <c:legendPos val="t"/>
      <c:layout>
        <c:manualLayout>
          <c:xMode val="edge"/>
          <c:yMode val="edge"/>
          <c:x val="0.11341899308041041"/>
          <c:y val="0.14299516908212559"/>
          <c:w val="0.35194965402052014"/>
          <c:h val="0.23993396477614212"/>
        </c:manualLayout>
      </c:layout>
      <c:overlay val="0"/>
      <c:txPr>
        <a:bodyPr/>
        <a:lstStyle/>
        <a:p>
          <a:pPr>
            <a:defRPr sz="800"/>
          </a:pPr>
          <a:endParaRPr lang="en-US"/>
        </a:p>
      </c:txPr>
    </c:legend>
    <c:plotVisOnly val="1"/>
    <c:dispBlanksAs val="gap"/>
    <c:showDLblsOverMax val="0"/>
    <c:extLst/>
  </c:chart>
  <c:spPr>
    <a:ln>
      <a:noFill/>
    </a:ln>
  </c:spPr>
  <c:txPr>
    <a:bodyPr/>
    <a:lstStyle/>
    <a:p>
      <a:pPr>
        <a:defRPr/>
      </a:pPr>
      <a:endParaRPr lang="en-US"/>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308098227015386"/>
          <c:y val="2.5682226131418684E-2"/>
          <c:w val="0.82312311672572425"/>
          <c:h val="0.85845406876668173"/>
        </c:manualLayout>
      </c:layout>
      <c:scatterChart>
        <c:scatterStyle val="lineMarker"/>
        <c:varyColors val="0"/>
        <c:ser>
          <c:idx val="1"/>
          <c:order val="0"/>
          <c:tx>
            <c:v>GCC</c:v>
          </c:tx>
          <c:spPr>
            <a:ln w="25400" cap="rnd">
              <a:noFill/>
              <a:round/>
            </a:ln>
            <a:effectLst/>
          </c:spPr>
          <c:marker>
            <c:symbol val="circle"/>
            <c:size val="5"/>
            <c:spPr>
              <a:solidFill>
                <a:srgbClr val="00B0F0"/>
              </a:solidFill>
              <a:ln w="25400">
                <a:noFill/>
              </a:ln>
              <a:effectLst/>
            </c:spPr>
          </c:marker>
          <c:dLbls>
            <c:dLbl>
              <c:idx val="0"/>
              <c:layout>
                <c:manualLayout>
                  <c:x val="-7.120496216211524E-3"/>
                  <c:y val="-7.2115391440357966E-3"/>
                </c:manualLayout>
              </c:layout>
              <c:tx>
                <c:rich>
                  <a:bodyPr/>
                  <a:lstStyle/>
                  <a:p>
                    <a:fld id="{394414F8-6514-44B7-8522-3348B51E1D49}"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0-6D42-4829-873F-B1055473B2C2}"/>
                </c:ext>
              </c:extLst>
            </c:dLbl>
            <c:dLbl>
              <c:idx val="1"/>
              <c:layout>
                <c:manualLayout>
                  <c:x val="-3.7056578621824194E-3"/>
                  <c:y val="0"/>
                </c:manualLayout>
              </c:layout>
              <c:tx>
                <c:rich>
                  <a:bodyPr/>
                  <a:lstStyle/>
                  <a:p>
                    <a:fld id="{AEB1B140-B460-4F36-BE26-EAC12EAA93D4}"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1-6D42-4829-873F-B1055473B2C2}"/>
                </c:ext>
              </c:extLst>
            </c:dLbl>
            <c:dLbl>
              <c:idx val="2"/>
              <c:layout>
                <c:manualLayout>
                  <c:x val="-1.4286809767870088E-2"/>
                  <c:y val="-3.6057695720178654E-3"/>
                </c:manualLayout>
              </c:layout>
              <c:tx>
                <c:rich>
                  <a:bodyPr/>
                  <a:lstStyle/>
                  <a:p>
                    <a:fld id="{A1554683-28F2-4BFA-B47F-0C8F53287D23}"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2-6D42-4829-873F-B1055473B2C2}"/>
                </c:ext>
              </c:extLst>
            </c:dLbl>
            <c:dLbl>
              <c:idx val="3"/>
              <c:tx>
                <c:rich>
                  <a:bodyPr/>
                  <a:lstStyle/>
                  <a:p>
                    <a:fld id="{E417BE42-0F4A-48AA-9E88-BE95FCD78BD2}"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3-6D42-4829-873F-B1055473B2C2}"/>
                </c:ext>
              </c:extLst>
            </c:dLbl>
            <c:dLbl>
              <c:idx val="4"/>
              <c:tx>
                <c:rich>
                  <a:bodyPr/>
                  <a:lstStyle/>
                  <a:p>
                    <a:fld id="{F0B3FC2B-A998-4CCC-8088-D109B560F690}"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4-6D42-4829-873F-B1055473B2C2}"/>
                </c:ext>
              </c:extLst>
            </c:dLbl>
            <c:dLbl>
              <c:idx val="5"/>
              <c:tx>
                <c:rich>
                  <a:bodyPr/>
                  <a:lstStyle/>
                  <a:p>
                    <a:fld id="{83D53000-6DA7-46DA-9DEE-DB9242B7F54E}"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5-6D42-4829-873F-B1055473B2C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B0F0"/>
                    </a:solidFill>
                    <a:latin typeface="+mn-lt"/>
                    <a:ea typeface="+mn-ea"/>
                    <a:cs typeface="+mn-cs"/>
                  </a:defRPr>
                </a:pPr>
                <a:endParaRPr lang="en-US"/>
              </a:p>
            </c:txPr>
            <c:dLblPos val="l"/>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0"/>
              </c:ext>
            </c:extLst>
          </c:dLbls>
          <c:xVal>
            <c:numRef>
              <c:f>'4.3'!$R$4:$R$9</c:f>
              <c:numCache>
                <c:formatCode>General</c:formatCode>
                <c:ptCount val="6"/>
                <c:pt idx="0">
                  <c:v>265.25156666666663</c:v>
                </c:pt>
                <c:pt idx="1">
                  <c:v>206.8005</c:v>
                </c:pt>
                <c:pt idx="2">
                  <c:v>189.46263333333329</c:v>
                </c:pt>
                <c:pt idx="3">
                  <c:v>87.827333333333328</c:v>
                </c:pt>
                <c:pt idx="4">
                  <c:v>141.13113333333331</c:v>
                </c:pt>
                <c:pt idx="5">
                  <c:v>114.26103333333337</c:v>
                </c:pt>
              </c:numCache>
            </c:numRef>
          </c:xVal>
          <c:yVal>
            <c:numRef>
              <c:f>'4.3'!$T$4:$T$9</c:f>
              <c:numCache>
                <c:formatCode>General</c:formatCode>
                <c:ptCount val="6"/>
                <c:pt idx="0">
                  <c:v>242.607</c:v>
                </c:pt>
                <c:pt idx="1">
                  <c:v>182.56899999999999</c:v>
                </c:pt>
                <c:pt idx="2">
                  <c:v>145.86500000000001</c:v>
                </c:pt>
                <c:pt idx="3">
                  <c:v>78.623999999999995</c:v>
                </c:pt>
                <c:pt idx="4">
                  <c:v>138.58699999999999</c:v>
                </c:pt>
                <c:pt idx="5">
                  <c:v>103.54900000000001</c:v>
                </c:pt>
              </c:numCache>
            </c:numRef>
          </c:yVal>
          <c:smooth val="0"/>
          <c:extLst xmlns:c15="http://schemas.microsoft.com/office/drawing/2012/chart">
            <c:ext xmlns:c15="http://schemas.microsoft.com/office/drawing/2012/chart" uri="{02D57815-91ED-43cb-92C2-25804820EDAC}">
              <c15:datalabelsRange>
                <c15:f>'4.3'!$O$4:$O$9</c15:f>
                <c15:dlblRangeCache>
                  <c:ptCount val="6"/>
                  <c:pt idx="0">
                    <c:v>BHR</c:v>
                  </c:pt>
                  <c:pt idx="1">
                    <c:v>KWT</c:v>
                  </c:pt>
                  <c:pt idx="2">
                    <c:v>OMN</c:v>
                  </c:pt>
                  <c:pt idx="3">
                    <c:v>QAT</c:v>
                  </c:pt>
                  <c:pt idx="4">
                    <c:v>UAE</c:v>
                  </c:pt>
                  <c:pt idx="5">
                    <c:v>SAU</c:v>
                  </c:pt>
                </c15:dlblRangeCache>
              </c15:datalabelsRange>
            </c:ext>
            <c:ext xmlns:c16="http://schemas.microsoft.com/office/drawing/2014/chart" uri="{C3380CC4-5D6E-409C-BE32-E72D297353CC}">
              <c16:uniqueId val="{00000006-6D42-4829-873F-B1055473B2C2}"/>
            </c:ext>
          </c:extLst>
        </c:ser>
        <c:ser>
          <c:idx val="0"/>
          <c:order val="1"/>
          <c:tx>
            <c:v>MENA EM&amp;MI</c:v>
          </c:tx>
          <c:spPr>
            <a:ln w="25400" cap="rnd">
              <a:noFill/>
              <a:round/>
            </a:ln>
            <a:effectLst/>
          </c:spPr>
          <c:marker>
            <c:symbol val="triangle"/>
            <c:size val="6"/>
            <c:spPr>
              <a:solidFill>
                <a:srgbClr val="002060"/>
              </a:solidFill>
              <a:ln w="25400">
                <a:noFill/>
              </a:ln>
              <a:effectLst/>
            </c:spPr>
          </c:marker>
          <c:dLbls>
            <c:dLbl>
              <c:idx val="0"/>
              <c:tx>
                <c:rich>
                  <a:bodyPr/>
                  <a:lstStyle/>
                  <a:p>
                    <a:fld id="{FC9A6470-DA9E-4B9C-8316-6B4758969C5B}" type="CELLRANGE">
                      <a:rPr lang="en-US"/>
                      <a:pPr/>
                      <a:t>[CELLRANGE]</a:t>
                    </a:fld>
                    <a:endParaRPr lang="en-US"/>
                  </a:p>
                </c:rich>
              </c:tx>
              <c:dLblPos val="l"/>
              <c:showLegendKey val="0"/>
              <c:showVal val="0"/>
              <c:showCatName val="0"/>
              <c:showSerName val="0"/>
              <c:showPercent val="0"/>
              <c:showBubbleSize val="0"/>
              <c:extLst>
                <c:ext xmlns:c15="http://schemas.microsoft.com/office/drawing/2012/chart" uri="{CE6537A1-D6FC-4f65-9D91-7224C49458BB}">
                  <c15:dlblFieldTable/>
                  <c15:xForSave val="1"/>
                  <c15:showDataLabelsRange val="1"/>
                </c:ext>
                <c:ext xmlns:c16="http://schemas.microsoft.com/office/drawing/2014/chart" uri="{C3380CC4-5D6E-409C-BE32-E72D297353CC}">
                  <c16:uniqueId val="{00000007-6D42-4829-873F-B1055473B2C2}"/>
                </c:ext>
              </c:extLst>
            </c:dLbl>
            <c:dLbl>
              <c:idx val="1"/>
              <c:layout>
                <c:manualLayout>
                  <c:x val="-1.5970958561354959E-2"/>
                  <c:y val="3.6057695720178654E-3"/>
                </c:manualLayout>
              </c:layout>
              <c:tx>
                <c:rich>
                  <a:bodyPr/>
                  <a:lstStyle/>
                  <a:p>
                    <a:fld id="{49472E2E-0126-45BB-B217-D5CE25F7130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8-6D42-4829-873F-B1055473B2C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002060"/>
                    </a:solidFill>
                    <a:latin typeface="+mn-lt"/>
                    <a:ea typeface="+mn-ea"/>
                    <a:cs typeface="+mn-cs"/>
                  </a:defRPr>
                </a:pPr>
                <a:endParaRPr lang="en-US"/>
              </a:p>
            </c:txPr>
            <c:dLblPos val="l"/>
            <c:showLegendKey val="0"/>
            <c:showVal val="0"/>
            <c:showCatName val="0"/>
            <c:showSerName val="0"/>
            <c:showPercent val="0"/>
            <c:showBubbleSize val="0"/>
            <c:showLeaderLines val="0"/>
            <c:extLst xmlns:c15="http://schemas.microsoft.com/office/drawing/2012/chart">
              <c:ext xmlns:c15="http://schemas.microsoft.com/office/drawing/2012/chart" uri="{CE6537A1-D6FC-4f65-9D91-7224C49458BB}">
                <c15:showDataLabelsRange val="1"/>
                <c15:showLeaderLines val="0"/>
              </c:ext>
            </c:extLst>
          </c:dLbls>
          <c:xVal>
            <c:numRef>
              <c:f>'4.3'!$R$2:$R$3</c:f>
              <c:numCache>
                <c:formatCode>General</c:formatCode>
                <c:ptCount val="2"/>
                <c:pt idx="0">
                  <c:v>310.89999999999998</c:v>
                </c:pt>
                <c:pt idx="1">
                  <c:v>206.8</c:v>
                </c:pt>
              </c:numCache>
            </c:numRef>
          </c:xVal>
          <c:yVal>
            <c:numRef>
              <c:f>'4.3'!$T$2:$T$3</c:f>
              <c:numCache>
                <c:formatCode>General</c:formatCode>
                <c:ptCount val="2"/>
                <c:pt idx="0">
                  <c:v>326</c:v>
                </c:pt>
                <c:pt idx="1">
                  <c:v>167</c:v>
                </c:pt>
              </c:numCache>
            </c:numRef>
          </c:yVal>
          <c:smooth val="0"/>
          <c:extLst xmlns:c15="http://schemas.microsoft.com/office/drawing/2012/chart">
            <c:ext xmlns:c15="http://schemas.microsoft.com/office/drawing/2012/chart" uri="{02D57815-91ED-43cb-92C2-25804820EDAC}">
              <c15:datalabelsRange>
                <c15:f>'4.3'!$O$2:$O$9</c15:f>
                <c15:dlblRangeCache>
                  <c:ptCount val="8"/>
                  <c:pt idx="0">
                    <c:v>JOR</c:v>
                  </c:pt>
                  <c:pt idx="1">
                    <c:v>MAR</c:v>
                  </c:pt>
                  <c:pt idx="2">
                    <c:v>BHR</c:v>
                  </c:pt>
                  <c:pt idx="3">
                    <c:v>KWT</c:v>
                  </c:pt>
                  <c:pt idx="4">
                    <c:v>OMN</c:v>
                  </c:pt>
                  <c:pt idx="5">
                    <c:v>QAT</c:v>
                  </c:pt>
                  <c:pt idx="6">
                    <c:v>UAE</c:v>
                  </c:pt>
                  <c:pt idx="7">
                    <c:v>SAU</c:v>
                  </c:pt>
                </c15:dlblRangeCache>
              </c15:datalabelsRange>
            </c:ext>
            <c:ext xmlns:c16="http://schemas.microsoft.com/office/drawing/2014/chart" uri="{C3380CC4-5D6E-409C-BE32-E72D297353CC}">
              <c16:uniqueId val="{00000009-6D42-4829-873F-B1055473B2C2}"/>
            </c:ext>
          </c:extLst>
        </c:ser>
        <c:ser>
          <c:idx val="3"/>
          <c:order val="2"/>
          <c:tx>
            <c:v>45</c:v>
          </c:tx>
          <c:spPr>
            <a:ln w="19050" cap="rnd">
              <a:solidFill>
                <a:srgbClr val="000000"/>
              </a:solidFill>
              <a:prstDash val="sysDash"/>
              <a:round/>
            </a:ln>
            <a:effectLst/>
          </c:spPr>
          <c:marker>
            <c:symbol val="circle"/>
            <c:size val="5"/>
            <c:spPr>
              <a:noFill/>
              <a:ln w="9525">
                <a:noFill/>
              </a:ln>
              <a:effectLst/>
            </c:spPr>
          </c:marker>
          <c:dLbls>
            <c:delete val="1"/>
          </c:dLbls>
          <c:xVal>
            <c:numRef>
              <c:f>'4.3'!$Q$10:$Q$11</c:f>
              <c:numCache>
                <c:formatCode>General</c:formatCode>
                <c:ptCount val="2"/>
                <c:pt idx="0">
                  <c:v>0</c:v>
                </c:pt>
                <c:pt idx="1">
                  <c:v>3500</c:v>
                </c:pt>
              </c:numCache>
            </c:numRef>
          </c:xVal>
          <c:yVal>
            <c:numRef>
              <c:f>'4.3'!$R$10:$R$11</c:f>
              <c:numCache>
                <c:formatCode>General</c:formatCode>
                <c:ptCount val="2"/>
                <c:pt idx="0">
                  <c:v>0</c:v>
                </c:pt>
                <c:pt idx="1">
                  <c:v>3500</c:v>
                </c:pt>
              </c:numCache>
            </c:numRef>
          </c:yVal>
          <c:smooth val="0"/>
          <c:extLst>
            <c:ext xmlns:c16="http://schemas.microsoft.com/office/drawing/2014/chart" uri="{C3380CC4-5D6E-409C-BE32-E72D297353CC}">
              <c16:uniqueId val="{0000000A-6D42-4829-873F-B1055473B2C2}"/>
            </c:ext>
          </c:extLst>
        </c:ser>
        <c:ser>
          <c:idx val="4"/>
          <c:order val="3"/>
          <c:tx>
            <c:strRef>
              <c:f>'4.3'!$P$12</c:f>
              <c:strCache>
                <c:ptCount val="1"/>
                <c:pt idx="0">
                  <c:v>BRICS</c:v>
                </c:pt>
              </c:strCache>
            </c:strRef>
          </c:tx>
          <c:spPr>
            <a:ln w="25400" cap="rnd">
              <a:noFill/>
              <a:round/>
            </a:ln>
            <a:effectLst/>
          </c:spPr>
          <c:marker>
            <c:symbol val="diamond"/>
            <c:size val="5"/>
            <c:spPr>
              <a:solidFill>
                <a:srgbClr val="FF0000"/>
              </a:solidFill>
              <a:ln w="9525">
                <a:solidFill>
                  <a:srgbClr val="FF0000"/>
                </a:solidFill>
              </a:ln>
              <a:effectLst/>
            </c:spPr>
          </c:marker>
          <c:dLbls>
            <c:dLbl>
              <c:idx val="0"/>
              <c:layout>
                <c:manualLayout>
                  <c:x val="-2.5251556918969753E-3"/>
                  <c:y val="-7.0711769639985869E-3"/>
                </c:manualLayout>
              </c:layout>
              <c:tx>
                <c:rich>
                  <a:bodyPr/>
                  <a:lstStyle/>
                  <a:p>
                    <a:fld id="{6BDC1833-2BFE-44AC-92E1-C88D73501CA1}"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B-6D42-4829-873F-B1055473B2C2}"/>
                </c:ext>
              </c:extLst>
            </c:dLbl>
            <c:dLbl>
              <c:idx val="1"/>
              <c:layout>
                <c:manualLayout>
                  <c:x val="-1.0784677332620833E-2"/>
                  <c:y val="1.0817308716053596E-2"/>
                </c:manualLayout>
              </c:layout>
              <c:tx>
                <c:rich>
                  <a:bodyPr/>
                  <a:lstStyle/>
                  <a:p>
                    <a:fld id="{115ADD4F-5F5E-4233-9846-461D12B00352}"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C-6D42-4829-873F-B1055473B2C2}"/>
                </c:ext>
              </c:extLst>
            </c:dLbl>
            <c:dLbl>
              <c:idx val="2"/>
              <c:layout>
                <c:manualLayout>
                  <c:x val="-7.3650374346993508E-3"/>
                  <c:y val="0"/>
                </c:manualLayout>
              </c:layout>
              <c:tx>
                <c:rich>
                  <a:bodyPr/>
                  <a:lstStyle/>
                  <a:p>
                    <a:fld id="{CB732D16-0B89-4C3E-A418-B52F65B6584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D-6D42-4829-873F-B1055473B2C2}"/>
                </c:ext>
              </c:extLst>
            </c:dLbl>
            <c:dLbl>
              <c:idx val="3"/>
              <c:layout>
                <c:manualLayout>
                  <c:x val="-2.5060747738689666E-2"/>
                  <c:y val="-3.1288451878607411E-2"/>
                </c:manualLayout>
              </c:layout>
              <c:tx>
                <c:rich>
                  <a:bodyPr/>
                  <a:lstStyle/>
                  <a:p>
                    <a:fld id="{AC5DDA97-ABDB-46A3-9D14-918DBF6EFA60}"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0E-6D42-4829-873F-B1055473B2C2}"/>
                </c:ext>
              </c:extLst>
            </c:dLbl>
            <c:spPr>
              <a:noFill/>
              <a:ln>
                <a:noFill/>
              </a:ln>
              <a:effectLst/>
            </c:spPr>
            <c:txPr>
              <a:bodyPr rot="0" spcFirstLastPara="1" vertOverflow="ellipsis" vert="horz" wrap="square" lIns="38100" tIns="19050" rIns="38100" bIns="19050" anchor="ctr" anchorCtr="1">
                <a:spAutoFit/>
              </a:bodyPr>
              <a:lstStyle/>
              <a:p>
                <a:pPr>
                  <a:defRPr sz="800" b="1" i="0" u="none" strike="noStrike" kern="1200" baseline="0">
                    <a:solidFill>
                      <a:srgbClr val="FF0000"/>
                    </a:solidFill>
                    <a:latin typeface="+mn-lt"/>
                    <a:ea typeface="+mn-ea"/>
                    <a:cs typeface="+mn-cs"/>
                  </a:defRPr>
                </a:pPr>
                <a:endParaRPr lang="en-US"/>
              </a:p>
            </c:txPr>
            <c:dLblPos val="l"/>
            <c:showLegendKey val="0"/>
            <c:showVal val="0"/>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'4.3'!$R$12:$R$15</c:f>
              <c:numCache>
                <c:formatCode>General</c:formatCode>
                <c:ptCount val="4"/>
                <c:pt idx="0">
                  <c:v>209.66666666666666</c:v>
                </c:pt>
                <c:pt idx="1">
                  <c:v>165.1</c:v>
                </c:pt>
                <c:pt idx="2">
                  <c:v>138.36666666666667</c:v>
                </c:pt>
                <c:pt idx="3">
                  <c:v>366.4</c:v>
                </c:pt>
              </c:numCache>
            </c:numRef>
          </c:xVal>
          <c:yVal>
            <c:numRef>
              <c:f>'4.3'!$T$12:$T$15</c:f>
              <c:numCache>
                <c:formatCode>General</c:formatCode>
                <c:ptCount val="4"/>
                <c:pt idx="0">
                  <c:v>200</c:v>
                </c:pt>
                <c:pt idx="1">
                  <c:v>133</c:v>
                </c:pt>
                <c:pt idx="2">
                  <c:v>102</c:v>
                </c:pt>
                <c:pt idx="3">
                  <c:v>327</c:v>
                </c:pt>
              </c:numCache>
            </c:numRef>
          </c:yVal>
          <c:smooth val="0"/>
          <c:extLst>
            <c:ext xmlns:c15="http://schemas.microsoft.com/office/drawing/2012/chart" uri="{02D57815-91ED-43cb-92C2-25804820EDAC}">
              <c15:datalabelsRange>
                <c15:f>'4.3'!$O$12:$O$15</c15:f>
                <c15:dlblRangeCache>
                  <c:ptCount val="4"/>
                  <c:pt idx="0">
                    <c:v>BRA</c:v>
                  </c:pt>
                  <c:pt idx="1">
                    <c:v>CHN</c:v>
                  </c:pt>
                  <c:pt idx="2">
                    <c:v>IND</c:v>
                  </c:pt>
                  <c:pt idx="3">
                    <c:v>ZAF</c:v>
                  </c:pt>
                </c15:dlblRangeCache>
              </c15:datalabelsRange>
            </c:ext>
            <c:ext xmlns:c16="http://schemas.microsoft.com/office/drawing/2014/chart" uri="{C3380CC4-5D6E-409C-BE32-E72D297353CC}">
              <c16:uniqueId val="{0000000F-6D42-4829-873F-B1055473B2C2}"/>
            </c:ext>
          </c:extLst>
        </c:ser>
        <c:ser>
          <c:idx val="5"/>
          <c:order val="4"/>
          <c:spPr>
            <a:ln w="25400" cap="rnd">
              <a:noFill/>
              <a:round/>
            </a:ln>
            <a:effectLst/>
          </c:spPr>
          <c:marker>
            <c:symbol val="triangle"/>
            <c:size val="6"/>
            <c:spPr>
              <a:solidFill>
                <a:srgbClr val="002060"/>
              </a:solidFill>
              <a:ln w="9525">
                <a:noFill/>
              </a:ln>
              <a:effectLst/>
            </c:spPr>
          </c:marker>
          <c:dLbls>
            <c:dLbl>
              <c:idx val="0"/>
              <c:layout>
                <c:manualLayout>
                  <c:x val="-8.0337318710044986E-2"/>
                  <c:y val="3.047352336050178E-2"/>
                </c:manualLayout>
              </c:layout>
              <c:tx>
                <c:rich>
                  <a:bodyPr/>
                  <a:lstStyle/>
                  <a:p>
                    <a:fld id="{34D9DA13-02BF-4409-A39F-4C9D94183B25}"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0-6D42-4829-873F-B1055473B2C2}"/>
                </c:ext>
              </c:extLst>
            </c:dLbl>
            <c:dLbl>
              <c:idx val="1"/>
              <c:layout>
                <c:manualLayout>
                  <c:x val="-1.5344989972897992E-3"/>
                  <c:y val="-2.3701629280390289E-2"/>
                </c:manualLayout>
              </c:layout>
              <c:tx>
                <c:rich>
                  <a:bodyPr/>
                  <a:lstStyle/>
                  <a:p>
                    <a:endParaRPr lang="en-US"/>
                  </a:p>
                </c:rich>
              </c:tx>
              <c:dLblPos val="r"/>
              <c:showLegendKey val="0"/>
              <c:showVal val="0"/>
              <c:showCatName val="0"/>
              <c:showSerName val="0"/>
              <c:showPercent val="0"/>
              <c:showBubbleSize val="0"/>
              <c:extLst>
                <c:ext xmlns:c15="http://schemas.microsoft.com/office/drawing/2012/chart" uri="{CE6537A1-D6FC-4f65-9D91-7224C49458BB}">
                  <c15:showDataLabelsRange val="1"/>
                </c:ext>
                <c:ext xmlns:c16="http://schemas.microsoft.com/office/drawing/2014/chart" uri="{C3380CC4-5D6E-409C-BE32-E72D297353CC}">
                  <c16:uniqueId val="{00000011-6D42-4829-873F-B1055473B2C2}"/>
                </c:ext>
              </c:extLst>
            </c:dLbl>
            <c:dLbl>
              <c:idx val="2"/>
              <c:layout>
                <c:manualLayout>
                  <c:x val="-5.924097622427159E-4"/>
                  <c:y val="3.3859470400557534E-2"/>
                </c:manualLayout>
              </c:layout>
              <c:tx>
                <c:rich>
                  <a:bodyPr/>
                  <a:lstStyle/>
                  <a:p>
                    <a:fld id="{6C3A6CA7-CA2B-460E-AF03-13DF26B5EEAB}" type="CELLRANGE">
                      <a:rPr lang="en-US"/>
                      <a:pPr/>
                      <a:t>[CELLRANGE]</a:t>
                    </a:fld>
                    <a:endParaRPr lang="en-US"/>
                  </a:p>
                </c:rich>
              </c:tx>
              <c:dLblPos val="r"/>
              <c:showLegendKey val="0"/>
              <c:showVal val="0"/>
              <c:showCatName val="0"/>
              <c:showSerName val="0"/>
              <c:showPercent val="0"/>
              <c:showBubbleSize val="0"/>
              <c:extLst>
                <c:ext xmlns:c15="http://schemas.microsoft.com/office/drawing/2012/chart" uri="{CE6537A1-D6FC-4f65-9D91-7224C49458BB}">
                  <c15:dlblFieldTable/>
                  <c15:showDataLabelsRange val="1"/>
                </c:ext>
                <c:ext xmlns:c16="http://schemas.microsoft.com/office/drawing/2014/chart" uri="{C3380CC4-5D6E-409C-BE32-E72D297353CC}">
                  <c16:uniqueId val="{00000012-6D42-4829-873F-B1055473B2C2}"/>
                </c:ext>
              </c:extLst>
            </c:dLbl>
            <c:spPr>
              <a:noFill/>
              <a:ln>
                <a:noFill/>
              </a:ln>
              <a:effectLst/>
            </c:spPr>
            <c:txPr>
              <a:bodyPr rot="0" spcFirstLastPara="1" vertOverflow="ellipsis" vert="horz" wrap="square" lIns="38100" tIns="19050" rIns="38100" bIns="19050" anchor="ctr" anchorCtr="1">
                <a:spAutoFit/>
              </a:bodyPr>
              <a:lstStyle/>
              <a:p>
                <a:pPr>
                  <a:defRPr sz="600" b="1" i="0" u="none" strike="noStrike" kern="1200" baseline="0">
                    <a:solidFill>
                      <a:srgbClr val="002060"/>
                    </a:solidFill>
                    <a:latin typeface="Arial" panose="020B0604020202020204" pitchFamily="34" charset="0"/>
                    <a:ea typeface="+mn-ea"/>
                    <a:cs typeface="Arial" panose="020B0604020202020204" pitchFamily="34" charset="0"/>
                  </a:defRPr>
                </a:pPr>
                <a:endParaRPr lang="en-US"/>
              </a:p>
            </c:txPr>
            <c:dLblPos val="l"/>
            <c:showLegendKey val="0"/>
            <c:showVal val="1"/>
            <c:showCatName val="0"/>
            <c:showSerName val="0"/>
            <c:showPercent val="0"/>
            <c:showBubbleSize val="0"/>
            <c:showLeaderLines val="0"/>
            <c:extLst>
              <c:ext xmlns:c15="http://schemas.microsoft.com/office/drawing/2012/chart" uri="{CE6537A1-D6FC-4f65-9D91-7224C49458BB}">
                <c15:showDataLabelsRange val="1"/>
                <c15:showLeaderLines val="0"/>
              </c:ext>
            </c:extLst>
          </c:dLbls>
          <c:xVal>
            <c:numRef>
              <c:f>'4.3'!$R$22:$R$24</c:f>
              <c:numCache>
                <c:formatCode>General</c:formatCode>
                <c:ptCount val="3"/>
                <c:pt idx="0">
                  <c:v>420</c:v>
                </c:pt>
                <c:pt idx="2">
                  <c:v>500</c:v>
                </c:pt>
              </c:numCache>
            </c:numRef>
          </c:xVal>
          <c:yVal>
            <c:numRef>
              <c:f>'4.3'!$S$22:$S$24</c:f>
              <c:numCache>
                <c:formatCode>General</c:formatCode>
                <c:ptCount val="3"/>
                <c:pt idx="0">
                  <c:v>380</c:v>
                </c:pt>
                <c:pt idx="2">
                  <c:v>410</c:v>
                </c:pt>
              </c:numCache>
            </c:numRef>
          </c:yVal>
          <c:smooth val="0"/>
          <c:extLst>
            <c:ext xmlns:c15="http://schemas.microsoft.com/office/drawing/2012/chart" uri="{02D57815-91ED-43cb-92C2-25804820EDAC}">
              <c15:datalabelsRange>
                <c15:f>'4.3'!$P$22:$P$24</c15:f>
                <c15:dlblRangeCache>
                  <c:ptCount val="3"/>
                  <c:pt idx="0">
                    <c:v>EGY, 1183, 559</c:v>
                  </c:pt>
                  <c:pt idx="2">
                    <c:v>TUN, 3068, 653</c:v>
                  </c:pt>
                </c15:dlblRangeCache>
              </c15:datalabelsRange>
            </c:ext>
            <c:ext xmlns:c16="http://schemas.microsoft.com/office/drawing/2014/chart" uri="{C3380CC4-5D6E-409C-BE32-E72D297353CC}">
              <c16:uniqueId val="{00000013-6D42-4829-873F-B1055473B2C2}"/>
            </c:ext>
          </c:extLst>
        </c:ser>
        <c:dLbls>
          <c:dLblPos val="l"/>
          <c:showLegendKey val="0"/>
          <c:showVal val="1"/>
          <c:showCatName val="0"/>
          <c:showSerName val="0"/>
          <c:showPercent val="0"/>
          <c:showBubbleSize val="0"/>
        </c:dLbls>
        <c:axId val="1440822639"/>
        <c:axId val="894390591"/>
        <c:extLst/>
      </c:scatterChart>
      <c:valAx>
        <c:axId val="1440822639"/>
        <c:scaling>
          <c:orientation val="minMax"/>
          <c:max val="500"/>
        </c:scaling>
        <c:delete val="0"/>
        <c:axPos val="b"/>
        <c:title>
          <c:tx>
            <c:rich>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solidFill>
                      <a:schemeClr val="tx1"/>
                    </a:solidFill>
                  </a:rPr>
                  <a:t>Spreads Sep 2023</a:t>
                </a:r>
              </a:p>
            </c:rich>
          </c:tx>
          <c:layout>
            <c:manualLayout>
              <c:xMode val="edge"/>
              <c:yMode val="edge"/>
              <c:x val="0.35895092203622142"/>
              <c:y val="0.93237905649199138"/>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Segoe UI"/>
                <a:cs typeface="Arial" panose="020B0604020202020204" pitchFamily="34" charset="0"/>
              </a:defRPr>
            </a:pPr>
            <a:endParaRPr lang="en-US"/>
          </a:p>
        </c:txPr>
        <c:crossAx val="894390591"/>
        <c:crosses val="autoZero"/>
        <c:crossBetween val="midCat"/>
        <c:majorUnit val="100"/>
      </c:valAx>
      <c:valAx>
        <c:axId val="894390591"/>
        <c:scaling>
          <c:orientation val="minMax"/>
          <c:max val="500"/>
        </c:scaling>
        <c:delete val="0"/>
        <c:axPos val="l"/>
        <c:title>
          <c:tx>
            <c:rich>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r>
                  <a:rPr lang="en-US" sz="800">
                    <a:solidFill>
                      <a:schemeClr val="tx1"/>
                    </a:solidFill>
                  </a:rPr>
                  <a:t>Spreads</a:t>
                </a:r>
                <a:r>
                  <a:rPr lang="en-US" sz="800" baseline="0">
                    <a:solidFill>
                      <a:schemeClr val="tx1"/>
                    </a:solidFill>
                  </a:rPr>
                  <a:t> Apr-10-2024</a:t>
                </a:r>
              </a:p>
            </c:rich>
          </c:tx>
          <c:layout>
            <c:manualLayout>
              <c:xMode val="edge"/>
              <c:yMode val="edge"/>
              <c:x val="1.2508913438811532E-2"/>
              <c:y val="0.35234347763782931"/>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title>
        <c:numFmt formatCode="#,##0" sourceLinked="0"/>
        <c:majorTickMark val="in"/>
        <c:minorTickMark val="none"/>
        <c:tickLblPos val="nextTo"/>
        <c:spPr>
          <a:noFill/>
          <a:ln w="3175" cap="flat" cmpd="sng" algn="ctr">
            <a:solidFill>
              <a:srgbClr val="000000"/>
            </a:solidFill>
            <a:prstDash val="solid"/>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Segoe UI"/>
                <a:cs typeface="Arial" panose="020B0604020202020204" pitchFamily="34" charset="0"/>
              </a:defRPr>
            </a:pPr>
            <a:endParaRPr lang="en-US"/>
          </a:p>
        </c:txPr>
        <c:crossAx val="1440822639"/>
        <c:crosses val="autoZero"/>
        <c:crossBetween val="midCat"/>
        <c:majorUnit val="100"/>
      </c:valAx>
      <c:spPr>
        <a:solidFill>
          <a:srgbClr val="FFFFFF"/>
        </a:solidFill>
        <a:ln w="25400">
          <a:noFill/>
        </a:ln>
        <a:effectLst/>
      </c:spPr>
    </c:plotArea>
    <c:legend>
      <c:legendPos val="b"/>
      <c:legendEntry>
        <c:idx val="2"/>
        <c:delete val="1"/>
      </c:legendEntry>
      <c:legendEntry>
        <c:idx val="4"/>
        <c:delete val="1"/>
      </c:legendEntry>
      <c:layout>
        <c:manualLayout>
          <c:xMode val="edge"/>
          <c:yMode val="edge"/>
          <c:x val="0.14452576674727757"/>
          <c:y val="3.964390133311093E-2"/>
          <c:w val="0.48067595826714721"/>
          <c:h val="5.3048725377566421E-2"/>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showDLblsOverMax val="0"/>
  </c:chart>
  <c:spPr>
    <a:solidFill>
      <a:schemeClr val="bg1"/>
    </a:solidFill>
    <a:ln w="25400" cap="flat" cmpd="sng" algn="ctr">
      <a:noFill/>
      <a:round/>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7361329833770772E-2"/>
          <c:y val="3.703709595232528E-2"/>
          <c:w val="0.8569577865266842"/>
          <c:h val="0.87134961711833414"/>
        </c:manualLayout>
      </c:layout>
      <c:barChart>
        <c:barDir val="col"/>
        <c:grouping val="clustered"/>
        <c:varyColors val="0"/>
        <c:ser>
          <c:idx val="3"/>
          <c:order val="1"/>
          <c:tx>
            <c:strRef>
              <c:f>'5.1'!$H$10</c:f>
              <c:strCache>
                <c:ptCount val="1"/>
                <c:pt idx="0">
                  <c:v>Latest (April.10.2024)</c:v>
                </c:pt>
              </c:strCache>
            </c:strRef>
          </c:tx>
          <c:spPr>
            <a:solidFill>
              <a:srgbClr val="00B0F0"/>
            </a:solidFill>
            <a:ln>
              <a:noFill/>
            </a:ln>
            <a:effectLst/>
          </c:spPr>
          <c:invertIfNegative val="0"/>
          <c:cat>
            <c:strRef>
              <c:f>('5.1'!$C$12:$D$12,'5.1'!$C$14:$D$22)</c:f>
              <c:strCache>
                <c:ptCount val="10"/>
                <c:pt idx="0">
                  <c:v>EGY</c:v>
                </c:pt>
                <c:pt idx="1">
                  <c:v>TUN</c:v>
                </c:pt>
                <c:pt idx="2">
                  <c:v>JOR</c:v>
                </c:pt>
                <c:pt idx="3">
                  <c:v>BHR</c:v>
                </c:pt>
                <c:pt idx="4">
                  <c:v>OMN</c:v>
                </c:pt>
                <c:pt idx="5">
                  <c:v>QAT</c:v>
                </c:pt>
                <c:pt idx="6">
                  <c:v>SAU</c:v>
                </c:pt>
                <c:pt idx="7">
                  <c:v>UAE</c:v>
                </c:pt>
                <c:pt idx="8">
                  <c:v>KWT</c:v>
                </c:pt>
                <c:pt idx="9">
                  <c:v>MAR</c:v>
                </c:pt>
              </c:strCache>
            </c:strRef>
          </c:cat>
          <c:val>
            <c:numRef>
              <c:f>('5.1'!$H$12,'5.1'!$H$14:$H$22)</c:f>
              <c:numCache>
                <c:formatCode>General</c:formatCode>
                <c:ptCount val="10"/>
                <c:pt idx="0">
                  <c:v>27.25</c:v>
                </c:pt>
                <c:pt idx="1">
                  <c:v>8</c:v>
                </c:pt>
                <c:pt idx="2">
                  <c:v>7.5</c:v>
                </c:pt>
                <c:pt idx="3">
                  <c:v>6.25</c:v>
                </c:pt>
                <c:pt idx="4">
                  <c:v>6</c:v>
                </c:pt>
                <c:pt idx="5">
                  <c:v>6</c:v>
                </c:pt>
                <c:pt idx="6">
                  <c:v>6</c:v>
                </c:pt>
                <c:pt idx="7">
                  <c:v>5.4</c:v>
                </c:pt>
                <c:pt idx="8">
                  <c:v>4.25</c:v>
                </c:pt>
                <c:pt idx="9">
                  <c:v>3</c:v>
                </c:pt>
              </c:numCache>
              <c:extLst/>
            </c:numRef>
          </c:val>
          <c:extLst>
            <c:ext xmlns:c16="http://schemas.microsoft.com/office/drawing/2014/chart" uri="{C3380CC4-5D6E-409C-BE32-E72D297353CC}">
              <c16:uniqueId val="{00000000-9C09-41B7-91DE-0D5A9031AF48}"/>
            </c:ext>
          </c:extLst>
        </c:ser>
        <c:dLbls>
          <c:showLegendKey val="0"/>
          <c:showVal val="0"/>
          <c:showCatName val="0"/>
          <c:showSerName val="0"/>
          <c:showPercent val="0"/>
          <c:showBubbleSize val="0"/>
        </c:dLbls>
        <c:gapWidth val="150"/>
        <c:axId val="105716959"/>
        <c:axId val="105709471"/>
        <c:extLst/>
      </c:barChart>
      <c:lineChart>
        <c:grouping val="standard"/>
        <c:varyColors val="0"/>
        <c:ser>
          <c:idx val="0"/>
          <c:order val="0"/>
          <c:tx>
            <c:strRef>
              <c:f>'5.1'!$F$10</c:f>
              <c:strCache>
                <c:ptCount val="1"/>
                <c:pt idx="0">
                  <c:v>Oct-23</c:v>
                </c:pt>
              </c:strCache>
            </c:strRef>
          </c:tx>
          <c:spPr>
            <a:ln w="25400" cap="rnd">
              <a:noFill/>
              <a:round/>
            </a:ln>
            <a:effectLst/>
          </c:spPr>
          <c:marker>
            <c:symbol val="dash"/>
            <c:size val="8"/>
            <c:spPr>
              <a:solidFill>
                <a:srgbClr val="002060"/>
              </a:solidFill>
              <a:ln w="9525">
                <a:noFill/>
              </a:ln>
              <a:effectLst/>
            </c:spPr>
          </c:marker>
          <c:cat>
            <c:strRef>
              <c:f>('5.1'!$C$12:$D$12,'5.1'!$C$14:$D$22)</c:f>
              <c:strCache>
                <c:ptCount val="10"/>
                <c:pt idx="0">
                  <c:v>EGY</c:v>
                </c:pt>
                <c:pt idx="1">
                  <c:v>TUN</c:v>
                </c:pt>
                <c:pt idx="2">
                  <c:v>JOR</c:v>
                </c:pt>
                <c:pt idx="3">
                  <c:v>BHR</c:v>
                </c:pt>
                <c:pt idx="4">
                  <c:v>OMN</c:v>
                </c:pt>
                <c:pt idx="5">
                  <c:v>QAT</c:v>
                </c:pt>
                <c:pt idx="6">
                  <c:v>SAU</c:v>
                </c:pt>
                <c:pt idx="7">
                  <c:v>UAE</c:v>
                </c:pt>
                <c:pt idx="8">
                  <c:v>KWT</c:v>
                </c:pt>
                <c:pt idx="9">
                  <c:v>MAR</c:v>
                </c:pt>
              </c:strCache>
            </c:strRef>
          </c:cat>
          <c:val>
            <c:numRef>
              <c:f>('5.1'!$F$12,'5.1'!$F$14:$F$22)</c:f>
              <c:numCache>
                <c:formatCode>General</c:formatCode>
                <c:ptCount val="10"/>
                <c:pt idx="0">
                  <c:v>19.25</c:v>
                </c:pt>
                <c:pt idx="1">
                  <c:v>8</c:v>
                </c:pt>
                <c:pt idx="2">
                  <c:v>7.5</c:v>
                </c:pt>
                <c:pt idx="3">
                  <c:v>6.25</c:v>
                </c:pt>
                <c:pt idx="4">
                  <c:v>6</c:v>
                </c:pt>
                <c:pt idx="5">
                  <c:v>6</c:v>
                </c:pt>
                <c:pt idx="6">
                  <c:v>6</c:v>
                </c:pt>
                <c:pt idx="7">
                  <c:v>5.4</c:v>
                </c:pt>
                <c:pt idx="8">
                  <c:v>4.25</c:v>
                </c:pt>
                <c:pt idx="9">
                  <c:v>3</c:v>
                </c:pt>
              </c:numCache>
              <c:extLst/>
            </c:numRef>
          </c:val>
          <c:smooth val="0"/>
          <c:extLst>
            <c:ext xmlns:c16="http://schemas.microsoft.com/office/drawing/2014/chart" uri="{C3380CC4-5D6E-409C-BE32-E72D297353CC}">
              <c16:uniqueId val="{00000001-9C09-41B7-91DE-0D5A9031AF48}"/>
            </c:ext>
          </c:extLst>
        </c:ser>
        <c:ser>
          <c:idx val="1"/>
          <c:order val="2"/>
          <c:tx>
            <c:strRef>
              <c:f>'5.1'!$K$10</c:f>
              <c:strCache>
                <c:ptCount val="1"/>
                <c:pt idx="0">
                  <c:v>Neutral Policy Rate (model)</c:v>
                </c:pt>
              </c:strCache>
            </c:strRef>
          </c:tx>
          <c:spPr>
            <a:ln w="25400" cap="rnd">
              <a:noFill/>
              <a:round/>
            </a:ln>
            <a:effectLst/>
          </c:spPr>
          <c:marker>
            <c:symbol val="circle"/>
            <c:size val="5"/>
            <c:spPr>
              <a:solidFill>
                <a:srgbClr val="FF0000"/>
              </a:solidFill>
              <a:ln w="9525">
                <a:noFill/>
              </a:ln>
              <a:effectLst/>
            </c:spPr>
          </c:marker>
          <c:errBars>
            <c:errDir val="y"/>
            <c:errBarType val="both"/>
            <c:errValType val="cust"/>
            <c:noEndCap val="0"/>
            <c:plus>
              <c:numRef>
                <c:f>('5.1'!$J$12,'5.1'!$J$14:$J$22)</c:f>
                <c:numCache>
                  <c:formatCode>General</c:formatCode>
                  <c:ptCount val="10"/>
                  <c:pt idx="0">
                    <c:v>6.5395936024403571</c:v>
                  </c:pt>
                  <c:pt idx="1">
                    <c:v>1.7705740418888676</c:v>
                  </c:pt>
                  <c:pt idx="2">
                    <c:v>3.3424073150188836</c:v>
                  </c:pt>
                  <c:pt idx="3">
                    <c:v>2.433364221383866</c:v>
                  </c:pt>
                  <c:pt idx="4">
                    <c:v>2.927967884676824</c:v>
                  </c:pt>
                  <c:pt idx="5">
                    <c:v>5.1023455235637911</c:v>
                  </c:pt>
                  <c:pt idx="6">
                    <c:v>2.3143623386569216</c:v>
                  </c:pt>
                  <c:pt idx="7">
                    <c:v>3.6780871883587114</c:v>
                  </c:pt>
                  <c:pt idx="8">
                    <c:v>2.1140260058319011</c:v>
                  </c:pt>
                  <c:pt idx="9">
                    <c:v>2.1510633951064655</c:v>
                  </c:pt>
                </c:numCache>
                <c:extLst/>
              </c:numRef>
            </c:plus>
            <c:minus>
              <c:numRef>
                <c:f>('5.1'!$J$12,'5.1'!$J$14:$J$22)</c:f>
                <c:numCache>
                  <c:formatCode>General</c:formatCode>
                  <c:ptCount val="10"/>
                  <c:pt idx="0">
                    <c:v>6.5395936024403571</c:v>
                  </c:pt>
                  <c:pt idx="1">
                    <c:v>1.7705740418888676</c:v>
                  </c:pt>
                  <c:pt idx="2">
                    <c:v>3.3424073150188836</c:v>
                  </c:pt>
                  <c:pt idx="3">
                    <c:v>2.433364221383866</c:v>
                  </c:pt>
                  <c:pt idx="4">
                    <c:v>2.927967884676824</c:v>
                  </c:pt>
                  <c:pt idx="5">
                    <c:v>5.1023455235637911</c:v>
                  </c:pt>
                  <c:pt idx="6">
                    <c:v>2.3143623386569216</c:v>
                  </c:pt>
                  <c:pt idx="7">
                    <c:v>3.6780871883587114</c:v>
                  </c:pt>
                  <c:pt idx="8">
                    <c:v>2.1140260058319011</c:v>
                  </c:pt>
                  <c:pt idx="9">
                    <c:v>2.1510633951064655</c:v>
                  </c:pt>
                </c:numCache>
                <c:extLst/>
              </c:numRef>
            </c:minus>
            <c:spPr>
              <a:noFill/>
              <a:ln w="3175" cap="flat" cmpd="sng" algn="ctr">
                <a:solidFill>
                  <a:srgbClr val="FF0000"/>
                </a:solidFill>
                <a:prstDash val="dash"/>
                <a:round/>
              </a:ln>
              <a:effectLst/>
            </c:spPr>
          </c:errBars>
          <c:cat>
            <c:strRef>
              <c:f>('5.1'!$C$12:$D$12,'5.1'!$C$14:$D$22)</c:f>
              <c:strCache>
                <c:ptCount val="10"/>
                <c:pt idx="0">
                  <c:v>EGY</c:v>
                </c:pt>
                <c:pt idx="1">
                  <c:v>TUN</c:v>
                </c:pt>
                <c:pt idx="2">
                  <c:v>JOR</c:v>
                </c:pt>
                <c:pt idx="3">
                  <c:v>BHR</c:v>
                </c:pt>
                <c:pt idx="4">
                  <c:v>OMN</c:v>
                </c:pt>
                <c:pt idx="5">
                  <c:v>QAT</c:v>
                </c:pt>
                <c:pt idx="6">
                  <c:v>SAU</c:v>
                </c:pt>
                <c:pt idx="7">
                  <c:v>UAE</c:v>
                </c:pt>
                <c:pt idx="8">
                  <c:v>KWT</c:v>
                </c:pt>
                <c:pt idx="9">
                  <c:v>MAR</c:v>
                </c:pt>
              </c:strCache>
            </c:strRef>
          </c:cat>
          <c:val>
            <c:numRef>
              <c:f>('5.1'!$K$12,'5.1'!$K$14:$K$22)</c:f>
              <c:numCache>
                <c:formatCode>General</c:formatCode>
                <c:ptCount val="10"/>
                <c:pt idx="0">
                  <c:v>37.269472878278265</c:v>
                </c:pt>
                <c:pt idx="1">
                  <c:v>8.6244482389192427</c:v>
                </c:pt>
                <c:pt idx="2">
                  <c:v>4.5816429299539498</c:v>
                </c:pt>
                <c:pt idx="3">
                  <c:v>3.6160413610371172</c:v>
                </c:pt>
                <c:pt idx="4">
                  <c:v>3.5575680575551032</c:v>
                </c:pt>
                <c:pt idx="5">
                  <c:v>5.2763469419591811</c:v>
                </c:pt>
                <c:pt idx="6">
                  <c:v>4.3507017325691892</c:v>
                </c:pt>
                <c:pt idx="7">
                  <c:v>2.4195882816730281</c:v>
                </c:pt>
                <c:pt idx="8">
                  <c:v>3.5941736513471167</c:v>
                </c:pt>
                <c:pt idx="9">
                  <c:v>2.8179851033505874</c:v>
                </c:pt>
              </c:numCache>
              <c:extLst/>
            </c:numRef>
          </c:val>
          <c:smooth val="0"/>
          <c:extLst>
            <c:ext xmlns:c16="http://schemas.microsoft.com/office/drawing/2014/chart" uri="{C3380CC4-5D6E-409C-BE32-E72D297353CC}">
              <c16:uniqueId val="{00000002-9C09-41B7-91DE-0D5A9031AF48}"/>
            </c:ext>
          </c:extLst>
        </c:ser>
        <c:dLbls>
          <c:showLegendKey val="0"/>
          <c:showVal val="0"/>
          <c:showCatName val="0"/>
          <c:showSerName val="0"/>
          <c:showPercent val="0"/>
          <c:showBubbleSize val="0"/>
        </c:dLbls>
        <c:marker val="1"/>
        <c:smooth val="0"/>
        <c:axId val="105716959"/>
        <c:axId val="105709471"/>
        <c:extLst/>
      </c:lineChart>
      <c:catAx>
        <c:axId val="105716959"/>
        <c:scaling>
          <c:orientation val="minMax"/>
        </c:scaling>
        <c:delete val="0"/>
        <c:axPos val="b"/>
        <c:numFmt formatCode="General" sourceLinked="1"/>
        <c:majorTickMark val="in"/>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05709471"/>
        <c:crosses val="autoZero"/>
        <c:auto val="1"/>
        <c:lblAlgn val="ctr"/>
        <c:lblOffset val="100"/>
        <c:noMultiLvlLbl val="0"/>
      </c:catAx>
      <c:valAx>
        <c:axId val="105709471"/>
        <c:scaling>
          <c:orientation val="minMax"/>
          <c:min val="-5"/>
        </c:scaling>
        <c:delete val="0"/>
        <c:axPos val="l"/>
        <c:numFmt formatCode="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en-US"/>
          </a:p>
        </c:txPr>
        <c:crossAx val="105716959"/>
        <c:crosses val="autoZero"/>
        <c:crossBetween val="between"/>
      </c:valAx>
      <c:spPr>
        <a:noFill/>
        <a:ln>
          <a:noFill/>
        </a:ln>
        <a:effectLst/>
      </c:spPr>
    </c:plotArea>
    <c:legend>
      <c:legendPos val="t"/>
      <c:layout>
        <c:manualLayout>
          <c:xMode val="edge"/>
          <c:yMode val="edge"/>
          <c:x val="0.44358413634911709"/>
          <c:y val="2.0336741205360252E-2"/>
          <c:w val="0.45635138011896109"/>
          <c:h val="0.223918463012084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latin typeface="+mn-lt"/>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stacked"/>
        <c:varyColors val="0"/>
        <c:ser>
          <c:idx val="0"/>
          <c:order val="0"/>
          <c:tx>
            <c:strRef>
              <c:f>'5.2 '!$U$60</c:f>
              <c:strCache>
                <c:ptCount val="1"/>
                <c:pt idx="0">
                  <c:v>Change in Primary Balance (non-oil for OEs)</c:v>
                </c:pt>
              </c:strCache>
            </c:strRef>
          </c:tx>
          <c:spPr>
            <a:solidFill>
              <a:schemeClr val="accent1">
                <a:lumMod val="50000"/>
              </a:schemeClr>
            </a:solidFill>
            <a:ln>
              <a:noFill/>
            </a:ln>
            <a:effectLst/>
          </c:spPr>
          <c:invertIfNegative val="0"/>
          <c:cat>
            <c:strRef>
              <c:f>'5.2 '!$R$93:$S$96</c:f>
              <c:strCache>
                <c:ptCount val="4"/>
                <c:pt idx="0">
                  <c:v>Non-GCC OE</c:v>
                </c:pt>
                <c:pt idx="1">
                  <c:v>EM&amp;MI</c:v>
                </c:pt>
                <c:pt idx="2">
                  <c:v>LIC</c:v>
                </c:pt>
                <c:pt idx="3">
                  <c:v>GCC</c:v>
                </c:pt>
              </c:strCache>
            </c:strRef>
          </c:cat>
          <c:val>
            <c:numRef>
              <c:f>'5.2 '!$U$93:$U$96</c:f>
              <c:numCache>
                <c:formatCode>0.00</c:formatCode>
                <c:ptCount val="4"/>
                <c:pt idx="0">
                  <c:v>3.4943802502985202</c:v>
                </c:pt>
                <c:pt idx="1">
                  <c:v>0.72466942975528958</c:v>
                </c:pt>
                <c:pt idx="2">
                  <c:v>-0.25431138362018019</c:v>
                </c:pt>
                <c:pt idx="3">
                  <c:v>-1.2326802742031429</c:v>
                </c:pt>
              </c:numCache>
              <c:extLst/>
            </c:numRef>
          </c:val>
          <c:extLst>
            <c:ext xmlns:c16="http://schemas.microsoft.com/office/drawing/2014/chart" uri="{C3380CC4-5D6E-409C-BE32-E72D297353CC}">
              <c16:uniqueId val="{00000000-8926-423C-BEC1-90636D9B959F}"/>
            </c:ext>
          </c:extLst>
        </c:ser>
        <c:dLbls>
          <c:showLegendKey val="0"/>
          <c:showVal val="0"/>
          <c:showCatName val="0"/>
          <c:showSerName val="0"/>
          <c:showPercent val="0"/>
          <c:showBubbleSize val="0"/>
        </c:dLbls>
        <c:gapWidth val="84"/>
        <c:overlap val="100"/>
        <c:axId val="1726361279"/>
        <c:axId val="1641267535"/>
      </c:barChart>
      <c:lineChart>
        <c:grouping val="standard"/>
        <c:varyColors val="0"/>
        <c:ser>
          <c:idx val="2"/>
          <c:order val="1"/>
          <c:tx>
            <c:strRef>
              <c:f>'5.2 '!$V$60</c:f>
              <c:strCache>
                <c:ptCount val="1"/>
                <c:pt idx="0">
                  <c:v>Change in Overall Balance (non-oil for OEs)</c:v>
                </c:pt>
              </c:strCache>
            </c:strRef>
          </c:tx>
          <c:spPr>
            <a:ln w="25400" cap="rnd">
              <a:noFill/>
              <a:round/>
            </a:ln>
            <a:effectLst/>
          </c:spPr>
          <c:marker>
            <c:symbol val="circle"/>
            <c:size val="7"/>
            <c:spPr>
              <a:solidFill>
                <a:srgbClr val="FF0000"/>
              </a:solidFill>
              <a:ln w="9525">
                <a:solidFill>
                  <a:srgbClr val="FF0000"/>
                </a:solidFill>
              </a:ln>
              <a:effectLst/>
            </c:spPr>
          </c:marker>
          <c:cat>
            <c:strRef>
              <c:f>'5.2 '!$R$93:$S$96</c:f>
              <c:strCache>
                <c:ptCount val="4"/>
                <c:pt idx="0">
                  <c:v>Non-GCC OE</c:v>
                </c:pt>
                <c:pt idx="1">
                  <c:v>EM&amp;MI</c:v>
                </c:pt>
                <c:pt idx="2">
                  <c:v>LIC</c:v>
                </c:pt>
                <c:pt idx="3">
                  <c:v>GCC</c:v>
                </c:pt>
              </c:strCache>
            </c:strRef>
          </c:cat>
          <c:val>
            <c:numRef>
              <c:f>'5.2 '!$V$93:$V$96</c:f>
              <c:numCache>
                <c:formatCode>0.00</c:formatCode>
                <c:ptCount val="4"/>
                <c:pt idx="0">
                  <c:v>3.4048714606621338</c:v>
                </c:pt>
                <c:pt idx="1">
                  <c:v>0.1587188091537759</c:v>
                </c:pt>
                <c:pt idx="2">
                  <c:v>-0.63725696100555185</c:v>
                </c:pt>
                <c:pt idx="3">
                  <c:v>0.45704675178695009</c:v>
                </c:pt>
              </c:numCache>
              <c:extLst/>
            </c:numRef>
          </c:val>
          <c:smooth val="0"/>
          <c:extLst>
            <c:ext xmlns:c16="http://schemas.microsoft.com/office/drawing/2014/chart" uri="{C3380CC4-5D6E-409C-BE32-E72D297353CC}">
              <c16:uniqueId val="{00000001-8926-423C-BEC1-90636D9B959F}"/>
            </c:ext>
          </c:extLst>
        </c:ser>
        <c:dLbls>
          <c:showLegendKey val="0"/>
          <c:showVal val="0"/>
          <c:showCatName val="0"/>
          <c:showSerName val="0"/>
          <c:showPercent val="0"/>
          <c:showBubbleSize val="0"/>
        </c:dLbls>
        <c:marker val="1"/>
        <c:smooth val="0"/>
        <c:axId val="1726361279"/>
        <c:axId val="1641267535"/>
      </c:lineChart>
      <c:catAx>
        <c:axId val="1726361279"/>
        <c:scaling>
          <c:orientation val="minMax"/>
        </c:scaling>
        <c:delete val="0"/>
        <c:axPos val="b"/>
        <c:numFmt formatCode="General" sourceLinked="1"/>
        <c:majorTickMark val="in"/>
        <c:minorTickMark val="none"/>
        <c:tickLblPos val="low"/>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641267535"/>
        <c:crosses val="autoZero"/>
        <c:auto val="1"/>
        <c:lblAlgn val="ctr"/>
        <c:lblOffset val="100"/>
        <c:noMultiLvlLbl val="0"/>
      </c:catAx>
      <c:valAx>
        <c:axId val="1641267535"/>
        <c:scaling>
          <c:orientation val="minMax"/>
          <c:min val="-1"/>
        </c:scaling>
        <c:delete val="0"/>
        <c:axPos val="l"/>
        <c:numFmt formatCode="0" sourceLinked="0"/>
        <c:majorTickMark val="in"/>
        <c:minorTickMark val="none"/>
        <c:tickLblPos val="nextTo"/>
        <c:spPr>
          <a:noFill/>
          <a:ln>
            <a:solidFill>
              <a:schemeClr val="tx1"/>
            </a:solidFill>
          </a:ln>
          <a:effectLst/>
        </c:spPr>
        <c:txPr>
          <a:bodyPr rot="-6000000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crossAx val="1726361279"/>
        <c:crosses val="autoZero"/>
        <c:crossBetween val="between"/>
        <c:majorUnit val="1"/>
      </c:valAx>
      <c:spPr>
        <a:noFill/>
        <a:ln>
          <a:noFill/>
        </a:ln>
        <a:effectLst/>
      </c:spPr>
    </c:plotArea>
    <c:legend>
      <c:legendPos val="t"/>
      <c:layout>
        <c:manualLayout>
          <c:xMode val="edge"/>
          <c:yMode val="edge"/>
          <c:x val="0.69924421304300577"/>
          <c:y val="7.8006491668842992E-2"/>
          <c:w val="0.26721399473748342"/>
          <c:h val="0.16461618165319139"/>
        </c:manualLayout>
      </c:layout>
      <c:overlay val="0"/>
      <c:spPr>
        <a:noFill/>
        <a:ln>
          <a:noFill/>
        </a:ln>
        <a:effectLst/>
      </c:spPr>
      <c:txPr>
        <a:bodyPr rot="0" spcFirstLastPara="1" vertOverflow="ellipsis" vert="horz" wrap="square" anchor="ctr" anchorCtr="1"/>
        <a:lstStyle/>
        <a:p>
          <a:pPr>
            <a:defRPr sz="800" b="0" i="0" u="none" strike="noStrike" kern="1200" baseline="0">
              <a:solidFill>
                <a:schemeClr val="tx1"/>
              </a:solidFill>
              <a:latin typeface="+mn-lt"/>
              <a:ea typeface="+mn-ea"/>
              <a:cs typeface="+mn-cs"/>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5.0317147856517946E-2"/>
          <c:y val="0.13809181779925481"/>
          <c:w val="0.91912729658792669"/>
          <c:h val="0.70034988474106497"/>
        </c:manualLayout>
      </c:layout>
      <c:barChart>
        <c:barDir val="col"/>
        <c:grouping val="stacked"/>
        <c:varyColors val="0"/>
        <c:ser>
          <c:idx val="0"/>
          <c:order val="0"/>
          <c:tx>
            <c:strRef>
              <c:f>'7'!$F$113</c:f>
              <c:strCache>
                <c:ptCount val="1"/>
                <c:pt idx="0">
                  <c:v>Real GDP</c:v>
                </c:pt>
              </c:strCache>
            </c:strRef>
          </c:tx>
          <c:spPr>
            <a:solidFill>
              <a:srgbClr val="002060"/>
            </a:solidFill>
            <a:ln>
              <a:noFill/>
            </a:ln>
            <a:effectLst/>
          </c:spPr>
          <c:invertIfNegative val="0"/>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'7'!$F$114:$F$125</c:f>
              <c:numCache>
                <c:formatCode>0.00</c:formatCode>
                <c:ptCount val="12"/>
                <c:pt idx="0">
                  <c:v>2.7138664004707564</c:v>
                </c:pt>
                <c:pt idx="1">
                  <c:v>4.2437875154106024</c:v>
                </c:pt>
                <c:pt idx="2">
                  <c:v>3.5993915567393953</c:v>
                </c:pt>
                <c:pt idx="6">
                  <c:v>2.7997036941253612</c:v>
                </c:pt>
                <c:pt idx="7">
                  <c:v>3.8993064681902019</c:v>
                </c:pt>
                <c:pt idx="8">
                  <c:v>4.4581812020934128</c:v>
                </c:pt>
                <c:pt idx="9">
                  <c:v>-1.3509876667337155</c:v>
                </c:pt>
                <c:pt idx="10">
                  <c:v>4.4358233515747711</c:v>
                </c:pt>
                <c:pt idx="11">
                  <c:v>5.6440718640910106</c:v>
                </c:pt>
              </c:numCache>
              <c:extLst/>
            </c:numRef>
          </c:val>
          <c:extLst>
            <c:ext xmlns:c16="http://schemas.microsoft.com/office/drawing/2014/chart" uri="{C3380CC4-5D6E-409C-BE32-E72D297353CC}">
              <c16:uniqueId val="{00000000-EA37-4A0A-AF3A-EE1CE2F1AEBB}"/>
            </c:ext>
          </c:extLst>
        </c:ser>
        <c:ser>
          <c:idx val="7"/>
          <c:order val="2"/>
          <c:tx>
            <c:strRef>
              <c:f>'7'!$H$113</c:f>
              <c:strCache>
                <c:ptCount val="1"/>
                <c:pt idx="0">
                  <c:v>Non-Oil contribution </c:v>
                </c:pt>
              </c:strCache>
            </c:strRef>
          </c:tx>
          <c:spPr>
            <a:solidFill>
              <a:schemeClr val="accent1">
                <a:lumMod val="75000"/>
              </a:schemeClr>
            </a:solidFill>
            <a:ln w="25400">
              <a:noFill/>
            </a:ln>
            <a:effectLst/>
          </c:spPr>
          <c:invertIfNegative val="0"/>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'7'!$H$114:$H$125</c:f>
              <c:numCache>
                <c:formatCode>General</c:formatCode>
                <c:ptCount val="12"/>
                <c:pt idx="3" formatCode="0.00">
                  <c:v>2.8269646539424329</c:v>
                </c:pt>
                <c:pt idx="4" formatCode="0.00">
                  <c:v>2.907117279319444</c:v>
                </c:pt>
                <c:pt idx="5" formatCode="0.00">
                  <c:v>2.4687435679917327</c:v>
                </c:pt>
              </c:numCache>
              <c:extLst/>
            </c:numRef>
          </c:val>
          <c:extLst xmlns:c15="http://schemas.microsoft.com/office/drawing/2012/chart">
            <c:ext xmlns:c16="http://schemas.microsoft.com/office/drawing/2014/chart" uri="{C3380CC4-5D6E-409C-BE32-E72D297353CC}">
              <c16:uniqueId val="{00000001-EA37-4A0A-AF3A-EE1CE2F1AEBB}"/>
            </c:ext>
          </c:extLst>
        </c:ser>
        <c:ser>
          <c:idx val="4"/>
          <c:order val="1"/>
          <c:tx>
            <c:strRef>
              <c:f>'7'!$G$113</c:f>
              <c:strCache>
                <c:ptCount val="1"/>
                <c:pt idx="0">
                  <c:v>Oil contribution </c:v>
                </c:pt>
              </c:strCache>
            </c:strRef>
          </c:tx>
          <c:spPr>
            <a:solidFill>
              <a:schemeClr val="accent1">
                <a:lumMod val="40000"/>
                <a:lumOff val="60000"/>
              </a:schemeClr>
            </a:solidFill>
            <a:ln>
              <a:noFill/>
            </a:ln>
            <a:effectLst/>
          </c:spPr>
          <c:invertIfNegative val="0"/>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'7'!$G$114:$G$125</c:f>
              <c:numCache>
                <c:formatCode>General</c:formatCode>
                <c:ptCount val="12"/>
                <c:pt idx="3" formatCode="0.00">
                  <c:v>2.5707807055973149E-2</c:v>
                </c:pt>
                <c:pt idx="4" formatCode="0.00">
                  <c:v>1.4528324591642465</c:v>
                </c:pt>
                <c:pt idx="5" formatCode="0.00">
                  <c:v>0.7197525601293121</c:v>
                </c:pt>
              </c:numCache>
              <c:extLst/>
            </c:numRef>
          </c:val>
          <c:extLst xmlns:c15="http://schemas.microsoft.com/office/drawing/2012/chart">
            <c:ext xmlns:c16="http://schemas.microsoft.com/office/drawing/2014/chart" uri="{C3380CC4-5D6E-409C-BE32-E72D297353CC}">
              <c16:uniqueId val="{00000002-EA37-4A0A-AF3A-EE1CE2F1AEBB}"/>
            </c:ext>
          </c:extLst>
        </c:ser>
        <c:dLbls>
          <c:showLegendKey val="0"/>
          <c:showVal val="0"/>
          <c:showCatName val="0"/>
          <c:showSerName val="0"/>
          <c:showPercent val="0"/>
          <c:showBubbleSize val="0"/>
        </c:dLbls>
        <c:gapWidth val="72"/>
        <c:overlap val="100"/>
        <c:axId val="700909760"/>
        <c:axId val="182568928"/>
        <c:extLst>
          <c:ext xmlns:c15="http://schemas.microsoft.com/office/drawing/2012/chart" uri="{02D57815-91ED-43cb-92C2-25804820EDAC}">
            <c15:filteredBarSeries>
              <c15:ser>
                <c:idx val="3"/>
                <c:order val="3"/>
                <c:tx>
                  <c:strRef>
                    <c:extLst>
                      <c:ext uri="{02D57815-91ED-43cb-92C2-25804820EDAC}">
                        <c15:formulaRef>
                          <c15:sqref>'7'!$I$113</c15:sqref>
                        </c15:formulaRef>
                      </c:ext>
                    </c:extLst>
                    <c:strCache>
                      <c:ptCount val="1"/>
                      <c:pt idx="0">
                        <c:v>Sudan Contribution</c:v>
                      </c:pt>
                    </c:strCache>
                  </c:strRef>
                </c:tx>
                <c:spPr>
                  <a:solidFill>
                    <a:schemeClr val="accent4"/>
                  </a:solidFill>
                  <a:ln w="25400">
                    <a:noFill/>
                  </a:ln>
                  <a:effectLst/>
                </c:spPr>
                <c:invertIfNegative val="0"/>
                <c:cat>
                  <c:multiLvlStrRef>
                    <c:extLst>
                      <c:ext uri="{02D57815-91ED-43cb-92C2-25804820EDAC}">
                        <c15:formulaRef>
                          <c15:sqref>'7'!$C$114:$E$125</c15:sqref>
                        </c15:formulaRef>
                      </c:ext>
                    </c:extLst>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multiLvlStrRef>
                </c:cat>
                <c:val>
                  <c:numRef>
                    <c:extLst>
                      <c:ext uri="{02D57815-91ED-43cb-92C2-25804820EDAC}">
                        <c15:formulaRef>
                          <c15:sqref>'7'!$I$114:$I$125</c15:sqref>
                        </c15:formulaRef>
                      </c:ext>
                    </c:extLst>
                    <c:numCache>
                      <c:formatCode>General</c:formatCode>
                      <c:ptCount val="12"/>
                      <c:pt idx="9" formatCode="0.00">
                        <c:v>-2.2523245628145747</c:v>
                      </c:pt>
                      <c:pt idx="10" formatCode="0.00">
                        <c:v>2.9225952644681796</c:v>
                      </c:pt>
                      <c:pt idx="11" formatCode="0.00">
                        <c:v>3.2719626767622421</c:v>
                      </c:pt>
                    </c:numCache>
                  </c:numRef>
                </c:val>
                <c:extLst>
                  <c:ext xmlns:c16="http://schemas.microsoft.com/office/drawing/2014/chart" uri="{C3380CC4-5D6E-409C-BE32-E72D297353CC}">
                    <c16:uniqueId val="{0000000A-EA37-4A0A-AF3A-EE1CE2F1AEBB}"/>
                  </c:ext>
                </c:extLst>
              </c15:ser>
            </c15:filteredBarSeries>
            <c15:filteredBarSeries>
              <c15:ser>
                <c:idx val="1"/>
                <c:order val="5"/>
                <c:tx>
                  <c:strRef>
                    <c:extLst xmlns:c15="http://schemas.microsoft.com/office/drawing/2012/chart">
                      <c:ext xmlns:c15="http://schemas.microsoft.com/office/drawing/2012/chart" uri="{02D57815-91ED-43cb-92C2-25804820EDAC}">
                        <c15:formulaRef>
                          <c15:sqref>'7'!$K$113</c15:sqref>
                        </c15:formulaRef>
                      </c:ext>
                    </c:extLst>
                    <c:strCache>
                      <c:ptCount val="1"/>
                      <c:pt idx="0">
                        <c:v>MENA LIC excl. Sudan contribution </c:v>
                      </c:pt>
                    </c:strCache>
                  </c:strRef>
                </c:tx>
                <c:spPr>
                  <a:solidFill>
                    <a:schemeClr val="accent2"/>
                  </a:solidFill>
                  <a:ln>
                    <a:noFill/>
                  </a:ln>
                  <a:effectLst/>
                </c:spPr>
                <c:invertIfNegative val="0"/>
                <c:cat>
                  <c:multiLvlStrRef>
                    <c:extLst xmlns:c15="http://schemas.microsoft.com/office/drawing/2012/chart">
                      <c:ext xmlns:c15="http://schemas.microsoft.com/office/drawing/2012/chart" uri="{02D57815-91ED-43cb-92C2-25804820EDAC}">
                        <c15:formulaRef>
                          <c15:sqref>'7'!$C$114:$E$125</c15:sqref>
                        </c15:formulaRef>
                      </c:ext>
                    </c:extLst>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multiLvlStrRef>
                </c:cat>
                <c:val>
                  <c:numRef>
                    <c:extLst xmlns:c15="http://schemas.microsoft.com/office/drawing/2012/chart">
                      <c:ext xmlns:c15="http://schemas.microsoft.com/office/drawing/2012/chart" uri="{02D57815-91ED-43cb-92C2-25804820EDAC}">
                        <c15:formulaRef>
                          <c15:sqref>'7'!$K$114:$K$125</c15:sqref>
                        </c15:formulaRef>
                      </c:ext>
                    </c:extLst>
                    <c:numCache>
                      <c:formatCode>General</c:formatCode>
                      <c:ptCount val="12"/>
                      <c:pt idx="9" formatCode="0.00">
                        <c:v>0.90133689608085943</c:v>
                      </c:pt>
                      <c:pt idx="10" formatCode="0.00">
                        <c:v>1.5132280871065915</c:v>
                      </c:pt>
                      <c:pt idx="11" formatCode="0.00">
                        <c:v>2.3728505780483626</c:v>
                      </c:pt>
                    </c:numCache>
                  </c:numRef>
                </c:val>
                <c:extLst xmlns:c15="http://schemas.microsoft.com/office/drawing/2012/chart">
                  <c:ext xmlns:c16="http://schemas.microsoft.com/office/drawing/2014/chart" uri="{C3380CC4-5D6E-409C-BE32-E72D297353CC}">
                    <c16:uniqueId val="{0000000B-EA37-4A0A-AF3A-EE1CE2F1AEBB}"/>
                  </c:ext>
                </c:extLst>
              </c15:ser>
            </c15:filteredBarSeries>
            <c15:filteredBarSeries>
              <c15:ser>
                <c:idx val="6"/>
                <c:order val="6"/>
                <c:tx>
                  <c:strRef>
                    <c:extLst xmlns:c15="http://schemas.microsoft.com/office/drawing/2012/chart">
                      <c:ext xmlns:c15="http://schemas.microsoft.com/office/drawing/2012/chart" uri="{02D57815-91ED-43cb-92C2-25804820EDAC}">
                        <c15:formulaRef>
                          <c15:sqref>'7'!$L$113</c15:sqref>
                        </c15:formulaRef>
                      </c:ext>
                    </c:extLst>
                    <c:strCache>
                      <c:ptCount val="1"/>
                      <c:pt idx="0">
                        <c:v>MENA LIC Growth</c:v>
                      </c:pt>
                    </c:strCache>
                  </c:strRef>
                </c:tx>
                <c:spPr>
                  <a:solidFill>
                    <a:schemeClr val="accent1">
                      <a:lumMod val="60000"/>
                    </a:schemeClr>
                  </a:solidFill>
                  <a:ln w="25400">
                    <a:noFill/>
                  </a:ln>
                  <a:effectLst/>
                </c:spPr>
                <c:invertIfNegative val="0"/>
                <c:cat>
                  <c:multiLvlStrRef>
                    <c:extLst xmlns:c15="http://schemas.microsoft.com/office/drawing/2012/chart">
                      <c:ext xmlns:c15="http://schemas.microsoft.com/office/drawing/2012/chart" uri="{02D57815-91ED-43cb-92C2-25804820EDAC}">
                        <c15:formulaRef>
                          <c15:sqref>'7'!$C$114:$E$125</c15:sqref>
                        </c15:formulaRef>
                      </c:ext>
                    </c:extLst>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multiLvlStrRef>
                </c:cat>
                <c:val>
                  <c:numRef>
                    <c:extLst xmlns:c15="http://schemas.microsoft.com/office/drawing/2012/chart">
                      <c:ext xmlns:c15="http://schemas.microsoft.com/office/drawing/2012/chart" uri="{02D57815-91ED-43cb-92C2-25804820EDAC}">
                        <c15:formulaRef>
                          <c15:sqref>'7'!$L$114:$L$125</c15:sqref>
                        </c15:formulaRef>
                      </c:ext>
                    </c:extLst>
                    <c:numCache>
                      <c:formatCode>General</c:formatCode>
                      <c:ptCount val="12"/>
                      <c:pt idx="9" formatCode="0.00">
                        <c:v>-1.3509876667337153</c:v>
                      </c:pt>
                    </c:numCache>
                  </c:numRef>
                </c:val>
                <c:extLst xmlns:c15="http://schemas.microsoft.com/office/drawing/2012/chart">
                  <c:ext xmlns:c16="http://schemas.microsoft.com/office/drawing/2014/chart" uri="{C3380CC4-5D6E-409C-BE32-E72D297353CC}">
                    <c16:uniqueId val="{0000000C-EA37-4A0A-AF3A-EE1CE2F1AEBB}"/>
                  </c:ext>
                </c:extLst>
              </c15:ser>
            </c15:filteredBarSeries>
            <c15:filteredBarSeries>
              <c15:ser>
                <c:idx val="5"/>
                <c:order val="7"/>
                <c:tx>
                  <c:strRef>
                    <c:extLst xmlns:c15="http://schemas.microsoft.com/office/drawing/2012/chart">
                      <c:ext xmlns:c15="http://schemas.microsoft.com/office/drawing/2012/chart" uri="{02D57815-91ED-43cb-92C2-25804820EDAC}">
                        <c15:formulaRef>
                          <c15:sqref>'7'!$M$113</c15:sqref>
                        </c15:formulaRef>
                      </c:ext>
                    </c:extLst>
                    <c:strCache>
                      <c:ptCount val="1"/>
                    </c:strCache>
                  </c:strRef>
                </c:tx>
                <c:spPr>
                  <a:solidFill>
                    <a:schemeClr val="accent6"/>
                  </a:solidFill>
                  <a:ln>
                    <a:noFill/>
                  </a:ln>
                  <a:effectLst/>
                </c:spPr>
                <c:invertIfNegative val="0"/>
                <c:cat>
                  <c:multiLvlStrRef>
                    <c:extLst xmlns:c15="http://schemas.microsoft.com/office/drawing/2012/chart">
                      <c:ext xmlns:c15="http://schemas.microsoft.com/office/drawing/2012/chart" uri="{02D57815-91ED-43cb-92C2-25804820EDAC}">
                        <c15:formulaRef>
                          <c15:sqref>'7'!$C$114:$E$125</c15:sqref>
                        </c15:formulaRef>
                      </c:ext>
                    </c:extLst>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multiLvlStrRef>
                </c:cat>
                <c:val>
                  <c:numRef>
                    <c:extLst xmlns:c15="http://schemas.microsoft.com/office/drawing/2012/chart">
                      <c:ext xmlns:c15="http://schemas.microsoft.com/office/drawing/2012/chart" uri="{02D57815-91ED-43cb-92C2-25804820EDAC}">
                        <c15:formulaRef>
                          <c15:sqref>'7'!$M$114:$M$125</c15:sqref>
                        </c15:formulaRef>
                      </c:ext>
                    </c:extLst>
                    <c:numCache>
                      <c:formatCode>General</c:formatCode>
                      <c:ptCount val="12"/>
                      <c:pt idx="9" formatCode="0.0">
                        <c:v>-1.3509876667337153</c:v>
                      </c:pt>
                      <c:pt idx="10" formatCode="0.0">
                        <c:v>4.4358233515747711</c:v>
                      </c:pt>
                      <c:pt idx="11" formatCode="0.0">
                        <c:v>5.6448132548106047</c:v>
                      </c:pt>
                    </c:numCache>
                  </c:numRef>
                </c:val>
                <c:extLst xmlns:c15="http://schemas.microsoft.com/office/drawing/2012/chart">
                  <c:ext xmlns:c16="http://schemas.microsoft.com/office/drawing/2014/chart" uri="{C3380CC4-5D6E-409C-BE32-E72D297353CC}">
                    <c16:uniqueId val="{0000000D-EA37-4A0A-AF3A-EE1CE2F1AEBB}"/>
                  </c:ext>
                </c:extLst>
              </c15:ser>
            </c15:filteredBarSeries>
            <c15:filteredBarSeries>
              <c15:ser>
                <c:idx val="8"/>
                <c:order val="8"/>
                <c:tx>
                  <c:strRef>
                    <c:extLst xmlns:c15="http://schemas.microsoft.com/office/drawing/2012/chart">
                      <c:ext xmlns:c15="http://schemas.microsoft.com/office/drawing/2012/chart" uri="{02D57815-91ED-43cb-92C2-25804820EDAC}">
                        <c15:formulaRef>
                          <c15:sqref>'7'!$N$113</c15:sqref>
                        </c15:formulaRef>
                      </c:ext>
                    </c:extLst>
                    <c:strCache>
                      <c:ptCount val="1"/>
                      <c:pt idx="0">
                        <c:v>Total Real GDP (OE)</c:v>
                      </c:pt>
                    </c:strCache>
                  </c:strRef>
                </c:tx>
                <c:spPr>
                  <a:solidFill>
                    <a:schemeClr val="accent3">
                      <a:lumMod val="60000"/>
                    </a:schemeClr>
                  </a:solidFill>
                  <a:ln w="25400">
                    <a:noFill/>
                  </a:ln>
                  <a:effectLst/>
                </c:spPr>
                <c:invertIfNegative val="0"/>
                <c:cat>
                  <c:multiLvlStrRef>
                    <c:extLst xmlns:c15="http://schemas.microsoft.com/office/drawing/2012/chart">
                      <c:ext xmlns:c15="http://schemas.microsoft.com/office/drawing/2012/chart" uri="{02D57815-91ED-43cb-92C2-25804820EDAC}">
                        <c15:formulaRef>
                          <c15:sqref>'7'!$C$114:$E$125</c15:sqref>
                        </c15:formulaRef>
                      </c:ext>
                    </c:extLst>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multiLvlStrRef>
                </c:cat>
                <c:val>
                  <c:numRef>
                    <c:extLst xmlns:c15="http://schemas.microsoft.com/office/drawing/2012/chart">
                      <c:ext xmlns:c15="http://schemas.microsoft.com/office/drawing/2012/chart" uri="{02D57815-91ED-43cb-92C2-25804820EDAC}">
                        <c15:formulaRef>
                          <c15:sqref>'7'!$N$114:$N$125</c15:sqref>
                        </c15:formulaRef>
                      </c:ext>
                    </c:extLst>
                    <c:numCache>
                      <c:formatCode>General</c:formatCode>
                      <c:ptCount val="12"/>
                      <c:pt idx="3" formatCode="0.00">
                        <c:v>2.8526724609984062</c:v>
                      </c:pt>
                    </c:numCache>
                  </c:numRef>
                </c:val>
                <c:extLst xmlns:c15="http://schemas.microsoft.com/office/drawing/2012/chart">
                  <c:ext xmlns:c16="http://schemas.microsoft.com/office/drawing/2014/chart" uri="{C3380CC4-5D6E-409C-BE32-E72D297353CC}">
                    <c16:uniqueId val="{0000000E-EA37-4A0A-AF3A-EE1CE2F1AEBB}"/>
                  </c:ext>
                </c:extLst>
              </c15:ser>
            </c15:filteredBarSeries>
          </c:ext>
        </c:extLst>
      </c:barChart>
      <c:lineChart>
        <c:grouping val="standard"/>
        <c:varyColors val="0"/>
        <c:ser>
          <c:idx val="2"/>
          <c:order val="4"/>
          <c:tx>
            <c:strRef>
              <c:f>'7'!$J$113</c:f>
              <c:strCache>
                <c:ptCount val="1"/>
                <c:pt idx="0">
                  <c:v>Real GDP (October 2023 WEO)</c:v>
                </c:pt>
              </c:strCache>
            </c:strRef>
          </c:tx>
          <c:spPr>
            <a:ln w="28575" cap="rnd">
              <a:noFill/>
              <a:round/>
            </a:ln>
            <a:effectLst/>
          </c:spPr>
          <c:marker>
            <c:symbol val="circle"/>
            <c:size val="9"/>
            <c:spPr>
              <a:solidFill>
                <a:srgbClr val="FF0000"/>
              </a:solidFill>
              <a:ln w="9525">
                <a:solidFill>
                  <a:schemeClr val="accent3"/>
                </a:solidFill>
              </a:ln>
              <a:effectLst/>
            </c:spPr>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'7'!$J$114:$J$125</c:f>
              <c:numCache>
                <c:formatCode>0.00</c:formatCode>
                <c:ptCount val="12"/>
                <c:pt idx="0">
                  <c:v>3.3747416941642365</c:v>
                </c:pt>
                <c:pt idx="1">
                  <c:v>3.8617956686743655</c:v>
                </c:pt>
                <c:pt idx="2">
                  <c:v>3.5716143531226172</c:v>
                </c:pt>
                <c:pt idx="3">
                  <c:v>3.4190506945504588</c:v>
                </c:pt>
                <c:pt idx="4">
                  <c:v>3.5129326568954666</c:v>
                </c:pt>
                <c:pt idx="5">
                  <c:v>2.9737341803154358</c:v>
                </c:pt>
                <c:pt idx="6">
                  <c:v>3.451660025938474</c:v>
                </c:pt>
                <c:pt idx="7">
                  <c:v>4.4521283405005834</c:v>
                </c:pt>
                <c:pt idx="8">
                  <c:v>4.9622351869295063</c:v>
                </c:pt>
                <c:pt idx="9">
                  <c:v>1.7199474217095849</c:v>
                </c:pt>
                <c:pt idx="10">
                  <c:v>6.7017629002010262</c:v>
                </c:pt>
                <c:pt idx="11">
                  <c:v>4.8265031250540433</c:v>
                </c:pt>
              </c:numCache>
              <c:extLst/>
            </c:numRef>
          </c:val>
          <c:smooth val="0"/>
          <c:extLst>
            <c:ext xmlns:c16="http://schemas.microsoft.com/office/drawing/2014/chart" uri="{C3380CC4-5D6E-409C-BE32-E72D297353CC}">
              <c16:uniqueId val="{00000003-EA37-4A0A-AF3A-EE1CE2F1AEBB}"/>
            </c:ext>
          </c:extLst>
        </c:ser>
        <c:ser>
          <c:idx val="9"/>
          <c:order val="9"/>
          <c:tx>
            <c:strRef>
              <c:f>'7'!$O$113</c:f>
              <c:strCache>
                <c:ptCount val="1"/>
                <c:pt idx="0">
                  <c:v>2000-19 Average</c:v>
                </c:pt>
              </c:strCache>
            </c:strRef>
          </c:tx>
          <c:spPr>
            <a:ln w="25400" cap="rnd">
              <a:solidFill>
                <a:srgbClr val="FF0000"/>
              </a:solidFill>
              <a:round/>
            </a:ln>
            <a:effectLst/>
          </c:spPr>
          <c:marker>
            <c:symbol val="none"/>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'7'!$O$114:$O$125</c:f>
              <c:numCache>
                <c:formatCode>0.00</c:formatCode>
                <c:ptCount val="12"/>
                <c:pt idx="0">
                  <c:v>4.2506584661770495</c:v>
                </c:pt>
                <c:pt idx="1">
                  <c:v>4.2506584661770495</c:v>
                </c:pt>
                <c:pt idx="2">
                  <c:v>4.2506584661770495</c:v>
                </c:pt>
              </c:numCache>
              <c:extLst/>
            </c:numRef>
          </c:val>
          <c:smooth val="0"/>
          <c:extLst>
            <c:ext xmlns:c16="http://schemas.microsoft.com/office/drawing/2014/chart" uri="{C3380CC4-5D6E-409C-BE32-E72D297353CC}">
              <c16:uniqueId val="{00000004-EA37-4A0A-AF3A-EE1CE2F1AEBB}"/>
            </c:ext>
          </c:extLst>
        </c:ser>
        <c:ser>
          <c:idx val="10"/>
          <c:order val="10"/>
          <c:tx>
            <c:strRef>
              <c:f>'7'!$O$113</c:f>
              <c:strCache>
                <c:ptCount val="1"/>
                <c:pt idx="0">
                  <c:v>2000-19 Average</c:v>
                </c:pt>
              </c:strCache>
            </c:strRef>
          </c:tx>
          <c:spPr>
            <a:ln w="25400" cap="rnd">
              <a:solidFill>
                <a:srgbClr val="FF0000"/>
              </a:solidFill>
              <a:round/>
            </a:ln>
            <a:effectLst/>
          </c:spPr>
          <c:marker>
            <c:symbol val="none"/>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'7'!$P$114:$P$125</c:f>
              <c:numCache>
                <c:formatCode>General</c:formatCode>
                <c:ptCount val="12"/>
                <c:pt idx="3" formatCode="0.00">
                  <c:v>4.2940812742273753</c:v>
                </c:pt>
                <c:pt idx="4" formatCode="0.00">
                  <c:v>4.2940812742273753</c:v>
                </c:pt>
                <c:pt idx="5" formatCode="0.00">
                  <c:v>4.2940812742273753</c:v>
                </c:pt>
              </c:numCache>
              <c:extLst/>
            </c:numRef>
          </c:val>
          <c:smooth val="0"/>
          <c:extLst>
            <c:ext xmlns:c16="http://schemas.microsoft.com/office/drawing/2014/chart" uri="{C3380CC4-5D6E-409C-BE32-E72D297353CC}">
              <c16:uniqueId val="{00000005-EA37-4A0A-AF3A-EE1CE2F1AEBB}"/>
            </c:ext>
          </c:extLst>
        </c:ser>
        <c:ser>
          <c:idx val="11"/>
          <c:order val="11"/>
          <c:tx>
            <c:strRef>
              <c:f>'7'!$O$113</c:f>
              <c:strCache>
                <c:ptCount val="1"/>
                <c:pt idx="0">
                  <c:v>2000-19 Average</c:v>
                </c:pt>
              </c:strCache>
            </c:strRef>
          </c:tx>
          <c:spPr>
            <a:ln w="25400" cap="rnd">
              <a:solidFill>
                <a:srgbClr val="FF0000"/>
              </a:solidFill>
              <a:round/>
            </a:ln>
            <a:effectLst/>
          </c:spPr>
          <c:marker>
            <c:symbol val="none"/>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'7'!$Q$114:$Q$125</c:f>
              <c:numCache>
                <c:formatCode>General</c:formatCode>
                <c:ptCount val="12"/>
              </c:numCache>
              <c:extLst/>
            </c:numRef>
          </c:val>
          <c:smooth val="0"/>
          <c:extLst>
            <c:ext xmlns:c16="http://schemas.microsoft.com/office/drawing/2014/chart" uri="{C3380CC4-5D6E-409C-BE32-E72D297353CC}">
              <c16:uniqueId val="{00000006-EA37-4A0A-AF3A-EE1CE2F1AEBB}"/>
            </c:ext>
          </c:extLst>
        </c:ser>
        <c:ser>
          <c:idx val="12"/>
          <c:order val="12"/>
          <c:tx>
            <c:strRef>
              <c:f>'7'!$O$113</c:f>
              <c:strCache>
                <c:ptCount val="1"/>
                <c:pt idx="0">
                  <c:v>2000-19 Average</c:v>
                </c:pt>
              </c:strCache>
            </c:strRef>
          </c:tx>
          <c:spPr>
            <a:ln w="25400" cap="rnd">
              <a:solidFill>
                <a:srgbClr val="FF0000"/>
              </a:solidFill>
              <a:round/>
            </a:ln>
            <a:effectLst/>
          </c:spPr>
          <c:marker>
            <c:symbol val="none"/>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'7'!$R$114:$R$125</c:f>
              <c:numCache>
                <c:formatCode>General</c:formatCode>
                <c:ptCount val="12"/>
                <c:pt idx="6" formatCode="0.00">
                  <c:v>4.1822201943055131</c:v>
                </c:pt>
                <c:pt idx="7" formatCode="0.00">
                  <c:v>4.1822201943055131</c:v>
                </c:pt>
                <c:pt idx="8" formatCode="0.00">
                  <c:v>4.1822201943055131</c:v>
                </c:pt>
              </c:numCache>
              <c:extLst/>
            </c:numRef>
          </c:val>
          <c:smooth val="0"/>
          <c:extLst>
            <c:ext xmlns:c16="http://schemas.microsoft.com/office/drawing/2014/chart" uri="{C3380CC4-5D6E-409C-BE32-E72D297353CC}">
              <c16:uniqueId val="{00000007-EA37-4A0A-AF3A-EE1CE2F1AEBB}"/>
            </c:ext>
          </c:extLst>
        </c:ser>
        <c:ser>
          <c:idx val="13"/>
          <c:order val="13"/>
          <c:tx>
            <c:strRef>
              <c:f>'7'!$O$113</c:f>
              <c:strCache>
                <c:ptCount val="1"/>
                <c:pt idx="0">
                  <c:v>2000-19 Average</c:v>
                </c:pt>
              </c:strCache>
            </c:strRef>
          </c:tx>
          <c:spPr>
            <a:ln w="25400" cap="rnd">
              <a:solidFill>
                <a:srgbClr val="FF0000"/>
              </a:solidFill>
              <a:round/>
            </a:ln>
            <a:effectLst/>
          </c:spPr>
          <c:marker>
            <c:symbol val="none"/>
          </c:marker>
          <c:cat>
            <c:multiLvlStrRef>
              <c:f>'7'!$C$114:$E$125</c:f>
              <c:multiLvlStrCache>
                <c:ptCount val="12"/>
                <c:lvl>
                  <c:pt idx="0">
                    <c:v>2024</c:v>
                  </c:pt>
                  <c:pt idx="1">
                    <c:v>2025</c:v>
                  </c:pt>
                  <c:pt idx="2">
                    <c:v>2026-2029</c:v>
                  </c:pt>
                  <c:pt idx="3">
                    <c:v>2024</c:v>
                  </c:pt>
                  <c:pt idx="4">
                    <c:v>2025</c:v>
                  </c:pt>
                  <c:pt idx="5">
                    <c:v>2026-2029</c:v>
                  </c:pt>
                  <c:pt idx="6">
                    <c:v>2024</c:v>
                  </c:pt>
                  <c:pt idx="7">
                    <c:v>2025</c:v>
                  </c:pt>
                  <c:pt idx="8">
                    <c:v>2026-2029</c:v>
                  </c:pt>
                  <c:pt idx="9">
                    <c:v>2024</c:v>
                  </c:pt>
                  <c:pt idx="10">
                    <c:v>2025</c:v>
                  </c:pt>
                  <c:pt idx="11">
                    <c:v>2026-2029</c:v>
                  </c:pt>
                </c:lvl>
                <c:lvl>
                  <c:pt idx="0">
                    <c:v>MENA</c:v>
                  </c:pt>
                  <c:pt idx="3">
                    <c:v>MENA OE</c:v>
                  </c:pt>
                  <c:pt idx="6">
                    <c:v>MENA EM&amp;MIs</c:v>
                  </c:pt>
                  <c:pt idx="9">
                    <c:v>MENA LICs</c:v>
                  </c:pt>
                </c:lvl>
              </c:multiLvlStrCache>
              <c:extLst/>
            </c:multiLvlStrRef>
          </c:cat>
          <c:val>
            <c:numRef>
              <c:f>'7'!$S$114:$S$125</c:f>
              <c:numCache>
                <c:formatCode>General</c:formatCode>
                <c:ptCount val="12"/>
                <c:pt idx="9" formatCode="0.00">
                  <c:v>2.2407945631742883</c:v>
                </c:pt>
                <c:pt idx="10" formatCode="0.00">
                  <c:v>2.2407945631742883</c:v>
                </c:pt>
                <c:pt idx="11" formatCode="0.00">
                  <c:v>2.2407945631742883</c:v>
                </c:pt>
              </c:numCache>
              <c:extLst/>
            </c:numRef>
          </c:val>
          <c:smooth val="0"/>
          <c:extLst>
            <c:ext xmlns:c16="http://schemas.microsoft.com/office/drawing/2014/chart" uri="{C3380CC4-5D6E-409C-BE32-E72D297353CC}">
              <c16:uniqueId val="{00000008-EA37-4A0A-AF3A-EE1CE2F1AEBB}"/>
            </c:ext>
          </c:extLst>
        </c:ser>
        <c:ser>
          <c:idx val="14"/>
          <c:order val="14"/>
          <c:tx>
            <c:strRef>
              <c:f>'7'!$O$113</c:f>
              <c:strCache>
                <c:ptCount val="1"/>
                <c:pt idx="0">
                  <c:v>2000-19 Average</c:v>
                </c:pt>
              </c:strCache>
            </c:strRef>
          </c:tx>
          <c:spPr>
            <a:ln w="25400" cap="rnd">
              <a:solidFill>
                <a:srgbClr val="FF0000"/>
              </a:solidFill>
              <a:round/>
            </a:ln>
            <a:effectLst/>
          </c:spPr>
          <c:marker>
            <c:symbol val="none"/>
          </c:marker>
          <c:cat>
            <c:strLit>
              <c:ptCount val="12"/>
              <c:pt idx="0">
                <c:v>MENA 2024</c:v>
              </c:pt>
              <c:pt idx="1">
                <c:v>MENA 2025</c:v>
              </c:pt>
              <c:pt idx="2">
                <c:v>MENA 2026-2029</c:v>
              </c:pt>
              <c:pt idx="3">
                <c:v>MENA OE 2024</c:v>
              </c:pt>
              <c:pt idx="4">
                <c:v>MENA OE 2025</c:v>
              </c:pt>
              <c:pt idx="5">
                <c:v>MENA OE 2026-2029</c:v>
              </c:pt>
              <c:pt idx="6">
                <c:v>MENA EM&amp;MIs 2024</c:v>
              </c:pt>
              <c:pt idx="7">
                <c:v>MENA EM&amp;MIs 2025</c:v>
              </c:pt>
              <c:pt idx="8">
                <c:v>MENA EM&amp;MIs 2026-2029</c:v>
              </c:pt>
              <c:pt idx="9">
                <c:v>MENA LICs 2024</c:v>
              </c:pt>
              <c:pt idx="10">
                <c:v>MENA LICs 2025</c:v>
              </c:pt>
              <c:pt idx="11">
                <c:v>MENA LICs 2026-2029</c:v>
              </c:pt>
              <c:extLst>
                <c:ext xmlns:c15="http://schemas.microsoft.com/office/drawing/2012/chart" uri="{02D57815-91ED-43cb-92C2-25804820EDAC}">
                  <c15:autoCat val="1"/>
                </c:ext>
              </c:extLst>
            </c:strLit>
          </c:cat>
          <c:val>
            <c:numRef>
              <c:f>'7'!$T$114:$T$125</c:f>
              <c:numCache>
                <c:formatCode>General</c:formatCode>
                <c:ptCount val="12"/>
              </c:numCache>
              <c:extLst/>
            </c:numRef>
          </c:val>
          <c:smooth val="0"/>
          <c:extLst>
            <c:ext xmlns:c16="http://schemas.microsoft.com/office/drawing/2014/chart" uri="{C3380CC4-5D6E-409C-BE32-E72D297353CC}">
              <c16:uniqueId val="{00000009-EA37-4A0A-AF3A-EE1CE2F1AEBB}"/>
            </c:ext>
          </c:extLst>
        </c:ser>
        <c:dLbls>
          <c:showLegendKey val="0"/>
          <c:showVal val="0"/>
          <c:showCatName val="0"/>
          <c:showSerName val="0"/>
          <c:showPercent val="0"/>
          <c:showBubbleSize val="0"/>
        </c:dLbls>
        <c:marker val="1"/>
        <c:smooth val="0"/>
        <c:axId val="700909760"/>
        <c:axId val="182568928"/>
      </c:lineChart>
      <c:catAx>
        <c:axId val="700909760"/>
        <c:scaling>
          <c:orientation val="minMax"/>
        </c:scaling>
        <c:delete val="0"/>
        <c:axPos val="b"/>
        <c:numFmt formatCode="General" sourceLinked="1"/>
        <c:majorTickMark val="none"/>
        <c:minorTickMark val="none"/>
        <c:tickLblPos val="low"/>
        <c:spPr>
          <a:noFill/>
          <a:ln w="3175" cap="flat" cmpd="sng" algn="ctr">
            <a:solidFill>
              <a:schemeClr val="tx1"/>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82568928"/>
        <c:crosses val="autoZero"/>
        <c:auto val="1"/>
        <c:lblAlgn val="ctr"/>
        <c:lblOffset val="100"/>
        <c:noMultiLvlLbl val="0"/>
      </c:catAx>
      <c:valAx>
        <c:axId val="182568928"/>
        <c:scaling>
          <c:orientation val="minMax"/>
          <c:max val="8"/>
          <c:min val="-2"/>
        </c:scaling>
        <c:delete val="0"/>
        <c:axPos val="l"/>
        <c:numFmt formatCode="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00909760"/>
        <c:crosses val="autoZero"/>
        <c:crossBetween val="between"/>
        <c:majorUnit val="2"/>
      </c:valAx>
      <c:spPr>
        <a:noFill/>
        <a:ln>
          <a:noFill/>
        </a:ln>
        <a:effectLst/>
      </c:spPr>
    </c:plotArea>
    <c:legend>
      <c:legendPos val="t"/>
      <c:legendEntry>
        <c:idx val="4"/>
        <c:delete val="1"/>
      </c:legendEntry>
      <c:legendEntry>
        <c:idx val="6"/>
        <c:delete val="1"/>
      </c:legendEntry>
      <c:legendEntry>
        <c:idx val="7"/>
        <c:delete val="1"/>
      </c:legendEntry>
      <c:legendEntry>
        <c:idx val="8"/>
        <c:delete val="1"/>
      </c:legendEntry>
      <c:legendEntry>
        <c:idx val="9"/>
        <c:delete val="1"/>
      </c:legendEntry>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7.2849518810148728E-2"/>
          <c:y val="3.8194444444444448E-2"/>
          <c:w val="0.89659492563429566"/>
          <c:h val="0.89683426290463697"/>
        </c:manualLayout>
      </c:layout>
      <c:lineChart>
        <c:grouping val="standard"/>
        <c:varyColors val="0"/>
        <c:ser>
          <c:idx val="0"/>
          <c:order val="0"/>
          <c:tx>
            <c:strRef>
              <c:f>'8.2'!$AB$4</c:f>
              <c:strCache>
                <c:ptCount val="1"/>
                <c:pt idx="0">
                  <c:v>MENA</c:v>
                </c:pt>
              </c:strCache>
            </c:strRef>
          </c:tx>
          <c:spPr>
            <a:ln w="19050" cap="rnd">
              <a:solidFill>
                <a:srgbClr val="FF0000"/>
              </a:solidFill>
              <a:round/>
            </a:ln>
            <a:effectLst/>
          </c:spPr>
          <c:marker>
            <c:symbol val="none"/>
          </c:marker>
          <c:cat>
            <c:numRef>
              <c:f>'8.2'!$AC$3:$AI$3</c:f>
              <c:numCache>
                <c:formatCode>General</c:formatCode>
                <c:ptCount val="7"/>
                <c:pt idx="0">
                  <c:v>2022</c:v>
                </c:pt>
                <c:pt idx="1">
                  <c:v>2023</c:v>
                </c:pt>
                <c:pt idx="2">
                  <c:v>2024</c:v>
                </c:pt>
                <c:pt idx="3">
                  <c:v>2025</c:v>
                </c:pt>
                <c:pt idx="4">
                  <c:v>2026</c:v>
                </c:pt>
                <c:pt idx="5">
                  <c:v>2027</c:v>
                </c:pt>
                <c:pt idx="6">
                  <c:v>2028</c:v>
                </c:pt>
              </c:numCache>
            </c:numRef>
          </c:cat>
          <c:val>
            <c:numRef>
              <c:f>'8.2'!$AC$4:$AI$4</c:f>
              <c:numCache>
                <c:formatCode>0.00</c:formatCode>
                <c:ptCount val="7"/>
                <c:pt idx="0">
                  <c:v>14.332858601054422</c:v>
                </c:pt>
                <c:pt idx="1">
                  <c:v>15.951365713611153</c:v>
                </c:pt>
                <c:pt idx="2">
                  <c:v>15.411945957638498</c:v>
                </c:pt>
                <c:pt idx="3">
                  <c:v>12.378031901085837</c:v>
                </c:pt>
                <c:pt idx="4">
                  <c:v>9.0017078971070887</c:v>
                </c:pt>
                <c:pt idx="5">
                  <c:v>7.9868779136699377</c:v>
                </c:pt>
                <c:pt idx="6">
                  <c:v>7.2734101227312689</c:v>
                </c:pt>
              </c:numCache>
            </c:numRef>
          </c:val>
          <c:smooth val="0"/>
          <c:extLst>
            <c:ext xmlns:c16="http://schemas.microsoft.com/office/drawing/2014/chart" uri="{C3380CC4-5D6E-409C-BE32-E72D297353CC}">
              <c16:uniqueId val="{00000000-F5BF-4E6E-AA9E-D107AB28D7E4}"/>
            </c:ext>
          </c:extLst>
        </c:ser>
        <c:ser>
          <c:idx val="1"/>
          <c:order val="1"/>
          <c:tx>
            <c:strRef>
              <c:f>'8.2'!$AB$5</c:f>
              <c:strCache>
                <c:ptCount val="1"/>
                <c:pt idx="0">
                  <c:v>MENA OE</c:v>
                </c:pt>
              </c:strCache>
            </c:strRef>
          </c:tx>
          <c:spPr>
            <a:ln w="19050" cap="rnd">
              <a:solidFill>
                <a:srgbClr val="002060"/>
              </a:solidFill>
              <a:round/>
            </a:ln>
            <a:effectLst/>
          </c:spPr>
          <c:marker>
            <c:symbol val="none"/>
          </c:marker>
          <c:cat>
            <c:numRef>
              <c:f>'8.2'!$AC$3:$AI$3</c:f>
              <c:numCache>
                <c:formatCode>General</c:formatCode>
                <c:ptCount val="7"/>
                <c:pt idx="0">
                  <c:v>2022</c:v>
                </c:pt>
                <c:pt idx="1">
                  <c:v>2023</c:v>
                </c:pt>
                <c:pt idx="2">
                  <c:v>2024</c:v>
                </c:pt>
                <c:pt idx="3">
                  <c:v>2025</c:v>
                </c:pt>
                <c:pt idx="4">
                  <c:v>2026</c:v>
                </c:pt>
                <c:pt idx="5">
                  <c:v>2027</c:v>
                </c:pt>
                <c:pt idx="6">
                  <c:v>2028</c:v>
                </c:pt>
              </c:numCache>
            </c:numRef>
          </c:cat>
          <c:val>
            <c:numRef>
              <c:f>'8.2'!$AC$5:$AI$5</c:f>
              <c:numCache>
                <c:formatCode>0.00</c:formatCode>
                <c:ptCount val="7"/>
                <c:pt idx="0">
                  <c:v>12.899176666981907</c:v>
                </c:pt>
                <c:pt idx="1">
                  <c:v>11.612504008096748</c:v>
                </c:pt>
                <c:pt idx="2">
                  <c:v>10.674448977834549</c:v>
                </c:pt>
                <c:pt idx="3">
                  <c:v>9.3537428052043108</c:v>
                </c:pt>
                <c:pt idx="4">
                  <c:v>8.2344088996721165</c:v>
                </c:pt>
                <c:pt idx="5">
                  <c:v>7.5908031792338528</c:v>
                </c:pt>
                <c:pt idx="6">
                  <c:v>7.4883100623185204</c:v>
                </c:pt>
              </c:numCache>
            </c:numRef>
          </c:val>
          <c:smooth val="0"/>
          <c:extLst>
            <c:ext xmlns:c16="http://schemas.microsoft.com/office/drawing/2014/chart" uri="{C3380CC4-5D6E-409C-BE32-E72D297353CC}">
              <c16:uniqueId val="{00000001-F5BF-4E6E-AA9E-D107AB28D7E4}"/>
            </c:ext>
          </c:extLst>
        </c:ser>
        <c:ser>
          <c:idx val="2"/>
          <c:order val="2"/>
          <c:tx>
            <c:strRef>
              <c:f>'8.2'!$AB$6</c:f>
              <c:strCache>
                <c:ptCount val="1"/>
                <c:pt idx="0">
                  <c:v>MENA EM&amp;MI excl. Egypt</c:v>
                </c:pt>
              </c:strCache>
            </c:strRef>
          </c:tx>
          <c:spPr>
            <a:ln w="19050" cap="rnd">
              <a:solidFill>
                <a:srgbClr val="00B0F0"/>
              </a:solidFill>
              <a:prstDash val="solid"/>
              <a:round/>
            </a:ln>
            <a:effectLst/>
          </c:spPr>
          <c:marker>
            <c:symbol val="none"/>
          </c:marker>
          <c:cat>
            <c:numRef>
              <c:f>'8.2'!$AC$3:$AI$3</c:f>
              <c:numCache>
                <c:formatCode>General</c:formatCode>
                <c:ptCount val="7"/>
                <c:pt idx="0">
                  <c:v>2022</c:v>
                </c:pt>
                <c:pt idx="1">
                  <c:v>2023</c:v>
                </c:pt>
                <c:pt idx="2">
                  <c:v>2024</c:v>
                </c:pt>
                <c:pt idx="3">
                  <c:v>2025</c:v>
                </c:pt>
                <c:pt idx="4">
                  <c:v>2026</c:v>
                </c:pt>
                <c:pt idx="5">
                  <c:v>2027</c:v>
                </c:pt>
                <c:pt idx="6">
                  <c:v>2028</c:v>
                </c:pt>
              </c:numCache>
            </c:numRef>
          </c:cat>
          <c:val>
            <c:numRef>
              <c:f>'8.2'!$AC$6:$AI$6</c:f>
              <c:numCache>
                <c:formatCode>0.00</c:formatCode>
                <c:ptCount val="7"/>
                <c:pt idx="0">
                  <c:v>17.21848867383034</c:v>
                </c:pt>
                <c:pt idx="1">
                  <c:v>18.63563076559069</c:v>
                </c:pt>
                <c:pt idx="2">
                  <c:v>6.5644058174519948</c:v>
                </c:pt>
                <c:pt idx="3">
                  <c:v>3.5846871896563921</c:v>
                </c:pt>
                <c:pt idx="4">
                  <c:v>3.5432759340807669</c:v>
                </c:pt>
                <c:pt idx="5">
                  <c:v>3.5351228830147443</c:v>
                </c:pt>
                <c:pt idx="6">
                  <c:v>3.4640959239496185</c:v>
                </c:pt>
              </c:numCache>
            </c:numRef>
          </c:val>
          <c:smooth val="0"/>
          <c:extLst>
            <c:ext xmlns:c16="http://schemas.microsoft.com/office/drawing/2014/chart" uri="{C3380CC4-5D6E-409C-BE32-E72D297353CC}">
              <c16:uniqueId val="{00000002-F5BF-4E6E-AA9E-D107AB28D7E4}"/>
            </c:ext>
          </c:extLst>
        </c:ser>
        <c:ser>
          <c:idx val="5"/>
          <c:order val="3"/>
          <c:tx>
            <c:strRef>
              <c:f>'8.2'!$AB$9</c:f>
              <c:strCache>
                <c:ptCount val="1"/>
                <c:pt idx="0">
                  <c:v>Egypt</c:v>
                </c:pt>
              </c:strCache>
            </c:strRef>
          </c:tx>
          <c:spPr>
            <a:ln w="19050" cap="rnd">
              <a:solidFill>
                <a:srgbClr val="FE7F6A"/>
              </a:solidFill>
              <a:prstDash val="dash"/>
              <a:round/>
            </a:ln>
            <a:effectLst/>
          </c:spPr>
          <c:marker>
            <c:symbol val="none"/>
          </c:marker>
          <c:cat>
            <c:numRef>
              <c:f>'8.2'!$AC$3:$AI$3</c:f>
              <c:numCache>
                <c:formatCode>General</c:formatCode>
                <c:ptCount val="7"/>
                <c:pt idx="0">
                  <c:v>2022</c:v>
                </c:pt>
                <c:pt idx="1">
                  <c:v>2023</c:v>
                </c:pt>
                <c:pt idx="2">
                  <c:v>2024</c:v>
                </c:pt>
                <c:pt idx="3">
                  <c:v>2025</c:v>
                </c:pt>
                <c:pt idx="4">
                  <c:v>2026</c:v>
                </c:pt>
                <c:pt idx="5">
                  <c:v>2027</c:v>
                </c:pt>
                <c:pt idx="6">
                  <c:v>2028</c:v>
                </c:pt>
              </c:numCache>
            </c:numRef>
          </c:cat>
          <c:val>
            <c:numRef>
              <c:f>'8.2'!$AC$9:$AI$9</c:f>
              <c:numCache>
                <c:formatCode>0.00</c:formatCode>
                <c:ptCount val="7"/>
                <c:pt idx="0">
                  <c:v>8.5002678497322197</c:v>
                </c:pt>
                <c:pt idx="1">
                  <c:v>24.392397933284357</c:v>
                </c:pt>
                <c:pt idx="2">
                  <c:v>32.546821864428139</c:v>
                </c:pt>
                <c:pt idx="3">
                  <c:v>25.705053600831114</c:v>
                </c:pt>
                <c:pt idx="4">
                  <c:v>13.142475199568773</c:v>
                </c:pt>
                <c:pt idx="5">
                  <c:v>10.794622333102568</c:v>
                </c:pt>
                <c:pt idx="6">
                  <c:v>7.9707714437717865</c:v>
                </c:pt>
              </c:numCache>
            </c:numRef>
          </c:val>
          <c:smooth val="0"/>
          <c:extLst>
            <c:ext xmlns:c16="http://schemas.microsoft.com/office/drawing/2014/chart" uri="{C3380CC4-5D6E-409C-BE32-E72D297353CC}">
              <c16:uniqueId val="{00000003-F5BF-4E6E-AA9E-D107AB28D7E4}"/>
            </c:ext>
          </c:extLst>
        </c:ser>
        <c:dLbls>
          <c:showLegendKey val="0"/>
          <c:showVal val="0"/>
          <c:showCatName val="0"/>
          <c:showSerName val="0"/>
          <c:showPercent val="0"/>
          <c:showBubbleSize val="0"/>
        </c:dLbls>
        <c:smooth val="0"/>
        <c:axId val="168650592"/>
        <c:axId val="763726112"/>
      </c:lineChart>
      <c:catAx>
        <c:axId val="168650592"/>
        <c:scaling>
          <c:orientation val="minMax"/>
        </c:scaling>
        <c:delete val="0"/>
        <c:axPos val="b"/>
        <c:numFmt formatCode="General" sourceLinked="1"/>
        <c:majorTickMark val="none"/>
        <c:minorTickMark val="none"/>
        <c:tickLblPos val="nextTo"/>
        <c:spPr>
          <a:noFill/>
          <a:ln w="317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763726112"/>
        <c:crosses val="autoZero"/>
        <c:auto val="1"/>
        <c:lblAlgn val="ctr"/>
        <c:lblOffset val="100"/>
        <c:tickLblSkip val="1"/>
        <c:noMultiLvlLbl val="0"/>
      </c:catAx>
      <c:valAx>
        <c:axId val="763726112"/>
        <c:scaling>
          <c:orientation val="minMax"/>
          <c:max val="35"/>
          <c:min val="0"/>
        </c:scaling>
        <c:delete val="0"/>
        <c:axPos val="l"/>
        <c:numFmt formatCode="0" sourceLinked="0"/>
        <c:majorTickMark val="in"/>
        <c:minorTickMark val="none"/>
        <c:tickLblPos val="nextTo"/>
        <c:spPr>
          <a:noFill/>
          <a:ln w="3175">
            <a:solidFill>
              <a:schemeClr val="tx1"/>
            </a:solidFill>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crossAx val="168650592"/>
        <c:crosses val="autoZero"/>
        <c:crossBetween val="between"/>
      </c:valAx>
      <c:spPr>
        <a:noFill/>
        <a:ln>
          <a:noFill/>
        </a:ln>
        <a:effectLst/>
      </c:spPr>
    </c:plotArea>
    <c:legend>
      <c:legendPos val="b"/>
      <c:layout>
        <c:manualLayout>
          <c:xMode val="edge"/>
          <c:yMode val="edge"/>
          <c:x val="0.54951203809249027"/>
          <c:y val="5.0405082913016132E-2"/>
          <c:w val="0.44761371422602447"/>
          <c:h val="0.35003707892817626"/>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00">
          <a:solidFill>
            <a:sysClr val="windowText" lastClr="000000"/>
          </a:solidFill>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1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9.xml><?xml version="1.0" encoding="utf-8"?>
<cs:chartStyle xmlns:cs="http://schemas.microsoft.com/office/drawing/2012/chartStyle" xmlns:a="http://schemas.openxmlformats.org/drawingml/2006/main" id="276">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ln w="9525" cap="flat" cmpd="sng" algn="ctr">
        <a:solidFill>
          <a:schemeClr val="tx1">
            <a:lumMod val="15000"/>
            <a:lumOff val="85000"/>
          </a:schemeClr>
        </a:solidFill>
        <a:round/>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3.xml><?xml version="1.0" encoding="utf-8"?>
<cs:chartStyle xmlns:cs="http://schemas.microsoft.com/office/drawing/2012/chartStyle" xmlns:a="http://schemas.openxmlformats.org/drawingml/2006/main" id="366">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6.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0.11984</cdr:x>
      <cdr:y>0.16625</cdr:y>
    </cdr:from>
    <cdr:to>
      <cdr:x>0.36914</cdr:x>
      <cdr:y>0.294</cdr:y>
    </cdr:to>
    <cdr:sp macro="" textlink="">
      <cdr:nvSpPr>
        <cdr:cNvPr id="2" name="TextBox 1">
          <a:extLst xmlns:a="http://schemas.openxmlformats.org/drawingml/2006/main">
            <a:ext uri="{FF2B5EF4-FFF2-40B4-BE49-F238E27FC236}">
              <a16:creationId xmlns:a16="http://schemas.microsoft.com/office/drawing/2014/main" id="{52FFA17F-BD04-E969-2470-E13D990AD5B4}"/>
            </a:ext>
          </a:extLst>
        </cdr:cNvPr>
        <cdr:cNvSpPr txBox="1"/>
      </cdr:nvSpPr>
      <cdr:spPr>
        <a:xfrm xmlns:a="http://schemas.openxmlformats.org/drawingml/2006/main">
          <a:off x="451213" y="610474"/>
          <a:ext cx="938629" cy="46909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r>
            <a:rPr lang="en-US" sz="800" dirty="0">
              <a:latin typeface="Arial" panose="020B0604020202020204" pitchFamily="34" charset="0"/>
              <a:cs typeface="Arial" panose="020B0604020202020204" pitchFamily="34" charset="0"/>
            </a:rPr>
            <a:t>1st attack</a:t>
          </a:r>
          <a:r>
            <a:rPr lang="en-US" sz="800" baseline="0" dirty="0">
              <a:latin typeface="Arial" panose="020B0604020202020204" pitchFamily="34" charset="0"/>
              <a:cs typeface="Arial" panose="020B0604020202020204" pitchFamily="34" charset="0"/>
            </a:rPr>
            <a:t> in the red sea after onset of the conflict </a:t>
          </a:r>
          <a:endParaRPr lang="en-US" sz="800" dirty="0">
            <a:latin typeface="Arial" panose="020B0604020202020204" pitchFamily="34" charset="0"/>
            <a:cs typeface="Arial"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0.01887</cdr:x>
      <cdr:y>0.02603</cdr:y>
    </cdr:from>
    <cdr:to>
      <cdr:x>0.93973</cdr:x>
      <cdr:y>0.16386</cdr:y>
    </cdr:to>
    <cdr:sp macro="" textlink="">
      <cdr:nvSpPr>
        <cdr:cNvPr id="2" name="TextBox 1">
          <a:extLst xmlns:a="http://schemas.openxmlformats.org/drawingml/2006/main">
            <a:ext uri="{FF2B5EF4-FFF2-40B4-BE49-F238E27FC236}">
              <a16:creationId xmlns:a16="http://schemas.microsoft.com/office/drawing/2014/main" id="{1E94B834-C822-F393-D0C4-5F1E2A9B43DF}"/>
            </a:ext>
          </a:extLst>
        </cdr:cNvPr>
        <cdr:cNvSpPr txBox="1"/>
      </cdr:nvSpPr>
      <cdr:spPr>
        <a:xfrm xmlns:a="http://schemas.openxmlformats.org/drawingml/2006/main">
          <a:off x="109403" y="108309"/>
          <a:ext cx="5338897" cy="573503"/>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200" b="1">
              <a:solidFill>
                <a:sysClr val="windowText" lastClr="000000"/>
              </a:solidFill>
              <a:latin typeface="Arial" panose="020B0604020202020204" pitchFamily="34" charset="0"/>
              <a:cs typeface="Arial" panose="020B0604020202020204" pitchFamily="34" charset="0"/>
            </a:rPr>
            <a:t>Impact</a:t>
          </a:r>
          <a:r>
            <a:rPr lang="en-US" sz="1200" b="1" baseline="0">
              <a:solidFill>
                <a:sysClr val="windowText" lastClr="000000"/>
              </a:solidFill>
              <a:latin typeface="Arial" panose="020B0604020202020204" pitchFamily="34" charset="0"/>
              <a:cs typeface="Arial" panose="020B0604020202020204" pitchFamily="34" charset="0"/>
            </a:rPr>
            <a:t> </a:t>
          </a:r>
          <a:r>
            <a:rPr lang="en-US" sz="1200" b="1">
              <a:solidFill>
                <a:sysClr val="windowText" lastClr="000000"/>
              </a:solidFill>
              <a:latin typeface="Arial" panose="020B0604020202020204" pitchFamily="34" charset="0"/>
              <a:cs typeface="Arial" panose="020B0604020202020204" pitchFamily="34" charset="0"/>
            </a:rPr>
            <a:t>on Exports</a:t>
          </a:r>
          <a:r>
            <a:rPr lang="en-US" sz="1200" b="1" baseline="0">
              <a:solidFill>
                <a:sysClr val="windowText" lastClr="000000"/>
              </a:solidFill>
              <a:latin typeface="Arial" panose="020B0604020202020204" pitchFamily="34" charset="0"/>
              <a:cs typeface="Arial" panose="020B0604020202020204" pitchFamily="34" charset="0"/>
            </a:rPr>
            <a:t> </a:t>
          </a: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0" i="0" baseline="0">
              <a:solidFill>
                <a:sysClr val="windowText" lastClr="000000"/>
              </a:solidFill>
              <a:effectLst/>
              <a:latin typeface="Arial" panose="020B0604020202020204" pitchFamily="34" charset="0"/>
              <a:cs typeface="Arial" panose="020B0604020202020204" pitchFamily="34" charset="0"/>
            </a:rPr>
            <a:t>(</a:t>
          </a:r>
          <a:r>
            <a:rPr lang="en-US" sz="1100" b="0" i="0" u="none" strike="noStrike" kern="1200" spc="0" baseline="0">
              <a:solidFill>
                <a:sysClr val="windowText" lastClr="000000"/>
              </a:solidFill>
              <a:effectLst/>
              <a:latin typeface="Segoe UI" panose="020B0502040204020203" pitchFamily="34" charset="0"/>
              <a:ea typeface="+mn-ea"/>
              <a:cs typeface="Segoe UI" panose="020B0502040204020203" pitchFamily="34" charset="0"/>
            </a:rPr>
            <a:t>Percent</a:t>
          </a:r>
          <a:r>
            <a:rPr lang="en-US" sz="1100" b="0" i="0" baseline="0">
              <a:solidFill>
                <a:sysClr val="windowText" lastClr="000000"/>
              </a:solidFill>
              <a:effectLst/>
              <a:latin typeface="Arial" panose="020B0604020202020204" pitchFamily="34" charset="0"/>
              <a:cs typeface="Arial" panose="020B0604020202020204" pitchFamily="34" charset="0"/>
            </a:rPr>
            <a:t>)</a:t>
          </a:r>
          <a:endParaRPr lang="en-US" sz="1100">
            <a:solidFill>
              <a:sysClr val="windowText" lastClr="000000"/>
            </a:solidFill>
            <a:effectLst/>
            <a:latin typeface="Arial" panose="020B0604020202020204" pitchFamily="34" charset="0"/>
            <a:cs typeface="Arial" panose="020B0604020202020204" pitchFamily="34" charset="0"/>
          </a:endParaRPr>
        </a:p>
        <a:p xmlns:a="http://schemas.openxmlformats.org/drawingml/2006/main">
          <a:endParaRPr lang="en-US" sz="1100">
            <a:latin typeface="Arial" panose="020B0604020202020204" pitchFamily="34" charset="0"/>
            <a:cs typeface="Arial" panose="020B060402020202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0.01887</cdr:x>
      <cdr:y>0.02603</cdr:y>
    </cdr:from>
    <cdr:to>
      <cdr:x>0.98224</cdr:x>
      <cdr:y>0.16386</cdr:y>
    </cdr:to>
    <cdr:sp macro="" textlink="">
      <cdr:nvSpPr>
        <cdr:cNvPr id="2" name="TextBox 1">
          <a:extLst xmlns:a="http://schemas.openxmlformats.org/drawingml/2006/main">
            <a:ext uri="{FF2B5EF4-FFF2-40B4-BE49-F238E27FC236}">
              <a16:creationId xmlns:a16="http://schemas.microsoft.com/office/drawing/2014/main" id="{1E94B834-C822-F393-D0C4-5F1E2A9B43DF}"/>
            </a:ext>
          </a:extLst>
        </cdr:cNvPr>
        <cdr:cNvSpPr txBox="1"/>
      </cdr:nvSpPr>
      <cdr:spPr>
        <a:xfrm xmlns:a="http://schemas.openxmlformats.org/drawingml/2006/main">
          <a:off x="107950" y="107950"/>
          <a:ext cx="5511800" cy="571500"/>
        </a:xfrm>
        <a:prstGeom xmlns:a="http://schemas.openxmlformats.org/drawingml/2006/main" prst="rect">
          <a:avLst/>
        </a:prstGeom>
        <a:noFill xmlns:a="http://schemas.openxmlformats.org/drawingml/2006/main"/>
        <a:ln xmlns:a="http://schemas.openxmlformats.org/drawingml/2006/main">
          <a:noFill/>
        </a:ln>
      </cdr:spPr>
      <cdr:txBody>
        <a:bodyPr xmlns:a="http://schemas.openxmlformats.org/drawingml/2006/main" vertOverflow="clip" wrap="square" rtlCol="0"/>
        <a:lstStyle xmlns:a="http://schemas.openxmlformats.org/drawingml/2006/main"/>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200" b="1">
              <a:solidFill>
                <a:sysClr val="windowText" lastClr="000000"/>
              </a:solidFill>
              <a:latin typeface="Segoe UI" panose="020B0502040204020203" pitchFamily="34" charset="0"/>
              <a:cs typeface="Segoe UI" panose="020B0502040204020203" pitchFamily="34" charset="0"/>
            </a:rPr>
            <a:t>Impact on</a:t>
          </a:r>
          <a:r>
            <a:rPr lang="en-US" sz="1200" b="1" baseline="0">
              <a:solidFill>
                <a:sysClr val="windowText" lastClr="000000"/>
              </a:solidFill>
              <a:latin typeface="Segoe UI" panose="020B0502040204020203" pitchFamily="34" charset="0"/>
              <a:cs typeface="Segoe UI" panose="020B0502040204020203" pitchFamily="34" charset="0"/>
            </a:rPr>
            <a:t> GDP </a:t>
          </a:r>
        </a:p>
        <a:p xmlns:a="http://schemas.openxmlformats.org/drawingml/2006/main">
          <a:pPr marL="0" marR="0" lvl="0" indent="0" algn="l" defTabSz="914400" rtl="0" eaLnBrk="1" fontAlgn="auto" latinLnBrk="0" hangingPunct="1">
            <a:lnSpc>
              <a:spcPct val="100000"/>
            </a:lnSpc>
            <a:spcBef>
              <a:spcPts val="0"/>
            </a:spcBef>
            <a:spcAft>
              <a:spcPts val="0"/>
            </a:spcAft>
            <a:buClrTx/>
            <a:buSzTx/>
            <a:buFontTx/>
            <a:buNone/>
            <a:tabLst/>
            <a:defRPr sz="1400" b="0" i="0" u="none" strike="noStrike" kern="1200" spc="0" baseline="0">
              <a:solidFill>
                <a:sysClr val="windowText" lastClr="000000">
                  <a:lumMod val="65000"/>
                  <a:lumOff val="35000"/>
                </a:sysClr>
              </a:solidFill>
              <a:latin typeface="+mn-lt"/>
              <a:ea typeface="+mn-ea"/>
              <a:cs typeface="+mn-cs"/>
            </a:defRPr>
          </a:pPr>
          <a:r>
            <a:rPr lang="en-US" sz="1100" b="0" i="0" baseline="0">
              <a:solidFill>
                <a:sysClr val="windowText" lastClr="000000"/>
              </a:solidFill>
              <a:effectLst/>
              <a:latin typeface="Segoe UI" panose="020B0502040204020203" pitchFamily="34" charset="0"/>
              <a:cs typeface="Segoe UI" panose="020B0502040204020203" pitchFamily="34" charset="0"/>
            </a:rPr>
            <a:t>(Percent)</a:t>
          </a:r>
          <a:endParaRPr lang="en-US" sz="1100">
            <a:solidFill>
              <a:sysClr val="windowText" lastClr="000000"/>
            </a:solidFill>
            <a:effectLst/>
            <a:latin typeface="Segoe UI" panose="020B0502040204020203" pitchFamily="34" charset="0"/>
            <a:cs typeface="Segoe UI" panose="020B0502040204020203" pitchFamily="34" charset="0"/>
          </a:endParaRPr>
        </a:p>
        <a:p xmlns:a="http://schemas.openxmlformats.org/drawingml/2006/main">
          <a:endParaRPr lang="en-US" sz="1100"/>
        </a:p>
      </cdr:txBody>
    </cdr:sp>
  </cdr:relSizeAnchor>
</c:userShapes>
</file>

<file path=ppt/drawings/drawing4.xml><?xml version="1.0" encoding="utf-8"?>
<c:userShapes xmlns:c="http://schemas.openxmlformats.org/drawingml/2006/chart">
  <cdr:relSizeAnchor xmlns:cdr="http://schemas.openxmlformats.org/drawingml/2006/chartDrawing">
    <cdr:from>
      <cdr:x>0.09686</cdr:x>
      <cdr:y>0.20032</cdr:y>
    </cdr:from>
    <cdr:to>
      <cdr:x>0.15338</cdr:x>
      <cdr:y>0.2232</cdr:y>
    </cdr:to>
    <cdr:cxnSp macro="">
      <cdr:nvCxnSpPr>
        <cdr:cNvPr id="2" name="Straight Connector 1">
          <a:extLst xmlns:a="http://schemas.openxmlformats.org/drawingml/2006/main">
            <a:ext uri="{FF2B5EF4-FFF2-40B4-BE49-F238E27FC236}">
              <a16:creationId xmlns:a16="http://schemas.microsoft.com/office/drawing/2014/main" id="{A61A81D0-0AEA-6AFC-9C03-A79DC0BC9BF2}"/>
            </a:ext>
          </a:extLst>
        </cdr:cNvPr>
        <cdr:cNvCxnSpPr/>
      </cdr:nvCxnSpPr>
      <cdr:spPr>
        <a:xfrm xmlns:a="http://schemas.openxmlformats.org/drawingml/2006/main" flipV="1">
          <a:off x="362907" y="829260"/>
          <a:ext cx="211766" cy="94718"/>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5.xml><?xml version="1.0" encoding="utf-8"?>
<c:userShapes xmlns:c="http://schemas.openxmlformats.org/drawingml/2006/chart">
  <cdr:relSizeAnchor xmlns:cdr="http://schemas.openxmlformats.org/drawingml/2006/chartDrawing">
    <cdr:from>
      <cdr:x>0.08195</cdr:x>
      <cdr:y>0.21794</cdr:y>
    </cdr:from>
    <cdr:to>
      <cdr:x>0.19508</cdr:x>
      <cdr:y>0.24647</cdr:y>
    </cdr:to>
    <cdr:cxnSp macro="">
      <cdr:nvCxnSpPr>
        <cdr:cNvPr id="2" name="Straight Connector 1">
          <a:extLst xmlns:a="http://schemas.openxmlformats.org/drawingml/2006/main">
            <a:ext uri="{FF2B5EF4-FFF2-40B4-BE49-F238E27FC236}">
              <a16:creationId xmlns:a16="http://schemas.microsoft.com/office/drawing/2014/main" id="{94B6CAE0-B454-6740-8EC6-151A903A5CAB}"/>
            </a:ext>
          </a:extLst>
        </cdr:cNvPr>
        <cdr:cNvCxnSpPr/>
      </cdr:nvCxnSpPr>
      <cdr:spPr>
        <a:xfrm xmlns:a="http://schemas.openxmlformats.org/drawingml/2006/main" flipV="1">
          <a:off x="303891" y="865217"/>
          <a:ext cx="419536" cy="113260"/>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0.40144</cdr:x>
      <cdr:y>0.21855</cdr:y>
    </cdr:from>
    <cdr:to>
      <cdr:x>0.50214</cdr:x>
      <cdr:y>0.24829</cdr:y>
    </cdr:to>
    <cdr:cxnSp macro="">
      <cdr:nvCxnSpPr>
        <cdr:cNvPr id="4" name="Straight Connector 3">
          <a:extLst xmlns:a="http://schemas.openxmlformats.org/drawingml/2006/main">
            <a:ext uri="{FF2B5EF4-FFF2-40B4-BE49-F238E27FC236}">
              <a16:creationId xmlns:a16="http://schemas.microsoft.com/office/drawing/2014/main" id="{35C28CB5-60E5-ED99-E5A5-81B0A08635DD}"/>
            </a:ext>
          </a:extLst>
        </cdr:cNvPr>
        <cdr:cNvCxnSpPr/>
      </cdr:nvCxnSpPr>
      <cdr:spPr>
        <a:xfrm xmlns:a="http://schemas.openxmlformats.org/drawingml/2006/main" flipV="1">
          <a:off x="1506415" y="916859"/>
          <a:ext cx="377902" cy="124762"/>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drawings/drawing6.xml><?xml version="1.0" encoding="utf-8"?>
<c:userShapes xmlns:c="http://schemas.openxmlformats.org/drawingml/2006/chart">
  <cdr:relSizeAnchor xmlns:cdr="http://schemas.openxmlformats.org/drawingml/2006/chartDrawing">
    <cdr:from>
      <cdr:x>0.10034</cdr:x>
      <cdr:y>0.21794</cdr:y>
    </cdr:from>
    <cdr:to>
      <cdr:x>0.20442</cdr:x>
      <cdr:y>0.24394</cdr:y>
    </cdr:to>
    <cdr:cxnSp macro="">
      <cdr:nvCxnSpPr>
        <cdr:cNvPr id="2" name="Straight Connector 1">
          <a:extLst xmlns:a="http://schemas.openxmlformats.org/drawingml/2006/main">
            <a:ext uri="{FF2B5EF4-FFF2-40B4-BE49-F238E27FC236}">
              <a16:creationId xmlns:a16="http://schemas.microsoft.com/office/drawing/2014/main" id="{94B6CAE0-B454-6740-8EC6-151A903A5CAB}"/>
            </a:ext>
          </a:extLst>
        </cdr:cNvPr>
        <cdr:cNvCxnSpPr/>
      </cdr:nvCxnSpPr>
      <cdr:spPr>
        <a:xfrm xmlns:a="http://schemas.openxmlformats.org/drawingml/2006/main" flipV="1">
          <a:off x="376528" y="914315"/>
          <a:ext cx="390555" cy="109054"/>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dr:relSizeAnchor xmlns:cdr="http://schemas.openxmlformats.org/drawingml/2006/chartDrawing">
    <cdr:from>
      <cdr:x>0.40144</cdr:x>
      <cdr:y>0.21855</cdr:y>
    </cdr:from>
    <cdr:to>
      <cdr:x>0.50214</cdr:x>
      <cdr:y>0.24829</cdr:y>
    </cdr:to>
    <cdr:cxnSp macro="">
      <cdr:nvCxnSpPr>
        <cdr:cNvPr id="4" name="Straight Connector 3">
          <a:extLst xmlns:a="http://schemas.openxmlformats.org/drawingml/2006/main">
            <a:ext uri="{FF2B5EF4-FFF2-40B4-BE49-F238E27FC236}">
              <a16:creationId xmlns:a16="http://schemas.microsoft.com/office/drawing/2014/main" id="{35C28CB5-60E5-ED99-E5A5-81B0A08635DD}"/>
            </a:ext>
          </a:extLst>
        </cdr:cNvPr>
        <cdr:cNvCxnSpPr/>
      </cdr:nvCxnSpPr>
      <cdr:spPr>
        <a:xfrm xmlns:a="http://schemas.openxmlformats.org/drawingml/2006/main" flipV="1">
          <a:off x="1506415" y="916859"/>
          <a:ext cx="377902" cy="124762"/>
        </a:xfrm>
        <a:prstGeom xmlns:a="http://schemas.openxmlformats.org/drawingml/2006/main" prst="line">
          <a:avLst/>
        </a:prstGeom>
        <a:ln xmlns:a="http://schemas.openxmlformats.org/drawingml/2006/main" w="38100">
          <a:solidFill>
            <a:schemeClr val="bg1"/>
          </a:solidFill>
        </a:ln>
      </cdr:spPr>
      <cdr:style>
        <a:lnRef xmlns:a="http://schemas.openxmlformats.org/drawingml/2006/main" idx="1">
          <a:schemeClr val="accent1"/>
        </a:lnRef>
        <a:fillRef xmlns:a="http://schemas.openxmlformats.org/drawingml/2006/main" idx="0">
          <a:schemeClr val="accent1"/>
        </a:fillRef>
        <a:effectRef xmlns:a="http://schemas.openxmlformats.org/drawingml/2006/main" idx="0">
          <a:schemeClr val="accent1"/>
        </a:effectRef>
        <a:fontRef xmlns:a="http://schemas.openxmlformats.org/drawingml/2006/main" idx="minor">
          <a:schemeClr val="tx1"/>
        </a:fontRef>
      </cdr:style>
    </cdr:cxn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8BDC3EE-A7EE-457E-A336-90CDBB669097}"/>
              </a:ext>
            </a:extLst>
          </p:cNvPr>
          <p:cNvSpPr>
            <a:spLocks noGrp="1"/>
          </p:cNvSpPr>
          <p:nvPr>
            <p:ph type="hdr" sz="quarter"/>
          </p:nvPr>
        </p:nvSpPr>
        <p:spPr>
          <a:xfrm>
            <a:off x="2" y="2"/>
            <a:ext cx="3043649" cy="466379"/>
          </a:xfrm>
          <a:prstGeom prst="rect">
            <a:avLst/>
          </a:prstGeom>
        </p:spPr>
        <p:txBody>
          <a:bodyPr vert="horz" lIns="88252" tIns="44127" rIns="88252" bIns="44127" rtlCol="0"/>
          <a:lstStyle>
            <a:lvl1pPr algn="l">
              <a:defRPr sz="1200"/>
            </a:lvl1pPr>
          </a:lstStyle>
          <a:p>
            <a:endParaRPr lang="en-US"/>
          </a:p>
        </p:txBody>
      </p:sp>
      <p:sp>
        <p:nvSpPr>
          <p:cNvPr id="3" name="Date Placeholder 2">
            <a:extLst>
              <a:ext uri="{FF2B5EF4-FFF2-40B4-BE49-F238E27FC236}">
                <a16:creationId xmlns:a16="http://schemas.microsoft.com/office/drawing/2014/main" id="{7AF761D8-E644-4A71-B303-D1406E164B8E}"/>
              </a:ext>
            </a:extLst>
          </p:cNvPr>
          <p:cNvSpPr>
            <a:spLocks noGrp="1"/>
          </p:cNvSpPr>
          <p:nvPr>
            <p:ph type="dt" sz="quarter" idx="1"/>
          </p:nvPr>
        </p:nvSpPr>
        <p:spPr>
          <a:xfrm>
            <a:off x="3977929" y="2"/>
            <a:ext cx="3043649" cy="466379"/>
          </a:xfrm>
          <a:prstGeom prst="rect">
            <a:avLst/>
          </a:prstGeom>
        </p:spPr>
        <p:txBody>
          <a:bodyPr vert="horz" lIns="88252" tIns="44127" rIns="88252" bIns="44127" rtlCol="0"/>
          <a:lstStyle>
            <a:lvl1pPr algn="r">
              <a:defRPr sz="1200"/>
            </a:lvl1pPr>
          </a:lstStyle>
          <a:p>
            <a:fld id="{284DB788-5B67-4240-B150-A692BBEF9884}" type="datetimeFigureOut">
              <a:rPr lang="en-US" smtClean="0"/>
              <a:t>5/23/2024</a:t>
            </a:fld>
            <a:endParaRPr lang="en-US"/>
          </a:p>
        </p:txBody>
      </p:sp>
      <p:sp>
        <p:nvSpPr>
          <p:cNvPr id="4" name="Footer Placeholder 3">
            <a:extLst>
              <a:ext uri="{FF2B5EF4-FFF2-40B4-BE49-F238E27FC236}">
                <a16:creationId xmlns:a16="http://schemas.microsoft.com/office/drawing/2014/main" id="{3F3ECAF4-A1EC-48F6-A7E1-B6F758AD7BD6}"/>
              </a:ext>
            </a:extLst>
          </p:cNvPr>
          <p:cNvSpPr>
            <a:spLocks noGrp="1"/>
          </p:cNvSpPr>
          <p:nvPr>
            <p:ph type="ftr" sz="quarter" idx="2"/>
          </p:nvPr>
        </p:nvSpPr>
        <p:spPr>
          <a:xfrm>
            <a:off x="2" y="8842722"/>
            <a:ext cx="3043649" cy="466378"/>
          </a:xfrm>
          <a:prstGeom prst="rect">
            <a:avLst/>
          </a:prstGeom>
        </p:spPr>
        <p:txBody>
          <a:bodyPr vert="horz" lIns="88252" tIns="44127" rIns="88252" bIns="44127"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E563B682-ECFE-41AB-B477-1BB1750A928B}"/>
              </a:ext>
            </a:extLst>
          </p:cNvPr>
          <p:cNvSpPr>
            <a:spLocks noGrp="1"/>
          </p:cNvSpPr>
          <p:nvPr>
            <p:ph type="sldNum" sz="quarter" idx="3"/>
          </p:nvPr>
        </p:nvSpPr>
        <p:spPr>
          <a:xfrm>
            <a:off x="3977929" y="8842722"/>
            <a:ext cx="3043649" cy="466378"/>
          </a:xfrm>
          <a:prstGeom prst="rect">
            <a:avLst/>
          </a:prstGeom>
        </p:spPr>
        <p:txBody>
          <a:bodyPr vert="horz" lIns="88252" tIns="44127" rIns="88252" bIns="44127" rtlCol="0" anchor="b"/>
          <a:lstStyle>
            <a:lvl1pPr algn="r">
              <a:defRPr sz="1200"/>
            </a:lvl1pPr>
          </a:lstStyle>
          <a:p>
            <a:fld id="{B595A7DD-BC24-4491-8E35-2C70FA3E79EF}" type="slidenum">
              <a:rPr lang="en-US" smtClean="0"/>
              <a:t>‹#›</a:t>
            </a:fld>
            <a:endParaRPr lang="en-US"/>
          </a:p>
        </p:txBody>
      </p:sp>
    </p:spTree>
    <p:extLst>
      <p:ext uri="{BB962C8B-B14F-4D97-AF65-F5344CB8AC3E}">
        <p14:creationId xmlns:p14="http://schemas.microsoft.com/office/powerpoint/2010/main" val="93316857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3"/>
            <a:ext cx="3043343" cy="467071"/>
          </a:xfrm>
          <a:prstGeom prst="rect">
            <a:avLst/>
          </a:prstGeom>
        </p:spPr>
        <p:txBody>
          <a:bodyPr vert="horz" lIns="93291" tIns="46647" rIns="93291" bIns="46647" rtlCol="0"/>
          <a:lstStyle>
            <a:lvl1pPr algn="l">
              <a:defRPr sz="1300"/>
            </a:lvl1pPr>
          </a:lstStyle>
          <a:p>
            <a:endParaRPr lang="en-US"/>
          </a:p>
        </p:txBody>
      </p:sp>
      <p:sp>
        <p:nvSpPr>
          <p:cNvPr id="3" name="Date Placeholder 2"/>
          <p:cNvSpPr>
            <a:spLocks noGrp="1"/>
          </p:cNvSpPr>
          <p:nvPr>
            <p:ph type="dt" idx="1"/>
          </p:nvPr>
        </p:nvSpPr>
        <p:spPr>
          <a:xfrm>
            <a:off x="3978131" y="3"/>
            <a:ext cx="3043343" cy="467071"/>
          </a:xfrm>
          <a:prstGeom prst="rect">
            <a:avLst/>
          </a:prstGeom>
        </p:spPr>
        <p:txBody>
          <a:bodyPr vert="horz" lIns="93291" tIns="46647" rIns="93291" bIns="46647" rtlCol="0"/>
          <a:lstStyle>
            <a:lvl1pPr algn="r">
              <a:defRPr sz="1300"/>
            </a:lvl1pPr>
          </a:lstStyle>
          <a:p>
            <a:fld id="{3E224002-54F7-4B5B-92C4-70A5E3C6070C}" type="datetimeFigureOut">
              <a:rPr lang="en-US" smtClean="0"/>
              <a:t>5/23/2024</a:t>
            </a:fld>
            <a:endParaRPr lang="en-US"/>
          </a:p>
        </p:txBody>
      </p:sp>
      <p:sp>
        <p:nvSpPr>
          <p:cNvPr id="4" name="Slide Image Placeholder 3"/>
          <p:cNvSpPr>
            <a:spLocks noGrp="1" noRot="1" noChangeAspect="1"/>
          </p:cNvSpPr>
          <p:nvPr>
            <p:ph type="sldImg" idx="2"/>
          </p:nvPr>
        </p:nvSpPr>
        <p:spPr>
          <a:xfrm>
            <a:off x="719138" y="1163638"/>
            <a:ext cx="5584825" cy="3141662"/>
          </a:xfrm>
          <a:prstGeom prst="rect">
            <a:avLst/>
          </a:prstGeom>
          <a:noFill/>
          <a:ln w="12700">
            <a:solidFill>
              <a:prstClr val="black"/>
            </a:solidFill>
          </a:ln>
        </p:spPr>
        <p:txBody>
          <a:bodyPr vert="horz" lIns="93291" tIns="46647" rIns="93291" bIns="46647" rtlCol="0" anchor="ctr"/>
          <a:lstStyle/>
          <a:p>
            <a:endParaRPr lang="en-US"/>
          </a:p>
        </p:txBody>
      </p:sp>
      <p:sp>
        <p:nvSpPr>
          <p:cNvPr id="5" name="Notes Placeholder 4"/>
          <p:cNvSpPr>
            <a:spLocks noGrp="1"/>
          </p:cNvSpPr>
          <p:nvPr>
            <p:ph type="body" sz="quarter" idx="3"/>
          </p:nvPr>
        </p:nvSpPr>
        <p:spPr>
          <a:xfrm>
            <a:off x="702310" y="4480006"/>
            <a:ext cx="5618480" cy="3665459"/>
          </a:xfrm>
          <a:prstGeom prst="rect">
            <a:avLst/>
          </a:prstGeom>
        </p:spPr>
        <p:txBody>
          <a:bodyPr vert="horz" lIns="93291" tIns="46647" rIns="93291" bIns="46647"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42030"/>
            <a:ext cx="3043343" cy="467070"/>
          </a:xfrm>
          <a:prstGeom prst="rect">
            <a:avLst/>
          </a:prstGeom>
        </p:spPr>
        <p:txBody>
          <a:bodyPr vert="horz" lIns="93291" tIns="46647" rIns="93291" bIns="46647" rtlCol="0" anchor="b"/>
          <a:lstStyle>
            <a:lvl1pPr algn="l">
              <a:defRPr sz="1300"/>
            </a:lvl1pPr>
          </a:lstStyle>
          <a:p>
            <a:endParaRPr lang="en-US"/>
          </a:p>
        </p:txBody>
      </p:sp>
      <p:sp>
        <p:nvSpPr>
          <p:cNvPr id="7" name="Slide Number Placeholder 6"/>
          <p:cNvSpPr>
            <a:spLocks noGrp="1"/>
          </p:cNvSpPr>
          <p:nvPr>
            <p:ph type="sldNum" sz="quarter" idx="5"/>
          </p:nvPr>
        </p:nvSpPr>
        <p:spPr>
          <a:xfrm>
            <a:off x="3978131" y="8842030"/>
            <a:ext cx="3043343" cy="467070"/>
          </a:xfrm>
          <a:prstGeom prst="rect">
            <a:avLst/>
          </a:prstGeom>
        </p:spPr>
        <p:txBody>
          <a:bodyPr vert="horz" lIns="93291" tIns="46647" rIns="93291" bIns="46647" rtlCol="0" anchor="b"/>
          <a:lstStyle>
            <a:lvl1pPr algn="r">
              <a:defRPr sz="1300"/>
            </a:lvl1pPr>
          </a:lstStyle>
          <a:p>
            <a:fld id="{C9C10D6D-1C14-46E6-8989-9AB9F2590A04}" type="slidenum">
              <a:rPr lang="en-US" smtClean="0"/>
              <a:t>‹#›</a:t>
            </a:fld>
            <a:endParaRPr lang="en-US"/>
          </a:p>
        </p:txBody>
      </p:sp>
    </p:spTree>
    <p:extLst>
      <p:ext uri="{BB962C8B-B14F-4D97-AF65-F5344CB8AC3E}">
        <p14:creationId xmlns:p14="http://schemas.microsoft.com/office/powerpoint/2010/main" val="25623702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13488" cy="3552825"/>
          </a:xfrm>
        </p:spPr>
      </p:sp>
      <p:sp>
        <p:nvSpPr>
          <p:cNvPr id="3" name="Notes Placeholder 2"/>
          <p:cNvSpPr>
            <a:spLocks noGrp="1"/>
          </p:cNvSpPr>
          <p:nvPr>
            <p:ph type="body" idx="1"/>
          </p:nvPr>
        </p:nvSpPr>
        <p:spPr>
          <a:xfrm>
            <a:off x="666750" y="4480006"/>
            <a:ext cx="5676900" cy="3665459"/>
          </a:xfrm>
        </p:spPr>
        <p:txBody>
          <a:bodyPr/>
          <a:lstStyle/>
          <a:p>
            <a:pPr defTabSz="882762">
              <a:lnSpc>
                <a:spcPct val="114000"/>
              </a:lnSpc>
              <a:spcBef>
                <a:spcPts val="600"/>
              </a:spcBef>
              <a:defRPr/>
            </a:pPr>
            <a:r>
              <a:rPr lang="en-US" sz="800" b="1">
                <a:latin typeface="Arial" panose="020B0604020202020204" pitchFamily="34" charset="0"/>
                <a:cs typeface="Arial" panose="020B0604020202020204" pitchFamily="34" charset="0"/>
              </a:rPr>
              <a:t>Photo 1</a:t>
            </a:r>
            <a:r>
              <a:rPr lang="en-US" sz="800">
                <a:latin typeface="Arial" panose="020B0604020202020204" pitchFamily="34" charset="0"/>
                <a:cs typeface="Arial" panose="020B0604020202020204" pitchFamily="34" charset="0"/>
              </a:rPr>
              <a:t>: </a:t>
            </a:r>
            <a:r>
              <a:rPr lang="en-US" sz="800">
                <a:solidFill>
                  <a:srgbClr val="080808"/>
                </a:solidFill>
                <a:latin typeface="Lato" panose="020F0502020204030204" pitchFamily="34" charset="0"/>
              </a:rPr>
              <a:t>Al-</a:t>
            </a:r>
            <a:r>
              <a:rPr lang="en-US" sz="800" err="1">
                <a:solidFill>
                  <a:srgbClr val="080808"/>
                </a:solidFill>
                <a:latin typeface="Lato" panose="020F0502020204030204" pitchFamily="34" charset="0"/>
              </a:rPr>
              <a:t>Shuhada</a:t>
            </a:r>
            <a:r>
              <a:rPr lang="en-US" sz="800">
                <a:solidFill>
                  <a:srgbClr val="080808"/>
                </a:solidFill>
                <a:latin typeface="Lato" panose="020F0502020204030204" pitchFamily="34" charset="0"/>
              </a:rPr>
              <a:t> Mosque</a:t>
            </a:r>
            <a:r>
              <a:rPr lang="en-US" sz="800">
                <a:latin typeface="Arial" panose="020B0604020202020204" pitchFamily="34" charset="0"/>
                <a:cs typeface="Arial" panose="020B0604020202020204" pitchFamily="34" charset="0"/>
              </a:rPr>
              <a:t>, Gaza, </a:t>
            </a:r>
            <a:r>
              <a:rPr lang="en-US" sz="1000">
                <a:solidFill>
                  <a:srgbClr val="080808"/>
                </a:solidFill>
                <a:latin typeface="Lato"/>
              </a:rPr>
              <a:t>Photo by Mahmoud Issa/Anadolu via Getty Images</a:t>
            </a:r>
            <a:endParaRPr lang="en-US" sz="800">
              <a:latin typeface="Arial" panose="020B0604020202020204" pitchFamily="34" charset="0"/>
              <a:cs typeface="Arial" panose="020B0604020202020204" pitchFamily="34" charset="0"/>
            </a:endParaRPr>
          </a:p>
          <a:p>
            <a:pPr defTabSz="882762">
              <a:lnSpc>
                <a:spcPct val="114000"/>
              </a:lnSpc>
              <a:spcBef>
                <a:spcPts val="600"/>
              </a:spcBef>
              <a:defRPr/>
            </a:pPr>
            <a:r>
              <a:rPr lang="en-US" sz="1000" b="1">
                <a:latin typeface="Arial" panose="020B0604020202020204" pitchFamily="34" charset="0"/>
                <a:cs typeface="Arial" panose="020B0604020202020204" pitchFamily="34" charset="0"/>
              </a:rPr>
              <a:t>Photo 2:</a:t>
            </a:r>
            <a:r>
              <a:rPr lang="en-US" sz="1000">
                <a:latin typeface="Arial" panose="020B0604020202020204" pitchFamily="34" charset="0"/>
                <a:cs typeface="Arial" panose="020B0604020202020204" pitchFamily="34" charset="0"/>
              </a:rPr>
              <a:t> Suez Canal – The HISTORY Channel, </a:t>
            </a:r>
            <a:r>
              <a:rPr lang="en-US" sz="1700">
                <a:solidFill>
                  <a:srgbClr val="000000"/>
                </a:solidFill>
                <a:latin typeface="Calibri" panose="020F0502020204030204" pitchFamily="34" charset="0"/>
                <a:ea typeface="SimHei"/>
              </a:rPr>
              <a:t>iStock.com/Tangyu Zhang</a:t>
            </a:r>
            <a:endParaRPr lang="en-US" sz="1000">
              <a:latin typeface="Arial" panose="020B0604020202020204" pitchFamily="34" charset="0"/>
              <a:cs typeface="Arial" panose="020B0604020202020204" pitchFamily="34" charset="0"/>
            </a:endParaRPr>
          </a:p>
          <a:p>
            <a:pPr defTabSz="882762">
              <a:lnSpc>
                <a:spcPct val="114000"/>
              </a:lnSpc>
              <a:spcBef>
                <a:spcPts val="579"/>
              </a:spcBef>
              <a:defRPr/>
            </a:pPr>
            <a:r>
              <a:rPr lang="en-US" sz="1000" b="1">
                <a:latin typeface="Arial" panose="020B0604020202020204" pitchFamily="34" charset="0"/>
                <a:cs typeface="Arial" panose="020B0604020202020204" pitchFamily="34" charset="0"/>
              </a:rPr>
              <a:t>Photo 3: </a:t>
            </a:r>
            <a:r>
              <a:rPr lang="en-US" sz="1000" b="0">
                <a:latin typeface="Arial" panose="020B0604020202020204" pitchFamily="34" charset="0"/>
                <a:cs typeface="Arial" panose="020B0604020202020204" pitchFamily="34" charset="0"/>
              </a:rPr>
              <a:t>Ancient Arab spice market, Dubai, iStock.com/Tangyu Zhang</a:t>
            </a:r>
            <a:endParaRPr lang="en-US" sz="1700">
              <a:latin typeface="Calibri" panose="020F0502020204030204" pitchFamily="34" charset="0"/>
              <a:ea typeface="SimHei"/>
            </a:endParaRPr>
          </a:p>
        </p:txBody>
      </p:sp>
    </p:spTree>
    <p:extLst>
      <p:ext uri="{BB962C8B-B14F-4D97-AF65-F5344CB8AC3E}">
        <p14:creationId xmlns:p14="http://schemas.microsoft.com/office/powerpoint/2010/main" val="313836314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13</a:t>
            </a:fld>
            <a:endParaRPr lang="en-US"/>
          </a:p>
        </p:txBody>
      </p:sp>
    </p:spTree>
    <p:extLst>
      <p:ext uri="{BB962C8B-B14F-4D97-AF65-F5344CB8AC3E}">
        <p14:creationId xmlns:p14="http://schemas.microsoft.com/office/powerpoint/2010/main" val="314163111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lnSpc>
                <a:spcPct val="120000"/>
              </a:lnSpc>
              <a:spcAft>
                <a:spcPts val="788"/>
              </a:spcAft>
              <a:tabLst>
                <a:tab pos="225237" algn="l"/>
                <a:tab pos="450473" algn="l"/>
              </a:tabLst>
            </a:pPr>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028974DB-8054-43EE-8F42-1AFBB44BC355}" type="slidenum">
              <a:rPr lang="en-US" smtClean="0"/>
              <a:t>14</a:t>
            </a:fld>
            <a:endParaRPr lang="en-US"/>
          </a:p>
        </p:txBody>
      </p:sp>
    </p:spTree>
    <p:extLst>
      <p:ext uri="{BB962C8B-B14F-4D97-AF65-F5344CB8AC3E}">
        <p14:creationId xmlns:p14="http://schemas.microsoft.com/office/powerpoint/2010/main" val="672890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15</a:t>
            </a:fld>
            <a:endParaRPr lang="en-US"/>
          </a:p>
        </p:txBody>
      </p:sp>
    </p:spTree>
    <p:extLst>
      <p:ext uri="{BB962C8B-B14F-4D97-AF65-F5344CB8AC3E}">
        <p14:creationId xmlns:p14="http://schemas.microsoft.com/office/powerpoint/2010/main" val="263004597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882762"/>
            <a:endParaRPr lang="en-US">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7F090B3F-B4EB-4206-9DF0-4E212BFC52A6}" type="slidenum">
              <a:rPr lang="en-US" smtClean="0"/>
              <a:t>16</a:t>
            </a:fld>
            <a:endParaRPr lang="en-US"/>
          </a:p>
        </p:txBody>
      </p:sp>
    </p:spTree>
    <p:extLst>
      <p:ext uri="{BB962C8B-B14F-4D97-AF65-F5344CB8AC3E}">
        <p14:creationId xmlns:p14="http://schemas.microsoft.com/office/powerpoint/2010/main" val="308492984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40" y="4480005"/>
            <a:ext cx="5584825" cy="3969514"/>
          </a:xfrm>
        </p:spPr>
        <p:txBody>
          <a:bodyPr/>
          <a:lstStyle/>
          <a:p>
            <a:endParaRPr lang="en-US" sz="1800">
              <a:solidFill>
                <a:srgbClr val="000000"/>
              </a:solidFill>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2915">
              <a:defRPr/>
            </a:pPr>
            <a:fld id="{7A64E2A1-001E-452C-BA12-752819F5EF79}" type="slidenum">
              <a:rPr lang="en-US">
                <a:solidFill>
                  <a:prstClr val="black"/>
                </a:solidFill>
                <a:latin typeface="Calibri" panose="020F0502020204030204"/>
              </a:rPr>
              <a:pPr defTabSz="932915">
                <a:defRPr/>
              </a:pPr>
              <a:t>17</a:t>
            </a:fld>
            <a:endParaRPr lang="en-US">
              <a:solidFill>
                <a:prstClr val="black"/>
              </a:solidFill>
              <a:latin typeface="Calibri" panose="020F0502020204030204"/>
            </a:endParaRPr>
          </a:p>
        </p:txBody>
      </p:sp>
    </p:spTree>
    <p:extLst>
      <p:ext uri="{BB962C8B-B14F-4D97-AF65-F5344CB8AC3E}">
        <p14:creationId xmlns:p14="http://schemas.microsoft.com/office/powerpoint/2010/main" val="298586711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25000"/>
              </a:lnSpc>
              <a:spcBef>
                <a:spcPts val="772"/>
              </a:spcBef>
            </a:pPr>
            <a:endParaRPr lang="en-US" sz="800">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3167">
              <a:defRPr/>
            </a:pPr>
            <a:fld id="{7A64E2A1-001E-452C-BA12-752819F5EF79}" type="slidenum">
              <a:rPr lang="en-US" sz="1200">
                <a:solidFill>
                  <a:prstClr val="black"/>
                </a:solidFill>
                <a:latin typeface="Calibri" panose="020F0502020204030204"/>
              </a:rPr>
              <a:pPr defTabSz="933167">
                <a:defRPr/>
              </a:pPr>
              <a:t>18</a:t>
            </a:fld>
            <a:endParaRPr lang="en-US" sz="1200">
              <a:solidFill>
                <a:prstClr val="black"/>
              </a:solidFill>
              <a:latin typeface="Calibri" panose="020F0502020204030204"/>
            </a:endParaRPr>
          </a:p>
        </p:txBody>
      </p:sp>
    </p:spTree>
    <p:extLst>
      <p:ext uri="{BB962C8B-B14F-4D97-AF65-F5344CB8AC3E}">
        <p14:creationId xmlns:p14="http://schemas.microsoft.com/office/powerpoint/2010/main" val="270430861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41919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39738" y="712788"/>
            <a:ext cx="6315075" cy="3552825"/>
          </a:xfrm>
        </p:spPr>
      </p:sp>
      <p:sp>
        <p:nvSpPr>
          <p:cNvPr id="3" name="Notes Placeholder 2"/>
          <p:cNvSpPr>
            <a:spLocks noGrp="1"/>
          </p:cNvSpPr>
          <p:nvPr>
            <p:ph type="body" idx="1"/>
          </p:nvPr>
        </p:nvSpPr>
        <p:spPr>
          <a:xfrm>
            <a:off x="666750" y="4480005"/>
            <a:ext cx="5676900" cy="3665459"/>
          </a:xfrm>
        </p:spPr>
        <p:txBody>
          <a:bodyPr/>
          <a:lstStyle/>
          <a:p>
            <a:pPr>
              <a:lnSpc>
                <a:spcPct val="114000"/>
              </a:lnSpc>
              <a:spcBef>
                <a:spcPts val="600"/>
              </a:spcBef>
            </a:pP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363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10D6D-1C14-46E6-8989-9AB9F2590A04}" type="slidenum">
              <a:rPr lang="en-US" smtClean="0"/>
              <a:t>21</a:t>
            </a:fld>
            <a:endParaRPr lang="en-US"/>
          </a:p>
        </p:txBody>
      </p:sp>
    </p:spTree>
    <p:extLst>
      <p:ext uri="{BB962C8B-B14F-4D97-AF65-F5344CB8AC3E}">
        <p14:creationId xmlns:p14="http://schemas.microsoft.com/office/powerpoint/2010/main" val="39221623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1" y="4480005"/>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22</a:t>
            </a:fld>
            <a:endParaRPr lang="en-US"/>
          </a:p>
        </p:txBody>
      </p:sp>
    </p:spTree>
    <p:extLst>
      <p:ext uri="{BB962C8B-B14F-4D97-AF65-F5344CB8AC3E}">
        <p14:creationId xmlns:p14="http://schemas.microsoft.com/office/powerpoint/2010/main" val="14521950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5</a:t>
            </a:fld>
            <a:endParaRPr lang="en-US"/>
          </a:p>
        </p:txBody>
      </p:sp>
    </p:spTree>
    <p:extLst>
      <p:ext uri="{BB962C8B-B14F-4D97-AF65-F5344CB8AC3E}">
        <p14:creationId xmlns:p14="http://schemas.microsoft.com/office/powerpoint/2010/main" val="145219509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39" y="4480005"/>
            <a:ext cx="5584825" cy="3969514"/>
          </a:xfrm>
        </p:spPr>
        <p:txBody>
          <a:bodyPr/>
          <a:lstStyle/>
          <a:p>
            <a:endParaRPr lang="en-US" sz="1000" dirty="0">
              <a:solidFill>
                <a:srgbClr val="000000"/>
              </a:solidFill>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041">
              <a:defRPr/>
            </a:pPr>
            <a:fld id="{7A64E2A1-001E-452C-BA12-752819F5EF79}" type="slidenum">
              <a:rPr lang="en-US">
                <a:solidFill>
                  <a:prstClr val="black"/>
                </a:solidFill>
                <a:latin typeface="Calibri" panose="020F0502020204030204"/>
              </a:rPr>
              <a:pPr defTabSz="933041">
                <a:defRPr/>
              </a:pPr>
              <a:t>23</a:t>
            </a:fld>
            <a:endParaRPr lang="en-US">
              <a:solidFill>
                <a:prstClr val="black"/>
              </a:solidFill>
              <a:latin typeface="Calibri" panose="020F0502020204030204"/>
            </a:endParaRPr>
          </a:p>
        </p:txBody>
      </p:sp>
    </p:spTree>
    <p:extLst>
      <p:ext uri="{BB962C8B-B14F-4D97-AF65-F5344CB8AC3E}">
        <p14:creationId xmlns:p14="http://schemas.microsoft.com/office/powerpoint/2010/main" val="164448696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24</a:t>
            </a:fld>
            <a:endParaRPr lang="en-US"/>
          </a:p>
        </p:txBody>
      </p:sp>
    </p:spTree>
    <p:extLst>
      <p:ext uri="{BB962C8B-B14F-4D97-AF65-F5344CB8AC3E}">
        <p14:creationId xmlns:p14="http://schemas.microsoft.com/office/powerpoint/2010/main" val="54167931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10D6D-1C14-46E6-8989-9AB9F2590A04}" type="slidenum">
              <a:rPr lang="en-US" smtClean="0"/>
              <a:t>25</a:t>
            </a:fld>
            <a:endParaRPr lang="en-US"/>
          </a:p>
        </p:txBody>
      </p:sp>
    </p:spTree>
    <p:extLst>
      <p:ext uri="{BB962C8B-B14F-4D97-AF65-F5344CB8AC3E}">
        <p14:creationId xmlns:p14="http://schemas.microsoft.com/office/powerpoint/2010/main" val="83881640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26</a:t>
            </a:fld>
            <a:endParaRPr lang="en-US"/>
          </a:p>
        </p:txBody>
      </p:sp>
    </p:spTree>
    <p:extLst>
      <p:ext uri="{BB962C8B-B14F-4D97-AF65-F5344CB8AC3E}">
        <p14:creationId xmlns:p14="http://schemas.microsoft.com/office/powerpoint/2010/main" val="14521950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10D6D-1C14-46E6-8989-9AB9F2590A04}" type="slidenum">
              <a:rPr lang="en-US" smtClean="0"/>
              <a:t>27</a:t>
            </a:fld>
            <a:endParaRPr lang="en-US"/>
          </a:p>
        </p:txBody>
      </p:sp>
    </p:spTree>
    <p:extLst>
      <p:ext uri="{BB962C8B-B14F-4D97-AF65-F5344CB8AC3E}">
        <p14:creationId xmlns:p14="http://schemas.microsoft.com/office/powerpoint/2010/main" val="193672388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C9C10D6D-1C14-46E6-8989-9AB9F2590A04}" type="slidenum">
              <a:rPr lang="en-US" smtClean="0"/>
              <a:t>28</a:t>
            </a:fld>
            <a:endParaRPr lang="en-US"/>
          </a:p>
        </p:txBody>
      </p:sp>
    </p:spTree>
    <p:extLst>
      <p:ext uri="{BB962C8B-B14F-4D97-AF65-F5344CB8AC3E}">
        <p14:creationId xmlns:p14="http://schemas.microsoft.com/office/powerpoint/2010/main" val="47508779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29</a:t>
            </a:fld>
            <a:endParaRPr lang="en-US"/>
          </a:p>
        </p:txBody>
      </p:sp>
    </p:spTree>
    <p:extLst>
      <p:ext uri="{BB962C8B-B14F-4D97-AF65-F5344CB8AC3E}">
        <p14:creationId xmlns:p14="http://schemas.microsoft.com/office/powerpoint/2010/main" val="280345046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5"/>
          </p:nvPr>
        </p:nvSpPr>
        <p:spPr/>
        <p:txBody>
          <a:bodyPr/>
          <a:lstStyle/>
          <a:p>
            <a:fld id="{C9C10D6D-1C14-46E6-8989-9AB9F2590A04}" type="slidenum">
              <a:rPr lang="en-US" smtClean="0"/>
              <a:t>30</a:t>
            </a:fld>
            <a:endParaRPr lang="en-US"/>
          </a:p>
        </p:txBody>
      </p:sp>
    </p:spTree>
    <p:extLst>
      <p:ext uri="{BB962C8B-B14F-4D97-AF65-F5344CB8AC3E}">
        <p14:creationId xmlns:p14="http://schemas.microsoft.com/office/powerpoint/2010/main" val="288856161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32</a:t>
            </a:fld>
            <a:endParaRPr lang="en-US"/>
          </a:p>
        </p:txBody>
      </p:sp>
    </p:spTree>
    <p:extLst>
      <p:ext uri="{BB962C8B-B14F-4D97-AF65-F5344CB8AC3E}">
        <p14:creationId xmlns:p14="http://schemas.microsoft.com/office/powerpoint/2010/main" val="41997419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41325" y="712788"/>
            <a:ext cx="6313488" cy="3552825"/>
          </a:xfrm>
        </p:spPr>
      </p:sp>
      <p:sp>
        <p:nvSpPr>
          <p:cNvPr id="3" name="Notes Placeholder 2"/>
          <p:cNvSpPr>
            <a:spLocks noGrp="1"/>
          </p:cNvSpPr>
          <p:nvPr>
            <p:ph type="body" idx="1"/>
          </p:nvPr>
        </p:nvSpPr>
        <p:spPr>
          <a:xfrm>
            <a:off x="666750" y="4480006"/>
            <a:ext cx="5676900" cy="3665459"/>
          </a:xfrm>
        </p:spPr>
        <p:txBody>
          <a:bodyPr/>
          <a:lstStyle/>
          <a:p>
            <a:pPr marL="285750" indent="-285750">
              <a:lnSpc>
                <a:spcPct val="114000"/>
              </a:lnSpc>
              <a:spcBef>
                <a:spcPts val="579"/>
              </a:spcBef>
              <a:buFont typeface="Arial" panose="020B0604020202020204" pitchFamily="34" charset="0"/>
              <a:buChar char="•"/>
            </a:pP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Countries across MENA and the CCA have experienced numerous shocks in recent years, significantly reshaping their trade patterns. Following trade dislocation from the COVID-19 pandemic, Russia’s war in Ukraine contributed to changes in regional trade dynamics, especially for CCA countries. More recently, security tensions in the Red Sea have raised broader concerns about their impact on shipping costs and trade. This has increased the risk of trade and supply chain disruptions, not only in the MENA region but globally. </a:t>
            </a:r>
          </a:p>
          <a:p>
            <a:pPr marL="285750" indent="-285750">
              <a:lnSpc>
                <a:spcPct val="114000"/>
              </a:lnSpc>
              <a:spcBef>
                <a:spcPts val="579"/>
              </a:spcBef>
              <a:buFont typeface="Arial" panose="020B0604020202020204" pitchFamily="34" charset="0"/>
              <a:buChar char="•"/>
            </a:pPr>
            <a:endPar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285750" indent="-285750">
              <a:lnSpc>
                <a:spcPct val="114000"/>
              </a:lnSpc>
              <a:spcBef>
                <a:spcPts val="579"/>
              </a:spcBef>
              <a:buFont typeface="Arial" panose="020B0604020202020204" pitchFamily="34" charset="0"/>
              <a:buChar char="•"/>
            </a:pPr>
            <a:r>
              <a:rPr lang="en-US" sz="1000">
                <a:solidFill>
                  <a:srgbClr val="000000"/>
                </a:solidFill>
                <a:effectLst/>
                <a:latin typeface="Arial" panose="020B0604020202020204" pitchFamily="34" charset="0"/>
                <a:ea typeface="Gulim"/>
                <a:cs typeface="Arial" panose="020B0604020202020204" pitchFamily="34" charset="0"/>
              </a:rPr>
              <a:t>This presentation will focus on (1) the trade impact for recent shocks in MENA and CCA and (2) on the trade implications of a changing geoeconomic fragmentation landscape. In the last </a:t>
            </a:r>
            <a:endParaRPr lang="en-US" sz="10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1383631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38" y="4480004"/>
            <a:ext cx="5584825" cy="2962196"/>
          </a:xfrm>
        </p:spPr>
        <p:txBody>
          <a:bodyPr/>
          <a:lstStyle/>
          <a:p>
            <a:pPr>
              <a:lnSpc>
                <a:spcPct val="114000"/>
              </a:lnSpc>
              <a:spcBef>
                <a:spcPts val="600"/>
              </a:spcBef>
            </a:pPr>
            <a:endParaRPr lang="en-US" sz="1000">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33167">
              <a:defRPr/>
            </a:pPr>
            <a:fld id="{7A64E2A1-001E-452C-BA12-752819F5EF79}" type="slidenum">
              <a:rPr lang="en-US">
                <a:solidFill>
                  <a:prstClr val="black"/>
                </a:solidFill>
                <a:latin typeface="Calibri" panose="020F0502020204030204"/>
              </a:rPr>
              <a:pPr defTabSz="933167">
                <a:defRPr/>
              </a:pPr>
              <a:t>6</a:t>
            </a:fld>
            <a:endParaRPr lang="en-US">
              <a:solidFill>
                <a:prstClr val="black"/>
              </a:solidFill>
              <a:latin typeface="Calibri" panose="020F0502020204030204"/>
            </a:endParaRPr>
          </a:p>
        </p:txBody>
      </p:sp>
    </p:spTree>
    <p:extLst>
      <p:ext uri="{BB962C8B-B14F-4D97-AF65-F5344CB8AC3E}">
        <p14:creationId xmlns:p14="http://schemas.microsoft.com/office/powerpoint/2010/main" val="403757118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a:lnSpc>
                <a:spcPct val="114000"/>
              </a:lnSpc>
              <a:spcBef>
                <a:spcPts val="579"/>
              </a:spcBef>
            </a:pPr>
            <a:endParaRPr lang="en-US" sz="1000">
              <a:latin typeface="Arial" panose="020B0604020202020204" pitchFamily="34" charset="0"/>
              <a:ea typeface="Gulim"/>
              <a:cs typeface="Arial" panose="020B0604020202020204" pitchFamily="34" charset="0"/>
            </a:endParaRPr>
          </a:p>
          <a:p>
            <a:pPr>
              <a:lnSpc>
                <a:spcPct val="114000"/>
              </a:lnSpc>
              <a:spcBef>
                <a:spcPts val="579"/>
              </a:spcBef>
            </a:pPr>
            <a:endParaRPr lang="en-US" sz="1000">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35</a:t>
            </a:fld>
            <a:endParaRPr lang="en-US">
              <a:solidFill>
                <a:prstClr val="black"/>
              </a:solidFill>
              <a:latin typeface="Calibri" panose="020F0502020204030204"/>
            </a:endParaRPr>
          </a:p>
        </p:txBody>
      </p:sp>
    </p:spTree>
    <p:extLst>
      <p:ext uri="{BB962C8B-B14F-4D97-AF65-F5344CB8AC3E}">
        <p14:creationId xmlns:p14="http://schemas.microsoft.com/office/powerpoint/2010/main" val="23805342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36</a:t>
            </a:fld>
            <a:endParaRPr lang="en-US"/>
          </a:p>
        </p:txBody>
      </p:sp>
    </p:spTree>
    <p:extLst>
      <p:ext uri="{BB962C8B-B14F-4D97-AF65-F5344CB8AC3E}">
        <p14:creationId xmlns:p14="http://schemas.microsoft.com/office/powerpoint/2010/main" val="17724731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marL="441381" lvl="1" indent="0">
              <a:lnSpc>
                <a:spcPct val="114000"/>
              </a:lnSpc>
              <a:spcBef>
                <a:spcPts val="579"/>
              </a:spcBef>
              <a:buFontTx/>
              <a:buNone/>
            </a:pPr>
            <a:r>
              <a:rPr lang="en-US" sz="800" b="1" dirty="0">
                <a:latin typeface="Arial" panose="020B0604020202020204" pitchFamily="34" charset="0"/>
                <a:ea typeface="Gulim"/>
                <a:cs typeface="Arial" panose="020B0604020202020204" pitchFamily="34" charset="0"/>
              </a:rPr>
              <a:t>Figure 1: </a:t>
            </a:r>
            <a:r>
              <a:rPr lang="en-US" sz="10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One of the implications of the war in Ukraine has been a shift in the direction of trade flows, including to and from the CCA. In 2022, the CCA’s share in EU, US, and Russian nonhydrocarbon exports increased by 25, 53, and 22 percent, respectively. In addition, the CCA’s share in their nonhydrocarbon imports rose by 47, 27, and 43 percent, respectively. Meanwhile, Russia’s shares in EU and US nonhydrocarbon exports and imports declined markedly </a:t>
            </a:r>
          </a:p>
          <a:p>
            <a:pPr marL="441381" lvl="1" indent="0">
              <a:lnSpc>
                <a:spcPct val="114000"/>
              </a:lnSpc>
              <a:spcBef>
                <a:spcPts val="579"/>
              </a:spcBef>
              <a:buFontTx/>
              <a:buNone/>
            </a:pPr>
            <a:endParaRPr lang="en-US" sz="1000" b="1" dirty="0">
              <a:solidFill>
                <a:srgbClr val="000000"/>
              </a:solidFill>
              <a:effectLst/>
              <a:latin typeface="Arial" panose="020B0604020202020204" pitchFamily="34" charset="0"/>
              <a:ea typeface="Gulim"/>
              <a:cs typeface="Arial" panose="020B0604020202020204" pitchFamily="34" charset="0"/>
            </a:endParaRPr>
          </a:p>
          <a:p>
            <a:pPr marL="441381" lvl="1" indent="0">
              <a:lnSpc>
                <a:spcPct val="114000"/>
              </a:lnSpc>
              <a:spcBef>
                <a:spcPts val="579"/>
              </a:spcBef>
              <a:buFontTx/>
              <a:buNone/>
            </a:pPr>
            <a:r>
              <a:rPr lang="en-US" sz="1000" b="1" dirty="0">
                <a:solidFill>
                  <a:srgbClr val="000000"/>
                </a:solidFill>
                <a:effectLst/>
                <a:latin typeface="Arial" panose="020B0604020202020204" pitchFamily="34" charset="0"/>
                <a:ea typeface="Gulim"/>
                <a:cs typeface="Arial" panose="020B0604020202020204" pitchFamily="34" charset="0"/>
              </a:rPr>
              <a:t>Figure 2</a:t>
            </a:r>
            <a:r>
              <a:rPr lang="en-US" sz="1000" b="1">
                <a:solidFill>
                  <a:srgbClr val="000000"/>
                </a:solidFill>
                <a:effectLst/>
                <a:latin typeface="Arial" panose="020B0604020202020204" pitchFamily="34" charset="0"/>
                <a:ea typeface="Gulim"/>
                <a:cs typeface="Arial" panose="020B0604020202020204" pitchFamily="34" charset="0"/>
              </a:rPr>
              <a:t>: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Trade </a:t>
            </a:r>
            <a:r>
              <a:rPr lang="en-US" sz="10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diversion to the CCA region entailed a noticeable increase in imports from and exports to major trading partners and across a wide range of product categories—a trend that continued in 2023 and contributed to the expansion of both overall and intraregional trade linkages.</a:t>
            </a:r>
          </a:p>
          <a:p>
            <a:pPr marL="441381" lvl="1" indent="0">
              <a:lnSpc>
                <a:spcPct val="114000"/>
              </a:lnSpc>
              <a:spcBef>
                <a:spcPts val="579"/>
              </a:spcBef>
              <a:buFontTx/>
              <a:buNone/>
            </a:pPr>
            <a:endParaRPr lang="en-US" sz="1000" dirty="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441381" marR="0" lvl="1" indent="0" algn="l" defTabSz="914400" rtl="0" eaLnBrk="1" fontAlgn="auto" latinLnBrk="0" hangingPunct="1">
              <a:lnSpc>
                <a:spcPct val="114000"/>
              </a:lnSpc>
              <a:spcBef>
                <a:spcPts val="579"/>
              </a:spcBef>
              <a:spcAft>
                <a:spcPts val="0"/>
              </a:spcAft>
              <a:buClrTx/>
              <a:buSzTx/>
              <a:buFontTx/>
              <a:buNone/>
              <a:tabLst/>
              <a:defRPr/>
            </a:pPr>
            <a:r>
              <a:rPr lang="en-US" sz="1000" b="1"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Figure 3: </a:t>
            </a:r>
            <a:r>
              <a:rPr lang="en-US" sz="10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 </a:t>
            </a:r>
            <a:r>
              <a:rPr lang="en-US" sz="1000" dirty="0">
                <a:solidFill>
                  <a:srgbClr val="000000"/>
                </a:solidFill>
                <a:effectLst/>
                <a:latin typeface="Arial" panose="020B0604020202020204" pitchFamily="34" charset="0"/>
                <a:ea typeface="Arial" panose="020B0604020202020204" pitchFamily="34" charset="0"/>
                <a:cs typeface="Arial" panose="020B0604020202020204" pitchFamily="34" charset="0"/>
              </a:rPr>
              <a:t>Alongside, countries in the CCA region have seen a change in their integration into GVCs. Specifically, most CCA countries’ (excluding Tajikistan) participation in GVCs (that is, the share of their exports that is part of a multi-stage trade process) has increased. At the same time, several CCA countries sourced more foreign inputs to produce and export than what they exported for the production of other countries’ exports (Armenia, Azerbaijan, Georgia, Kazakhstan, Uzbekistan) (Figure 3.6). Considered all together, the region’s footprint in global value chains expanded. </a:t>
            </a:r>
            <a:endParaRPr lang="en-US" sz="1000" dirty="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441381" lvl="1" indent="0">
              <a:lnSpc>
                <a:spcPct val="114000"/>
              </a:lnSpc>
              <a:spcBef>
                <a:spcPts val="579"/>
              </a:spcBef>
              <a:buFontTx/>
              <a:buNone/>
            </a:pPr>
            <a:endParaRPr lang="en-US" sz="1000" b="1" dirty="0">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86357235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marL="441381" marR="0" lvl="1" indent="0" algn="l" defTabSz="914400" rtl="0" eaLnBrk="1" fontAlgn="auto" latinLnBrk="0" hangingPunct="1">
              <a:lnSpc>
                <a:spcPct val="114000"/>
              </a:lnSpc>
              <a:spcBef>
                <a:spcPts val="579"/>
              </a:spcBef>
              <a:spcAft>
                <a:spcPts val="0"/>
              </a:spcAft>
              <a:buClrTx/>
              <a:buSzTx/>
              <a:buFontTx/>
              <a:buNone/>
              <a:tabLst/>
              <a:defRPr/>
            </a:pPr>
            <a:r>
              <a:rPr lang="en-US" sz="1000" b="1">
                <a:latin typeface="Arial" panose="020B0604020202020204" pitchFamily="34" charset="0"/>
                <a:ea typeface="Gulim"/>
                <a:cs typeface="Arial" panose="020B0604020202020204" pitchFamily="34" charset="0"/>
              </a:rPr>
              <a:t>Figure 1: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Recent security tensions in the Red Sea have disrupted maritime trade through the region. With around 15 percent of global trade and 30 percent of global container trade transiting through the Suez Canal before the onset of the conflict, the Red Sea is a crucial pathway for global maritime trade. However, starting in November 2023, attacks on commercial vessels traversing the Bab </a:t>
            </a:r>
            <a:r>
              <a:rPr lang="en-US" sz="1000" err="1">
                <a:solidFill>
                  <a:srgbClr val="000000"/>
                </a:solidFill>
                <a:effectLst/>
                <a:latin typeface="Arial" panose="020B0604020202020204" pitchFamily="34" charset="0"/>
                <a:ea typeface="Garamond" panose="02020404030301010803" pitchFamily="18" charset="0"/>
                <a:cs typeface="Garamond" panose="02020404030301010803" pitchFamily="18" charset="0"/>
              </a:rPr>
              <a:t>el</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-Mandeb Strait have raised security concerns for shipping routes and caused a sharp rise in maritime insurance premiums. Consequently, from the onset of the conflict in Gaza and Israel and until March 2024, the cost of shipping a standard 40-foot container from China to the Mediterranean Sea has soared from about $1,000 to over $4,000. Bab </a:t>
            </a:r>
            <a:r>
              <a:rPr lang="en-US" sz="1000" err="1">
                <a:solidFill>
                  <a:srgbClr val="000000"/>
                </a:solidFill>
                <a:effectLst/>
                <a:latin typeface="Arial" panose="020B0604020202020204" pitchFamily="34" charset="0"/>
                <a:ea typeface="Garamond" panose="02020404030301010803" pitchFamily="18" charset="0"/>
                <a:cs typeface="Garamond" panose="02020404030301010803" pitchFamily="18" charset="0"/>
              </a:rPr>
              <a:t>el</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-Mandeb Strait represent an important shipping for route for important and  exports, particularly in the MENA region. </a:t>
            </a:r>
          </a:p>
          <a:p>
            <a:pPr marL="441381" lvl="1" indent="0">
              <a:lnSpc>
                <a:spcPct val="114000"/>
              </a:lnSpc>
              <a:spcBef>
                <a:spcPts val="579"/>
              </a:spcBef>
              <a:buFontTx/>
              <a:buNone/>
            </a:pPr>
            <a:endParaRPr lang="en-US" sz="800" b="1">
              <a:latin typeface="Arial" panose="020B0604020202020204" pitchFamily="34" charset="0"/>
              <a:ea typeface="Gulim"/>
              <a:cs typeface="Arial" panose="020B0604020202020204" pitchFamily="34" charset="0"/>
            </a:endParaRPr>
          </a:p>
          <a:p>
            <a:pPr marL="441381" marR="0" lvl="1" indent="0" algn="l" defTabSz="914400" rtl="0" eaLnBrk="1" fontAlgn="auto" latinLnBrk="0" hangingPunct="1">
              <a:lnSpc>
                <a:spcPct val="114000"/>
              </a:lnSpc>
              <a:spcBef>
                <a:spcPts val="579"/>
              </a:spcBef>
              <a:spcAft>
                <a:spcPts val="0"/>
              </a:spcAft>
              <a:buClrTx/>
              <a:buSzTx/>
              <a:buFontTx/>
              <a:buNone/>
              <a:tabLst/>
              <a:defRPr/>
            </a:pPr>
            <a:r>
              <a:rPr lang="en-US" sz="800" b="1">
                <a:latin typeface="Arial" panose="020B0604020202020204" pitchFamily="34" charset="0"/>
                <a:ea typeface="Gulim"/>
                <a:cs typeface="Arial" panose="020B0604020202020204" pitchFamily="34" charset="0"/>
              </a:rPr>
              <a:t>Figure 2: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These security concerns have also affected regional trade. Trade through the Suez Canal dropped dramatically, declining by over 50 percent from November last year when the disruptions began through the end of February this year. Additionally, cargo trade volumes in some MENA countries, particularly those reliant on Red Sea ports, contracted during this timeframe, reflecting the varied exposure to maritime trade through the Bab </a:t>
            </a:r>
            <a:r>
              <a:rPr lang="en-US" sz="1000" err="1">
                <a:solidFill>
                  <a:srgbClr val="000000"/>
                </a:solidFill>
                <a:effectLst/>
                <a:latin typeface="Arial" panose="020B0604020202020204" pitchFamily="34" charset="0"/>
                <a:ea typeface="Garamond" panose="02020404030301010803" pitchFamily="18" charset="0"/>
                <a:cs typeface="Garamond" panose="02020404030301010803" pitchFamily="18" charset="0"/>
              </a:rPr>
              <a:t>el</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-Mandeb Strait. For example, the throughput of Jordan’s Port of Aqaba fell by nearly half from November last year to end-February this year, prompting the rerouting of some trade through land transport routes. In Saudi Arabia, Jeddah’s port activity has decreased as the authorities have partly diverted trade flows to the port of Dammam in the Persian Gulf. Going forward, prolonged tensions in the Bab </a:t>
            </a:r>
            <a:r>
              <a:rPr lang="en-US" sz="1000" err="1">
                <a:solidFill>
                  <a:srgbClr val="000000"/>
                </a:solidFill>
                <a:effectLst/>
                <a:latin typeface="Arial" panose="020B0604020202020204" pitchFamily="34" charset="0"/>
                <a:ea typeface="Garamond" panose="02020404030301010803" pitchFamily="18" charset="0"/>
                <a:cs typeface="Garamond" panose="02020404030301010803" pitchFamily="18" charset="0"/>
              </a:rPr>
              <a:t>el</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-Mandeb Strait could have a deeper negative impact on trade and output especially for countries bordering the Red Sea.</a:t>
            </a:r>
          </a:p>
          <a:p>
            <a:pPr marL="441381" marR="0" lvl="1" indent="0" algn="l" defTabSz="914400" rtl="0" eaLnBrk="1" fontAlgn="auto" latinLnBrk="0" hangingPunct="1">
              <a:lnSpc>
                <a:spcPct val="114000"/>
              </a:lnSpc>
              <a:spcBef>
                <a:spcPts val="579"/>
              </a:spcBef>
              <a:spcAft>
                <a:spcPts val="0"/>
              </a:spcAft>
              <a:buClrTx/>
              <a:buSzTx/>
              <a:buFontTx/>
              <a:buNone/>
              <a:tabLst/>
              <a:defRPr/>
            </a:pPr>
            <a:endParaRPr lang="en-US" sz="1000" b="1">
              <a:solidFill>
                <a:srgbClr val="000000"/>
              </a:solidFill>
              <a:effectLst/>
              <a:latin typeface="Arial" panose="020B0604020202020204" pitchFamily="34" charset="0"/>
              <a:ea typeface="Gulim"/>
              <a:cs typeface="Arial" panose="020B0604020202020204" pitchFamily="34" charset="0"/>
            </a:endParaRPr>
          </a:p>
          <a:p>
            <a:pPr marL="441381" marR="0" lvl="1" indent="0" algn="l" defTabSz="914400" rtl="0" eaLnBrk="1" fontAlgn="auto" latinLnBrk="0" hangingPunct="1">
              <a:lnSpc>
                <a:spcPct val="114000"/>
              </a:lnSpc>
              <a:spcBef>
                <a:spcPts val="579"/>
              </a:spcBef>
              <a:spcAft>
                <a:spcPts val="0"/>
              </a:spcAft>
              <a:buClrTx/>
              <a:buSzTx/>
              <a:buFontTx/>
              <a:buNone/>
              <a:tabLst/>
              <a:defRPr/>
            </a:pPr>
            <a:r>
              <a:rPr lang="en-US" sz="800" b="1">
                <a:latin typeface="Arial" panose="020B0604020202020204" pitchFamily="34" charset="0"/>
                <a:ea typeface="Gulim"/>
                <a:cs typeface="Arial" panose="020B0604020202020204" pitchFamily="34" charset="0"/>
              </a:rPr>
              <a:t>Figure 3: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Amid the ongoing changes to trade patterns related to the security concerns in the Red Sea, an illustrative scenario points to notable trade losses for highly exposed economies in the event disruptions are prolonged. The scenario assumes the current level of disruptions in maritime trade continues through the end of 2024. In turn, it simulates the impact of an increase in</a:t>
            </a:r>
            <a:r>
              <a:rPr lang="en-US" sz="1000">
                <a:solidFill>
                  <a:srgbClr val="000000"/>
                </a:solidFill>
                <a:effectLst/>
                <a:latin typeface="Arial" panose="020B0604020202020204" pitchFamily="34" charset="0"/>
                <a:ea typeface="Garamond" panose="02020404030301010803" pitchFamily="18" charset="0"/>
                <a:cs typeface="Times New Roman" panose="02020603050405020304" pitchFamily="18" charset="0"/>
              </a:rPr>
              <a:t> trade costs by 1 percent of freight value for trade traversing the Red Sea (equivalent to a full-year rise in maritime insurance premiums at the level observed as of mid-March 2024 for vessels travelling through the Red Sea).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For countries bordering the Red Sea (Egypt, Jordan, Saudi Arabia, Sudan, Yemen), exports are estimated to decline, on average, by 10 percent. For the rest of MENA, the decline in exports is about half of the previous group, reflecting a generally lower share of trade exposed to the ongoing disruptions in maritime traffic. The ensuing negative impact on economic activity is estimated at about 1 percent for economies bordering the Red Sea, and 0.3 percent for other MENA countries and Pakistan</a:t>
            </a:r>
            <a:endParaRPr lang="en-US" sz="800" b="1">
              <a:latin typeface="Arial" panose="020B0604020202020204" pitchFamily="34" charset="0"/>
              <a:ea typeface="Gulim"/>
              <a:cs typeface="Arial" panose="020B0604020202020204" pitchFamily="34" charset="0"/>
            </a:endParaRPr>
          </a:p>
          <a:p>
            <a:pPr marL="606899" lvl="1" indent="-165518">
              <a:lnSpc>
                <a:spcPct val="114000"/>
              </a:lnSpc>
              <a:spcBef>
                <a:spcPts val="579"/>
              </a:spcBef>
              <a:buFontTx/>
              <a:buChar char="-"/>
            </a:pPr>
            <a:endParaRPr lang="en-US" sz="1000" b="1">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333763447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marL="0" indent="0">
              <a:lnSpc>
                <a:spcPct val="114000"/>
              </a:lnSpc>
              <a:spcBef>
                <a:spcPts val="579"/>
              </a:spcBef>
              <a:buFontTx/>
              <a:buNone/>
            </a:pPr>
            <a:r>
              <a:rPr lang="en-US" sz="800" b="1">
                <a:latin typeface="Arial" panose="020B0604020202020204" pitchFamily="34" charset="0"/>
                <a:ea typeface="Gulim"/>
                <a:cs typeface="Arial" panose="020B0604020202020204" pitchFamily="34" charset="0"/>
              </a:rPr>
              <a:t>Figure 1: </a:t>
            </a:r>
            <a:r>
              <a:rPr lang="en-US" sz="800" b="0">
                <a:latin typeface="Arial" panose="020B0604020202020204" pitchFamily="34" charset="0"/>
                <a:ea typeface="Gulim"/>
                <a:cs typeface="Arial" panose="020B0604020202020204" pitchFamily="34" charset="0"/>
              </a:rPr>
              <a:t>Ongoing trade shocks are taking place in a changing geoeconomic fragmenting environment</a:t>
            </a:r>
            <a:r>
              <a:rPr lang="en-US" sz="800" b="1">
                <a:latin typeface="Arial" panose="020B0604020202020204" pitchFamily="34" charset="0"/>
                <a:ea typeface="Gulim"/>
                <a:cs typeface="Arial" panose="020B0604020202020204" pitchFamily="34" charset="0"/>
              </a:rPr>
              <a:t>. </a:t>
            </a:r>
            <a:r>
              <a:rPr lang="en-US" sz="1000">
                <a:solidFill>
                  <a:srgbClr val="000000"/>
                </a:solidFill>
                <a:effectLst/>
                <a:latin typeface="Arial" panose="020B0604020202020204" pitchFamily="34" charset="0"/>
                <a:ea typeface="Garamond" panose="02020404030301010803" pitchFamily="18" charset="0"/>
                <a:cs typeface="Garamond" panose="02020404030301010803" pitchFamily="18" charset="0"/>
              </a:rPr>
              <a:t>globally, policymakers have become more receptive to erecting trade barriers, which is increasingly impeding the free flow of trade. A series of protectionist trade measures between the United States and China since 2018 preceded a broader trend of increased trade barriers between nations (Aiyar and others 2023). In this context, trade interventions have increased globally by 70 percent since 2019. The average number of trade interventions affecting ME&amp;CA has nearly doubled during the same period.</a:t>
            </a:r>
          </a:p>
          <a:p>
            <a:pPr marL="0" indent="0">
              <a:lnSpc>
                <a:spcPct val="114000"/>
              </a:lnSpc>
              <a:spcBef>
                <a:spcPts val="579"/>
              </a:spcBef>
              <a:buFontTx/>
              <a:buNone/>
            </a:pPr>
            <a:endParaRPr lang="en-US" sz="1000" b="1">
              <a:solidFill>
                <a:srgbClr val="000000"/>
              </a:solidFill>
              <a:effectLst/>
              <a:latin typeface="Arial" panose="020B0604020202020204" pitchFamily="34" charset="0"/>
              <a:ea typeface="Gulim"/>
              <a:cs typeface="Arial" panose="020B0604020202020204" pitchFamily="34" charset="0"/>
            </a:endParaRPr>
          </a:p>
          <a:p>
            <a:pPr marL="0" indent="0">
              <a:lnSpc>
                <a:spcPct val="114000"/>
              </a:lnSpc>
              <a:spcBef>
                <a:spcPts val="579"/>
              </a:spcBef>
              <a:buFontTx/>
              <a:buNone/>
            </a:pPr>
            <a:r>
              <a:rPr lang="en-US" sz="1000" b="1">
                <a:solidFill>
                  <a:srgbClr val="000000"/>
                </a:solidFill>
                <a:effectLst/>
                <a:latin typeface="Arial" panose="020B0604020202020204" pitchFamily="34" charset="0"/>
                <a:ea typeface="Gulim"/>
                <a:cs typeface="Arial" panose="020B0604020202020204" pitchFamily="34" charset="0"/>
              </a:rPr>
              <a:t>Figure 2: </a:t>
            </a:r>
            <a:r>
              <a:rPr lang="en-US" sz="1000" b="0">
                <a:solidFill>
                  <a:srgbClr val="000000"/>
                </a:solidFill>
                <a:effectLst/>
                <a:latin typeface="Arial" panose="020B0604020202020204" pitchFamily="34" charset="0"/>
                <a:ea typeface="Gulim"/>
                <a:cs typeface="Arial" panose="020B0604020202020204" pitchFamily="34" charset="0"/>
              </a:rPr>
              <a:t>Both MENA and CCA region were affected alike, but with large difference in term of number and type of interventions.</a:t>
            </a:r>
            <a:endParaRPr lang="en-US" sz="800" b="0">
              <a:latin typeface="Arial" panose="020B0604020202020204" pitchFamily="34" charset="0"/>
              <a:ea typeface="Gulim"/>
              <a:cs typeface="Arial" panose="020B0604020202020204" pitchFamily="34" charset="0"/>
            </a:endParaRPr>
          </a:p>
          <a:p>
            <a:pPr marL="275863" indent="-275863">
              <a:lnSpc>
                <a:spcPct val="114000"/>
              </a:lnSpc>
              <a:spcBef>
                <a:spcPts val="579"/>
              </a:spcBef>
              <a:buFontTx/>
              <a:buChar char="-"/>
            </a:pPr>
            <a:endParaRPr lang="en-US" sz="1000">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39</a:t>
            </a:fld>
            <a:endParaRPr lang="en-US">
              <a:solidFill>
                <a:prstClr val="black"/>
              </a:solidFill>
              <a:latin typeface="Calibri" panose="020F0502020204030204"/>
            </a:endParaRPr>
          </a:p>
        </p:txBody>
      </p:sp>
    </p:spTree>
    <p:extLst>
      <p:ext uri="{BB962C8B-B14F-4D97-AF65-F5344CB8AC3E}">
        <p14:creationId xmlns:p14="http://schemas.microsoft.com/office/powerpoint/2010/main" val="345095178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40</a:t>
            </a:fld>
            <a:endParaRPr lang="en-US"/>
          </a:p>
        </p:txBody>
      </p:sp>
    </p:spTree>
    <p:extLst>
      <p:ext uri="{BB962C8B-B14F-4D97-AF65-F5344CB8AC3E}">
        <p14:creationId xmlns:p14="http://schemas.microsoft.com/office/powerpoint/2010/main" val="53872089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518"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The net effect on trade and output across these scenarios depends on two opposing forces. </a:t>
            </a:r>
          </a:p>
          <a:p>
            <a:pPr marL="800100" lvl="1" indent="-342900" defTabSz="882762">
              <a:lnSpc>
                <a:spcPct val="114000"/>
              </a:lnSpc>
              <a:spcBef>
                <a:spcPts val="579"/>
              </a:spcBef>
              <a:buFont typeface="+mj-lt"/>
              <a:buAutoNum type="arabicPeriod"/>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the loss of trade partners would lead to a reduction in trade, adversely affecting economic output. </a:t>
            </a:r>
          </a:p>
          <a:p>
            <a:pPr marL="800100" lvl="1" indent="-342900" defTabSz="882762">
              <a:lnSpc>
                <a:spcPct val="114000"/>
              </a:lnSpc>
              <a:spcBef>
                <a:spcPts val="579"/>
              </a:spcBef>
              <a:buFont typeface="+mj-lt"/>
              <a:buAutoNum type="arabicPeriod"/>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trade diversion would occur as a consequence of fragmentation, redirecting trade flows toward countries that can trade.</a:t>
            </a:r>
          </a:p>
          <a:p>
            <a:pPr marL="165518" indent="-165518" defTabSz="882762">
              <a:lnSpc>
                <a:spcPct val="114000"/>
              </a:lnSpc>
              <a:spcBef>
                <a:spcPts val="579"/>
              </a:spcBef>
              <a:buFont typeface="Arial" panose="020B0604020202020204" pitchFamily="34" charset="0"/>
              <a:buChar char="•"/>
              <a:defRPr/>
            </a:pPr>
            <a:r>
              <a:rPr lang="en-US" sz="1800" b="1">
                <a:solidFill>
                  <a:srgbClr val="000000"/>
                </a:solidFill>
                <a:effectLst/>
                <a:latin typeface="Arial" panose="020B0604020202020204" pitchFamily="34" charset="0"/>
                <a:ea typeface="Garamond" panose="02020404030301010803" pitchFamily="18" charset="0"/>
                <a:cs typeface="Garamond" panose="02020404030301010803" pitchFamily="18" charset="0"/>
              </a:rPr>
              <a:t>Under scenario 1</a:t>
            </a: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 trade diversion and price effects generate positive, albeit modest, impacts on output.</a:t>
            </a:r>
          </a:p>
          <a:p>
            <a:pPr marL="165518" indent="-165518" defTabSz="882762">
              <a:lnSpc>
                <a:spcPct val="114000"/>
              </a:lnSpc>
              <a:spcBef>
                <a:spcPts val="579"/>
              </a:spcBef>
              <a:buFont typeface="Arial" panose="020B0604020202020204" pitchFamily="34" charset="0"/>
              <a:buChar char="•"/>
              <a:defRPr/>
            </a:pPr>
            <a:r>
              <a:rPr lang="en-US" sz="1800" b="1">
                <a:solidFill>
                  <a:srgbClr val="000000"/>
                </a:solidFill>
                <a:effectLst/>
                <a:latin typeface="Arial" panose="020B0604020202020204" pitchFamily="34" charset="0"/>
                <a:ea typeface="Garamond" panose="02020404030301010803" pitchFamily="18" charset="0"/>
                <a:cs typeface="Garamond" panose="02020404030301010803" pitchFamily="18" charset="0"/>
              </a:rPr>
              <a:t>Under scenario 2, </a:t>
            </a: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by remaining neutral, ME&amp;CA countries could serve as intermediaries for trade between blocs with strained trade relations, contributing to trade and output gains above those illustrated under scenario 1.</a:t>
            </a:r>
            <a:endParaRPr lang="en-US" sz="1800" b="1">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165518" indent="-165518" defTabSz="882762">
              <a:lnSpc>
                <a:spcPct val="114000"/>
              </a:lnSpc>
              <a:spcBef>
                <a:spcPts val="579"/>
              </a:spcBef>
              <a:buFont typeface="Arial" panose="020B0604020202020204" pitchFamily="34" charset="0"/>
              <a:buChar char="•"/>
              <a:defRPr/>
            </a:pPr>
            <a:r>
              <a:rPr lang="en-US" sz="1800" b="1">
                <a:solidFill>
                  <a:srgbClr val="000000"/>
                </a:solidFill>
                <a:effectLst/>
                <a:latin typeface="Arial" panose="020B0604020202020204" pitchFamily="34" charset="0"/>
                <a:ea typeface="Garamond" panose="02020404030301010803" pitchFamily="18" charset="0"/>
                <a:cs typeface="Garamond" panose="02020404030301010803" pitchFamily="18" charset="0"/>
              </a:rPr>
              <a:t>Under scenario 3</a:t>
            </a: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 several ME&amp;CA countries would experience losses, especially for the non-GCC MENA and Pakistan group (–7.4 percent of exports), and a mild decline in output.</a:t>
            </a:r>
          </a:p>
          <a:p>
            <a:endParaRPr lang="en-US"/>
          </a:p>
        </p:txBody>
      </p:sp>
      <p:sp>
        <p:nvSpPr>
          <p:cNvPr id="4" name="Slide Number Placeholder 3"/>
          <p:cNvSpPr>
            <a:spLocks noGrp="1"/>
          </p:cNvSpPr>
          <p:nvPr>
            <p:ph type="sldNum" sz="quarter" idx="5"/>
          </p:nvPr>
        </p:nvSpPr>
        <p:spPr/>
        <p:txBody>
          <a:bodyPr/>
          <a:lstStyle/>
          <a:p>
            <a:fld id="{C9C10D6D-1C14-46E6-8989-9AB9F2590A04}" type="slidenum">
              <a:rPr lang="en-US" smtClean="0"/>
              <a:t>41</a:t>
            </a:fld>
            <a:endParaRPr lang="en-US"/>
          </a:p>
        </p:txBody>
      </p:sp>
    </p:spTree>
    <p:extLst>
      <p:ext uri="{BB962C8B-B14F-4D97-AF65-F5344CB8AC3E}">
        <p14:creationId xmlns:p14="http://schemas.microsoft.com/office/powerpoint/2010/main" val="1005982279"/>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marL="165518"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Reducing trade barriers (Blue Bars), easing regulatory constraints (Yellow Bars), and upgrading infrastructure (Red Bars) investment can facilitate trade and income gains under scenarios 1 &amp; 2.</a:t>
            </a:r>
          </a:p>
          <a:p>
            <a:pPr marL="165518"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Under scenario 1: </a:t>
            </a:r>
          </a:p>
          <a:p>
            <a:pPr marL="622718" lvl="1"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Lowering the trade restriction gap could boost exports by 14% for CCA and by more than 15% for the group containing MENAP excl. GCC and output gains for both groups around 1%.</a:t>
            </a:r>
          </a:p>
          <a:p>
            <a:pPr marL="622718" lvl="1"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Upgrading infrastructure could enable the region to increase exports by around 7% for the CCA and 8% for MENAP excl. GCC with output gains by 1.8% and 2.6%, respectively.</a:t>
            </a:r>
          </a:p>
          <a:p>
            <a:pPr marL="622718" lvl="1" indent="-165518" defTabSz="882762">
              <a:lnSpc>
                <a:spcPct val="114000"/>
              </a:lnSpc>
              <a:spcBef>
                <a:spcPts val="579"/>
              </a:spcBef>
              <a:buFont typeface="Arial" panose="020B0604020202020204" pitchFamily="34" charset="0"/>
              <a:buChar char="•"/>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Improving the regulatory environment could lead to a more than 3% increase in exports for the CCA and around 6% increase for MENAP excl. GCC, with output increasing by 1% for both groups.  </a:t>
            </a:r>
          </a:p>
          <a:p>
            <a:pPr marL="622718" lvl="1" indent="-165518" defTabSz="882762">
              <a:lnSpc>
                <a:spcPct val="114000"/>
              </a:lnSpc>
              <a:spcBef>
                <a:spcPts val="579"/>
              </a:spcBef>
              <a:buFont typeface="Arial" panose="020B0604020202020204" pitchFamily="34" charset="0"/>
              <a:buChar char="•"/>
              <a:defRPr/>
            </a:pPr>
            <a:endPar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165518" marR="0" lvl="0"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Under Scenario 2</a:t>
            </a:r>
            <a:r>
              <a:rPr lang="en-US" sz="1800">
                <a:solidFill>
                  <a:srgbClr val="000000"/>
                </a:solidFill>
                <a:effectLst/>
                <a:highlight>
                  <a:srgbClr val="FFFF00"/>
                </a:highlight>
                <a:latin typeface="Arial" panose="020B0604020202020204" pitchFamily="34" charset="0"/>
                <a:ea typeface="Garamond" panose="02020404030301010803" pitchFamily="18" charset="0"/>
                <a:cs typeface="Garamond" panose="02020404030301010803" pitchFamily="18" charset="0"/>
              </a:rPr>
              <a:t>: policy </a:t>
            </a: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actions are more effective as the improvements in trade and GDP growth are generally more pronounced than those observed in scenario 1.</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By reducing trade restrictions, CCA and MENAP excl. GCC groups could see their exports rise by more than 17% and around 20%, respectively, with output gains around 1.5% .</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Upgrading infrastructure would boost exports by 22.1% for CCA, by 24.1% for MENAP excl. GCC, and by 10.4% for GCC. Output gains are at 6.1%, 6.3% and 2.6%, respectively. </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Improving regulatory quality also leads to export gains by 6.5% in CCA, 10.7% in MENAP excl. GCC, and 3.1% in GCC while output gains is between 1.7% and 4.1%. </a:t>
            </a:r>
            <a:endParaRPr lang="en-US" sz="1700">
              <a:solidFill>
                <a:srgbClr val="000000"/>
              </a:solidFill>
              <a:latin typeface="Arial" panose="020B0604020202020204" pitchFamily="34" charset="0"/>
              <a:ea typeface="Garamond" panose="02020404030301010803" pitchFamily="18" charset="0"/>
              <a:cs typeface="Garamond" panose="02020404030301010803" pitchFamily="18" charset="0"/>
            </a:endParaRPr>
          </a:p>
          <a:p>
            <a:pPr marL="165518" marR="0" lvl="0"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endPar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165518" marR="0" lvl="0"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Under </a:t>
            </a:r>
            <a:r>
              <a:rPr lang="en-US" sz="1800">
                <a:solidFill>
                  <a:srgbClr val="000000"/>
                </a:solidFill>
                <a:effectLst/>
                <a:highlight>
                  <a:srgbClr val="FFFF00"/>
                </a:highlight>
                <a:latin typeface="Arial" panose="020B0604020202020204" pitchFamily="34" charset="0"/>
                <a:ea typeface="Garamond" panose="02020404030301010803" pitchFamily="18" charset="0"/>
                <a:cs typeface="Garamond" panose="02020404030301010803" pitchFamily="18" charset="0"/>
              </a:rPr>
              <a:t>Scenario 3: policy </a:t>
            </a: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actions, not only eliminate losses due to fragmentation, they can improve trade and GDP growth, though the improvements are generally less pronounced than those observed in scenarios 1 &amp; 2.</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By reducing trade restrictions, CCA, MENAP excl. GCC and GCC groups could see their exports rise by more than 11%, 8%, and 4%, respectively, with output gains range between 0.8% and 3%.</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Upgrading infrastructure would boost exports by 15.2 for CCA, by 11.1 for MENAP excl. GCC, and by 6.9% for GCC. Output gains are at 3.8%, 3.4% and 1.8%, respectively. </a:t>
            </a:r>
          </a:p>
          <a:p>
            <a:pPr marL="622718" marR="0" lvl="1" indent="-165518" algn="l" defTabSz="882762" rtl="0" eaLnBrk="1" fontAlgn="auto" latinLnBrk="0" hangingPunct="1">
              <a:lnSpc>
                <a:spcPct val="114000"/>
              </a:lnSpc>
              <a:spcBef>
                <a:spcPts val="579"/>
              </a:spcBef>
              <a:spcAft>
                <a:spcPts val="0"/>
              </a:spcAft>
              <a:buClrTx/>
              <a:buSzTx/>
              <a:buFont typeface="Arial" panose="020B0604020202020204" pitchFamily="34" charset="0"/>
              <a:buChar char="•"/>
              <a:tabLst/>
              <a:defRPr/>
            </a:pPr>
            <a:r>
              <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rPr>
              <a:t>Improving regulatory quality also leads to export gains by 4.3% in CCA, 2.4% in MENAP excl. GCC, and 2.9% in GCC while output gains is between 0.9 and 1%. </a:t>
            </a:r>
            <a:endParaRPr lang="en-US" sz="1700">
              <a:solidFill>
                <a:srgbClr val="000000"/>
              </a:solidFill>
              <a:latin typeface="Arial" panose="020B0604020202020204" pitchFamily="34" charset="0"/>
              <a:ea typeface="Garamond" panose="02020404030301010803" pitchFamily="18" charset="0"/>
              <a:cs typeface="Garamond" panose="02020404030301010803" pitchFamily="18" charset="0"/>
            </a:endParaRPr>
          </a:p>
          <a:p>
            <a:pPr marL="165518" indent="-165518" defTabSz="882762">
              <a:lnSpc>
                <a:spcPct val="114000"/>
              </a:lnSpc>
              <a:spcBef>
                <a:spcPts val="579"/>
              </a:spcBef>
              <a:buFont typeface="Arial" panose="020B0604020202020204" pitchFamily="34" charset="0"/>
              <a:buChar char="•"/>
              <a:defRPr/>
            </a:pPr>
            <a:endParaRPr lang="en-US" sz="18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42</a:t>
            </a:fld>
            <a:endParaRPr lang="en-US">
              <a:solidFill>
                <a:prstClr val="black"/>
              </a:solidFill>
              <a:latin typeface="Calibri" panose="020F0502020204030204"/>
            </a:endParaRPr>
          </a:p>
        </p:txBody>
      </p:sp>
    </p:spTree>
    <p:extLst>
      <p:ext uri="{BB962C8B-B14F-4D97-AF65-F5344CB8AC3E}">
        <p14:creationId xmlns:p14="http://schemas.microsoft.com/office/powerpoint/2010/main" val="376243225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43</a:t>
            </a:fld>
            <a:endParaRPr lang="en-US"/>
          </a:p>
        </p:txBody>
      </p:sp>
    </p:spTree>
    <p:extLst>
      <p:ext uri="{BB962C8B-B14F-4D97-AF65-F5344CB8AC3E}">
        <p14:creationId xmlns:p14="http://schemas.microsoft.com/office/powerpoint/2010/main" val="211407771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a:lnSpc>
                <a:spcPct val="114000"/>
              </a:lnSpc>
              <a:spcBef>
                <a:spcPts val="579"/>
              </a:spcBef>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Our analysis emphasizes the need for decisive and targeted policy actions to:</a:t>
            </a:r>
          </a:p>
          <a:p>
            <a:pPr marL="285750"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boost trade prospects, and </a:t>
            </a:r>
          </a:p>
          <a:p>
            <a:pPr marL="285750"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counteract the adverse potential impacts of trade shocks and increased fragmentation. </a:t>
            </a:r>
          </a:p>
          <a:p>
            <a:pPr marL="0" indent="0">
              <a:lnSpc>
                <a:spcPct val="114000"/>
              </a:lnSpc>
              <a:spcBef>
                <a:spcPts val="579"/>
              </a:spcBef>
              <a:buFont typeface="Arial" panose="020B0604020202020204" pitchFamily="34" charset="0"/>
              <a:buNone/>
            </a:pPr>
            <a:endPar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0" indent="0">
              <a:lnSpc>
                <a:spcPct val="114000"/>
              </a:lnSpc>
              <a:spcBef>
                <a:spcPts val="579"/>
              </a:spcBef>
              <a:buFont typeface="Arial" panose="020B0604020202020204" pitchFamily="34" charset="0"/>
              <a:buNone/>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It is essential that these measures are calibrated to address both immediate and longer-term challenges.</a:t>
            </a:r>
          </a:p>
          <a:p>
            <a:pPr marL="285750" indent="-285750">
              <a:lnSpc>
                <a:spcPct val="114000"/>
              </a:lnSpc>
              <a:spcBef>
                <a:spcPts val="579"/>
              </a:spcBef>
              <a:buFont typeface="Arial" panose="020B0604020202020204" pitchFamily="34" charset="0"/>
              <a:buChar char="•"/>
            </a:pPr>
            <a:r>
              <a:rPr lang="en-US" sz="1800" b="1" dirty="0">
                <a:solidFill>
                  <a:srgbClr val="000000"/>
                </a:solidFill>
                <a:effectLst/>
                <a:latin typeface="Arial" panose="020B0604020202020204" pitchFamily="34" charset="0"/>
                <a:ea typeface="Gulim"/>
                <a:cs typeface="Arial" panose="020B0604020202020204" pitchFamily="34" charset="0"/>
              </a:rPr>
              <a:t>In the short term</a:t>
            </a:r>
            <a:r>
              <a:rPr lang="en-US" sz="1800" dirty="0">
                <a:solidFill>
                  <a:srgbClr val="000000"/>
                </a:solidFill>
                <a:effectLst/>
                <a:latin typeface="Arial" panose="020B0604020202020204" pitchFamily="34" charset="0"/>
                <a:ea typeface="Gulim"/>
                <a:cs typeface="Arial" panose="020B0604020202020204" pitchFamily="34" charset="0"/>
              </a:rPr>
              <a:t>, reforms should aim </a:t>
            </a: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to reduce tariff and nontariff barriers by improving digital infrastructure, customs efficiency, simplifying import and export license processes, and tackling other technical barriers at the border at the border.</a:t>
            </a:r>
          </a:p>
          <a:p>
            <a:pPr marL="285750" indent="-285750">
              <a:lnSpc>
                <a:spcPct val="114000"/>
              </a:lnSpc>
              <a:spcBef>
                <a:spcPts val="579"/>
              </a:spcBef>
              <a:buFont typeface="Arial" panose="020B0604020202020204" pitchFamily="34" charset="0"/>
              <a:buChar char="•"/>
            </a:pPr>
            <a:r>
              <a:rPr lang="en-US" sz="1800" b="1" dirty="0">
                <a:solidFill>
                  <a:srgbClr val="000000"/>
                </a:solidFill>
                <a:effectLst/>
                <a:latin typeface="Arial" panose="020B0604020202020204" pitchFamily="34" charset="0"/>
                <a:ea typeface="Gulim"/>
                <a:cs typeface="Arial" panose="020B0604020202020204" pitchFamily="34" charset="0"/>
              </a:rPr>
              <a:t>Over the medium term</a:t>
            </a:r>
            <a:r>
              <a:rPr lang="en-US" sz="1800" dirty="0">
                <a:solidFill>
                  <a:srgbClr val="000000"/>
                </a:solidFill>
                <a:effectLst/>
                <a:latin typeface="Arial" panose="020B0604020202020204" pitchFamily="34" charset="0"/>
                <a:ea typeface="Gulim"/>
                <a:cs typeface="Arial" panose="020B0604020202020204" pitchFamily="34" charset="0"/>
              </a:rPr>
              <a:t>, </a:t>
            </a: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policies to reduce infrastructure gaps and enhance regulatory quality would boost trade and growth by</a:t>
            </a:r>
          </a:p>
          <a:p>
            <a:pPr marL="742950" lvl="1"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Increasing the opportunities that emerged from trade diversion,</a:t>
            </a:r>
          </a:p>
          <a:p>
            <a:pPr marL="742950" lvl="1"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Helping mitigate the impact of trade shocks, and curb the adverse impact of geoeconomic fragmentation</a:t>
            </a:r>
          </a:p>
          <a:p>
            <a:pPr marL="742950" lvl="1"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Facilitating regional linkages and connectivity (for example, by developing alternative trade corridors). </a:t>
            </a:r>
          </a:p>
          <a:p>
            <a:pPr marL="742950" lvl="1" indent="-285750">
              <a:lnSpc>
                <a:spcPct val="114000"/>
              </a:lnSpc>
              <a:spcBef>
                <a:spcPts val="579"/>
              </a:spcBef>
              <a:buFont typeface="Arial" panose="020B0604020202020204" pitchFamily="34" charset="0"/>
              <a:buChar char="•"/>
            </a:pPr>
            <a:r>
              <a:rPr lang="en-US" sz="18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Further integration into GVCs, which could bolster competitiveness and growth. </a:t>
            </a:r>
            <a:endParaRPr lang="en-US" sz="1000" dirty="0">
              <a:latin typeface="Arial" panose="020B0604020202020204" pitchFamily="34" charset="0"/>
              <a:ea typeface="Gulim"/>
              <a:cs typeface="Arial" panose="020B0604020202020204" pitchFamily="34"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44</a:t>
            </a:fld>
            <a:endParaRPr lang="en-US">
              <a:solidFill>
                <a:prstClr val="black"/>
              </a:solidFill>
              <a:latin typeface="Calibri" panose="020F0502020204030204"/>
            </a:endParaRPr>
          </a:p>
        </p:txBody>
      </p:sp>
    </p:spTree>
    <p:extLst>
      <p:ext uri="{BB962C8B-B14F-4D97-AF65-F5344CB8AC3E}">
        <p14:creationId xmlns:p14="http://schemas.microsoft.com/office/powerpoint/2010/main" val="364709486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90423" y="4343708"/>
            <a:ext cx="5361820" cy="2872076"/>
          </a:xfrm>
        </p:spPr>
        <p:txBody>
          <a:bodyPr/>
          <a:lstStyle/>
          <a:p>
            <a:pPr defTabSz="882762">
              <a:lnSpc>
                <a:spcPct val="125000"/>
              </a:lnSpc>
              <a:spcBef>
                <a:spcPts val="772"/>
              </a:spcBef>
              <a:defRPr/>
            </a:pPr>
            <a:endParaRPr lang="en-US" sz="1700" b="1">
              <a:solidFill>
                <a:srgbClr val="000000"/>
              </a:solidFill>
              <a:latin typeface="Arial" panose="020B0604020202020204" pitchFamily="34"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5"/>
          </p:nvPr>
        </p:nvSpPr>
        <p:spPr/>
        <p:txBody>
          <a:bodyPr/>
          <a:lstStyle/>
          <a:p>
            <a:pPr defTabSz="900879">
              <a:defRPr/>
            </a:pPr>
            <a:fld id="{7A64E2A1-001E-452C-BA12-752819F5EF79}" type="slidenum">
              <a:rPr lang="en-US">
                <a:solidFill>
                  <a:prstClr val="black"/>
                </a:solidFill>
                <a:latin typeface="Calibri" panose="020F0502020204030204"/>
              </a:rPr>
              <a:pPr defTabSz="900879">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03757118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77419198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40" y="4480005"/>
            <a:ext cx="5584825" cy="4571398"/>
          </a:xfrm>
        </p:spPr>
        <p:txBody>
          <a:bodyPr/>
          <a:lstStyle/>
          <a:p>
            <a:pPr defTabSz="882762">
              <a:lnSpc>
                <a:spcPct val="125000"/>
              </a:lnSpc>
              <a:spcBef>
                <a:spcPts val="772"/>
              </a:spcBef>
              <a:defRPr/>
            </a:pPr>
            <a:endParaRPr lang="en-US" sz="1700">
              <a:solidFill>
                <a:srgbClr val="000000"/>
              </a:solidFill>
              <a:latin typeface="Arial" panose="020B0604020202020204" pitchFamily="34" charset="0"/>
              <a:ea typeface="Garamond" panose="02020404030301010803" pitchFamily="18" charset="0"/>
              <a:cs typeface="Garamond" panose="02020404030301010803" pitchFamily="18" charset="0"/>
            </a:endParaRPr>
          </a:p>
        </p:txBody>
      </p:sp>
      <p:sp>
        <p:nvSpPr>
          <p:cNvPr id="4" name="Slide Number Placeholder 3"/>
          <p:cNvSpPr>
            <a:spLocks noGrp="1"/>
          </p:cNvSpPr>
          <p:nvPr>
            <p:ph type="sldNum" sz="quarter" idx="5"/>
          </p:nvPr>
        </p:nvSpPr>
        <p:spPr/>
        <p:txBody>
          <a:bodyPr/>
          <a:lstStyle/>
          <a:p>
            <a:pPr defTabSz="932915">
              <a:defRPr/>
            </a:pPr>
            <a:fld id="{7A64E2A1-001E-452C-BA12-752819F5EF79}" type="slidenum">
              <a:rPr lang="en-US">
                <a:solidFill>
                  <a:prstClr val="black"/>
                </a:solidFill>
                <a:latin typeface="Calibri" panose="020F0502020204030204"/>
              </a:rPr>
              <a:pPr defTabSz="932915">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4452184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02312" y="4480006"/>
            <a:ext cx="5601653" cy="3665459"/>
          </a:xfrm>
        </p:spPr>
        <p:txBody>
          <a:bodyPr/>
          <a:lstStyle/>
          <a:p>
            <a:pPr>
              <a:lnSpc>
                <a:spcPct val="114000"/>
              </a:lnSpc>
              <a:spcBef>
                <a:spcPts val="600"/>
              </a:spcBef>
            </a:pPr>
            <a:endParaRPr lang="en-US" sz="1000" b="1">
              <a:latin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5"/>
          </p:nvPr>
        </p:nvSpPr>
        <p:spPr/>
        <p:txBody>
          <a:bodyPr/>
          <a:lstStyle/>
          <a:p>
            <a:fld id="{C9C10D6D-1C14-46E6-8989-9AB9F2590A04}" type="slidenum">
              <a:rPr lang="en-US" smtClean="0"/>
              <a:t>9</a:t>
            </a:fld>
            <a:endParaRPr lang="en-US"/>
          </a:p>
        </p:txBody>
      </p:sp>
    </p:spTree>
    <p:extLst>
      <p:ext uri="{BB962C8B-B14F-4D97-AF65-F5344CB8AC3E}">
        <p14:creationId xmlns:p14="http://schemas.microsoft.com/office/powerpoint/2010/main" val="6845764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40" y="4480004"/>
            <a:ext cx="5584825" cy="4224609"/>
          </a:xfrm>
        </p:spPr>
        <p:txBody>
          <a:bodyPr/>
          <a:lstStyle/>
          <a:p>
            <a:pPr marL="0" indent="0" algn="just">
              <a:lnSpc>
                <a:spcPct val="125000"/>
              </a:lnSpc>
              <a:spcBef>
                <a:spcPts val="772"/>
              </a:spcBef>
              <a:buFont typeface="Arial" panose="020B0604020202020204" pitchFamily="34" charset="0"/>
              <a:buNone/>
              <a:tabLst>
                <a:tab pos="441381" algn="l"/>
              </a:tabLst>
            </a:pPr>
            <a:endParaRPr lang="en-US" sz="800">
              <a:latin typeface="Arial" panose="020B0604020202020204" pitchFamily="34" charset="0"/>
              <a:ea typeface="Arial" panose="020B0604020202020204" pitchFamily="34" charset="0"/>
              <a:cs typeface="Times New Roman" panose="02020603050405020304" pitchFamily="18" charset="0"/>
            </a:endParaRPr>
          </a:p>
          <a:p>
            <a:pPr algn="just">
              <a:lnSpc>
                <a:spcPct val="125000"/>
              </a:lnSpc>
              <a:spcBef>
                <a:spcPts val="772"/>
              </a:spcBef>
            </a:pPr>
            <a:r>
              <a:rPr lang="en-US" sz="800">
                <a:latin typeface="Arial" panose="020B0604020202020204" pitchFamily="34" charset="0"/>
                <a:ea typeface="Arial" panose="020B0604020202020204" pitchFamily="34" charset="0"/>
                <a:cs typeface="Times New Roman" panose="02020603050405020304" pitchFamily="18" charset="0"/>
              </a:rPr>
              <a:t> </a:t>
            </a:r>
          </a:p>
        </p:txBody>
      </p:sp>
      <p:sp>
        <p:nvSpPr>
          <p:cNvPr id="4" name="Slide Number Placeholder 3"/>
          <p:cNvSpPr>
            <a:spLocks noGrp="1"/>
          </p:cNvSpPr>
          <p:nvPr>
            <p:ph type="sldNum" sz="quarter" idx="5"/>
          </p:nvPr>
        </p:nvSpPr>
        <p:spPr/>
        <p:txBody>
          <a:bodyPr/>
          <a:lstStyle/>
          <a:p>
            <a:pPr defTabSz="932915">
              <a:defRPr/>
            </a:pPr>
            <a:fld id="{7A64E2A1-001E-452C-BA12-752819F5EF79}" type="slidenum">
              <a:rPr lang="en-US">
                <a:solidFill>
                  <a:prstClr val="black"/>
                </a:solidFill>
                <a:latin typeface="Calibri" panose="020F0502020204030204"/>
              </a:rPr>
              <a:pPr defTabSz="932915">
                <a:defRPr/>
              </a:pPr>
              <a:t>10</a:t>
            </a:fld>
            <a:endParaRPr lang="en-US">
              <a:solidFill>
                <a:prstClr val="black"/>
              </a:solidFill>
              <a:latin typeface="Calibri" panose="020F0502020204030204"/>
            </a:endParaRPr>
          </a:p>
        </p:txBody>
      </p:sp>
    </p:spTree>
    <p:extLst>
      <p:ext uri="{BB962C8B-B14F-4D97-AF65-F5344CB8AC3E}">
        <p14:creationId xmlns:p14="http://schemas.microsoft.com/office/powerpoint/2010/main" val="57438607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40" y="4480004"/>
            <a:ext cx="5584825" cy="4224609"/>
          </a:xfrm>
        </p:spPr>
        <p:txBody>
          <a:bodyPr/>
          <a:lstStyle/>
          <a:p>
            <a:pPr algn="just">
              <a:lnSpc>
                <a:spcPct val="125000"/>
              </a:lnSpc>
              <a:spcBef>
                <a:spcPts val="772"/>
              </a:spcBef>
              <a:tabLst>
                <a:tab pos="441381" algn="l"/>
              </a:tabLst>
            </a:pPr>
            <a:endParaRPr lang="en-US" sz="1700">
              <a:solidFill>
                <a:srgbClr val="000000"/>
              </a:solidFill>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2915">
              <a:defRPr/>
            </a:pPr>
            <a:fld id="{7A64E2A1-001E-452C-BA12-752819F5EF79}" type="slidenum">
              <a:rPr lang="en-US">
                <a:solidFill>
                  <a:prstClr val="black"/>
                </a:solidFill>
                <a:latin typeface="Calibri" panose="020F0502020204030204"/>
              </a:rPr>
              <a:pPr defTabSz="932915">
                <a:defRPr/>
              </a:pPr>
              <a:t>11</a:t>
            </a:fld>
            <a:endParaRPr lang="en-US">
              <a:solidFill>
                <a:prstClr val="black"/>
              </a:solidFill>
              <a:latin typeface="Calibri" panose="020F0502020204030204"/>
            </a:endParaRPr>
          </a:p>
        </p:txBody>
      </p:sp>
    </p:spTree>
    <p:extLst>
      <p:ext uri="{BB962C8B-B14F-4D97-AF65-F5344CB8AC3E}">
        <p14:creationId xmlns:p14="http://schemas.microsoft.com/office/powerpoint/2010/main" val="57438607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19140" y="4480005"/>
            <a:ext cx="5584825" cy="3923215"/>
          </a:xfrm>
        </p:spPr>
        <p:txBody>
          <a:bodyPr/>
          <a:lstStyle/>
          <a:p>
            <a:pPr algn="just">
              <a:lnSpc>
                <a:spcPct val="125000"/>
              </a:lnSpc>
              <a:spcBef>
                <a:spcPts val="772"/>
              </a:spcBef>
              <a:tabLst>
                <a:tab pos="441381" algn="l"/>
              </a:tabLst>
            </a:pPr>
            <a:endParaRPr lang="en-US" sz="800">
              <a:latin typeface="Arial" panose="020B0604020202020204" pitchFamily="34" charset="0"/>
              <a:ea typeface="Arial" panose="020B060402020202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pPr defTabSz="932915">
              <a:defRPr/>
            </a:pPr>
            <a:fld id="{7A64E2A1-001E-452C-BA12-752819F5EF79}" type="slidenum">
              <a:rPr lang="en-US">
                <a:solidFill>
                  <a:prstClr val="black"/>
                </a:solidFill>
                <a:latin typeface="Calibri" panose="020F0502020204030204"/>
              </a:rPr>
              <a:pPr defTabSz="932915">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108425931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resenta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35A615-44B8-AC4C-BDEB-B9D50F7261D9}"/>
              </a:ext>
            </a:extLst>
          </p:cNvPr>
          <p:cNvSpPr/>
          <p:nvPr userDrawn="1"/>
        </p:nvSpPr>
        <p:spPr>
          <a:xfrm>
            <a:off x="11938960" y="-2"/>
            <a:ext cx="253041" cy="6858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p>
        </p:txBody>
      </p:sp>
      <p:sp>
        <p:nvSpPr>
          <p:cNvPr id="2" name="Title 1"/>
          <p:cNvSpPr>
            <a:spLocks noGrp="1"/>
          </p:cNvSpPr>
          <p:nvPr>
            <p:ph type="ctrTitle" hasCustomPrompt="1"/>
          </p:nvPr>
        </p:nvSpPr>
        <p:spPr>
          <a:xfrm>
            <a:off x="5741048" y="1940931"/>
            <a:ext cx="5515285" cy="2239337"/>
          </a:xfrm>
        </p:spPr>
        <p:txBody>
          <a:bodyPr lIns="0" tIns="0" rIns="0" bIns="45720" anchor="b" anchorCtr="0">
            <a:normAutofit/>
          </a:bodyPr>
          <a:lstStyle>
            <a:lvl1pPr algn="l">
              <a:lnSpc>
                <a:spcPct val="95000"/>
              </a:lnSpc>
              <a:defRPr sz="3000" b="0" i="0">
                <a:solidFill>
                  <a:schemeClr val="tx2"/>
                </a:solidFill>
                <a:latin typeface="Arial Black" panose="020B0604020202020204" pitchFamily="34" charset="0"/>
                <a:cs typeface="Arial Black" panose="020B0604020202020204" pitchFamily="34" charset="0"/>
              </a:defRPr>
            </a:lvl1pPr>
          </a:lstStyle>
          <a:p>
            <a:r>
              <a:rPr lang="en-US"/>
              <a:t>Presentation Title up to three lines in length</a:t>
            </a:r>
          </a:p>
        </p:txBody>
      </p:sp>
      <p:sp>
        <p:nvSpPr>
          <p:cNvPr id="3" name="Subtitle 2"/>
          <p:cNvSpPr>
            <a:spLocks noGrp="1"/>
          </p:cNvSpPr>
          <p:nvPr>
            <p:ph type="subTitle" idx="1" hasCustomPrompt="1"/>
          </p:nvPr>
        </p:nvSpPr>
        <p:spPr>
          <a:xfrm>
            <a:off x="5741048" y="4180268"/>
            <a:ext cx="5515285" cy="465240"/>
          </a:xfrm>
        </p:spPr>
        <p:txBody>
          <a:bodyPr lIns="0" tIns="91440" rIns="0" bIns="0"/>
          <a:lstStyle>
            <a:lvl1pPr marL="0" indent="0" algn="l">
              <a:buNone/>
              <a:defRPr b="1" cap="all" baseline="0">
                <a:solidFill>
                  <a:schemeClr val="tx2"/>
                </a:solidFill>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5" indent="0" algn="ctr">
              <a:buNone/>
              <a:defRPr>
                <a:solidFill>
                  <a:schemeClr val="tx1">
                    <a:tint val="75000"/>
                  </a:schemeClr>
                </a:solidFill>
              </a:defRPr>
            </a:lvl8pPr>
            <a:lvl9pPr marL="2742931" indent="0" algn="ctr">
              <a:buNone/>
              <a:defRPr>
                <a:solidFill>
                  <a:schemeClr val="tx1">
                    <a:tint val="75000"/>
                  </a:schemeClr>
                </a:solidFill>
              </a:defRPr>
            </a:lvl9pPr>
          </a:lstStyle>
          <a:p>
            <a:r>
              <a:rPr lang="en-US"/>
              <a:t>Month </a:t>
            </a:r>
            <a:r>
              <a:rPr lang="en-US" err="1"/>
              <a:t>dd</a:t>
            </a:r>
            <a:r>
              <a:rPr lang="en-US"/>
              <a:t>, </a:t>
            </a:r>
            <a:r>
              <a:rPr lang="en-US" err="1"/>
              <a:t>yyyy</a:t>
            </a:r>
            <a:endParaRPr lang="en-US"/>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5" cy="1213338"/>
          </a:xfrm>
        </p:spPr>
        <p:txBody>
          <a:bodyPr lIns="0" tIns="0" rIns="0" bIns="0" anchor="b" anchorCtr="0"/>
          <a:lstStyle>
            <a:lvl1pPr marL="0" indent="0">
              <a:spcBef>
                <a:spcPts val="225"/>
              </a:spcBef>
              <a:buNone/>
              <a:tabLst/>
              <a:defRPr>
                <a:solidFill>
                  <a:schemeClr val="bg1">
                    <a:lumMod val="50000"/>
                  </a:schemeClr>
                </a:solidFill>
              </a:defRPr>
            </a:lvl1pPr>
            <a:lvl2pPr marL="0" indent="0">
              <a:spcBef>
                <a:spcPts val="225"/>
              </a:spcBef>
              <a:buNone/>
              <a:tabLst/>
              <a:defRPr>
                <a:solidFill>
                  <a:schemeClr val="bg1">
                    <a:lumMod val="50000"/>
                  </a:schemeClr>
                </a:solidFill>
              </a:defRPr>
            </a:lvl2pPr>
            <a:lvl3pPr marL="0" indent="0">
              <a:spcBef>
                <a:spcPts val="225"/>
              </a:spcBef>
              <a:buNone/>
              <a:tabLst/>
              <a:defRPr>
                <a:solidFill>
                  <a:schemeClr val="bg1">
                    <a:lumMod val="50000"/>
                  </a:schemeClr>
                </a:solidFill>
              </a:defRPr>
            </a:lvl3pPr>
            <a:lvl4pPr marL="0" indent="0">
              <a:spcBef>
                <a:spcPts val="225"/>
              </a:spcBef>
              <a:buNone/>
              <a:tabLst/>
              <a:defRPr>
                <a:solidFill>
                  <a:schemeClr val="bg1">
                    <a:lumMod val="50000"/>
                  </a:schemeClr>
                </a:solidFill>
              </a:defRPr>
            </a:lvl4pPr>
            <a:lvl5pPr marL="0" indent="0">
              <a:spcBef>
                <a:spcPts val="225"/>
              </a:spcBef>
              <a:buNone/>
              <a:tabLst/>
              <a:defRPr>
                <a:solidFill>
                  <a:schemeClr val="bg1">
                    <a:lumMod val="50000"/>
                  </a:schemeClr>
                </a:solidFill>
              </a:defRPr>
            </a:lvl5pPr>
          </a:lstStyle>
          <a:p>
            <a:pPr lvl="0"/>
            <a:r>
              <a:rPr lang="en-US"/>
              <a:t>Speaker Name</a:t>
            </a:r>
          </a:p>
          <a:p>
            <a:pPr lvl="0"/>
            <a:r>
              <a:rPr lang="en-US"/>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1" y="0"/>
            <a:ext cx="4891088" cy="6858000"/>
          </a:xfrm>
          <a:solidFill>
            <a:schemeClr val="tx2"/>
          </a:solidFill>
        </p:spPr>
        <p:txBody>
          <a:bodyPr lIns="365760" tIns="365760" rIns="365760" bIns="2971800" anchor="b">
            <a:normAutofit/>
          </a:bodyPr>
          <a:lstStyle>
            <a:lvl1pPr marL="0" indent="0" algn="ctr">
              <a:buNone/>
              <a:defRPr sz="1200" i="1">
                <a:solidFill>
                  <a:schemeClr val="tx2">
                    <a:lumMod val="40000"/>
                    <a:lumOff val="60000"/>
                  </a:schemeClr>
                </a:solidFill>
              </a:defRPr>
            </a:lvl1pPr>
          </a:lstStyle>
          <a:p>
            <a:r>
              <a:rPr lang="en-US"/>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pic>
        <p:nvPicPr>
          <p:cNvPr id="6" name="Graphic 5">
            <a:extLst>
              <a:ext uri="{FF2B5EF4-FFF2-40B4-BE49-F238E27FC236}">
                <a16:creationId xmlns:a16="http://schemas.microsoft.com/office/drawing/2014/main" id="{A84459F0-C776-6C49-B932-81C19C279ABD}"/>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599782" y="723898"/>
            <a:ext cx="1190195" cy="1190195"/>
          </a:xfrm>
          <a:prstGeom prst="rect">
            <a:avLst/>
          </a:prstGeom>
        </p:spPr>
      </p:pic>
    </p:spTree>
    <p:extLst>
      <p:ext uri="{BB962C8B-B14F-4D97-AF65-F5344CB8AC3E}">
        <p14:creationId xmlns:p14="http://schemas.microsoft.com/office/powerpoint/2010/main" val="185494300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4800">
          <p15:clr>
            <a:srgbClr val="FBAE40"/>
          </p15:clr>
        </p15:guide>
        <p15:guide id="4" pos="410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Photo+Text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Title for </a:t>
            </a:r>
            <a:r>
              <a:rPr lang="en-US" err="1"/>
              <a:t>Photo+Text</a:t>
            </a:r>
            <a:r>
              <a:rPr lang="en-US"/>
              <a:t> (W)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marL="688178" marR="0" indent="-169068" algn="l" defTabSz="685733" rtl="0" eaLnBrk="1" fontAlgn="auto" latinLnBrk="0" hangingPunct="1">
              <a:lnSpc>
                <a:spcPct val="100000"/>
              </a:lnSpc>
              <a:spcBef>
                <a:spcPts val="450"/>
              </a:spcBef>
              <a:spcAft>
                <a:spcPts val="0"/>
              </a:spcAft>
              <a:buClr>
                <a:schemeClr val="bg1">
                  <a:lumMod val="50000"/>
                </a:schemeClr>
              </a:buClr>
              <a:buSzTx/>
              <a:buFont typeface=".HelveticaNeueDeskInterface-Regular"/>
              <a:buChar char="●"/>
              <a:tabLst/>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marL="688178" marR="0" lvl="4" indent="-169068" algn="l" defTabSz="685733" rtl="0" eaLnBrk="1" fontAlgn="auto" latinLnBrk="0" hangingPunct="1">
              <a:lnSpc>
                <a:spcPct val="100000"/>
              </a:lnSpc>
              <a:spcBef>
                <a:spcPts val="450"/>
              </a:spcBef>
              <a:spcAft>
                <a:spcPts val="0"/>
              </a:spcAft>
              <a:buClr>
                <a:schemeClr val="bg1">
                  <a:lumMod val="50000"/>
                </a:schemeClr>
              </a:buClr>
              <a:buSzTx/>
              <a:buFont typeface=".HelveticaNeueDeskInterface-Regular"/>
              <a:buChar char="●"/>
              <a:tabLst/>
              <a:defRPr/>
            </a:pPr>
            <a:r>
              <a:rPr lang="en-US"/>
              <a:t>Quadruple-click the “Indent More” button (above) for fourth-level bullets</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1239838" y="1669499"/>
            <a:ext cx="4856162" cy="44805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239839" y="5889219"/>
            <a:ext cx="4856162"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85173252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xt+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340807" y="491386"/>
            <a:ext cx="3670259" cy="978486"/>
          </a:xfrm>
          <a:prstGeom prst="rect">
            <a:avLst/>
          </a:prstGeom>
        </p:spPr>
        <p:txBody>
          <a:bodyPr vert="horz" lIns="0" tIns="0" rIns="0" bIns="0" rtlCol="0" anchor="ctr">
            <a:normAutofit/>
          </a:bodyPr>
          <a:lstStyle>
            <a:lvl1pPr algn="l">
              <a:defRPr lang="en-US" sz="1800" dirty="0">
                <a:solidFill>
                  <a:schemeClr val="tx2"/>
                </a:solidFill>
                <a:latin typeface="Arial Black" charset="0"/>
                <a:ea typeface="Arial Black" charset="0"/>
                <a:cs typeface="Arial Black" charset="0"/>
              </a:defRPr>
            </a:lvl1pPr>
          </a:lstStyle>
          <a:p>
            <a:pPr marL="0" lvl="0"/>
            <a:r>
              <a:rPr lang="en-US"/>
              <a:t>Title for </a:t>
            </a:r>
            <a:r>
              <a:rPr lang="en-US" err="1"/>
              <a:t>Text+Photo</a:t>
            </a:r>
            <a:r>
              <a:rPr lang="en-US"/>
              <a:t>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340807" y="1469873"/>
            <a:ext cx="3670259" cy="4860591"/>
          </a:xfrm>
        </p:spPr>
        <p:txBody>
          <a:bodyPr>
            <a:normAutofit/>
          </a:bodyPr>
          <a:lstStyle>
            <a:lvl1pPr>
              <a:spcBef>
                <a:spcPts val="15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6" name="Picture Placeholder 2">
            <a:extLst>
              <a:ext uri="{FF2B5EF4-FFF2-40B4-BE49-F238E27FC236}">
                <a16:creationId xmlns:a16="http://schemas.microsoft.com/office/drawing/2014/main" id="{47569D7D-6010-454B-A86B-B6C69D7E2E6B}"/>
              </a:ext>
            </a:extLst>
          </p:cNvPr>
          <p:cNvSpPr>
            <a:spLocks noGrp="1"/>
          </p:cNvSpPr>
          <p:nvPr>
            <p:ph type="pic" sz="quarter" idx="11" hasCustomPrompt="1"/>
          </p:nvPr>
        </p:nvSpPr>
        <p:spPr>
          <a:xfrm>
            <a:off x="4191000" y="-1"/>
            <a:ext cx="8001000" cy="662940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FD26CCD3-E500-1F49-8DD8-1545E2CBF0B3}"/>
              </a:ext>
            </a:extLst>
          </p:cNvPr>
          <p:cNvSpPr>
            <a:spLocks noGrp="1"/>
          </p:cNvSpPr>
          <p:nvPr>
            <p:ph type="body" sz="quarter" idx="12" hasCustomPrompt="1"/>
          </p:nvPr>
        </p:nvSpPr>
        <p:spPr>
          <a:xfrm rot="5400000">
            <a:off x="8746883" y="3184283"/>
            <a:ext cx="6629396"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37472988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Photo+Photo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Title for </a:t>
            </a:r>
            <a:r>
              <a:rPr lang="en-US" err="1"/>
              <a:t>Photo+Photo</a:t>
            </a:r>
            <a:r>
              <a:rPr lang="en-US"/>
              <a:t> (W)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8" y="1469871"/>
            <a:ext cx="6096000" cy="4251960"/>
          </a:xfrm>
          <a:solidFill>
            <a:schemeClr val="bg1">
              <a:lumMod val="90000"/>
            </a:schemeClr>
          </a:solidFill>
        </p:spPr>
        <p:txBody>
          <a:bodyPr lIns="365760" tIns="365760" rIns="365760" bIns="1828800" anchor="b">
            <a:normAutofit/>
          </a:bodyPr>
          <a:lstStyle>
            <a:lvl1pPr marL="0" indent="0" algn="ctr">
              <a:buNone/>
              <a:defRPr sz="1200" i="1">
                <a:solidFill>
                  <a:schemeClr val="bg1">
                    <a:lumMod val="75000"/>
                  </a:schemeClr>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124781122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Large Photo+Title (W)">
    <p:spTree>
      <p:nvGrpSpPr>
        <p:cNvPr id="1" name=""/>
        <p:cNvGrpSpPr/>
        <p:nvPr/>
      </p:nvGrpSpPr>
      <p:grpSpPr>
        <a:xfrm>
          <a:off x="0" y="0"/>
          <a:ext cx="0" cy="0"/>
          <a:chOff x="0" y="0"/>
          <a:chExt cx="0" cy="0"/>
        </a:xfrm>
      </p:grpSpPr>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1" y="5349455"/>
            <a:ext cx="12192000" cy="1508547"/>
          </a:xfrm>
          <a:prstGeom prst="rect">
            <a:avLst/>
          </a:prstGeom>
        </p:spPr>
        <p:txBody>
          <a:bodyPr vert="horz" lIns="457200" tIns="182880" rIns="457200" bIns="182880" rtlCol="0" anchor="t" anchorCtr="0">
            <a:noAutofit/>
          </a:bodyPr>
          <a:lstStyle>
            <a:lvl1pPr algn="ctr">
              <a:defRPr lang="en-US" sz="1800" dirty="0">
                <a:solidFill>
                  <a:schemeClr val="tx2"/>
                </a:solidFill>
                <a:latin typeface="Arial Black" charset="0"/>
                <a:ea typeface="Arial Black" charset="0"/>
                <a:cs typeface="Arial Black" charset="0"/>
              </a:defRPr>
            </a:lvl1pPr>
          </a:lstStyle>
          <a:p>
            <a:pPr marL="0" lvl="0"/>
            <a:r>
              <a:rPr lang="en-US"/>
              <a:t>Title for Large Photo (W) Layout</a:t>
            </a:r>
          </a:p>
        </p:txBody>
      </p:sp>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2"/>
            <a:ext cx="12192000" cy="5349875"/>
          </a:xfrm>
          <a:solidFill>
            <a:schemeClr val="bg1">
              <a:lumMod val="90000"/>
            </a:schemeClr>
          </a:solidFill>
        </p:spPr>
        <p:txBody>
          <a:bodyPr tIns="0" bIns="20574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9386856" y="2544309"/>
            <a:ext cx="5349451"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3223079245"/>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Extra-Large Photo+Title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172200"/>
          </a:xfrm>
          <a:solidFill>
            <a:schemeClr val="bg1">
              <a:lumMod val="90000"/>
            </a:schemeClr>
          </a:solidFill>
        </p:spPr>
        <p:txBody>
          <a:bodyPr tIns="0" bIns="256032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975484" y="2955683"/>
            <a:ext cx="6172198"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4" name="Title Placeholder 1">
            <a:extLst>
              <a:ext uri="{FF2B5EF4-FFF2-40B4-BE49-F238E27FC236}">
                <a16:creationId xmlns:a16="http://schemas.microsoft.com/office/drawing/2014/main" id="{24F27426-24A7-3845-8E05-8360D202A2F3}"/>
              </a:ext>
            </a:extLst>
          </p:cNvPr>
          <p:cNvSpPr>
            <a:spLocks noGrp="1"/>
          </p:cNvSpPr>
          <p:nvPr>
            <p:ph type="title" hasCustomPrompt="1"/>
          </p:nvPr>
        </p:nvSpPr>
        <p:spPr>
          <a:xfrm>
            <a:off x="1" y="6172200"/>
            <a:ext cx="12202245" cy="685800"/>
          </a:xfrm>
          <a:prstGeom prst="rect">
            <a:avLst/>
          </a:prstGeom>
        </p:spPr>
        <p:txBody>
          <a:bodyPr vert="horz" lIns="457200" tIns="91440" rIns="457200" bIns="182880" rtlCol="0" anchor="t" anchorCtr="0">
            <a:normAutofit/>
          </a:bodyPr>
          <a:lstStyle>
            <a:lvl1pPr algn="ctr">
              <a:defRPr lang="en-US" sz="1650" dirty="0">
                <a:solidFill>
                  <a:schemeClr val="tx2"/>
                </a:solidFill>
                <a:latin typeface="Arial Black" charset="0"/>
                <a:ea typeface="Arial Black" charset="0"/>
                <a:cs typeface="Arial Black" charset="0"/>
              </a:defRPr>
            </a:lvl1pPr>
          </a:lstStyle>
          <a:p>
            <a:pPr marL="0" lvl="0"/>
            <a:r>
              <a:rPr lang="en-US"/>
              <a:t>Title for Extra-Large </a:t>
            </a:r>
            <a:r>
              <a:rPr lang="en-US" err="1"/>
              <a:t>Photo+Title</a:t>
            </a:r>
            <a:r>
              <a:rPr lang="en-US"/>
              <a:t> (W) Layout</a:t>
            </a:r>
          </a:p>
        </p:txBody>
      </p:sp>
    </p:spTree>
    <p:extLst>
      <p:ext uri="{BB962C8B-B14F-4D97-AF65-F5344CB8AC3E}">
        <p14:creationId xmlns:p14="http://schemas.microsoft.com/office/powerpoint/2010/main" val="23534325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Extra-Large Photo (W)">
    <p:spTree>
      <p:nvGrpSpPr>
        <p:cNvPr id="1" name=""/>
        <p:cNvGrpSpPr/>
        <p:nvPr/>
      </p:nvGrpSpPr>
      <p:grpSpPr>
        <a:xfrm>
          <a:off x="0" y="0"/>
          <a:ext cx="0" cy="0"/>
          <a:chOff x="0" y="0"/>
          <a:chExt cx="0" cy="0"/>
        </a:xfrm>
      </p:grpSpPr>
      <p:sp>
        <p:nvSpPr>
          <p:cNvPr id="5" name="Picture Placeholder 2">
            <a:extLst>
              <a:ext uri="{FF2B5EF4-FFF2-40B4-BE49-F238E27FC236}">
                <a16:creationId xmlns:a16="http://schemas.microsoft.com/office/drawing/2014/main" id="{58B1EB05-4C3D-C643-8F71-7489EF7CE397}"/>
              </a:ext>
            </a:extLst>
          </p:cNvPr>
          <p:cNvSpPr>
            <a:spLocks noGrp="1"/>
          </p:cNvSpPr>
          <p:nvPr>
            <p:ph type="pic" sz="quarter" idx="10" hasCustomPrompt="1"/>
          </p:nvPr>
        </p:nvSpPr>
        <p:spPr>
          <a:xfrm>
            <a:off x="0" y="-1"/>
            <a:ext cx="12192000" cy="6583680"/>
          </a:xfrm>
          <a:solidFill>
            <a:schemeClr val="bg1">
              <a:lumMod val="90000"/>
            </a:schemeClr>
          </a:solidFill>
        </p:spPr>
        <p:txBody>
          <a:bodyPr tIns="0" bIns="2743200" anchor="b"/>
          <a:lstStyle>
            <a:lvl1pPr algn="ctr">
              <a:defRPr i="1">
                <a:solidFill>
                  <a:schemeClr val="bg1">
                    <a:lumMod val="75000"/>
                  </a:schemeClr>
                </a:solidFill>
              </a:defRPr>
            </a:lvl1pPr>
          </a:lstStyle>
          <a:p>
            <a:r>
              <a:rPr lang="en-US"/>
              <a:t>Click icon to insert a photo.</a:t>
            </a:r>
          </a:p>
        </p:txBody>
      </p:sp>
      <p:sp>
        <p:nvSpPr>
          <p:cNvPr id="6" name="Text Placeholder 4">
            <a:extLst>
              <a:ext uri="{FF2B5EF4-FFF2-40B4-BE49-F238E27FC236}">
                <a16:creationId xmlns:a16="http://schemas.microsoft.com/office/drawing/2014/main" id="{EC91875E-B0A9-0447-9F79-6199D7261229}"/>
              </a:ext>
            </a:extLst>
          </p:cNvPr>
          <p:cNvSpPr>
            <a:spLocks noGrp="1"/>
          </p:cNvSpPr>
          <p:nvPr>
            <p:ph type="body" sz="quarter" idx="11" hasCustomPrompt="1"/>
          </p:nvPr>
        </p:nvSpPr>
        <p:spPr>
          <a:xfrm rot="5400000">
            <a:off x="8769744" y="3161423"/>
            <a:ext cx="6583678" cy="260839"/>
          </a:xfrm>
        </p:spPr>
        <p:txBody>
          <a:bodyPr lIns="91440" tIns="45720" rIns="91440" bIns="45720">
            <a:noAutofit/>
          </a:bodyPr>
          <a:lstStyle>
            <a:lvl1pPr>
              <a:defRPr sz="675">
                <a:solidFill>
                  <a:schemeClr val="bg1">
                    <a:lumMod val="25000"/>
                  </a:schemeClr>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3021012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Single-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Single-Column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9715500" cy="4860591"/>
          </a:xfrm>
        </p:spPr>
        <p:txBody>
          <a:bodyPr/>
          <a:lstStyle>
            <a:lvl1pPr marL="0" marR="0" indent="0" algn="l" defTabSz="685733" rtl="0" eaLnBrk="1" fontAlgn="auto" latinLnBrk="0" hangingPunct="1">
              <a:lnSpc>
                <a:spcPct val="100000"/>
              </a:lnSpc>
              <a:spcBef>
                <a:spcPts val="1800"/>
              </a:spcBef>
              <a:spcAft>
                <a:spcPts val="0"/>
              </a:spcAft>
              <a:buClr>
                <a:schemeClr val="accent1"/>
              </a:buClr>
              <a:buSzPct val="110000"/>
              <a:buFont typeface="Wingdings" charset="2"/>
              <a:buNone/>
              <a:tabLst/>
              <a:defRPr>
                <a:solidFill>
                  <a:schemeClr val="bg1"/>
                </a:solidFill>
              </a:defRPr>
            </a:lvl1pPr>
            <a:lvl2pPr>
              <a:buClr>
                <a:schemeClr val="tx2">
                  <a:lumMod val="40000"/>
                  <a:lumOff val="60000"/>
                </a:schemeClr>
              </a:buClr>
              <a:defRPr>
                <a:solidFill>
                  <a:schemeClr val="bg1"/>
                </a:solidFill>
              </a:defRPr>
            </a:lvl2pPr>
            <a:lvl3pPr>
              <a:buClr>
                <a:schemeClr val="bg1">
                  <a:lumMod val="75000"/>
                </a:schemeClr>
              </a:buClr>
              <a:defRPr>
                <a:solidFill>
                  <a:schemeClr val="bg1"/>
                </a:solidFill>
              </a:defRPr>
            </a:lvl3pPr>
            <a:lvl4pPr>
              <a:buClr>
                <a:schemeClr val="tx2">
                  <a:lumMod val="40000"/>
                  <a:lumOff val="60000"/>
                </a:schemeClr>
              </a:buClr>
              <a:defRPr>
                <a:solidFill>
                  <a:schemeClr val="bg1"/>
                </a:solidFill>
              </a:defRPr>
            </a:lvl4pPr>
            <a:lvl5pPr>
              <a:buClr>
                <a:schemeClr val="bg1">
                  <a:lumMod val="75000"/>
                </a:schemeClr>
              </a:buClr>
              <a:defRPr>
                <a:solidFill>
                  <a:schemeClr val="bg1"/>
                </a:solidFill>
              </a:defRPr>
            </a:lvl5pPr>
          </a:lstStyle>
          <a:p>
            <a:pPr marL="0" marR="0" lvl="0" indent="0" algn="l" defTabSz="685733" rtl="0" eaLnBrk="1" fontAlgn="auto" latinLnBrk="0" hangingPunct="1">
              <a:lnSpc>
                <a:spcPct val="100000"/>
              </a:lnSpc>
              <a:spcBef>
                <a:spcPts val="1800"/>
              </a:spcBef>
              <a:spcAft>
                <a:spcPts val="0"/>
              </a:spcAft>
              <a:buClr>
                <a:schemeClr val="accent1"/>
              </a:buClr>
              <a:buSzPct val="110000"/>
              <a:buFont typeface="Wingdings" charset="2"/>
              <a:buNone/>
              <a:tabLst/>
              <a:defRPr/>
            </a:pPr>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Box 3">
            <a:extLst>
              <a:ext uri="{FF2B5EF4-FFF2-40B4-BE49-F238E27FC236}">
                <a16:creationId xmlns:a16="http://schemas.microsoft.com/office/drawing/2014/main" id="{5B31EA4B-58AD-3842-9BEC-4B9FF60E019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5" name="TextBox 4">
            <a:extLst>
              <a:ext uri="{FF2B5EF4-FFF2-40B4-BE49-F238E27FC236}">
                <a16:creationId xmlns:a16="http://schemas.microsoft.com/office/drawing/2014/main" id="{E06FD9C8-9F14-B64C-88D7-AFEADAB39B39}"/>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366091956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wo-Column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Two-Column (B)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cxnSp>
        <p:nvCxnSpPr>
          <p:cNvPr id="7" name="Straight Connector 6">
            <a:extLst>
              <a:ext uri="{FF2B5EF4-FFF2-40B4-BE49-F238E27FC236}">
                <a16:creationId xmlns:a16="http://schemas.microsoft.com/office/drawing/2014/main" id="{DCB5B26B-2A1F-084E-BAF6-BEA91A8E38A5}"/>
              </a:ext>
            </a:extLst>
          </p:cNvPr>
          <p:cNvCxnSpPr>
            <a:cxnSpLocks/>
          </p:cNvCxnSpPr>
          <p:nvPr userDrawn="1"/>
        </p:nvCxnSpPr>
        <p:spPr>
          <a:xfrm>
            <a:off x="6096000" y="1670538"/>
            <a:ext cx="0" cy="4425462"/>
          </a:xfrm>
          <a:prstGeom prst="line">
            <a:avLst/>
          </a:prstGeom>
          <a:ln w="9525">
            <a:solidFill>
              <a:schemeClr val="tx2">
                <a:lumMod val="40000"/>
                <a:lumOff val="6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66258234"/>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Photo+Text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a:t>
            </a:r>
            <a:r>
              <a:rPr lang="en-US" err="1"/>
              <a:t>Photo+Text</a:t>
            </a:r>
            <a:r>
              <a:rPr lang="en-US"/>
              <a:t> (B) Layout</a:t>
            </a:r>
          </a:p>
        </p:txBody>
      </p:sp>
      <p:sp>
        <p:nvSpPr>
          <p:cNvPr id="4" name="Text Placeholder 2">
            <a:extLst>
              <a:ext uri="{FF2B5EF4-FFF2-40B4-BE49-F238E27FC236}">
                <a16:creationId xmlns:a16="http://schemas.microsoft.com/office/drawing/2014/main" id="{8673A610-5F4D-8049-8881-F136A3242FF6}"/>
              </a:ext>
            </a:extLst>
          </p:cNvPr>
          <p:cNvSpPr>
            <a:spLocks noGrp="1"/>
          </p:cNvSpPr>
          <p:nvPr>
            <p:ph type="body" sz="quarter" idx="11" hasCustomPrompt="1"/>
          </p:nvPr>
        </p:nvSpPr>
        <p:spPr>
          <a:xfrm>
            <a:off x="6383338" y="1469873"/>
            <a:ext cx="4572000" cy="4860591"/>
          </a:xfrm>
        </p:spPr>
        <p:txBody>
          <a:bodyPr>
            <a:normAutofit/>
          </a:bodyPr>
          <a:lstStyle>
            <a:lvl1pPr>
              <a:spcBef>
                <a:spcPts val="1500"/>
              </a:spcBef>
              <a:defRPr sz="1350">
                <a:solidFill>
                  <a:schemeClr val="bg1"/>
                </a:solidFill>
              </a:defRPr>
            </a:lvl1pPr>
            <a:lvl2pPr>
              <a:buClr>
                <a:schemeClr val="tx2">
                  <a:lumMod val="40000"/>
                  <a:lumOff val="60000"/>
                </a:schemeClr>
              </a:buClr>
              <a:defRPr sz="1350">
                <a:solidFill>
                  <a:schemeClr val="bg1"/>
                </a:solidFill>
              </a:defRPr>
            </a:lvl2pPr>
            <a:lvl3pPr>
              <a:buClr>
                <a:schemeClr val="bg1">
                  <a:lumMod val="75000"/>
                </a:schemeClr>
              </a:buClr>
              <a:defRPr sz="1350">
                <a:solidFill>
                  <a:schemeClr val="bg1"/>
                </a:solidFill>
              </a:defRPr>
            </a:lvl3pPr>
            <a:lvl4pPr>
              <a:buClr>
                <a:schemeClr val="tx2">
                  <a:lumMod val="40000"/>
                  <a:lumOff val="60000"/>
                </a:schemeClr>
              </a:buClr>
              <a:defRPr sz="1350">
                <a:solidFill>
                  <a:schemeClr val="bg1"/>
                </a:solidFill>
              </a:defRPr>
            </a:lvl4pPr>
            <a:lvl5pPr>
              <a:buClr>
                <a:schemeClr val="bg1">
                  <a:lumMod val="75000"/>
                </a:schemeClr>
              </a:buClr>
              <a:defRPr sz="1350">
                <a:solidFill>
                  <a:schemeClr val="bg1"/>
                </a:solidFill>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lvl="2"/>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5" name="TextBox 4">
            <a:extLst>
              <a:ext uri="{FF2B5EF4-FFF2-40B4-BE49-F238E27FC236}">
                <a16:creationId xmlns:a16="http://schemas.microsoft.com/office/drawing/2014/main" id="{6DC0B0CE-B013-7641-9551-DA60CF80B4AC}"/>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6" name="TextBox 5">
            <a:extLst>
              <a:ext uri="{FF2B5EF4-FFF2-40B4-BE49-F238E27FC236}">
                <a16:creationId xmlns:a16="http://schemas.microsoft.com/office/drawing/2014/main" id="{77362889-E692-BF4A-B8C8-D6FF23EE4CF0}"/>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
        <p:nvSpPr>
          <p:cNvPr id="9" name="Picture Placeholder 4">
            <a:extLst>
              <a:ext uri="{FF2B5EF4-FFF2-40B4-BE49-F238E27FC236}">
                <a16:creationId xmlns:a16="http://schemas.microsoft.com/office/drawing/2014/main" id="{ADC7D600-7783-1F4F-AD62-06B784E129FD}"/>
              </a:ext>
            </a:extLst>
          </p:cNvPr>
          <p:cNvSpPr>
            <a:spLocks noGrp="1"/>
          </p:cNvSpPr>
          <p:nvPr>
            <p:ph type="pic" sz="quarter" idx="13" hasCustomPrompt="1"/>
          </p:nvPr>
        </p:nvSpPr>
        <p:spPr>
          <a:xfrm>
            <a:off x="1239838" y="1672046"/>
            <a:ext cx="4855464" cy="44805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10" name="Text Placeholder 4">
            <a:extLst>
              <a:ext uri="{FF2B5EF4-FFF2-40B4-BE49-F238E27FC236}">
                <a16:creationId xmlns:a16="http://schemas.microsoft.com/office/drawing/2014/main" id="{A3893C67-9BAE-6946-9896-78E2472B03D8}"/>
              </a:ext>
            </a:extLst>
          </p:cNvPr>
          <p:cNvSpPr>
            <a:spLocks noGrp="1"/>
          </p:cNvSpPr>
          <p:nvPr>
            <p:ph type="body" sz="quarter" idx="14" hasCustomPrompt="1"/>
          </p:nvPr>
        </p:nvSpPr>
        <p:spPr>
          <a:xfrm>
            <a:off x="1239838" y="5891766"/>
            <a:ext cx="4855464"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Tree>
    <p:extLst>
      <p:ext uri="{BB962C8B-B14F-4D97-AF65-F5344CB8AC3E}">
        <p14:creationId xmlns:p14="http://schemas.microsoft.com/office/powerpoint/2010/main" val="624326836"/>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16">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Photo+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bg1"/>
                </a:solidFill>
                <a:latin typeface="Arial Black" charset="0"/>
                <a:ea typeface="Arial Black" charset="0"/>
                <a:cs typeface="Arial Black" charset="0"/>
              </a:defRPr>
            </a:lvl1pPr>
          </a:lstStyle>
          <a:p>
            <a:pPr marL="0" lvl="0"/>
            <a:r>
              <a:rPr lang="en-US"/>
              <a:t>Title for </a:t>
            </a:r>
            <a:r>
              <a:rPr lang="en-US" err="1"/>
              <a:t>Photo+Photo</a:t>
            </a:r>
            <a:r>
              <a:rPr lang="en-US"/>
              <a:t> (B) Layout</a:t>
            </a:r>
          </a:p>
        </p:txBody>
      </p:sp>
      <p:sp>
        <p:nvSpPr>
          <p:cNvPr id="6" name="Picture Placeholder 4">
            <a:extLst>
              <a:ext uri="{FF2B5EF4-FFF2-40B4-BE49-F238E27FC236}">
                <a16:creationId xmlns:a16="http://schemas.microsoft.com/office/drawing/2014/main" id="{68106178-1013-D249-8751-3EA29B2109C8}"/>
              </a:ext>
            </a:extLst>
          </p:cNvPr>
          <p:cNvSpPr>
            <a:spLocks noGrp="1"/>
          </p:cNvSpPr>
          <p:nvPr>
            <p:ph type="pic" sz="quarter" idx="12" hasCustomPrompt="1"/>
          </p:nvPr>
        </p:nvSpPr>
        <p:spPr>
          <a:xfrm>
            <a:off x="0" y="1469871"/>
            <a:ext cx="6096000" cy="42519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7" name="Text Placeholder 4">
            <a:extLst>
              <a:ext uri="{FF2B5EF4-FFF2-40B4-BE49-F238E27FC236}">
                <a16:creationId xmlns:a16="http://schemas.microsoft.com/office/drawing/2014/main" id="{CDAF09BB-AD0B-2041-83F2-50D0A4E8600C}"/>
              </a:ext>
            </a:extLst>
          </p:cNvPr>
          <p:cNvSpPr>
            <a:spLocks noGrp="1"/>
          </p:cNvSpPr>
          <p:nvPr>
            <p:ph type="body" sz="quarter" idx="13" hasCustomPrompt="1"/>
          </p:nvPr>
        </p:nvSpPr>
        <p:spPr>
          <a:xfrm>
            <a:off x="1" y="5460991"/>
            <a:ext cx="6096000"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8" name="Picture Placeholder 4">
            <a:extLst>
              <a:ext uri="{FF2B5EF4-FFF2-40B4-BE49-F238E27FC236}">
                <a16:creationId xmlns:a16="http://schemas.microsoft.com/office/drawing/2014/main" id="{57E259A3-746A-2044-822B-3F7D859E7F10}"/>
              </a:ext>
            </a:extLst>
          </p:cNvPr>
          <p:cNvSpPr>
            <a:spLocks noGrp="1"/>
          </p:cNvSpPr>
          <p:nvPr>
            <p:ph type="pic" sz="quarter" idx="14" hasCustomPrompt="1"/>
          </p:nvPr>
        </p:nvSpPr>
        <p:spPr>
          <a:xfrm>
            <a:off x="6093438" y="1469871"/>
            <a:ext cx="6096000" cy="4251960"/>
          </a:xfrm>
          <a:solidFill>
            <a:schemeClr val="tx2">
              <a:lumMod val="50000"/>
            </a:schemeClr>
          </a:solidFill>
        </p:spPr>
        <p:txBody>
          <a:bodyPr lIns="365760" tIns="365760" rIns="365760" bIns="1828800" anchor="b">
            <a:normAutofit/>
          </a:bodyPr>
          <a:lstStyle>
            <a:lvl1pPr marL="0" indent="0" algn="ctr">
              <a:buNone/>
              <a:defRPr sz="1200" i="1">
                <a:solidFill>
                  <a:schemeClr val="tx2"/>
                </a:solidFill>
              </a:defRPr>
            </a:lvl1pPr>
          </a:lstStyle>
          <a:p>
            <a:r>
              <a:rPr lang="en-US"/>
              <a:t>Click icon to insert a photo.</a:t>
            </a:r>
          </a:p>
        </p:txBody>
      </p:sp>
      <p:sp>
        <p:nvSpPr>
          <p:cNvPr id="9" name="Text Placeholder 4">
            <a:extLst>
              <a:ext uri="{FF2B5EF4-FFF2-40B4-BE49-F238E27FC236}">
                <a16:creationId xmlns:a16="http://schemas.microsoft.com/office/drawing/2014/main" id="{E3F54B41-918E-644B-B610-DDE8277FB261}"/>
              </a:ext>
            </a:extLst>
          </p:cNvPr>
          <p:cNvSpPr>
            <a:spLocks noGrp="1"/>
          </p:cNvSpPr>
          <p:nvPr>
            <p:ph type="body" sz="quarter" idx="15" hasCustomPrompt="1"/>
          </p:nvPr>
        </p:nvSpPr>
        <p:spPr>
          <a:xfrm>
            <a:off x="6093440" y="5460991"/>
            <a:ext cx="6096000" cy="260840"/>
          </a:xfrm>
        </p:spPr>
        <p:txBody>
          <a:bodyPr lIns="45720" tIns="45720" rIns="45720" bIns="45720" anchor="b">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10" name="TextBox 9">
            <a:extLst>
              <a:ext uri="{FF2B5EF4-FFF2-40B4-BE49-F238E27FC236}">
                <a16:creationId xmlns:a16="http://schemas.microsoft.com/office/drawing/2014/main" id="{8E8A7720-BFE2-8541-8CCE-E6CF2AEB21D5}"/>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11" name="TextBox 10">
            <a:extLst>
              <a:ext uri="{FF2B5EF4-FFF2-40B4-BE49-F238E27FC236}">
                <a16:creationId xmlns:a16="http://schemas.microsoft.com/office/drawing/2014/main" id="{DF7CAC3A-914C-D94C-9254-C253E5803F2C}"/>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312175281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Presentation Title">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FE35A615-44B8-AC4C-BDEB-B9D50F7261D9}"/>
              </a:ext>
            </a:extLst>
          </p:cNvPr>
          <p:cNvSpPr/>
          <p:nvPr userDrawn="1"/>
        </p:nvSpPr>
        <p:spPr>
          <a:xfrm>
            <a:off x="11938960" y="-2"/>
            <a:ext cx="253041" cy="6858002"/>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p>
        </p:txBody>
      </p:sp>
      <p:sp>
        <p:nvSpPr>
          <p:cNvPr id="2" name="Title 1"/>
          <p:cNvSpPr>
            <a:spLocks noGrp="1"/>
          </p:cNvSpPr>
          <p:nvPr>
            <p:ph type="ctrTitle" hasCustomPrompt="1"/>
          </p:nvPr>
        </p:nvSpPr>
        <p:spPr>
          <a:xfrm>
            <a:off x="5741048" y="1940931"/>
            <a:ext cx="5515285" cy="2239337"/>
          </a:xfrm>
        </p:spPr>
        <p:txBody>
          <a:bodyPr lIns="0" tIns="0" rIns="0" bIns="45720" anchor="b" anchorCtr="0">
            <a:normAutofit/>
          </a:bodyPr>
          <a:lstStyle>
            <a:lvl1pPr algn="l">
              <a:lnSpc>
                <a:spcPct val="95000"/>
              </a:lnSpc>
              <a:defRPr sz="3000" b="0" i="0">
                <a:solidFill>
                  <a:schemeClr val="tx2"/>
                </a:solidFill>
                <a:latin typeface="Arial Black" panose="020B0604020202020204" pitchFamily="34" charset="0"/>
                <a:cs typeface="Arial Black" panose="020B0604020202020204" pitchFamily="34" charset="0"/>
              </a:defRPr>
            </a:lvl1pPr>
          </a:lstStyle>
          <a:p>
            <a:r>
              <a:rPr lang="en-US"/>
              <a:t>Presentation Title up to three lines in length</a:t>
            </a:r>
          </a:p>
        </p:txBody>
      </p:sp>
      <p:sp>
        <p:nvSpPr>
          <p:cNvPr id="3" name="Subtitle 2"/>
          <p:cNvSpPr>
            <a:spLocks noGrp="1"/>
          </p:cNvSpPr>
          <p:nvPr>
            <p:ph type="subTitle" idx="1" hasCustomPrompt="1"/>
          </p:nvPr>
        </p:nvSpPr>
        <p:spPr>
          <a:xfrm>
            <a:off x="5741048" y="4180268"/>
            <a:ext cx="5515285" cy="465240"/>
          </a:xfrm>
        </p:spPr>
        <p:txBody>
          <a:bodyPr lIns="0" tIns="91440" rIns="0" bIns="0"/>
          <a:lstStyle>
            <a:lvl1pPr marL="0" indent="0" algn="l">
              <a:buNone/>
              <a:defRPr b="1" cap="all" baseline="0">
                <a:solidFill>
                  <a:schemeClr val="tx2"/>
                </a:solidFill>
              </a:defRPr>
            </a:lvl1pPr>
            <a:lvl2pPr marL="342866" indent="0" algn="ctr">
              <a:buNone/>
              <a:defRPr>
                <a:solidFill>
                  <a:schemeClr val="tx1">
                    <a:tint val="75000"/>
                  </a:schemeClr>
                </a:solidFill>
              </a:defRPr>
            </a:lvl2pPr>
            <a:lvl3pPr marL="685733" indent="0" algn="ctr">
              <a:buNone/>
              <a:defRPr>
                <a:solidFill>
                  <a:schemeClr val="tx1">
                    <a:tint val="75000"/>
                  </a:schemeClr>
                </a:solidFill>
              </a:defRPr>
            </a:lvl3pPr>
            <a:lvl4pPr marL="1028599" indent="0" algn="ctr">
              <a:buNone/>
              <a:defRPr>
                <a:solidFill>
                  <a:schemeClr val="tx1">
                    <a:tint val="75000"/>
                  </a:schemeClr>
                </a:solidFill>
              </a:defRPr>
            </a:lvl4pPr>
            <a:lvl5pPr marL="1371465" indent="0" algn="ctr">
              <a:buNone/>
              <a:defRPr>
                <a:solidFill>
                  <a:schemeClr val="tx1">
                    <a:tint val="75000"/>
                  </a:schemeClr>
                </a:solidFill>
              </a:defRPr>
            </a:lvl5pPr>
            <a:lvl6pPr marL="1714331" indent="0" algn="ctr">
              <a:buNone/>
              <a:defRPr>
                <a:solidFill>
                  <a:schemeClr val="tx1">
                    <a:tint val="75000"/>
                  </a:schemeClr>
                </a:solidFill>
              </a:defRPr>
            </a:lvl6pPr>
            <a:lvl7pPr marL="2057197" indent="0" algn="ctr">
              <a:buNone/>
              <a:defRPr>
                <a:solidFill>
                  <a:schemeClr val="tx1">
                    <a:tint val="75000"/>
                  </a:schemeClr>
                </a:solidFill>
              </a:defRPr>
            </a:lvl7pPr>
            <a:lvl8pPr marL="2400065" indent="0" algn="ctr">
              <a:buNone/>
              <a:defRPr>
                <a:solidFill>
                  <a:schemeClr val="tx1">
                    <a:tint val="75000"/>
                  </a:schemeClr>
                </a:solidFill>
              </a:defRPr>
            </a:lvl8pPr>
            <a:lvl9pPr marL="2742931" indent="0" algn="ctr">
              <a:buNone/>
              <a:defRPr>
                <a:solidFill>
                  <a:schemeClr val="tx1">
                    <a:tint val="75000"/>
                  </a:schemeClr>
                </a:solidFill>
              </a:defRPr>
            </a:lvl9pPr>
          </a:lstStyle>
          <a:p>
            <a:r>
              <a:rPr lang="en-US"/>
              <a:t>Month </a:t>
            </a:r>
            <a:r>
              <a:rPr lang="en-US" err="1"/>
              <a:t>dd</a:t>
            </a:r>
            <a:r>
              <a:rPr lang="en-US"/>
              <a:t>, </a:t>
            </a:r>
            <a:r>
              <a:rPr lang="en-US" err="1"/>
              <a:t>yyyy</a:t>
            </a:r>
            <a:endParaRPr lang="en-US"/>
          </a:p>
        </p:txBody>
      </p:sp>
      <p:sp>
        <p:nvSpPr>
          <p:cNvPr id="12" name="Text Placeholder 11">
            <a:extLst>
              <a:ext uri="{FF2B5EF4-FFF2-40B4-BE49-F238E27FC236}">
                <a16:creationId xmlns:a16="http://schemas.microsoft.com/office/drawing/2014/main" id="{FF8FC6B8-AF18-8A44-98A9-C2E79C685356}"/>
              </a:ext>
            </a:extLst>
          </p:cNvPr>
          <p:cNvSpPr>
            <a:spLocks noGrp="1"/>
          </p:cNvSpPr>
          <p:nvPr>
            <p:ph type="body" sz="quarter" idx="10" hasCustomPrompt="1"/>
          </p:nvPr>
        </p:nvSpPr>
        <p:spPr>
          <a:xfrm>
            <a:off x="5741048" y="4879731"/>
            <a:ext cx="5515285" cy="1213338"/>
          </a:xfrm>
        </p:spPr>
        <p:txBody>
          <a:bodyPr lIns="0" tIns="0" rIns="0" bIns="0" anchor="b" anchorCtr="0"/>
          <a:lstStyle>
            <a:lvl1pPr marL="0" indent="0">
              <a:spcBef>
                <a:spcPts val="225"/>
              </a:spcBef>
              <a:buNone/>
              <a:tabLst/>
              <a:defRPr>
                <a:solidFill>
                  <a:schemeClr val="bg1">
                    <a:lumMod val="50000"/>
                  </a:schemeClr>
                </a:solidFill>
              </a:defRPr>
            </a:lvl1pPr>
            <a:lvl2pPr marL="0" indent="0">
              <a:spcBef>
                <a:spcPts val="225"/>
              </a:spcBef>
              <a:buNone/>
              <a:tabLst/>
              <a:defRPr>
                <a:solidFill>
                  <a:schemeClr val="bg1">
                    <a:lumMod val="50000"/>
                  </a:schemeClr>
                </a:solidFill>
              </a:defRPr>
            </a:lvl2pPr>
            <a:lvl3pPr marL="0" indent="0">
              <a:spcBef>
                <a:spcPts val="225"/>
              </a:spcBef>
              <a:buNone/>
              <a:tabLst/>
              <a:defRPr>
                <a:solidFill>
                  <a:schemeClr val="bg1">
                    <a:lumMod val="50000"/>
                  </a:schemeClr>
                </a:solidFill>
              </a:defRPr>
            </a:lvl3pPr>
            <a:lvl4pPr marL="0" indent="0">
              <a:spcBef>
                <a:spcPts val="225"/>
              </a:spcBef>
              <a:buNone/>
              <a:tabLst/>
              <a:defRPr>
                <a:solidFill>
                  <a:schemeClr val="bg1">
                    <a:lumMod val="50000"/>
                  </a:schemeClr>
                </a:solidFill>
              </a:defRPr>
            </a:lvl4pPr>
            <a:lvl5pPr marL="0" indent="0">
              <a:spcBef>
                <a:spcPts val="225"/>
              </a:spcBef>
              <a:buNone/>
              <a:tabLst/>
              <a:defRPr>
                <a:solidFill>
                  <a:schemeClr val="bg1">
                    <a:lumMod val="50000"/>
                  </a:schemeClr>
                </a:solidFill>
              </a:defRPr>
            </a:lvl5pPr>
          </a:lstStyle>
          <a:p>
            <a:pPr lvl="0"/>
            <a:r>
              <a:rPr lang="en-US"/>
              <a:t>Speaker Name</a:t>
            </a:r>
          </a:p>
          <a:p>
            <a:pPr lvl="0"/>
            <a:r>
              <a:rPr lang="en-US"/>
              <a:t>Division/Title/Affiliation</a:t>
            </a:r>
          </a:p>
        </p:txBody>
      </p:sp>
      <p:sp>
        <p:nvSpPr>
          <p:cNvPr id="5" name="Picture Placeholder 4">
            <a:extLst>
              <a:ext uri="{FF2B5EF4-FFF2-40B4-BE49-F238E27FC236}">
                <a16:creationId xmlns:a16="http://schemas.microsoft.com/office/drawing/2014/main" id="{EDD8EAEE-101A-B04C-9480-47C14533CE54}"/>
              </a:ext>
            </a:extLst>
          </p:cNvPr>
          <p:cNvSpPr>
            <a:spLocks noGrp="1"/>
          </p:cNvSpPr>
          <p:nvPr>
            <p:ph type="pic" sz="quarter" idx="11" hasCustomPrompt="1"/>
          </p:nvPr>
        </p:nvSpPr>
        <p:spPr>
          <a:xfrm>
            <a:off x="1" y="0"/>
            <a:ext cx="4891088" cy="6858000"/>
          </a:xfrm>
          <a:solidFill>
            <a:schemeClr val="tx2"/>
          </a:solidFill>
        </p:spPr>
        <p:txBody>
          <a:bodyPr lIns="365760" tIns="365760" rIns="365760" bIns="2971800" anchor="b">
            <a:normAutofit/>
          </a:bodyPr>
          <a:lstStyle>
            <a:lvl1pPr marL="0" indent="0" algn="ctr">
              <a:buNone/>
              <a:defRPr sz="1200" i="1">
                <a:solidFill>
                  <a:schemeClr val="tx2">
                    <a:lumMod val="40000"/>
                    <a:lumOff val="60000"/>
                  </a:schemeClr>
                </a:solidFill>
              </a:defRPr>
            </a:lvl1pPr>
          </a:lstStyle>
          <a:p>
            <a:r>
              <a:rPr lang="en-US"/>
              <a:t>Click icon to insert a photo.</a:t>
            </a:r>
          </a:p>
        </p:txBody>
      </p:sp>
      <p:sp>
        <p:nvSpPr>
          <p:cNvPr id="8" name="Text Placeholder 4">
            <a:extLst>
              <a:ext uri="{FF2B5EF4-FFF2-40B4-BE49-F238E27FC236}">
                <a16:creationId xmlns:a16="http://schemas.microsoft.com/office/drawing/2014/main" id="{FEFAF05C-419E-4343-8983-4850A83FB6CD}"/>
              </a:ext>
            </a:extLst>
          </p:cNvPr>
          <p:cNvSpPr>
            <a:spLocks noGrp="1"/>
          </p:cNvSpPr>
          <p:nvPr>
            <p:ph type="body" sz="quarter" idx="12" hasCustomPrompt="1"/>
          </p:nvPr>
        </p:nvSpPr>
        <p:spPr>
          <a:xfrm>
            <a:off x="0" y="6597160"/>
            <a:ext cx="4891089" cy="260840"/>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pic>
        <p:nvPicPr>
          <p:cNvPr id="11" name="Graphic 10">
            <a:extLst>
              <a:ext uri="{FF2B5EF4-FFF2-40B4-BE49-F238E27FC236}">
                <a16:creationId xmlns:a16="http://schemas.microsoft.com/office/drawing/2014/main" id="{297D2D33-B99A-B046-B49A-16CB982B1BB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623561" y="749808"/>
            <a:ext cx="4658264" cy="1143000"/>
          </a:xfrm>
          <a:prstGeom prst="rect">
            <a:avLst/>
          </a:prstGeom>
        </p:spPr>
      </p:pic>
    </p:spTree>
    <p:extLst>
      <p:ext uri="{BB962C8B-B14F-4D97-AF65-F5344CB8AC3E}">
        <p14:creationId xmlns:p14="http://schemas.microsoft.com/office/powerpoint/2010/main" val="197079598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orient="horz" pos="3799">
          <p15:clr>
            <a:srgbClr val="FBAE40"/>
          </p15:clr>
        </p15:guide>
        <p15:guide id="3" pos="4800">
          <p15:clr>
            <a:srgbClr val="FBAE40"/>
          </p15:clr>
        </p15:guide>
        <p15:guide id="4" pos="4108">
          <p15:clr>
            <a:srgbClr val="FBAE40"/>
          </p15:clr>
        </p15:guide>
        <p15:guide id="5" pos="4843">
          <p15:clr>
            <a:srgbClr val="FBAE40"/>
          </p15:clr>
        </p15:guide>
        <p15:guide id="6" orient="horz" pos="833">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preserve="1" userDrawn="1">
  <p:cSld name="Large-Photo (B)">
    <p:bg>
      <p:bgPr>
        <a:solidFill>
          <a:schemeClr val="tx2"/>
        </a:solidFill>
        <a:effectLst/>
      </p:bgPr>
    </p:bg>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2" y="5349451"/>
            <a:ext cx="12191999" cy="1508547"/>
          </a:xfrm>
          <a:prstGeom prst="rect">
            <a:avLst/>
          </a:prstGeom>
        </p:spPr>
        <p:txBody>
          <a:bodyPr vert="horz" lIns="457200" tIns="182880" rIns="457200" bIns="182880" rtlCol="0" anchor="t">
            <a:normAutofit/>
          </a:bodyPr>
          <a:lstStyle>
            <a:lvl1pPr algn="ctr">
              <a:defRPr lang="en-US" sz="1800" dirty="0">
                <a:solidFill>
                  <a:schemeClr val="bg1"/>
                </a:solidFill>
                <a:latin typeface="Arial Black" charset="0"/>
                <a:ea typeface="Arial Black" charset="0"/>
                <a:cs typeface="Arial Black" charset="0"/>
              </a:defRPr>
            </a:lvl1pPr>
          </a:lstStyle>
          <a:p>
            <a:pPr marL="0" lvl="0"/>
            <a:r>
              <a:rPr lang="en-US"/>
              <a:t>Title for Large-Photo (B) Layout</a:t>
            </a:r>
          </a:p>
        </p:txBody>
      </p:sp>
      <p:sp>
        <p:nvSpPr>
          <p:cNvPr id="3" name="Picture Placeholder 2">
            <a:extLst>
              <a:ext uri="{FF2B5EF4-FFF2-40B4-BE49-F238E27FC236}">
                <a16:creationId xmlns:a16="http://schemas.microsoft.com/office/drawing/2014/main" id="{6B57DE7E-D5A7-934A-BDAA-810E25C7A254}"/>
              </a:ext>
            </a:extLst>
          </p:cNvPr>
          <p:cNvSpPr>
            <a:spLocks noGrp="1"/>
          </p:cNvSpPr>
          <p:nvPr>
            <p:ph type="pic" sz="quarter" idx="10" hasCustomPrompt="1"/>
          </p:nvPr>
        </p:nvSpPr>
        <p:spPr>
          <a:xfrm>
            <a:off x="0" y="2"/>
            <a:ext cx="12192000" cy="5349875"/>
          </a:xfrm>
          <a:solidFill>
            <a:schemeClr val="tx2">
              <a:lumMod val="50000"/>
            </a:schemeClr>
          </a:solidFill>
        </p:spPr>
        <p:txBody>
          <a:bodyPr tIns="0" bIns="2057400" anchor="b"/>
          <a:lstStyle>
            <a:lvl1pPr algn="ctr">
              <a:defRPr i="1">
                <a:solidFill>
                  <a:schemeClr val="tx2"/>
                </a:solidFill>
              </a:defRPr>
            </a:lvl1pPr>
          </a:lstStyle>
          <a:p>
            <a:r>
              <a:rPr lang="en-US"/>
              <a:t>Click icon to insert a photo.</a:t>
            </a:r>
          </a:p>
        </p:txBody>
      </p:sp>
      <p:sp>
        <p:nvSpPr>
          <p:cNvPr id="5" name="Text Placeholder 4">
            <a:extLst>
              <a:ext uri="{FF2B5EF4-FFF2-40B4-BE49-F238E27FC236}">
                <a16:creationId xmlns:a16="http://schemas.microsoft.com/office/drawing/2014/main" id="{7096E3DB-FA3A-7842-8A68-4AE4AACEC5FF}"/>
              </a:ext>
            </a:extLst>
          </p:cNvPr>
          <p:cNvSpPr>
            <a:spLocks noGrp="1"/>
          </p:cNvSpPr>
          <p:nvPr>
            <p:ph type="body" sz="quarter" idx="11" hasCustomPrompt="1"/>
          </p:nvPr>
        </p:nvSpPr>
        <p:spPr>
          <a:xfrm rot="5400000">
            <a:off x="9386856" y="2544309"/>
            <a:ext cx="5349451" cy="260839"/>
          </a:xfrm>
        </p:spPr>
        <p:txBody>
          <a:bodyPr lIns="91440" tIns="45720" rIns="91440" bIns="45720">
            <a:noAutofit/>
          </a:bodyPr>
          <a:lstStyle>
            <a:lvl1pPr>
              <a:defRPr sz="675">
                <a:solidFill>
                  <a:schemeClr val="bg1"/>
                </a:solidFill>
              </a:defRPr>
            </a:lvl1pPr>
            <a:lvl2pPr>
              <a:defRPr sz="750">
                <a:solidFill>
                  <a:schemeClr val="bg1"/>
                </a:solidFill>
              </a:defRPr>
            </a:lvl2pPr>
            <a:lvl3pPr>
              <a:defRPr sz="750">
                <a:solidFill>
                  <a:schemeClr val="bg1"/>
                </a:solidFill>
              </a:defRPr>
            </a:lvl3pPr>
            <a:lvl4pPr>
              <a:defRPr sz="750">
                <a:solidFill>
                  <a:schemeClr val="bg1"/>
                </a:solidFill>
              </a:defRPr>
            </a:lvl4pPr>
            <a:lvl5pPr>
              <a:defRPr sz="750">
                <a:solidFill>
                  <a:schemeClr val="bg1"/>
                </a:solidFill>
              </a:defRPr>
            </a:lvl5pPr>
          </a:lstStyle>
          <a:p>
            <a:pPr lvl="0"/>
            <a:r>
              <a:rPr lang="en-US"/>
              <a:t>Click here to insert photo credit/copyright information</a:t>
            </a:r>
          </a:p>
        </p:txBody>
      </p:sp>
      <p:sp>
        <p:nvSpPr>
          <p:cNvPr id="12" name="TextBox 11">
            <a:extLst>
              <a:ext uri="{FF2B5EF4-FFF2-40B4-BE49-F238E27FC236}">
                <a16:creationId xmlns:a16="http://schemas.microsoft.com/office/drawing/2014/main" id="{764FF97F-5A7B-3544-BBF1-8D9147069589}"/>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accent1">
                    <a:lumMod val="60000"/>
                    <a:lumOff val="40000"/>
                  </a:schemeClr>
                </a:solidFill>
                <a:latin typeface="Arial Black" charset="0"/>
                <a:cs typeface="Arial Black" charset="0"/>
              </a:rPr>
              <a:t>IMF</a:t>
            </a:r>
            <a:r>
              <a:rPr lang="en-US" sz="675" b="0">
                <a:solidFill>
                  <a:schemeClr val="accent1">
                    <a:lumMod val="60000"/>
                    <a:lumOff val="40000"/>
                  </a:schemeClr>
                </a:solidFill>
                <a:latin typeface="+mn-lt"/>
                <a:cs typeface="Arial Black" charset="0"/>
              </a:rPr>
              <a:t> | Middle East and Central Asia Department</a:t>
            </a:r>
            <a:endParaRPr lang="en-US" sz="675" b="0">
              <a:solidFill>
                <a:schemeClr val="accent1">
                  <a:lumMod val="60000"/>
                  <a:lumOff val="40000"/>
                </a:schemeClr>
              </a:solidFill>
              <a:latin typeface="+mn-lt"/>
            </a:endParaRPr>
          </a:p>
        </p:txBody>
      </p:sp>
      <p:sp>
        <p:nvSpPr>
          <p:cNvPr id="13" name="TextBox 12">
            <a:extLst>
              <a:ext uri="{FF2B5EF4-FFF2-40B4-BE49-F238E27FC236}">
                <a16:creationId xmlns:a16="http://schemas.microsoft.com/office/drawing/2014/main" id="{5558205F-7910-2A4D-9D13-3F4027CE12D3}"/>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1394968408"/>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userDrawn="1">
  <p:cSld name="I_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5" name="Slide Number Placeholder 2"/>
          <p:cNvSpPr>
            <a:spLocks noGrp="1"/>
          </p:cNvSpPr>
          <p:nvPr>
            <p:ph type="sldNum" sz="quarter" idx="10"/>
          </p:nvPr>
        </p:nvSpPr>
        <p:spPr>
          <a:xfrm>
            <a:off x="9059986" y="6491235"/>
            <a:ext cx="2844800" cy="230240"/>
          </a:xfrm>
        </p:spPr>
        <p:txBody>
          <a:bodyPr vert="horz" lIns="91440" tIns="45720" rIns="91440" bIns="45720" rtlCol="0" anchor="ctr"/>
          <a:lstStyle>
            <a:lvl1pPr>
              <a:defRPr lang="en-GB" b="0" smtClean="0"/>
            </a:lvl1pPr>
          </a:lstStyle>
          <a:p>
            <a:fld id="{0FE38F41-FA40-4507-8BA6-9F62F18879CE}" type="datetime1">
              <a:rPr lang="en-US" smtClean="0"/>
              <a:pPr/>
              <a:t>5/23/2024</a:t>
            </a:fld>
            <a:r>
              <a:rPr lang="en-US"/>
              <a:t> | </a:t>
            </a:r>
            <a:fld id="{2A059162-5B37-8345-8802-BAFB4069E24D}" type="slidenum">
              <a:rPr lang="en-US" smtClean="0"/>
              <a:pPr/>
              <a:t>‹#›</a:t>
            </a:fld>
            <a:endParaRPr lang="en-US"/>
          </a:p>
        </p:txBody>
      </p:sp>
    </p:spTree>
    <p:extLst>
      <p:ext uri="{BB962C8B-B14F-4D97-AF65-F5344CB8AC3E}">
        <p14:creationId xmlns:p14="http://schemas.microsoft.com/office/powerpoint/2010/main" val="332894959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252553-C367-47C5-9C45-809E9816E62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35E630A-1A90-41F1-927A-5E786784FF1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0CDAF00-3109-4875-A0D5-2D6D22F5FAF0}"/>
              </a:ext>
            </a:extLst>
          </p:cNvPr>
          <p:cNvSpPr>
            <a:spLocks noGrp="1"/>
          </p:cNvSpPr>
          <p:nvPr>
            <p:ph type="dt" sz="half" idx="10"/>
          </p:nvPr>
        </p:nvSpPr>
        <p:spPr/>
        <p:txBody>
          <a:bodyPr/>
          <a:lstStyle/>
          <a:p>
            <a:fld id="{AFBEEC16-EC3E-47DB-8A7E-DB390A3C363D}" type="datetimeFigureOut">
              <a:rPr lang="en-US" smtClean="0"/>
              <a:t>5/23/2024</a:t>
            </a:fld>
            <a:endParaRPr lang="en-US"/>
          </a:p>
        </p:txBody>
      </p:sp>
      <p:sp>
        <p:nvSpPr>
          <p:cNvPr id="5" name="Footer Placeholder 4">
            <a:extLst>
              <a:ext uri="{FF2B5EF4-FFF2-40B4-BE49-F238E27FC236}">
                <a16:creationId xmlns:a16="http://schemas.microsoft.com/office/drawing/2014/main" id="{F46117AB-7A0D-4E39-8185-FB313A3E42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166FC8B-FBA6-4B6E-8844-8C5360474F05}"/>
              </a:ext>
            </a:extLst>
          </p:cNvPr>
          <p:cNvSpPr>
            <a:spLocks noGrp="1"/>
          </p:cNvSpPr>
          <p:nvPr>
            <p:ph type="sldNum" sz="quarter" idx="12"/>
          </p:nvPr>
        </p:nvSpPr>
        <p:spPr/>
        <p:txBody>
          <a:bodyPr/>
          <a:lstStyle/>
          <a:p>
            <a:fld id="{E00EF9D1-8FE4-4A6C-8373-E5034EFA4A90}" type="slidenum">
              <a:rPr lang="en-US" smtClean="0"/>
              <a:t>‹#›</a:t>
            </a:fld>
            <a:endParaRPr lang="en-US"/>
          </a:p>
        </p:txBody>
      </p:sp>
    </p:spTree>
    <p:extLst>
      <p:ext uri="{BB962C8B-B14F-4D97-AF65-F5344CB8AC3E}">
        <p14:creationId xmlns:p14="http://schemas.microsoft.com/office/powerpoint/2010/main" val="1118553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46CE7D5-CF57-46EF-B807-FDD0502418D4}" type="datetimeFigureOut">
              <a:rPr lang="en-US" smtClean="0"/>
              <a:t>5/23/2024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30EA680-D336-4FF7-8B7A-9848BB0A1C32}" type="slidenum">
              <a:rPr lang="en-US" smtClean="0"/>
              <a:t>‹#›</a:t>
            </a:fld>
            <a:endParaRPr lang="en-US"/>
          </a:p>
        </p:txBody>
      </p:sp>
    </p:spTree>
    <p:extLst>
      <p:ext uri="{BB962C8B-B14F-4D97-AF65-F5344CB8AC3E}">
        <p14:creationId xmlns:p14="http://schemas.microsoft.com/office/powerpoint/2010/main" val="11611331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Divider (Cyan)">
    <p:bg>
      <p:bgPr>
        <a:solidFill>
          <a:schemeClr val="accent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(Cyan)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2492899851"/>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Divider (Green)">
    <p:bg>
      <p:bgPr>
        <a:solidFill>
          <a:schemeClr val="accent5"/>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(Green)</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255978851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Divider (Yellow)">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A9CCFC-0C7C-7E42-AAEE-3FB70C592937}"/>
              </a:ext>
            </a:extLst>
          </p:cNvPr>
          <p:cNvSpPr>
            <a:spLocks noGrp="1"/>
          </p:cNvSpPr>
          <p:nvPr>
            <p:ph type="title" hasCustomPrompt="1"/>
          </p:nvPr>
        </p:nvSpPr>
        <p:spPr>
          <a:xfrm>
            <a:off x="1295400" y="1371600"/>
            <a:ext cx="9601200" cy="4114800"/>
          </a:xfrm>
        </p:spPr>
        <p:txBody>
          <a:bodyPr anchor="ctr"/>
          <a:lstStyle>
            <a:lvl1pPr algn="ctr">
              <a:defRPr>
                <a:solidFill>
                  <a:schemeClr val="bg1"/>
                </a:solidFill>
              </a:defRPr>
            </a:lvl1pPr>
          </a:lstStyle>
          <a:p>
            <a:r>
              <a:rPr lang="en-US"/>
              <a:t>Title for Divider (Yellow)</a:t>
            </a: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Tree>
    <p:extLst>
      <p:ext uri="{BB962C8B-B14F-4D97-AF65-F5344CB8AC3E}">
        <p14:creationId xmlns:p14="http://schemas.microsoft.com/office/powerpoint/2010/main" val="84112040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Divider Agenda">
    <p:bg>
      <p:bgPr>
        <a:solidFill>
          <a:schemeClr val="accent1"/>
        </a:solidFill>
        <a:effectLst/>
      </p:bgPr>
    </p:bg>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26DC936A-9C43-D84B-9C24-0185515D689C}"/>
              </a:ext>
            </a:extLst>
          </p:cNvPr>
          <p:cNvSpPr/>
          <p:nvPr userDrawn="1"/>
        </p:nvSpPr>
        <p:spPr>
          <a:xfrm>
            <a:off x="-1" y="6638779"/>
            <a:ext cx="12192001" cy="219221"/>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225">
              <a:solidFill>
                <a:schemeClr val="tx2"/>
              </a:solidFill>
            </a:endParaRPr>
          </a:p>
        </p:txBody>
      </p:sp>
      <p:sp>
        <p:nvSpPr>
          <p:cNvPr id="3" name="TextBox 2">
            <a:extLst>
              <a:ext uri="{FF2B5EF4-FFF2-40B4-BE49-F238E27FC236}">
                <a16:creationId xmlns:a16="http://schemas.microsoft.com/office/drawing/2014/main" id="{387B958B-EF8E-214B-9B02-2EE3EF507FDD}"/>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solidFill>
                <a:latin typeface="Arial Black" charset="0"/>
                <a:cs typeface="Arial Black" charset="0"/>
              </a:rPr>
              <a:t>IMF</a:t>
            </a:r>
            <a:r>
              <a:rPr lang="en-US" sz="675" b="0">
                <a:solidFill>
                  <a:schemeClr val="bg1"/>
                </a:solidFill>
                <a:latin typeface="+mn-lt"/>
                <a:cs typeface="Arial Black" charset="0"/>
              </a:rPr>
              <a:t> | Middle East and Central Asia Department</a:t>
            </a:r>
            <a:endParaRPr lang="en-US" sz="675" b="0">
              <a:solidFill>
                <a:schemeClr val="bg1"/>
              </a:solidFill>
              <a:latin typeface="+mn-lt"/>
            </a:endParaRPr>
          </a:p>
        </p:txBody>
      </p:sp>
      <p:sp>
        <p:nvSpPr>
          <p:cNvPr id="4" name="TextBox 3">
            <a:extLst>
              <a:ext uri="{FF2B5EF4-FFF2-40B4-BE49-F238E27FC236}">
                <a16:creationId xmlns:a16="http://schemas.microsoft.com/office/drawing/2014/main" id="{D498BA64-B15C-8146-85CE-EE4EA1ADA406}"/>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bg1"/>
                </a:solidFill>
              </a:rPr>
              <a:pPr algn="r"/>
              <a:t>‹#›</a:t>
            </a:fld>
            <a:endParaRPr lang="en-US" sz="750">
              <a:solidFill>
                <a:schemeClr val="bg1"/>
              </a:solidFill>
            </a:endParaRPr>
          </a:p>
        </p:txBody>
      </p:sp>
      <p:sp>
        <p:nvSpPr>
          <p:cNvPr id="10" name="Content Placeholder 9">
            <a:extLst>
              <a:ext uri="{FF2B5EF4-FFF2-40B4-BE49-F238E27FC236}">
                <a16:creationId xmlns:a16="http://schemas.microsoft.com/office/drawing/2014/main" id="{07CE3741-921D-834E-8354-54991BEB2BDD}"/>
              </a:ext>
            </a:extLst>
          </p:cNvPr>
          <p:cNvSpPr>
            <a:spLocks noGrp="1"/>
          </p:cNvSpPr>
          <p:nvPr>
            <p:ph sz="quarter" idx="11" hasCustomPrompt="1"/>
          </p:nvPr>
        </p:nvSpPr>
        <p:spPr>
          <a:xfrm>
            <a:off x="1235965" y="683639"/>
            <a:ext cx="9372600" cy="5486400"/>
          </a:xfrm>
        </p:spPr>
        <p:txBody>
          <a:bodyPr tIns="0" bIns="365760" anchor="ctr" anchorCtr="0"/>
          <a:lstStyle>
            <a:lvl1pPr>
              <a:spcBef>
                <a:spcPts val="0"/>
              </a:spcBef>
              <a:spcAft>
                <a:spcPts val="1800"/>
              </a:spcAft>
              <a:buClrTx/>
              <a:defRPr sz="2550" b="0" i="0">
                <a:solidFill>
                  <a:schemeClr val="bg1"/>
                </a:solidFill>
                <a:latin typeface="Arial Black" panose="020B0604020202020204" pitchFamily="34" charset="0"/>
                <a:cs typeface="Arial Black" panose="020B0604020202020204" pitchFamily="34" charset="0"/>
              </a:defRPr>
            </a:lvl1pPr>
            <a:lvl2pPr marL="257174" indent="-257174">
              <a:spcBef>
                <a:spcPts val="675"/>
              </a:spcBef>
              <a:spcAft>
                <a:spcPts val="0"/>
              </a:spcAft>
              <a:buClrTx/>
              <a:tabLst/>
              <a:defRPr sz="2400" b="0">
                <a:solidFill>
                  <a:schemeClr val="bg1"/>
                </a:solidFill>
              </a:defRPr>
            </a:lvl2pPr>
            <a:lvl3pPr marL="257174" indent="-257174">
              <a:spcBef>
                <a:spcPts val="675"/>
              </a:spcBef>
              <a:spcAft>
                <a:spcPts val="0"/>
              </a:spcAft>
              <a:buClrTx/>
              <a:buSzPct val="100000"/>
              <a:buFont typeface="Wingdings" pitchFamily="2" charset="2"/>
              <a:buChar char="§"/>
              <a:tabLst/>
              <a:defRPr sz="2400" b="1">
                <a:solidFill>
                  <a:schemeClr val="accent2">
                    <a:lumMod val="60000"/>
                    <a:lumOff val="40000"/>
                  </a:schemeClr>
                </a:solidFill>
              </a:defRPr>
            </a:lvl3pPr>
            <a:lvl4pPr marL="385761" indent="-128587">
              <a:spcBef>
                <a:spcPts val="0"/>
              </a:spcBef>
              <a:spcAft>
                <a:spcPts val="225"/>
              </a:spcAft>
              <a:buClrTx/>
              <a:buFont typeface="Arial" panose="020B0604020202020204" pitchFamily="34" charset="0"/>
              <a:buChar char="•"/>
              <a:tabLst/>
              <a:defRPr sz="1575" b="0">
                <a:solidFill>
                  <a:schemeClr val="bg1"/>
                </a:solidFill>
              </a:defRPr>
            </a:lvl4pPr>
            <a:lvl5pPr marL="385761" indent="-128587">
              <a:spcBef>
                <a:spcPts val="0"/>
              </a:spcBef>
              <a:spcAft>
                <a:spcPts val="225"/>
              </a:spcAft>
              <a:buClrTx/>
              <a:buFont typeface="Arial" panose="020B0604020202020204" pitchFamily="34" charset="0"/>
              <a:buChar char="•"/>
              <a:tabLst/>
              <a:defRPr sz="1575" b="1">
                <a:solidFill>
                  <a:schemeClr val="accent2">
                    <a:lumMod val="60000"/>
                    <a:lumOff val="40000"/>
                  </a:schemeClr>
                </a:solidFill>
              </a:defRPr>
            </a:lvl5pPr>
          </a:lstStyle>
          <a:p>
            <a:pPr lvl="0"/>
            <a:r>
              <a:rPr lang="en-US"/>
              <a:t>Title for Divider–Agenda</a:t>
            </a:r>
          </a:p>
          <a:p>
            <a:pPr lvl="1"/>
            <a:r>
              <a:rPr lang="en-US"/>
              <a:t>Agenda Item—Inactive</a:t>
            </a:r>
          </a:p>
          <a:p>
            <a:pPr lvl="2"/>
            <a:r>
              <a:rPr lang="en-US"/>
              <a:t>Agenda Item—Active</a:t>
            </a:r>
          </a:p>
          <a:p>
            <a:pPr lvl="3"/>
            <a:r>
              <a:rPr lang="en-US"/>
              <a:t>Second level</a:t>
            </a:r>
          </a:p>
          <a:p>
            <a:pPr lvl="4"/>
            <a:r>
              <a:rPr lang="en-US"/>
              <a:t>Third level</a:t>
            </a:r>
          </a:p>
        </p:txBody>
      </p:sp>
    </p:spTree>
    <p:extLst>
      <p:ext uri="{BB962C8B-B14F-4D97-AF65-F5344CB8AC3E}">
        <p14:creationId xmlns:p14="http://schemas.microsoft.com/office/powerpoint/2010/main" val="121399363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extLst>
    <p:ext uri="{DCECCB84-F9BA-43D5-87BE-67443E8EF086}">
      <p15:sldGuideLst xmlns:p15="http://schemas.microsoft.com/office/powerpoint/2012/main">
        <p15:guide id="1" orient="horz" pos="2160">
          <p15:clr>
            <a:srgbClr val="FBAE40"/>
          </p15:clr>
        </p15:guide>
        <p15:guide id="2" pos="5120">
          <p15:clr>
            <a:srgbClr val="FBAE40"/>
          </p15:clr>
        </p15:guide>
        <p15:guide id="3" orient="horz" pos="3998">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W)">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5687979"/>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ingle-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Slide Title for Single-Column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9715500" cy="4860591"/>
          </a:xfrm>
        </p:spPr>
        <p:txBody>
          <a:bodyPr/>
          <a:lstStyle>
            <a:lvl1pPr>
              <a:spcBef>
                <a:spcPts val="1800"/>
              </a:spcBef>
              <a:defRPr>
                <a:solidFill>
                  <a:schemeClr val="tx1"/>
                </a:solidFill>
              </a:defRPr>
            </a:lvl1pPr>
            <a:lvl2pPr>
              <a:defRPr/>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lvl3pPr>
            <a:lvl4pPr>
              <a:defRPr/>
            </a:lvl4pPr>
            <a:lvl5pPr>
              <a:defRPr/>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Tree>
    <p:extLst>
      <p:ext uri="{BB962C8B-B14F-4D97-AF65-F5344CB8AC3E}">
        <p14:creationId xmlns:p14="http://schemas.microsoft.com/office/powerpoint/2010/main" val="3696344031"/>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wo-Column (W)">
    <p:spTree>
      <p:nvGrpSpPr>
        <p:cNvPr id="1" name=""/>
        <p:cNvGrpSpPr/>
        <p:nvPr/>
      </p:nvGrpSpPr>
      <p:grpSpPr>
        <a:xfrm>
          <a:off x="0" y="0"/>
          <a:ext cx="0" cy="0"/>
          <a:chOff x="0" y="0"/>
          <a:chExt cx="0" cy="0"/>
        </a:xfrm>
      </p:grpSpPr>
      <p:sp>
        <p:nvSpPr>
          <p:cNvPr id="15" name="Title Placeholder 1"/>
          <p:cNvSpPr>
            <a:spLocks noGrp="1"/>
          </p:cNvSpPr>
          <p:nvPr>
            <p:ph type="title" hasCustomPrompt="1"/>
          </p:nvPr>
        </p:nvSpPr>
        <p:spPr>
          <a:xfrm>
            <a:off x="1239838" y="491386"/>
            <a:ext cx="9715500" cy="978486"/>
          </a:xfrm>
          <a:prstGeom prst="rect">
            <a:avLst/>
          </a:prstGeom>
        </p:spPr>
        <p:txBody>
          <a:bodyPr vert="horz" lIns="0" tIns="0" rIns="0" bIns="0" rtlCol="0" anchor="ctr">
            <a:normAutofit/>
          </a:bodyPr>
          <a:lstStyle>
            <a:lvl1pPr algn="l">
              <a:defRPr lang="en-US" sz="2100" dirty="0">
                <a:solidFill>
                  <a:schemeClr val="tx2"/>
                </a:solidFill>
                <a:latin typeface="Arial Black" charset="0"/>
                <a:ea typeface="Arial Black" charset="0"/>
                <a:cs typeface="Arial Black" charset="0"/>
              </a:defRPr>
            </a:lvl1pPr>
          </a:lstStyle>
          <a:p>
            <a:pPr marL="0" lvl="0"/>
            <a:r>
              <a:rPr lang="en-US"/>
              <a:t>Slide Title for Two-Column (W) Layout</a:t>
            </a:r>
          </a:p>
        </p:txBody>
      </p:sp>
      <p:sp>
        <p:nvSpPr>
          <p:cNvPr id="3" name="Text Placeholder 2">
            <a:extLst>
              <a:ext uri="{FF2B5EF4-FFF2-40B4-BE49-F238E27FC236}">
                <a16:creationId xmlns:a16="http://schemas.microsoft.com/office/drawing/2014/main" id="{BEA590E5-B0BC-F540-8942-A0FB291DEE4F}"/>
              </a:ext>
            </a:extLst>
          </p:cNvPr>
          <p:cNvSpPr>
            <a:spLocks noGrp="1"/>
          </p:cNvSpPr>
          <p:nvPr>
            <p:ph type="body" sz="quarter" idx="10" hasCustomPrompt="1"/>
          </p:nvPr>
        </p:nvSpPr>
        <p:spPr>
          <a:xfrm>
            <a:off x="1239838" y="1469873"/>
            <a:ext cx="4572000" cy="4860591"/>
          </a:xfrm>
        </p:spPr>
        <p:txBody>
          <a:bodyPr>
            <a:normAutofit/>
          </a:bodyPr>
          <a:lstStyle>
            <a:lvl1pPr>
              <a:spcBef>
                <a:spcPts val="18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
        <p:nvSpPr>
          <p:cNvPr id="6" name="Text Placeholder 2">
            <a:extLst>
              <a:ext uri="{FF2B5EF4-FFF2-40B4-BE49-F238E27FC236}">
                <a16:creationId xmlns:a16="http://schemas.microsoft.com/office/drawing/2014/main" id="{0BF7038D-D496-7248-87EC-9540380F1D12}"/>
              </a:ext>
            </a:extLst>
          </p:cNvPr>
          <p:cNvSpPr>
            <a:spLocks noGrp="1"/>
          </p:cNvSpPr>
          <p:nvPr>
            <p:ph type="body" sz="quarter" idx="13" hasCustomPrompt="1"/>
          </p:nvPr>
        </p:nvSpPr>
        <p:spPr>
          <a:xfrm>
            <a:off x="6383338" y="1469873"/>
            <a:ext cx="4572000" cy="4860591"/>
          </a:xfrm>
        </p:spPr>
        <p:txBody>
          <a:bodyPr>
            <a:normAutofit/>
          </a:bodyPr>
          <a:lstStyle>
            <a:lvl1pPr>
              <a:spcBef>
                <a:spcPts val="1800"/>
              </a:spcBef>
              <a:defRPr sz="1350">
                <a:solidFill>
                  <a:schemeClr val="tx1"/>
                </a:solidFill>
              </a:defRPr>
            </a:lvl1pPr>
            <a:lvl2pPr>
              <a:defRPr sz="1350"/>
            </a:lvl2pPr>
            <a:lvl3pPr marL="344089" marR="0"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sz="1350"/>
            </a:lvl3pPr>
            <a:lvl4pPr>
              <a:defRPr sz="1350"/>
            </a:lvl4pPr>
            <a:lvl5pPr>
              <a:defRPr sz="1350"/>
            </a:lvl5pPr>
          </a:lstStyle>
          <a:p>
            <a:pPr lvl="0"/>
            <a:r>
              <a:rPr lang="en-US"/>
              <a:t>Paragraph/</a:t>
            </a:r>
            <a:r>
              <a:rPr lang="en-US" err="1"/>
              <a:t>unbulleted</a:t>
            </a:r>
            <a:r>
              <a:rPr lang="en-US"/>
              <a:t> text formatting</a:t>
            </a:r>
          </a:p>
          <a:p>
            <a:pPr lvl="1"/>
            <a:r>
              <a:rPr lang="en-US"/>
              <a:t>Click the “Indent More” button (in the Home ribbon, above) for first-level bullets</a:t>
            </a:r>
          </a:p>
          <a:p>
            <a:pPr marL="344089" marR="0" lvl="2" indent="-169068" algn="l" defTabSz="685733" rtl="0" eaLnBrk="1" fontAlgn="auto" latinLnBrk="0" hangingPunct="1">
              <a:lnSpc>
                <a:spcPct val="100000"/>
              </a:lnSpc>
              <a:spcBef>
                <a:spcPts val="450"/>
              </a:spcBef>
              <a:spcAft>
                <a:spcPts val="0"/>
              </a:spcAft>
              <a:buClr>
                <a:schemeClr val="bg1">
                  <a:lumMod val="50000"/>
                </a:schemeClr>
              </a:buClr>
              <a:buSzPct val="65000"/>
              <a:buFont typeface="ArialMT"/>
              <a:buChar char="►"/>
              <a:tabLst/>
              <a:defRPr/>
            </a:pPr>
            <a:r>
              <a:rPr lang="en-US"/>
              <a:t>Double-click the “Indent More” button (above) for second-level bullets</a:t>
            </a:r>
          </a:p>
          <a:p>
            <a:pPr lvl="3"/>
            <a:r>
              <a:rPr lang="en-US"/>
              <a:t>Triple-click the “Indent More” button (above) for third-level bullets</a:t>
            </a:r>
          </a:p>
          <a:p>
            <a:pPr lvl="4"/>
            <a:r>
              <a:rPr lang="en-US"/>
              <a:t>Quadruple-click the “Indent More” button (above) for fourth-level bullets</a:t>
            </a:r>
          </a:p>
        </p:txBody>
      </p:sp>
    </p:spTree>
    <p:extLst>
      <p:ext uri="{BB962C8B-B14F-4D97-AF65-F5344CB8AC3E}">
        <p14:creationId xmlns:p14="http://schemas.microsoft.com/office/powerpoint/2010/main" val="1173294070"/>
      </p:ext>
    </p:extLst>
  </p:cSld>
  <p:clrMapOvr>
    <a:masterClrMapping/>
  </p:clrMapOvr>
  <p:transition>
    <p:fade/>
  </p:transition>
  <p:extLst>
    <p:ext uri="{DCECCB84-F9BA-43D5-87BE-67443E8EF086}">
      <p15:sldGuideLst xmlns:p15="http://schemas.microsoft.com/office/powerpoint/2012/main">
        <p15:guide id="1" orient="horz" pos="2160">
          <p15:clr>
            <a:srgbClr val="FBAE40"/>
          </p15:clr>
        </p15:guide>
        <p15:guide id="2" pos="5120">
          <p15:clr>
            <a:srgbClr val="FBAE40"/>
          </p15:clr>
        </p15:guide>
        <p15:guide id="3" pos="1041">
          <p15:clr>
            <a:srgbClr val="FBAE40"/>
          </p15:clr>
        </p15:guide>
        <p15:guide id="4" pos="9202">
          <p15:clr>
            <a:srgbClr val="FBAE40"/>
          </p15:clr>
        </p15:guide>
      </p15:sldGuideLst>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609600" y="1600203"/>
            <a:ext cx="10972800" cy="4791806"/>
          </a:xfrm>
          <a:prstGeom prst="rect">
            <a:avLst/>
          </a:prstGeom>
        </p:spPr>
        <p:txBody>
          <a:bodyPr vert="horz" lIns="0" tIns="137160" rIns="0" bIns="0" rtlCol="0">
            <a:normAutofit/>
          </a:bodyPr>
          <a:lstStyle/>
          <a:p>
            <a:pPr lvl="0"/>
            <a:r>
              <a:rPr lang="en-US"/>
              <a:t>Paragraph type</a:t>
            </a:r>
          </a:p>
          <a:p>
            <a:pPr lvl="1"/>
            <a:r>
              <a:rPr lang="en-US"/>
              <a:t>Click the “Indent More” button (above) for first-level bullets</a:t>
            </a:r>
          </a:p>
          <a:p>
            <a:pPr lvl="2"/>
            <a:r>
              <a:rPr lang="en-US"/>
              <a:t>Click the “Indent More” button (above) twice for second-level bullets</a:t>
            </a:r>
          </a:p>
          <a:p>
            <a:pPr lvl="3"/>
            <a:r>
              <a:rPr lang="en-US"/>
              <a:t>Click the “Indent More” button (above) three times for third-level bullets</a:t>
            </a:r>
          </a:p>
          <a:p>
            <a:pPr lvl="4"/>
            <a:r>
              <a:rPr lang="en-US"/>
              <a:t>Click the “Indent More” button (above) four times for fourth-level bullets</a:t>
            </a:r>
          </a:p>
        </p:txBody>
      </p:sp>
      <p:sp>
        <p:nvSpPr>
          <p:cNvPr id="2" name="Title Placeholder 1"/>
          <p:cNvSpPr>
            <a:spLocks noGrp="1"/>
          </p:cNvSpPr>
          <p:nvPr>
            <p:ph type="title"/>
          </p:nvPr>
        </p:nvSpPr>
        <p:spPr>
          <a:xfrm>
            <a:off x="609600" y="482139"/>
            <a:ext cx="10972800" cy="1118064"/>
          </a:xfrm>
          <a:prstGeom prst="rect">
            <a:avLst/>
          </a:prstGeom>
        </p:spPr>
        <p:txBody>
          <a:bodyPr vert="horz" lIns="0" tIns="0" rIns="0" bIns="0" rtlCol="0" anchor="ctr">
            <a:normAutofit/>
          </a:bodyPr>
          <a:lstStyle/>
          <a:p>
            <a:r>
              <a:rPr lang="en-US"/>
              <a:t>Master Slide Title</a:t>
            </a:r>
          </a:p>
        </p:txBody>
      </p:sp>
      <p:sp>
        <p:nvSpPr>
          <p:cNvPr id="4" name="TextBox 3">
            <a:extLst>
              <a:ext uri="{FF2B5EF4-FFF2-40B4-BE49-F238E27FC236}">
                <a16:creationId xmlns:a16="http://schemas.microsoft.com/office/drawing/2014/main" id="{8069C718-696D-8C48-95E3-35ACB84AD8D9}"/>
              </a:ext>
            </a:extLst>
          </p:cNvPr>
          <p:cNvSpPr txBox="1"/>
          <p:nvPr userDrawn="1"/>
        </p:nvSpPr>
        <p:spPr>
          <a:xfrm>
            <a:off x="0" y="6638779"/>
            <a:ext cx="9144000" cy="196208"/>
          </a:xfrm>
          <a:prstGeom prst="rect">
            <a:avLst/>
          </a:prstGeom>
          <a:noFill/>
        </p:spPr>
        <p:txBody>
          <a:bodyPr wrap="square" rtlCol="0">
            <a:spAutoFit/>
          </a:bodyPr>
          <a:lstStyle/>
          <a:p>
            <a:r>
              <a:rPr lang="en-US" sz="675" b="1">
                <a:solidFill>
                  <a:schemeClr val="bg1">
                    <a:lumMod val="75000"/>
                  </a:schemeClr>
                </a:solidFill>
                <a:latin typeface="Arial Black" charset="0"/>
                <a:cs typeface="Arial Black" charset="0"/>
              </a:rPr>
              <a:t>IMF </a:t>
            </a:r>
            <a:r>
              <a:rPr lang="en-US" sz="675" b="0">
                <a:solidFill>
                  <a:schemeClr val="bg1">
                    <a:lumMod val="75000"/>
                  </a:schemeClr>
                </a:solidFill>
                <a:latin typeface="+mn-lt"/>
                <a:cs typeface="Arial Black" charset="0"/>
              </a:rPr>
              <a:t>| Middle East and Central Asia Department</a:t>
            </a:r>
            <a:endParaRPr lang="en-US" sz="675" b="0">
              <a:solidFill>
                <a:schemeClr val="bg1">
                  <a:lumMod val="75000"/>
                </a:schemeClr>
              </a:solidFill>
              <a:latin typeface="+mn-lt"/>
            </a:endParaRPr>
          </a:p>
        </p:txBody>
      </p:sp>
      <p:sp>
        <p:nvSpPr>
          <p:cNvPr id="5" name="TextBox 4">
            <a:extLst>
              <a:ext uri="{FF2B5EF4-FFF2-40B4-BE49-F238E27FC236}">
                <a16:creationId xmlns:a16="http://schemas.microsoft.com/office/drawing/2014/main" id="{00B5D478-FD4A-2240-B032-46F4E3BAB6E8}"/>
              </a:ext>
            </a:extLst>
          </p:cNvPr>
          <p:cNvSpPr txBox="1"/>
          <p:nvPr userDrawn="1"/>
        </p:nvSpPr>
        <p:spPr>
          <a:xfrm>
            <a:off x="10981592" y="6661864"/>
            <a:ext cx="1210408" cy="207749"/>
          </a:xfrm>
          <a:prstGeom prst="rect">
            <a:avLst/>
          </a:prstGeom>
          <a:noFill/>
        </p:spPr>
        <p:txBody>
          <a:bodyPr wrap="square" rtlCol="0" anchor="b">
            <a:spAutoFit/>
          </a:bodyPr>
          <a:lstStyle/>
          <a:p>
            <a:pPr algn="r"/>
            <a:fld id="{33391695-0C6B-4B4E-A11F-D5E1D321FCD2}" type="slidenum">
              <a:rPr lang="en-US" sz="750" smtClean="0">
                <a:solidFill>
                  <a:schemeClr val="accent1"/>
                </a:solidFill>
              </a:rPr>
              <a:pPr algn="r"/>
              <a:t>‹#›</a:t>
            </a:fld>
            <a:endParaRPr lang="en-US" sz="750">
              <a:solidFill>
                <a:schemeClr val="accent1"/>
              </a:solidFill>
            </a:endParaRPr>
          </a:p>
        </p:txBody>
      </p:sp>
    </p:spTree>
    <p:extLst>
      <p:ext uri="{BB962C8B-B14F-4D97-AF65-F5344CB8AC3E}">
        <p14:creationId xmlns:p14="http://schemas.microsoft.com/office/powerpoint/2010/main" val="421706720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 id="2147483710" r:id="rId14"/>
    <p:sldLayoutId id="2147483711" r:id="rId15"/>
    <p:sldLayoutId id="2147483712" r:id="rId16"/>
    <p:sldLayoutId id="2147483713" r:id="rId17"/>
    <p:sldLayoutId id="2147483714" r:id="rId18"/>
    <p:sldLayoutId id="2147483715" r:id="rId19"/>
    <p:sldLayoutId id="2147483716" r:id="rId20"/>
    <p:sldLayoutId id="2147483717" r:id="rId21"/>
    <p:sldLayoutId id="2147483719" r:id="rId22"/>
    <p:sldLayoutId id="2147483720" r:id="rId23"/>
  </p:sldLayoutIdLst>
  <p:transition>
    <p:fade/>
  </p:transition>
  <p:hf hdr="0" dt="0"/>
  <p:txStyles>
    <p:titleStyle>
      <a:lvl1pPr algn="l" defTabSz="685733"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p:titleStyle>
    <p:bodyStyle>
      <a:lvl1pPr marL="0" indent="0" algn="l" defTabSz="685733" rtl="0" eaLnBrk="1" latinLnBrk="0" hangingPunct="1">
        <a:spcBef>
          <a:spcPts val="1800"/>
        </a:spcBef>
        <a:buClr>
          <a:schemeClr val="accent1"/>
        </a:buClr>
        <a:buSzPct val="110000"/>
        <a:buFont typeface="Wingdings" charset="2"/>
        <a:buNone/>
        <a:tabLst/>
        <a:defRPr sz="1500" kern="1200">
          <a:solidFill>
            <a:schemeClr val="tx1"/>
          </a:solidFill>
          <a:latin typeface="+mn-lt"/>
          <a:ea typeface="+mn-ea"/>
          <a:cs typeface="+mn-cs"/>
        </a:defRPr>
      </a:lvl1pPr>
      <a:lvl2pPr marL="175021" indent="-175021" algn="l" defTabSz="685733" rtl="0" eaLnBrk="1" latinLnBrk="0" hangingPunct="1">
        <a:spcBef>
          <a:spcPts val="450"/>
        </a:spcBef>
        <a:buClr>
          <a:schemeClr val="accent1"/>
        </a:buClr>
        <a:buSzPct val="100000"/>
        <a:buFont typeface="Wingdings" pitchFamily="2" charset="2"/>
        <a:buChar char="§"/>
        <a:tabLst/>
        <a:defRPr sz="1500" kern="1200">
          <a:solidFill>
            <a:schemeClr val="tx1"/>
          </a:solidFill>
          <a:latin typeface="+mn-lt"/>
          <a:ea typeface="+mn-ea"/>
          <a:cs typeface="+mn-cs"/>
        </a:defRPr>
      </a:lvl2pPr>
      <a:lvl3pPr marL="344089" indent="-169068" algn="l" defTabSz="685733" rtl="0" eaLnBrk="1" latinLnBrk="0" hangingPunct="1">
        <a:spcBef>
          <a:spcPts val="450"/>
        </a:spcBef>
        <a:buClr>
          <a:schemeClr val="bg1">
            <a:lumMod val="50000"/>
          </a:schemeClr>
        </a:buClr>
        <a:buSzPct val="65000"/>
        <a:buFont typeface="Lucida Grande" panose="020B0600040502020204" pitchFamily="34" charset="0"/>
        <a:buChar char="▶"/>
        <a:tabLst/>
        <a:defRPr sz="1500" kern="1200">
          <a:solidFill>
            <a:schemeClr val="tx1"/>
          </a:solidFill>
          <a:latin typeface="+mn-lt"/>
          <a:ea typeface="+mn-ea"/>
          <a:cs typeface="+mn-cs"/>
        </a:defRPr>
      </a:lvl3pPr>
      <a:lvl4pPr marL="519110" indent="-175021" algn="l" defTabSz="685733" rtl="0" eaLnBrk="1" latinLnBrk="0" hangingPunct="1">
        <a:spcBef>
          <a:spcPts val="450"/>
        </a:spcBef>
        <a:buClr>
          <a:schemeClr val="accent1"/>
        </a:buClr>
        <a:buSzPct val="100000"/>
        <a:buFont typeface="LucidaGrande" charset="0"/>
        <a:buChar char="◆"/>
        <a:tabLst/>
        <a:defRPr sz="1500" kern="1200">
          <a:solidFill>
            <a:schemeClr val="tx1"/>
          </a:solidFill>
          <a:latin typeface="+mn-lt"/>
          <a:ea typeface="+mn-ea"/>
          <a:cs typeface="+mn-cs"/>
        </a:defRPr>
      </a:lvl4pPr>
      <a:lvl5pPr marL="688178" indent="-169068" algn="l" defTabSz="685733" rtl="0" eaLnBrk="1" latinLnBrk="0" hangingPunct="1">
        <a:spcBef>
          <a:spcPts val="450"/>
        </a:spcBef>
        <a:buClr>
          <a:schemeClr val="bg1">
            <a:lumMod val="50000"/>
          </a:schemeClr>
        </a:buClr>
        <a:buFont typeface=".HelveticaNeueDeskInterface-Regular"/>
        <a:buChar char="●"/>
        <a:tabLst/>
        <a:defRPr sz="1500" kern="1200">
          <a:solidFill>
            <a:schemeClr val="tx1"/>
          </a:solidFill>
          <a:latin typeface="+mn-lt"/>
          <a:ea typeface="+mn-ea"/>
          <a:cs typeface="+mn-cs"/>
        </a:defRPr>
      </a:lvl5pPr>
      <a:lvl6pPr marL="1885765"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32"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8"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4"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en-US"/>
      </a:defPPr>
      <a:lvl1pPr marL="0" algn="l" defTabSz="685733" rtl="0" eaLnBrk="1" latinLnBrk="0" hangingPunct="1">
        <a:defRPr sz="1350" kern="1200">
          <a:solidFill>
            <a:schemeClr val="tx1"/>
          </a:solidFill>
          <a:latin typeface="+mn-lt"/>
          <a:ea typeface="+mn-ea"/>
          <a:cs typeface="+mn-cs"/>
        </a:defRPr>
      </a:lvl1pPr>
      <a:lvl2pPr marL="342866" algn="l" defTabSz="685733" rtl="0" eaLnBrk="1" latinLnBrk="0" hangingPunct="1">
        <a:defRPr sz="1350" kern="1200">
          <a:solidFill>
            <a:schemeClr val="tx1"/>
          </a:solidFill>
          <a:latin typeface="+mn-lt"/>
          <a:ea typeface="+mn-ea"/>
          <a:cs typeface="+mn-cs"/>
        </a:defRPr>
      </a:lvl2pPr>
      <a:lvl3pPr marL="685733" algn="l" defTabSz="685733" rtl="0" eaLnBrk="1" latinLnBrk="0" hangingPunct="1">
        <a:defRPr sz="1350" kern="1200">
          <a:solidFill>
            <a:schemeClr val="tx1"/>
          </a:solidFill>
          <a:latin typeface="+mn-lt"/>
          <a:ea typeface="+mn-ea"/>
          <a:cs typeface="+mn-cs"/>
        </a:defRPr>
      </a:lvl3pPr>
      <a:lvl4pPr marL="1028599" algn="l" defTabSz="685733" rtl="0" eaLnBrk="1" latinLnBrk="0" hangingPunct="1">
        <a:defRPr sz="1350" kern="1200">
          <a:solidFill>
            <a:schemeClr val="tx1"/>
          </a:solidFill>
          <a:latin typeface="+mn-lt"/>
          <a:ea typeface="+mn-ea"/>
          <a:cs typeface="+mn-cs"/>
        </a:defRPr>
      </a:lvl4pPr>
      <a:lvl5pPr marL="1371465" algn="l" defTabSz="685733" rtl="0" eaLnBrk="1" latinLnBrk="0" hangingPunct="1">
        <a:defRPr sz="1350" kern="1200">
          <a:solidFill>
            <a:schemeClr val="tx1"/>
          </a:solidFill>
          <a:latin typeface="+mn-lt"/>
          <a:ea typeface="+mn-ea"/>
          <a:cs typeface="+mn-cs"/>
        </a:defRPr>
      </a:lvl5pPr>
      <a:lvl6pPr marL="1714331" algn="l" defTabSz="685733" rtl="0" eaLnBrk="1" latinLnBrk="0" hangingPunct="1">
        <a:defRPr sz="1350" kern="1200">
          <a:solidFill>
            <a:schemeClr val="tx1"/>
          </a:solidFill>
          <a:latin typeface="+mn-lt"/>
          <a:ea typeface="+mn-ea"/>
          <a:cs typeface="+mn-cs"/>
        </a:defRPr>
      </a:lvl6pPr>
      <a:lvl7pPr marL="2057197" algn="l" defTabSz="685733" rtl="0" eaLnBrk="1" latinLnBrk="0" hangingPunct="1">
        <a:defRPr sz="1350" kern="1200">
          <a:solidFill>
            <a:schemeClr val="tx1"/>
          </a:solidFill>
          <a:latin typeface="+mn-lt"/>
          <a:ea typeface="+mn-ea"/>
          <a:cs typeface="+mn-cs"/>
        </a:defRPr>
      </a:lvl7pPr>
      <a:lvl8pPr marL="2400065" algn="l" defTabSz="685733" rtl="0" eaLnBrk="1" latinLnBrk="0" hangingPunct="1">
        <a:defRPr sz="1350" kern="1200">
          <a:solidFill>
            <a:schemeClr val="tx1"/>
          </a:solidFill>
          <a:latin typeface="+mn-lt"/>
          <a:ea typeface="+mn-ea"/>
          <a:cs typeface="+mn-cs"/>
        </a:defRPr>
      </a:lvl8pPr>
      <a:lvl9pPr marL="2742931" algn="l" defTabSz="685733"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10.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chart" Target="../charts/chart10.xml"/><Relationship Id="rId5" Type="http://schemas.openxmlformats.org/officeDocument/2006/relationships/chart" Target="../charts/chart9.xml"/><Relationship Id="rId4" Type="http://schemas.openxmlformats.org/officeDocument/2006/relationships/notesSlide" Target="../notesSlides/notesSlide8.xml"/></Relationships>
</file>

<file path=ppt/slides/_rels/slide12.xml.rels><?xml version="1.0" encoding="UTF-8" standalone="yes"?>
<Relationships xmlns="http://schemas.openxmlformats.org/package/2006/relationships"><Relationship Id="rId8" Type="http://schemas.openxmlformats.org/officeDocument/2006/relationships/chart" Target="../charts/chart13.xml"/><Relationship Id="rId3" Type="http://schemas.openxmlformats.org/officeDocument/2006/relationships/tags" Target="../tags/tag12.xml"/><Relationship Id="rId7" Type="http://schemas.openxmlformats.org/officeDocument/2006/relationships/chart" Target="../charts/chart12.xml"/><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chart" Target="../charts/chart11.xml"/><Relationship Id="rId5" Type="http://schemas.openxmlformats.org/officeDocument/2006/relationships/notesSlide" Target="../notesSlides/notesSlide9.xml"/><Relationship Id="rId4" Type="http://schemas.openxmlformats.org/officeDocument/2006/relationships/slideLayout" Target="../slideLayouts/slideLayout8.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1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22.xml"/><Relationship Id="rId4" Type="http://schemas.openxmlformats.org/officeDocument/2006/relationships/image" Target="../media/image24.sv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6.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3.xml"/></Relationships>
</file>

<file path=ppt/slides/_rels/slide17.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notesSlide" Target="../notesSlides/notesSlide14.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notesSlide" Target="../notesSlides/notesSlide15.xml"/><Relationship Id="rId7" Type="http://schemas.openxmlformats.org/officeDocument/2006/relationships/chart" Target="../charts/chart18.xml"/><Relationship Id="rId2" Type="http://schemas.openxmlformats.org/officeDocument/2006/relationships/slideLayout" Target="../slideLayouts/slideLayout8.xml"/><Relationship Id="rId1" Type="http://schemas.openxmlformats.org/officeDocument/2006/relationships/tags" Target="../tags/tag13.xml"/><Relationship Id="rId6" Type="http://schemas.openxmlformats.org/officeDocument/2006/relationships/chart" Target="../charts/chart17.xml"/><Relationship Id="rId5" Type="http://schemas.openxmlformats.org/officeDocument/2006/relationships/chart" Target="../charts/chart16.xml"/><Relationship Id="rId4" Type="http://schemas.openxmlformats.org/officeDocument/2006/relationships/chart" Target="../charts/chart15.xml"/></Relationships>
</file>

<file path=ppt/slides/_rels/slide19.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3.xml"/><Relationship Id="rId1" Type="http://schemas.openxmlformats.org/officeDocument/2006/relationships/themeOverride" Target="../theme/themeOverride1.xml"/></Relationships>
</file>

<file path=ppt/slides/_rels/slide2.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6.jpg"/><Relationship Id="rId7" Type="http://schemas.openxmlformats.org/officeDocument/2006/relationships/image" Target="../media/image10.png"/><Relationship Id="rId2" Type="http://schemas.openxmlformats.org/officeDocument/2006/relationships/image" Target="../media/image5.jpeg"/><Relationship Id="rId1" Type="http://schemas.openxmlformats.org/officeDocument/2006/relationships/slideLayout" Target="../slideLayouts/slideLayout22.xml"/><Relationship Id="rId6" Type="http://schemas.openxmlformats.org/officeDocument/2006/relationships/image" Target="../media/image9.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jpeg"/></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5.xml"/><Relationship Id="rId1" Type="http://schemas.openxmlformats.org/officeDocument/2006/relationships/tags" Target="../tags/tag14.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notesSlide" Target="../notesSlides/notesSlide2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7.xml"/><Relationship Id="rId1" Type="http://schemas.openxmlformats.org/officeDocument/2006/relationships/tags" Target="../tags/tag16.xml"/><Relationship Id="rId6" Type="http://schemas.openxmlformats.org/officeDocument/2006/relationships/chart" Target="../charts/chart20.xml"/><Relationship Id="rId5" Type="http://schemas.openxmlformats.org/officeDocument/2006/relationships/chart" Target="../charts/chart19.xml"/><Relationship Id="rId4" Type="http://schemas.openxmlformats.org/officeDocument/2006/relationships/notesSlide" Target="../notesSlides/notesSlide2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19.xml"/><Relationship Id="rId1" Type="http://schemas.openxmlformats.org/officeDocument/2006/relationships/tags" Target="../tags/tag18.xml"/><Relationship Id="rId6" Type="http://schemas.openxmlformats.org/officeDocument/2006/relationships/image" Target="../media/image28.png"/><Relationship Id="rId5" Type="http://schemas.openxmlformats.org/officeDocument/2006/relationships/image" Target="../media/image27.png"/><Relationship Id="rId4" Type="http://schemas.openxmlformats.org/officeDocument/2006/relationships/notesSlide" Target="../notesSlides/notesSlide24.xm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5.xml"/><Relationship Id="rId2" Type="http://schemas.openxmlformats.org/officeDocument/2006/relationships/slideLayout" Target="../slideLayouts/slideLayout8.xml"/><Relationship Id="rId1" Type="http://schemas.openxmlformats.org/officeDocument/2006/relationships/tags" Target="../tags/tag20.xml"/><Relationship Id="rId4" Type="http://schemas.openxmlformats.org/officeDocument/2006/relationships/image" Target="../media/image29.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4.png"/><Relationship Id="rId7" Type="http://schemas.openxmlformats.org/officeDocument/2006/relationships/image" Target="../media/image7.png"/><Relationship Id="rId2" Type="http://schemas.openxmlformats.org/officeDocument/2006/relationships/image" Target="../media/image6.jpg"/><Relationship Id="rId1" Type="http://schemas.openxmlformats.org/officeDocument/2006/relationships/slideLayout" Target="../slideLayouts/slideLayout22.xml"/><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image" Target="../media/image15.png"/><Relationship Id="rId9" Type="http://schemas.openxmlformats.org/officeDocument/2006/relationships/image" Target="../media/image19.sv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2.xml"/><Relationship Id="rId1" Type="http://schemas.openxmlformats.org/officeDocument/2006/relationships/tags" Target="../tags/tag21.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notesSlide" Target="../notesSlides/notesSlide2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2" Type="http://schemas.openxmlformats.org/officeDocument/2006/relationships/image" Target="NULL"/><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6.xml"/></Relationships>
</file>

<file path=ppt/slides/_rels/slide37.xml.rels><?xml version="1.0" encoding="UTF-8" standalone="yes"?>
<Relationships xmlns="http://schemas.openxmlformats.org/package/2006/relationships"><Relationship Id="rId8" Type="http://schemas.openxmlformats.org/officeDocument/2006/relationships/chart" Target="../charts/chart23.xml"/><Relationship Id="rId3" Type="http://schemas.openxmlformats.org/officeDocument/2006/relationships/tags" Target="../tags/tag25.xml"/><Relationship Id="rId7" Type="http://schemas.openxmlformats.org/officeDocument/2006/relationships/chart" Target="../charts/chart22.xml"/><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chart" Target="../charts/chart21.xml"/><Relationship Id="rId5" Type="http://schemas.openxmlformats.org/officeDocument/2006/relationships/notesSlide" Target="../notesSlides/notesSlide32.xml"/><Relationship Id="rId4"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8" Type="http://schemas.openxmlformats.org/officeDocument/2006/relationships/chart" Target="../charts/chart26.xml"/><Relationship Id="rId3" Type="http://schemas.openxmlformats.org/officeDocument/2006/relationships/tags" Target="../tags/tag28.xml"/><Relationship Id="rId7" Type="http://schemas.openxmlformats.org/officeDocument/2006/relationships/chart" Target="../charts/chart25.xml"/><Relationship Id="rId2" Type="http://schemas.openxmlformats.org/officeDocument/2006/relationships/tags" Target="../tags/tag27.xml"/><Relationship Id="rId1" Type="http://schemas.openxmlformats.org/officeDocument/2006/relationships/tags" Target="../tags/tag26.xml"/><Relationship Id="rId6" Type="http://schemas.openxmlformats.org/officeDocument/2006/relationships/chart" Target="../charts/chart24.xml"/><Relationship Id="rId5" Type="http://schemas.openxmlformats.org/officeDocument/2006/relationships/notesSlide" Target="../notesSlides/notesSlide33.xml"/><Relationship Id="rId4" Type="http://schemas.openxmlformats.org/officeDocument/2006/relationships/slideLayout" Target="../slideLayouts/slideLayout8.xml"/><Relationship Id="rId9" Type="http://schemas.openxmlformats.org/officeDocument/2006/relationships/image" Target="../media/image32.emf"/></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chart" Target="../charts/chart28.xml"/><Relationship Id="rId5" Type="http://schemas.openxmlformats.org/officeDocument/2006/relationships/chart" Target="../charts/chart27.xml"/><Relationship Id="rId4" Type="http://schemas.openxmlformats.org/officeDocument/2006/relationships/notesSlide" Target="../notesSlides/notesSlide34.xml"/></Relationships>
</file>

<file path=ppt/slides/_rels/slide4.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22.jpeg"/><Relationship Id="rId4" Type="http://schemas.openxmlformats.org/officeDocument/2006/relationships/image" Target="../media/image21.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3" Type="http://schemas.openxmlformats.org/officeDocument/2006/relationships/chart" Target="../charts/chart29.xml"/><Relationship Id="rId2" Type="http://schemas.openxmlformats.org/officeDocument/2006/relationships/notesSlide" Target="../notesSlides/notesSlide36.xml"/><Relationship Id="rId1" Type="http://schemas.openxmlformats.org/officeDocument/2006/relationships/slideLayout" Target="../slideLayouts/slideLayout7.xml"/><Relationship Id="rId4" Type="http://schemas.openxmlformats.org/officeDocument/2006/relationships/chart" Target="../charts/chart30.xml"/></Relationships>
</file>

<file path=ppt/slides/_rels/slide42.xml.rels><?xml version="1.0" encoding="UTF-8" standalone="yes"?>
<Relationships xmlns="http://schemas.openxmlformats.org/package/2006/relationships"><Relationship Id="rId8" Type="http://schemas.openxmlformats.org/officeDocument/2006/relationships/chart" Target="../charts/chart33.xml"/><Relationship Id="rId3" Type="http://schemas.openxmlformats.org/officeDocument/2006/relationships/tags" Target="../tags/tag33.xml"/><Relationship Id="rId7" Type="http://schemas.openxmlformats.org/officeDocument/2006/relationships/chart" Target="../charts/chart32.xml"/><Relationship Id="rId2" Type="http://schemas.openxmlformats.org/officeDocument/2006/relationships/tags" Target="../tags/tag32.xml"/><Relationship Id="rId1" Type="http://schemas.openxmlformats.org/officeDocument/2006/relationships/tags" Target="../tags/tag31.xml"/><Relationship Id="rId6" Type="http://schemas.openxmlformats.org/officeDocument/2006/relationships/chart" Target="../charts/chart31.xml"/><Relationship Id="rId5" Type="http://schemas.openxmlformats.org/officeDocument/2006/relationships/notesSlide" Target="../notesSlides/notesSlide37.xml"/><Relationship Id="rId4"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chart" Target="../charts/chart2.xml"/><Relationship Id="rId5" Type="http://schemas.openxmlformats.org/officeDocument/2006/relationships/chart" Target="../charts/chart1.xml"/><Relationship Id="rId4" Type="http://schemas.openxmlformats.org/officeDocument/2006/relationships/notesSlide" Target="../notesSlides/notesSlide3.xml"/></Relationships>
</file>

<file path=ppt/slides/_rels/slide7.xml.rels><?xml version="1.0" encoding="UTF-8" standalone="yes"?>
<Relationships xmlns="http://schemas.openxmlformats.org/package/2006/relationships"><Relationship Id="rId8" Type="http://schemas.openxmlformats.org/officeDocument/2006/relationships/chart" Target="../charts/chart5.xml"/><Relationship Id="rId3" Type="http://schemas.openxmlformats.org/officeDocument/2006/relationships/tags" Target="../tags/tag5.xml"/><Relationship Id="rId7" Type="http://schemas.openxmlformats.org/officeDocument/2006/relationships/chart" Target="../charts/chart4.xml"/><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chart" Target="../charts/chart3.xml"/><Relationship Id="rId5" Type="http://schemas.openxmlformats.org/officeDocument/2006/relationships/notesSlide" Target="../notesSlides/notesSlide4.xml"/><Relationship Id="rId4"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chart" Target="../charts/chart7.xml"/><Relationship Id="rId5" Type="http://schemas.openxmlformats.org/officeDocument/2006/relationships/chart" Target="../charts/chart6.xml"/><Relationship Id="rId4" Type="http://schemas.openxmlformats.org/officeDocument/2006/relationships/notesSlide" Target="../notesSlides/notesSlide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B9FCCD0B-1343-4E86-9A1D-DBB66A502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021" y="3959448"/>
            <a:ext cx="1796549" cy="2017178"/>
          </a:xfrm>
          <a:prstGeom prst="rect">
            <a:avLst/>
          </a:prstGeom>
        </p:spPr>
      </p:pic>
      <p:pic>
        <p:nvPicPr>
          <p:cNvPr id="3" name="Picture 2" descr="Background pattern&#10;&#10;Description automatically generated">
            <a:extLst>
              <a:ext uri="{FF2B5EF4-FFF2-40B4-BE49-F238E27FC236}">
                <a16:creationId xmlns:a16="http://schemas.microsoft.com/office/drawing/2014/main" id="{97C3871D-303B-4916-BD1B-9DEDEB95C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286977" cy="6858000"/>
          </a:xfrm>
          <a:prstGeom prst="rect">
            <a:avLst/>
          </a:prstGeom>
        </p:spPr>
      </p:pic>
      <p:sp>
        <p:nvSpPr>
          <p:cNvPr id="7" name="Rectangle 6">
            <a:extLst>
              <a:ext uri="{FF2B5EF4-FFF2-40B4-BE49-F238E27FC236}">
                <a16:creationId xmlns:a16="http://schemas.microsoft.com/office/drawing/2014/main" id="{FACAAAF7-A9A6-4565-9441-900F87CC2F27}"/>
              </a:ext>
            </a:extLst>
          </p:cNvPr>
          <p:cNvSpPr/>
          <p:nvPr/>
        </p:nvSpPr>
        <p:spPr>
          <a:xfrm>
            <a:off x="1933578" y="2601021"/>
            <a:ext cx="7852106" cy="830997"/>
          </a:xfrm>
          <a:prstGeom prst="rect">
            <a:avLst/>
          </a:prstGeom>
        </p:spPr>
        <p:txBody>
          <a:bodyPr wrap="square" lIns="91440" tIns="45720" rIns="91440" bIns="45720" anchor="t">
            <a:spAutoFit/>
          </a:bodyPr>
          <a:lstStyle/>
          <a:p>
            <a:pPr algn="ctr"/>
            <a:r>
              <a:rPr lang="en-US" sz="2400" b="1" dirty="0">
                <a:solidFill>
                  <a:schemeClr val="bg2">
                    <a:lumMod val="90000"/>
                  </a:schemeClr>
                </a:solidFill>
                <a:latin typeface="Univers"/>
                <a:cs typeface="Times New Roman"/>
              </a:rPr>
              <a:t>Tuesday, May 28, 4:00 – 5:15 p.m. (Kuwait Time)</a:t>
            </a:r>
          </a:p>
          <a:p>
            <a:pPr algn="ctr"/>
            <a:r>
              <a:rPr lang="en-US" sz="2400" b="1" dirty="0">
                <a:solidFill>
                  <a:schemeClr val="bg2">
                    <a:lumMod val="90000"/>
                  </a:schemeClr>
                </a:solidFill>
                <a:latin typeface="Univers" panose="020B0604020202020204" pitchFamily="34" charset="0"/>
                <a:ea typeface="Times New Roman" panose="02020603050405020304" pitchFamily="18" charset="0"/>
              </a:rPr>
              <a:t>In English with </a:t>
            </a:r>
            <a:r>
              <a:rPr lang="en-US" sz="2400" b="1" dirty="0">
                <a:solidFill>
                  <a:schemeClr val="bg2">
                    <a:lumMod val="90000"/>
                  </a:schemeClr>
                </a:solidFill>
                <a:latin typeface="Univers" panose="020B0604020202020204" pitchFamily="34" charset="0"/>
                <a:ea typeface="Calibri" panose="020F0502020204030204" pitchFamily="34" charset="0"/>
              </a:rPr>
              <a:t>Arabic Interpretation</a:t>
            </a:r>
            <a:endParaRPr lang="en-US" sz="2400" dirty="0">
              <a:solidFill>
                <a:schemeClr val="bg2">
                  <a:lumMod val="90000"/>
                </a:schemeClr>
              </a:solidFill>
              <a:latin typeface="Univers" panose="020B0604020202020204" pitchFamily="34" charset="0"/>
            </a:endParaRPr>
          </a:p>
        </p:txBody>
      </p:sp>
      <p:pic>
        <p:nvPicPr>
          <p:cNvPr id="28" name="Picture 27">
            <a:extLst>
              <a:ext uri="{FF2B5EF4-FFF2-40B4-BE49-F238E27FC236}">
                <a16:creationId xmlns:a16="http://schemas.microsoft.com/office/drawing/2014/main" id="{6636FB62-9C95-4EDB-881E-544178D53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635" y="133535"/>
            <a:ext cx="1370222" cy="1377871"/>
          </a:xfrm>
          <a:prstGeom prst="rect">
            <a:avLst/>
          </a:prstGeom>
          <a:effectLst/>
        </p:spPr>
      </p:pic>
      <p:pic>
        <p:nvPicPr>
          <p:cNvPr id="51" name="Picture 50" descr="Logo&#10;&#10;Description automatically generated">
            <a:extLst>
              <a:ext uri="{FF2B5EF4-FFF2-40B4-BE49-F238E27FC236}">
                <a16:creationId xmlns:a16="http://schemas.microsoft.com/office/drawing/2014/main" id="{E0B8BA94-D7DC-4020-A42E-38A2B2274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9" y="59240"/>
            <a:ext cx="1505447" cy="1493429"/>
          </a:xfrm>
          <a:prstGeom prst="rect">
            <a:avLst/>
          </a:prstGeom>
        </p:spPr>
      </p:pic>
      <p:sp>
        <p:nvSpPr>
          <p:cNvPr id="14" name="Rectangle 13">
            <a:extLst>
              <a:ext uri="{FF2B5EF4-FFF2-40B4-BE49-F238E27FC236}">
                <a16:creationId xmlns:a16="http://schemas.microsoft.com/office/drawing/2014/main" id="{3FA9B093-0F9A-44B7-BC93-057C2032B847}"/>
              </a:ext>
            </a:extLst>
          </p:cNvPr>
          <p:cNvSpPr/>
          <p:nvPr/>
        </p:nvSpPr>
        <p:spPr>
          <a:xfrm>
            <a:off x="772161" y="1050734"/>
            <a:ext cx="10353040" cy="1077218"/>
          </a:xfrm>
          <a:prstGeom prst="rect">
            <a:avLst/>
          </a:prstGeom>
        </p:spPr>
        <p:txBody>
          <a:bodyPr wrap="square" lIns="91440" tIns="45720" rIns="91440" bIns="45720" anchor="t">
            <a:spAutoFit/>
          </a:bodyPr>
          <a:lstStyle/>
          <a:p>
            <a:pPr algn="ct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IMF's Regional Economic Outlook for MENA: </a:t>
            </a:r>
            <a:b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br>
            <a:r>
              <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An Uneven Recovery amid High Uncertainty</a:t>
            </a:r>
          </a:p>
        </p:txBody>
      </p:sp>
      <p:grpSp>
        <p:nvGrpSpPr>
          <p:cNvPr id="46" name="Group 45">
            <a:extLst>
              <a:ext uri="{FF2B5EF4-FFF2-40B4-BE49-F238E27FC236}">
                <a16:creationId xmlns:a16="http://schemas.microsoft.com/office/drawing/2014/main" id="{7C5AD80E-2EC0-FEFA-88E1-D6CB594D9AF0}"/>
              </a:ext>
            </a:extLst>
          </p:cNvPr>
          <p:cNvGrpSpPr/>
          <p:nvPr/>
        </p:nvGrpSpPr>
        <p:grpSpPr>
          <a:xfrm>
            <a:off x="8718568" y="4175479"/>
            <a:ext cx="2240331" cy="2155090"/>
            <a:chOff x="7445063" y="4162460"/>
            <a:chExt cx="2240331" cy="2155090"/>
          </a:xfrm>
        </p:grpSpPr>
        <p:sp>
          <p:nvSpPr>
            <p:cNvPr id="6" name="Rectangle 5">
              <a:extLst>
                <a:ext uri="{FF2B5EF4-FFF2-40B4-BE49-F238E27FC236}">
                  <a16:creationId xmlns:a16="http://schemas.microsoft.com/office/drawing/2014/main" id="{1BD255C1-1A05-1CAC-7500-429B8A5864EC}"/>
                </a:ext>
              </a:extLst>
            </p:cNvPr>
            <p:cNvSpPr/>
            <p:nvPr/>
          </p:nvSpPr>
          <p:spPr>
            <a:xfrm>
              <a:off x="7445063" y="5671219"/>
              <a:ext cx="2240331" cy="646331"/>
            </a:xfrm>
            <a:prstGeom prst="rect">
              <a:avLst/>
            </a:prstGeom>
          </p:spPr>
          <p:txBody>
            <a:bodyPr wrap="square" lIns="91440" tIns="45720" rIns="91440" bIns="45720" anchor="t">
              <a:spAutoFit/>
            </a:bodyPr>
            <a:lstStyle/>
            <a:p>
              <a:pPr algn="ctr"/>
              <a:r>
                <a:rPr lang="en-US" b="1" dirty="0">
                  <a:solidFill>
                    <a:schemeClr val="bg1">
                      <a:lumMod val="75000"/>
                    </a:schemeClr>
                  </a:solidFill>
                  <a:effectLst>
                    <a:outerShdw blurRad="50800" dist="38100" dir="2700000" algn="tl" rotWithShape="0">
                      <a:prstClr val="black">
                        <a:alpha val="40000"/>
                      </a:prstClr>
                    </a:outerShdw>
                  </a:effectLst>
                  <a:cs typeface="Times New Roman"/>
                </a:rPr>
                <a:t>Salem </a:t>
              </a:r>
              <a:r>
                <a:rPr lang="en-US" b="1" dirty="0" err="1">
                  <a:solidFill>
                    <a:schemeClr val="bg1">
                      <a:lumMod val="75000"/>
                    </a:schemeClr>
                  </a:solidFill>
                  <a:effectLst>
                    <a:outerShdw blurRad="50800" dist="38100" dir="2700000" algn="tl" rotWithShape="0">
                      <a:prstClr val="black">
                        <a:alpha val="40000"/>
                      </a:prstClr>
                    </a:outerShdw>
                  </a:effectLst>
                  <a:cs typeface="Times New Roman"/>
                </a:rPr>
                <a:t>Nechi</a:t>
              </a:r>
              <a:endParaRPr lang="en-US" b="1" dirty="0">
                <a:solidFill>
                  <a:schemeClr val="bg1">
                    <a:lumMod val="75000"/>
                  </a:schemeClr>
                </a:solidFill>
                <a:effectLst>
                  <a:outerShdw blurRad="50800" dist="38100" dir="2700000" algn="tl" rotWithShape="0">
                    <a:prstClr val="black">
                      <a:alpha val="40000"/>
                    </a:prstClr>
                  </a:outerShdw>
                </a:effectLst>
                <a:cs typeface="Times New Roman"/>
              </a:endParaRPr>
            </a:p>
            <a:p>
              <a:pPr algn="ctr"/>
              <a:r>
                <a:rPr lang="en-US" b="1" dirty="0">
                  <a:solidFill>
                    <a:srgbClr val="FEA900"/>
                  </a:solidFill>
                  <a:effectLst>
                    <a:outerShdw blurRad="50800" dist="38100" dir="2700000" algn="tl" rotWithShape="0">
                      <a:prstClr val="black">
                        <a:alpha val="40000"/>
                      </a:prstClr>
                    </a:outerShdw>
                  </a:effectLst>
                  <a:cs typeface="Times New Roman"/>
                </a:rPr>
                <a:t> Economist, MCD</a:t>
              </a:r>
            </a:p>
          </p:txBody>
        </p:sp>
        <p:pic>
          <p:nvPicPr>
            <p:cNvPr id="9" name="Picture 8">
              <a:extLst>
                <a:ext uri="{FF2B5EF4-FFF2-40B4-BE49-F238E27FC236}">
                  <a16:creationId xmlns:a16="http://schemas.microsoft.com/office/drawing/2014/main" id="{63B68EB1-6BFE-B80A-02A4-3D9BA4FED400}"/>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a:xfrm>
              <a:off x="7810848" y="4162460"/>
              <a:ext cx="1508760" cy="1508759"/>
            </a:xfrm>
            <a:prstGeom prst="ellipse">
              <a:avLst/>
            </a:prstGeom>
            <a:solidFill>
              <a:schemeClr val="bg1"/>
            </a:solidFill>
            <a:ln>
              <a:noFill/>
            </a:ln>
          </p:spPr>
        </p:pic>
      </p:grpSp>
      <p:grpSp>
        <p:nvGrpSpPr>
          <p:cNvPr id="43" name="Group 42">
            <a:extLst>
              <a:ext uri="{FF2B5EF4-FFF2-40B4-BE49-F238E27FC236}">
                <a16:creationId xmlns:a16="http://schemas.microsoft.com/office/drawing/2014/main" id="{82336115-D3EB-A88E-0CFE-3ECE55CEACA1}"/>
              </a:ext>
            </a:extLst>
          </p:cNvPr>
          <p:cNvGrpSpPr/>
          <p:nvPr/>
        </p:nvGrpSpPr>
        <p:grpSpPr>
          <a:xfrm>
            <a:off x="1726757" y="4106279"/>
            <a:ext cx="1922400" cy="2193512"/>
            <a:chOff x="484554" y="4093260"/>
            <a:chExt cx="1922400" cy="2193512"/>
          </a:xfrm>
        </p:grpSpPr>
        <p:sp>
          <p:nvSpPr>
            <p:cNvPr id="16" name="TextBox 15">
              <a:extLst>
                <a:ext uri="{FF2B5EF4-FFF2-40B4-BE49-F238E27FC236}">
                  <a16:creationId xmlns:a16="http://schemas.microsoft.com/office/drawing/2014/main" id="{DF0721D4-0A0A-8462-5008-5DDF9E8C0D5D}"/>
                </a:ext>
              </a:extLst>
            </p:cNvPr>
            <p:cNvSpPr txBox="1"/>
            <p:nvPr/>
          </p:nvSpPr>
          <p:spPr>
            <a:xfrm>
              <a:off x="484554" y="5640441"/>
              <a:ext cx="1922400" cy="646331"/>
            </a:xfrm>
            <a:prstGeom prst="rect">
              <a:avLst/>
            </a:prstGeom>
            <a:noFill/>
          </p:spPr>
          <p:txBody>
            <a:bodyPr wrap="square">
              <a:spAutoFit/>
            </a:bodyPr>
            <a:lstStyle/>
            <a:p>
              <a:pPr algn="ctr"/>
              <a:r>
                <a:rPr lang="en-US"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rPr>
                <a:t>Paulo Drummond</a:t>
              </a:r>
            </a:p>
            <a:p>
              <a:pPr algn="ctr" fontAlgn="base"/>
              <a:r>
                <a:rPr lang="en-US" b="1" dirty="0">
                  <a:solidFill>
                    <a:srgbClr val="FEA900"/>
                  </a:solidFill>
                  <a:effectLst>
                    <a:outerShdw blurRad="50800" dist="38100" dir="2700000" algn="tl" rotWithShape="0">
                      <a:prstClr val="black">
                        <a:alpha val="40000"/>
                      </a:prstClr>
                    </a:outerShdw>
                  </a:effectLst>
                  <a:cs typeface="Times New Roman" panose="02020603050405020304" pitchFamily="18" charset="0"/>
                </a:rPr>
                <a:t>Director, CEF</a:t>
              </a:r>
            </a:p>
          </p:txBody>
        </p:sp>
        <p:pic>
          <p:nvPicPr>
            <p:cNvPr id="18" name="Picture 17" descr="A person in a suit and tie&#10;&#10;Description automatically generated">
              <a:extLst>
                <a:ext uri="{FF2B5EF4-FFF2-40B4-BE49-F238E27FC236}">
                  <a16:creationId xmlns:a16="http://schemas.microsoft.com/office/drawing/2014/main" id="{F97ED0FA-9740-FB63-E463-6508520950F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91374" y="4093260"/>
              <a:ext cx="1508760" cy="1508760"/>
            </a:xfrm>
            <a:prstGeom prst="ellipse">
              <a:avLst/>
            </a:prstGeom>
            <a:solidFill>
              <a:schemeClr val="bg1"/>
            </a:solidFill>
            <a:ln>
              <a:noFill/>
            </a:ln>
          </p:spPr>
        </p:pic>
      </p:grpSp>
      <p:grpSp>
        <p:nvGrpSpPr>
          <p:cNvPr id="44" name="Group 43">
            <a:extLst>
              <a:ext uri="{FF2B5EF4-FFF2-40B4-BE49-F238E27FC236}">
                <a16:creationId xmlns:a16="http://schemas.microsoft.com/office/drawing/2014/main" id="{38ADE9FC-3F2E-4D33-1084-2582BA1C63EE}"/>
              </a:ext>
            </a:extLst>
          </p:cNvPr>
          <p:cNvGrpSpPr/>
          <p:nvPr/>
        </p:nvGrpSpPr>
        <p:grpSpPr>
          <a:xfrm>
            <a:off x="3907908" y="4048253"/>
            <a:ext cx="2171759" cy="2193512"/>
            <a:chOff x="2611201" y="4093260"/>
            <a:chExt cx="2171759" cy="2193512"/>
          </a:xfrm>
        </p:grpSpPr>
        <p:sp>
          <p:nvSpPr>
            <p:cNvPr id="15" name="TextBox 14">
              <a:extLst>
                <a:ext uri="{FF2B5EF4-FFF2-40B4-BE49-F238E27FC236}">
                  <a16:creationId xmlns:a16="http://schemas.microsoft.com/office/drawing/2014/main" id="{FDC4FAF4-51DC-B77C-FBC7-2B6480B23E8F}"/>
                </a:ext>
              </a:extLst>
            </p:cNvPr>
            <p:cNvSpPr txBox="1"/>
            <p:nvPr/>
          </p:nvSpPr>
          <p:spPr>
            <a:xfrm>
              <a:off x="2611201" y="5640441"/>
              <a:ext cx="2171759" cy="646331"/>
            </a:xfrm>
            <a:prstGeom prst="rect">
              <a:avLst/>
            </a:prstGeom>
            <a:noFill/>
          </p:spPr>
          <p:txBody>
            <a:bodyPr wrap="square">
              <a:spAutoFit/>
            </a:bodyPr>
            <a:lstStyle/>
            <a:p>
              <a:pPr algn="ctr"/>
              <a:r>
                <a:rPr lang="en-US"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rPr>
                <a:t>Moez Souissi</a:t>
              </a:r>
            </a:p>
            <a:p>
              <a:pPr algn="ctr" fontAlgn="base"/>
              <a:r>
                <a:rPr lang="en-US" b="1" dirty="0">
                  <a:solidFill>
                    <a:srgbClr val="FEA900"/>
                  </a:solidFill>
                  <a:effectLst>
                    <a:outerShdw blurRad="50800" dist="38100" dir="2700000" algn="tl" rotWithShape="0">
                      <a:prstClr val="black">
                        <a:alpha val="40000"/>
                      </a:prstClr>
                    </a:outerShdw>
                  </a:effectLst>
                  <a:cs typeface="Times New Roman" panose="02020603050405020304" pitchFamily="18" charset="0"/>
                </a:rPr>
                <a:t>Deputy Director, CEF</a:t>
              </a:r>
            </a:p>
          </p:txBody>
        </p:sp>
        <p:pic>
          <p:nvPicPr>
            <p:cNvPr id="20" name="Picture 19" descr="A person in a suit and tie&#10;&#10;Description automatically generated">
              <a:extLst>
                <a:ext uri="{FF2B5EF4-FFF2-40B4-BE49-F238E27FC236}">
                  <a16:creationId xmlns:a16="http://schemas.microsoft.com/office/drawing/2014/main" id="{DDDED0EE-6313-24E2-688F-92D0B74D807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948758" y="4093260"/>
              <a:ext cx="1508760" cy="1508760"/>
            </a:xfrm>
            <a:prstGeom prst="ellipse">
              <a:avLst/>
            </a:prstGeom>
            <a:solidFill>
              <a:schemeClr val="bg1"/>
            </a:solidFill>
            <a:ln>
              <a:noFill/>
            </a:ln>
          </p:spPr>
        </p:pic>
      </p:grpSp>
      <p:grpSp>
        <p:nvGrpSpPr>
          <p:cNvPr id="45" name="Group 44">
            <a:extLst>
              <a:ext uri="{FF2B5EF4-FFF2-40B4-BE49-F238E27FC236}">
                <a16:creationId xmlns:a16="http://schemas.microsoft.com/office/drawing/2014/main" id="{1C475784-A449-1ECF-FFC2-FC93A46A0863}"/>
              </a:ext>
            </a:extLst>
          </p:cNvPr>
          <p:cNvGrpSpPr/>
          <p:nvPr/>
        </p:nvGrpSpPr>
        <p:grpSpPr>
          <a:xfrm>
            <a:off x="6358649" y="4106279"/>
            <a:ext cx="2171759" cy="2224290"/>
            <a:chOff x="5012615" y="4093260"/>
            <a:chExt cx="2171759" cy="2224290"/>
          </a:xfrm>
        </p:grpSpPr>
        <p:sp>
          <p:nvSpPr>
            <p:cNvPr id="13" name="Rectangle 12">
              <a:extLst>
                <a:ext uri="{FF2B5EF4-FFF2-40B4-BE49-F238E27FC236}">
                  <a16:creationId xmlns:a16="http://schemas.microsoft.com/office/drawing/2014/main" id="{0E4F33C1-7C48-F78F-D529-86690F0B33ED}"/>
                </a:ext>
              </a:extLst>
            </p:cNvPr>
            <p:cNvSpPr/>
            <p:nvPr/>
          </p:nvSpPr>
          <p:spPr>
            <a:xfrm>
              <a:off x="5012615" y="5671219"/>
              <a:ext cx="2171759" cy="646331"/>
            </a:xfrm>
            <a:prstGeom prst="rect">
              <a:avLst/>
            </a:prstGeom>
          </p:spPr>
          <p:txBody>
            <a:bodyPr wrap="square" lIns="91440" tIns="45720" rIns="91440" bIns="45720" anchor="t">
              <a:spAutoFit/>
            </a:bodyPr>
            <a:lstStyle/>
            <a:p>
              <a:pPr algn="ctr"/>
              <a:r>
                <a:rPr lang="en-US" b="1" dirty="0">
                  <a:solidFill>
                    <a:schemeClr val="bg1">
                      <a:lumMod val="75000"/>
                    </a:schemeClr>
                  </a:solidFill>
                  <a:effectLst>
                    <a:outerShdw blurRad="50800" dist="38100" dir="2700000" algn="tl" rotWithShape="0">
                      <a:prstClr val="black">
                        <a:alpha val="40000"/>
                      </a:prstClr>
                    </a:outerShdw>
                  </a:effectLst>
                  <a:cs typeface="Times New Roman"/>
                </a:rPr>
                <a:t>Borislava </a:t>
              </a:r>
              <a:r>
                <a:rPr lang="en-US" b="1" dirty="0" err="1">
                  <a:solidFill>
                    <a:schemeClr val="bg1">
                      <a:lumMod val="75000"/>
                    </a:schemeClr>
                  </a:solidFill>
                  <a:effectLst>
                    <a:outerShdw blurRad="50800" dist="38100" dir="2700000" algn="tl" rotWithShape="0">
                      <a:prstClr val="black">
                        <a:alpha val="40000"/>
                      </a:prstClr>
                    </a:outerShdw>
                  </a:effectLst>
                  <a:cs typeface="Times New Roman"/>
                </a:rPr>
                <a:t>Mircheva</a:t>
              </a:r>
              <a:endParaRPr lang="en-US" b="1" dirty="0">
                <a:solidFill>
                  <a:schemeClr val="bg1">
                    <a:lumMod val="75000"/>
                  </a:schemeClr>
                </a:solidFill>
                <a:effectLst>
                  <a:outerShdw blurRad="50800" dist="38100" dir="2700000" algn="tl" rotWithShape="0">
                    <a:prstClr val="black">
                      <a:alpha val="40000"/>
                    </a:prstClr>
                  </a:outerShdw>
                </a:effectLst>
                <a:cs typeface="Times New Roman"/>
              </a:endParaRPr>
            </a:p>
            <a:p>
              <a:pPr algn="ctr"/>
              <a:r>
                <a:rPr lang="en-US" b="1" dirty="0">
                  <a:solidFill>
                    <a:srgbClr val="FEA900"/>
                  </a:solidFill>
                  <a:effectLst>
                    <a:outerShdw blurRad="50800" dist="38100" dir="2700000" algn="tl" rotWithShape="0">
                      <a:prstClr val="black">
                        <a:alpha val="40000"/>
                      </a:prstClr>
                    </a:outerShdw>
                  </a:effectLst>
                  <a:cs typeface="Times New Roman"/>
                </a:rPr>
                <a:t> Sr. Economist, MCD</a:t>
              </a:r>
            </a:p>
          </p:txBody>
        </p:sp>
        <p:pic>
          <p:nvPicPr>
            <p:cNvPr id="22" name="Picture 21">
              <a:extLst>
                <a:ext uri="{FF2B5EF4-FFF2-40B4-BE49-F238E27FC236}">
                  <a16:creationId xmlns:a16="http://schemas.microsoft.com/office/drawing/2014/main" id="{4925EB01-A9C8-2A3C-4B1C-141D68410DED}"/>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5341618" y="4093260"/>
              <a:ext cx="1508760" cy="1508760"/>
            </a:xfrm>
            <a:prstGeom prst="ellipse">
              <a:avLst/>
            </a:prstGeom>
            <a:solidFill>
              <a:schemeClr val="bg1"/>
            </a:solidFill>
            <a:ln>
              <a:noFill/>
            </a:ln>
          </p:spPr>
        </p:pic>
      </p:grpSp>
      <p:pic>
        <p:nvPicPr>
          <p:cNvPr id="10" name="Picture 9">
            <a:extLst>
              <a:ext uri="{FF2B5EF4-FFF2-40B4-BE49-F238E27FC236}">
                <a16:creationId xmlns:a16="http://schemas.microsoft.com/office/drawing/2014/main" id="{B1EDCBC7-CD03-D90C-2004-DDB2B3542B3B}"/>
              </a:ext>
            </a:extLst>
          </p:cNvPr>
          <p:cNvPicPr>
            <a:picLocks noChangeAspect="1"/>
          </p:cNvPicPr>
          <p:nvPr/>
        </p:nvPicPr>
        <p:blipFill>
          <a:blip r:embed="rId10"/>
          <a:stretch>
            <a:fillRect/>
          </a:stretch>
        </p:blipFill>
        <p:spPr>
          <a:xfrm>
            <a:off x="4246318" y="4048253"/>
            <a:ext cx="1505628" cy="15087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145954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792163" y="314716"/>
            <a:ext cx="10451942" cy="659321"/>
          </a:xfrm>
        </p:spPr>
        <p:txBody>
          <a:bodyPr>
            <a:normAutofit/>
          </a:bodyPr>
          <a:lstStyle/>
          <a:p>
            <a:r>
              <a:rPr lang="en-US" sz="2400">
                <a:latin typeface="Arial Black"/>
                <a:cs typeface="Segoe UI"/>
              </a:rPr>
              <a:t>No break from challenges for MENA economies </a:t>
            </a:r>
          </a:p>
        </p:txBody>
      </p:sp>
      <p:sp>
        <p:nvSpPr>
          <p:cNvPr id="17" name="TextBox 3">
            <a:extLst>
              <a:ext uri="{FF2B5EF4-FFF2-40B4-BE49-F238E27FC236}">
                <a16:creationId xmlns:a16="http://schemas.microsoft.com/office/drawing/2014/main" id="{610B0265-C6D3-191C-07ED-3DD43FD0BD1E}"/>
              </a:ext>
            </a:extLst>
          </p:cNvPr>
          <p:cNvSpPr txBox="1"/>
          <p:nvPr/>
        </p:nvSpPr>
        <p:spPr>
          <a:xfrm>
            <a:off x="2617181" y="1384335"/>
            <a:ext cx="6957638" cy="42014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400" b="1">
                <a:solidFill>
                  <a:sysClr val="windowText" lastClr="000000"/>
                </a:solidFill>
                <a:latin typeface="Arial" panose="020B0604020202020204" pitchFamily="34" charset="0"/>
                <a:cs typeface="Arial" panose="020B0604020202020204" pitchFamily="34" charset="0"/>
              </a:rPr>
              <a:t>MENA: Real GDP Growth, 2024-26</a:t>
            </a:r>
          </a:p>
          <a:p>
            <a:pPr algn="ctr"/>
            <a:r>
              <a:rPr lang="en-US" sz="1200" b="0">
                <a:solidFill>
                  <a:sysClr val="windowText" lastClr="000000"/>
                </a:solidFill>
                <a:latin typeface="Arial" panose="020B0604020202020204" pitchFamily="34" charset="0"/>
                <a:cs typeface="Arial" panose="020B0604020202020204" pitchFamily="34" charset="0"/>
              </a:rPr>
              <a:t>(Year-over-year percent change)</a:t>
            </a:r>
          </a:p>
        </p:txBody>
      </p:sp>
      <p:sp>
        <p:nvSpPr>
          <p:cNvPr id="18" name="TextBox 4">
            <a:extLst>
              <a:ext uri="{FF2B5EF4-FFF2-40B4-BE49-F238E27FC236}">
                <a16:creationId xmlns:a16="http://schemas.microsoft.com/office/drawing/2014/main" id="{12FDD9D9-6B23-4148-0627-9B98EA80BD0F}"/>
              </a:ext>
            </a:extLst>
          </p:cNvPr>
          <p:cNvSpPr txBox="1"/>
          <p:nvPr/>
        </p:nvSpPr>
        <p:spPr>
          <a:xfrm>
            <a:off x="1124910" y="6134132"/>
            <a:ext cx="6957638" cy="19606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800">
                <a:solidFill>
                  <a:schemeClr val="dk1"/>
                </a:solidFill>
                <a:effectLst/>
                <a:latin typeface="Arial" panose="020B0604020202020204" pitchFamily="34" charset="0"/>
                <a:cs typeface="Arial" panose="020B0604020202020204" pitchFamily="34" charset="0"/>
              </a:rPr>
              <a:t>Sources: IMF, </a:t>
            </a:r>
            <a:r>
              <a:rPr lang="en-US" sz="800" i="1">
                <a:solidFill>
                  <a:schemeClr val="dk1"/>
                </a:solidFill>
                <a:effectLst/>
                <a:latin typeface="Arial" panose="020B0604020202020204" pitchFamily="34" charset="0"/>
                <a:cs typeface="Arial" panose="020B0604020202020204" pitchFamily="34" charset="0"/>
              </a:rPr>
              <a:t>World Economic Outlook</a:t>
            </a:r>
            <a:r>
              <a:rPr lang="en-US" sz="800">
                <a:solidFill>
                  <a:schemeClr val="dk1"/>
                </a:solidFill>
                <a:effectLst/>
                <a:latin typeface="Arial" panose="020B0604020202020204" pitchFamily="34" charset="0"/>
                <a:cs typeface="Arial" panose="020B0604020202020204" pitchFamily="34" charset="0"/>
              </a:rPr>
              <a:t>; and IMF staff calculations.</a:t>
            </a:r>
            <a:endParaRPr lang="en-US" sz="800" baseline="0">
              <a:solidFill>
                <a:schemeClr val="dk1"/>
              </a:solidFill>
              <a:effectLst/>
              <a:latin typeface="Arial" panose="020B0604020202020204" pitchFamily="34" charset="0"/>
              <a:cs typeface="Arial" panose="020B0604020202020204" pitchFamily="34" charset="0"/>
            </a:endParaRPr>
          </a:p>
        </p:txBody>
      </p:sp>
      <p:graphicFrame>
        <p:nvGraphicFramePr>
          <p:cNvPr id="7" name="Chart 6">
            <a:extLst>
              <a:ext uri="{FF2B5EF4-FFF2-40B4-BE49-F238E27FC236}">
                <a16:creationId xmlns:a16="http://schemas.microsoft.com/office/drawing/2014/main" id="{C92378A3-B0C8-8A5F-BB9A-38E2BE4469FA}"/>
              </a:ext>
            </a:extLst>
          </p:cNvPr>
          <p:cNvGraphicFramePr>
            <a:graphicFrameLocks/>
          </p:cNvGraphicFramePr>
          <p:nvPr>
            <p:extLst>
              <p:ext uri="{D42A27DB-BD31-4B8C-83A1-F6EECF244321}">
                <p14:modId xmlns:p14="http://schemas.microsoft.com/office/powerpoint/2010/main" val="969492296"/>
              </p:ext>
            </p:extLst>
          </p:nvPr>
        </p:nvGraphicFramePr>
        <p:xfrm>
          <a:off x="391540" y="1843076"/>
          <a:ext cx="10908855" cy="4252462"/>
        </p:xfrm>
        <a:graphic>
          <a:graphicData uri="http://schemas.openxmlformats.org/drawingml/2006/chart">
            <c:chart xmlns:c="http://schemas.openxmlformats.org/drawingml/2006/chart" xmlns:r="http://schemas.openxmlformats.org/officeDocument/2006/relationships" r:id="rId3"/>
          </a:graphicData>
        </a:graphic>
      </p:graphicFrame>
      <p:cxnSp>
        <p:nvCxnSpPr>
          <p:cNvPr id="5" name="Straight Connector 4">
            <a:extLst>
              <a:ext uri="{FF2B5EF4-FFF2-40B4-BE49-F238E27FC236}">
                <a16:creationId xmlns:a16="http://schemas.microsoft.com/office/drawing/2014/main" id="{0BBC60A5-CC9B-B1F7-2BA3-58BB7052B86A}"/>
              </a:ext>
            </a:extLst>
          </p:cNvPr>
          <p:cNvCxnSpPr/>
          <p:nvPr/>
        </p:nvCxnSpPr>
        <p:spPr>
          <a:xfrm flipV="1">
            <a:off x="3466751" y="2988034"/>
            <a:ext cx="0" cy="1801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F26E118-9A02-2831-95F4-544625498CE5}"/>
              </a:ext>
            </a:extLst>
          </p:cNvPr>
          <p:cNvCxnSpPr/>
          <p:nvPr/>
        </p:nvCxnSpPr>
        <p:spPr>
          <a:xfrm flipV="1">
            <a:off x="5966301" y="2988034"/>
            <a:ext cx="0" cy="1801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62049451-4DD5-D645-803B-62F85C457D65}"/>
              </a:ext>
            </a:extLst>
          </p:cNvPr>
          <p:cNvCxnSpPr/>
          <p:nvPr/>
        </p:nvCxnSpPr>
        <p:spPr>
          <a:xfrm flipV="1">
            <a:off x="8457152" y="2988034"/>
            <a:ext cx="0" cy="1801368"/>
          </a:xfrm>
          <a:prstGeom prst="line">
            <a:avLst/>
          </a:prstGeom>
          <a:ln>
            <a:prstDash val="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89715369"/>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04674" y="84779"/>
            <a:ext cx="10944046" cy="659321"/>
          </a:xfrm>
        </p:spPr>
        <p:txBody>
          <a:bodyPr>
            <a:normAutofit/>
          </a:bodyPr>
          <a:lstStyle/>
          <a:p>
            <a:r>
              <a:rPr lang="en-US" sz="2400">
                <a:latin typeface="Arial Black"/>
                <a:cs typeface="Segoe UI"/>
              </a:rPr>
              <a:t>Oil dependence, conflicts, uncertainties and policy settings are shaping an uneven recovery across MENA economies  </a:t>
            </a:r>
          </a:p>
        </p:txBody>
      </p:sp>
      <p:sp>
        <p:nvSpPr>
          <p:cNvPr id="15" name="AutoShape 5">
            <a:extLst>
              <a:ext uri="{FF2B5EF4-FFF2-40B4-BE49-F238E27FC236}">
                <a16:creationId xmlns:a16="http://schemas.microsoft.com/office/drawing/2014/main" id="{23379F8B-2B7F-418A-4D0B-A11F2E9B8751}"/>
              </a:ext>
            </a:extLst>
          </p:cNvPr>
          <p:cNvSpPr>
            <a:spLocks noChangeArrowheads="1"/>
          </p:cNvSpPr>
          <p:nvPr>
            <p:custDataLst>
              <p:tags r:id="rId1"/>
            </p:custDataLst>
          </p:nvPr>
        </p:nvSpPr>
        <p:spPr bwMode="auto">
          <a:xfrm rot="5400000">
            <a:off x="2814275" y="-1089499"/>
            <a:ext cx="766301" cy="464904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a:defRPr/>
            </a:pPr>
            <a:r>
              <a:rPr lang="en-US" sz="1400" b="1">
                <a:solidFill>
                  <a:schemeClr val="bg1"/>
                </a:solidFill>
                <a:latin typeface="Arial" panose="020B0604020202020204"/>
                <a:cs typeface="Arial" panose="020B0604020202020204" pitchFamily="34" charset="0"/>
              </a:rPr>
              <a:t>Growth in 2024 is weighed down by oil</a:t>
            </a:r>
          </a:p>
          <a:p>
            <a:pPr algn="ctr">
              <a:defRPr/>
            </a:pPr>
            <a:r>
              <a:rPr lang="en-US" sz="1400" b="1">
                <a:solidFill>
                  <a:schemeClr val="bg1"/>
                </a:solidFill>
                <a:latin typeface="Arial" panose="020B0604020202020204"/>
                <a:cs typeface="Arial" panose="020B0604020202020204" pitchFamily="34" charset="0"/>
              </a:rPr>
              <a:t>production cuts and uncertainty</a:t>
            </a:r>
            <a:endParaRPr lang="en-US" sz="1400" b="1">
              <a:solidFill>
                <a:schemeClr val="bg1"/>
              </a:solidFill>
              <a:latin typeface="Arial" panose="020B0604020202020204"/>
              <a:cs typeface="Arial" panose="020B0604020202020204" pitchFamily="34" charset="0"/>
              <a:sym typeface="Gill Sans"/>
            </a:endParaRPr>
          </a:p>
        </p:txBody>
      </p:sp>
      <p:sp>
        <p:nvSpPr>
          <p:cNvPr id="16" name="AutoShape 5">
            <a:extLst>
              <a:ext uri="{FF2B5EF4-FFF2-40B4-BE49-F238E27FC236}">
                <a16:creationId xmlns:a16="http://schemas.microsoft.com/office/drawing/2014/main" id="{AD1F3476-D922-C9D9-AF3E-6A731922D7EF}"/>
              </a:ext>
            </a:extLst>
          </p:cNvPr>
          <p:cNvSpPr>
            <a:spLocks noChangeArrowheads="1"/>
          </p:cNvSpPr>
          <p:nvPr>
            <p:custDataLst>
              <p:tags r:id="rId2"/>
            </p:custDataLst>
          </p:nvPr>
        </p:nvSpPr>
        <p:spPr bwMode="auto">
          <a:xfrm rot="5400000">
            <a:off x="8465284" y="-1089499"/>
            <a:ext cx="766301" cy="464904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a:r>
              <a:rPr lang="en-US" sz="1400" b="1">
                <a:solidFill>
                  <a:schemeClr val="bg1"/>
                </a:solidFill>
                <a:latin typeface="Arial" panose="020B0604020202020204"/>
                <a:cs typeface="Arial"/>
                <a:sym typeface="Gill Sans"/>
              </a:rPr>
              <a:t>Inflation has peaked in most countries and is</a:t>
            </a:r>
          </a:p>
          <a:p>
            <a:pPr algn="ctr"/>
            <a:r>
              <a:rPr lang="en-US" sz="1400" b="1">
                <a:solidFill>
                  <a:schemeClr val="bg1"/>
                </a:solidFill>
                <a:latin typeface="Arial" panose="020B0604020202020204"/>
                <a:cs typeface="Arial"/>
                <a:sym typeface="Gill Sans"/>
              </a:rPr>
              <a:t>expected to decline further, but differences persist</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Arial"/>
              <a:sym typeface="Gill Sans"/>
            </a:endParaRPr>
          </a:p>
        </p:txBody>
      </p:sp>
      <p:grpSp>
        <p:nvGrpSpPr>
          <p:cNvPr id="4" name="Group 3">
            <a:extLst>
              <a:ext uri="{FF2B5EF4-FFF2-40B4-BE49-F238E27FC236}">
                <a16:creationId xmlns:a16="http://schemas.microsoft.com/office/drawing/2014/main" id="{9CC9DF15-8D6A-DB04-5ED4-4775221C115E}"/>
              </a:ext>
            </a:extLst>
          </p:cNvPr>
          <p:cNvGrpSpPr/>
          <p:nvPr/>
        </p:nvGrpSpPr>
        <p:grpSpPr>
          <a:xfrm>
            <a:off x="685022" y="1687101"/>
            <a:ext cx="5024806" cy="4994680"/>
            <a:chOff x="0" y="0"/>
            <a:chExt cx="4572000" cy="4585406"/>
          </a:xfrm>
        </p:grpSpPr>
        <p:sp>
          <p:nvSpPr>
            <p:cNvPr id="6" name="TextBox 3">
              <a:extLst>
                <a:ext uri="{FF2B5EF4-FFF2-40B4-BE49-F238E27FC236}">
                  <a16:creationId xmlns:a16="http://schemas.microsoft.com/office/drawing/2014/main" id="{099040E6-5C7F-DE74-7039-94D9F858E034}"/>
                </a:ext>
              </a:extLst>
            </p:cNvPr>
            <p:cNvSpPr txBox="1"/>
            <p:nvPr/>
          </p:nvSpPr>
          <p:spPr>
            <a:xfrm>
              <a:off x="0" y="0"/>
              <a:ext cx="4572000" cy="64345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MENA:</a:t>
              </a:r>
              <a:r>
                <a:rPr lang="en-US" sz="1200" b="1" baseline="0">
                  <a:latin typeface="Arial" panose="020B0604020202020204" pitchFamily="34" charset="0"/>
                  <a:cs typeface="Arial" panose="020B0604020202020204" pitchFamily="34" charset="0"/>
                </a:rPr>
                <a:t> Revisions to GDP Growth and Contributions</a:t>
              </a:r>
            </a:p>
            <a:p>
              <a:pPr algn="ctr"/>
              <a:r>
                <a:rPr lang="en-US" sz="1000" baseline="0">
                  <a:latin typeface="Arial" panose="020B0604020202020204" pitchFamily="34" charset="0"/>
                  <a:cs typeface="Arial" panose="020B0604020202020204" pitchFamily="34" charset="0"/>
                </a:rPr>
                <a:t>(Percent change, year-over-year; percentage points for revisions)</a:t>
              </a:r>
              <a:endParaRPr lang="en-US" sz="1000">
                <a:latin typeface="Arial" panose="020B0604020202020204" pitchFamily="34" charset="0"/>
                <a:cs typeface="Arial" panose="020B0604020202020204" pitchFamily="34" charset="0"/>
              </a:endParaRPr>
            </a:p>
          </p:txBody>
        </p:sp>
        <p:sp>
          <p:nvSpPr>
            <p:cNvPr id="7" name="TextBox 4">
              <a:extLst>
                <a:ext uri="{FF2B5EF4-FFF2-40B4-BE49-F238E27FC236}">
                  <a16:creationId xmlns:a16="http://schemas.microsoft.com/office/drawing/2014/main" id="{54649FCF-D02E-4087-BC46-383285346ED7}"/>
                </a:ext>
              </a:extLst>
            </p:cNvPr>
            <p:cNvSpPr txBox="1"/>
            <p:nvPr/>
          </p:nvSpPr>
          <p:spPr>
            <a:xfrm>
              <a:off x="0" y="4293306"/>
              <a:ext cx="4572000" cy="292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l"/>
              <a:r>
                <a:rPr lang="en-US" sz="800" b="0">
                  <a:latin typeface="Arial" panose="020B0604020202020204" pitchFamily="34" charset="0"/>
                  <a:cs typeface="Arial" panose="020B0604020202020204" pitchFamily="34" charset="0"/>
                </a:rPr>
                <a:t>Sources: IMF, </a:t>
              </a:r>
              <a:r>
                <a:rPr lang="en-US" sz="800" b="0" i="1">
                  <a:latin typeface="Arial" panose="020B0604020202020204" pitchFamily="34" charset="0"/>
                  <a:cs typeface="Arial" panose="020B0604020202020204" pitchFamily="34" charset="0"/>
                </a:rPr>
                <a:t>World Economic Outlook </a:t>
              </a:r>
              <a:r>
                <a:rPr lang="en-US" sz="800" b="0">
                  <a:latin typeface="Arial" panose="020B0604020202020204" pitchFamily="34" charset="0"/>
                  <a:cs typeface="Arial" panose="020B0604020202020204" pitchFamily="34" charset="0"/>
                </a:rPr>
                <a:t>database; and</a:t>
              </a:r>
              <a:r>
                <a:rPr lang="en-US" sz="800" b="0" baseline="0">
                  <a:latin typeface="Arial" panose="020B0604020202020204" pitchFamily="34" charset="0"/>
                  <a:cs typeface="Arial" panose="020B0604020202020204" pitchFamily="34" charset="0"/>
                </a:rPr>
                <a:t> IMF staff calculations. </a:t>
              </a:r>
              <a:endParaRPr lang="en-US" sz="800" b="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4AE7FA05-A99E-2737-6511-CC31977A4AAD}"/>
              </a:ext>
            </a:extLst>
          </p:cNvPr>
          <p:cNvGrpSpPr/>
          <p:nvPr/>
        </p:nvGrpSpPr>
        <p:grpSpPr>
          <a:xfrm>
            <a:off x="6269808" y="1791343"/>
            <a:ext cx="4976948" cy="4890438"/>
            <a:chOff x="6269808" y="1791343"/>
            <a:chExt cx="4976948" cy="4890438"/>
          </a:xfrm>
        </p:grpSpPr>
        <p:grpSp>
          <p:nvGrpSpPr>
            <p:cNvPr id="17" name="Group 16">
              <a:extLst>
                <a:ext uri="{FF2B5EF4-FFF2-40B4-BE49-F238E27FC236}">
                  <a16:creationId xmlns:a16="http://schemas.microsoft.com/office/drawing/2014/main" id="{35B979FE-8370-8C51-5BEC-EBCF0E10DEC2}"/>
                </a:ext>
              </a:extLst>
            </p:cNvPr>
            <p:cNvGrpSpPr/>
            <p:nvPr/>
          </p:nvGrpSpPr>
          <p:grpSpPr>
            <a:xfrm>
              <a:off x="6269808" y="1791343"/>
              <a:ext cx="4976948" cy="4890438"/>
              <a:chOff x="-15112" y="-194183"/>
              <a:chExt cx="4606162" cy="4990519"/>
            </a:xfrm>
          </p:grpSpPr>
          <p:sp>
            <p:nvSpPr>
              <p:cNvPr id="18" name="TextBox 3">
                <a:extLst>
                  <a:ext uri="{FF2B5EF4-FFF2-40B4-BE49-F238E27FC236}">
                    <a16:creationId xmlns:a16="http://schemas.microsoft.com/office/drawing/2014/main" id="{6C4280E2-95E9-7245-9D56-CB4DC7B3D34E}"/>
                  </a:ext>
                </a:extLst>
              </p:cNvPr>
              <p:cNvSpPr txBox="1"/>
              <p:nvPr/>
            </p:nvSpPr>
            <p:spPr>
              <a:xfrm>
                <a:off x="-15112" y="-194183"/>
                <a:ext cx="4572000" cy="52680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solidFill>
                      <a:sysClr val="windowText" lastClr="000000"/>
                    </a:solidFill>
                    <a:latin typeface="Arial" panose="020B0604020202020204" pitchFamily="34" charset="0"/>
                    <a:cs typeface="Arial" panose="020B0604020202020204" pitchFamily="34" charset="0"/>
                  </a:rPr>
                  <a:t>MENA: Headline Inflation</a:t>
                </a:r>
              </a:p>
              <a:p>
                <a:pPr algn="ctr"/>
                <a:r>
                  <a:rPr lang="en-US" sz="1000" b="0">
                    <a:solidFill>
                      <a:sysClr val="windowText" lastClr="000000"/>
                    </a:solidFill>
                    <a:latin typeface="Arial" panose="020B0604020202020204" pitchFamily="34" charset="0"/>
                    <a:cs typeface="Arial" panose="020B0604020202020204" pitchFamily="34" charset="0"/>
                  </a:rPr>
                  <a:t>(Percent change, year-over-year, weighted averages)</a:t>
                </a:r>
              </a:p>
            </p:txBody>
          </p:sp>
          <p:sp>
            <p:nvSpPr>
              <p:cNvPr id="19" name="TextBox 4">
                <a:extLst>
                  <a:ext uri="{FF2B5EF4-FFF2-40B4-BE49-F238E27FC236}">
                    <a16:creationId xmlns:a16="http://schemas.microsoft.com/office/drawing/2014/main" id="{0D9050D4-E719-DABD-6ABB-37AE609E8422}"/>
                  </a:ext>
                </a:extLst>
              </p:cNvPr>
              <p:cNvSpPr txBox="1"/>
              <p:nvPr/>
            </p:nvSpPr>
            <p:spPr>
              <a:xfrm>
                <a:off x="19050" y="4459383"/>
                <a:ext cx="4572000" cy="33695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lang="en-US" sz="800">
                    <a:solidFill>
                      <a:schemeClr val="dk1"/>
                    </a:solidFill>
                    <a:effectLst/>
                    <a:latin typeface="Arial" panose="020B0604020202020204" pitchFamily="34" charset="0"/>
                    <a:cs typeface="Arial" panose="020B0604020202020204" pitchFamily="34" charset="0"/>
                  </a:rPr>
                  <a:t>Sources: IMF, </a:t>
                </a:r>
                <a:r>
                  <a:rPr lang="en-US" sz="800" i="1">
                    <a:solidFill>
                      <a:schemeClr val="dk1"/>
                    </a:solidFill>
                    <a:effectLst/>
                    <a:latin typeface="Arial" panose="020B0604020202020204" pitchFamily="34" charset="0"/>
                    <a:cs typeface="Arial" panose="020B0604020202020204" pitchFamily="34" charset="0"/>
                  </a:rPr>
                  <a:t>World Economic Outlook </a:t>
                </a:r>
                <a:r>
                  <a:rPr lang="en-US" sz="800">
                    <a:solidFill>
                      <a:schemeClr val="dk1"/>
                    </a:solidFill>
                    <a:effectLst/>
                    <a:latin typeface="Arial" panose="020B0604020202020204" pitchFamily="34" charset="0"/>
                    <a:cs typeface="Arial" panose="020B0604020202020204" pitchFamily="34" charset="0"/>
                  </a:rPr>
                  <a:t>database; and IMF staff calculations.</a:t>
                </a:r>
              </a:p>
            </p:txBody>
          </p:sp>
        </p:grpSp>
        <p:graphicFrame>
          <p:nvGraphicFramePr>
            <p:cNvPr id="3" name="Chart 2">
              <a:extLst>
                <a:ext uri="{FF2B5EF4-FFF2-40B4-BE49-F238E27FC236}">
                  <a16:creationId xmlns:a16="http://schemas.microsoft.com/office/drawing/2014/main" id="{70D3D6F2-57C9-125B-5BA2-173023906B1B}"/>
                </a:ext>
              </a:extLst>
            </p:cNvPr>
            <p:cNvGraphicFramePr>
              <a:graphicFrameLocks/>
            </p:cNvGraphicFramePr>
            <p:nvPr>
              <p:extLst>
                <p:ext uri="{D42A27DB-BD31-4B8C-83A1-F6EECF244321}">
                  <p14:modId xmlns:p14="http://schemas.microsoft.com/office/powerpoint/2010/main" val="3605834154"/>
                </p:ext>
              </p:extLst>
            </p:nvPr>
          </p:nvGraphicFramePr>
          <p:xfrm>
            <a:off x="6306696" y="2290360"/>
            <a:ext cx="4866261" cy="3820329"/>
          </p:xfrm>
          <a:graphic>
            <a:graphicData uri="http://schemas.openxmlformats.org/drawingml/2006/chart">
              <c:chart xmlns:c="http://schemas.openxmlformats.org/drawingml/2006/chart" xmlns:r="http://schemas.openxmlformats.org/officeDocument/2006/relationships" r:id="rId5"/>
            </a:graphicData>
          </a:graphic>
        </p:graphicFrame>
      </p:grpSp>
      <p:graphicFrame>
        <p:nvGraphicFramePr>
          <p:cNvPr id="10" name="Chart 9">
            <a:extLst>
              <a:ext uri="{FF2B5EF4-FFF2-40B4-BE49-F238E27FC236}">
                <a16:creationId xmlns:a16="http://schemas.microsoft.com/office/drawing/2014/main" id="{934DF9A6-E32F-6A93-624C-442F91A084A2}"/>
              </a:ext>
            </a:extLst>
          </p:cNvPr>
          <p:cNvGraphicFramePr>
            <a:graphicFrameLocks/>
          </p:cNvGraphicFramePr>
          <p:nvPr>
            <p:extLst>
              <p:ext uri="{D42A27DB-BD31-4B8C-83A1-F6EECF244321}">
                <p14:modId xmlns:p14="http://schemas.microsoft.com/office/powerpoint/2010/main" val="1744479778"/>
              </p:ext>
            </p:extLst>
          </p:nvPr>
        </p:nvGraphicFramePr>
        <p:xfrm>
          <a:off x="604674" y="2225165"/>
          <a:ext cx="4842934" cy="388552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58588543"/>
      </p:ext>
    </p:extLst>
  </p:cSld>
  <p:clrMapOvr>
    <a:masterClrMapping/>
  </p:clrMapOvr>
  <p:transition>
    <p:fad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448491" y="133659"/>
            <a:ext cx="11154229" cy="659321"/>
          </a:xfrm>
        </p:spPr>
        <p:txBody>
          <a:bodyPr>
            <a:normAutofit/>
          </a:bodyPr>
          <a:lstStyle/>
          <a:p>
            <a:r>
              <a:rPr lang="en-US" sz="2200">
                <a:latin typeface="Arial Black"/>
                <a:cs typeface="Segoe UI"/>
              </a:rPr>
              <a:t>However, elevated debt levels and borrowing costs pose financing challenges among MENA EM&amp;MIs</a:t>
            </a:r>
          </a:p>
        </p:txBody>
      </p:sp>
      <p:sp>
        <p:nvSpPr>
          <p:cNvPr id="20" name="AutoShape 5">
            <a:extLst>
              <a:ext uri="{FF2B5EF4-FFF2-40B4-BE49-F238E27FC236}">
                <a16:creationId xmlns:a16="http://schemas.microsoft.com/office/drawing/2014/main" id="{F0B66D33-090D-4BB7-A65D-143C41548264}"/>
              </a:ext>
            </a:extLst>
          </p:cNvPr>
          <p:cNvSpPr>
            <a:spLocks noChangeArrowheads="1"/>
          </p:cNvSpPr>
          <p:nvPr>
            <p:custDataLst>
              <p:tags r:id="rId1"/>
            </p:custDataLst>
          </p:nvPr>
        </p:nvSpPr>
        <p:spPr bwMode="auto">
          <a:xfrm rot="5400000">
            <a:off x="5712850" y="-532645"/>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sym typeface="Gill Sans"/>
              </a:rPr>
              <a:t>… amid persistent financing needs…</a:t>
            </a:r>
          </a:p>
        </p:txBody>
      </p:sp>
      <p:sp>
        <p:nvSpPr>
          <p:cNvPr id="5" name="AutoShape 5">
            <a:extLst>
              <a:ext uri="{FF2B5EF4-FFF2-40B4-BE49-F238E27FC236}">
                <a16:creationId xmlns:a16="http://schemas.microsoft.com/office/drawing/2014/main" id="{AB88CAC6-8EB9-5770-4052-0918D3408DA4}"/>
              </a:ext>
            </a:extLst>
          </p:cNvPr>
          <p:cNvSpPr>
            <a:spLocks noChangeArrowheads="1"/>
          </p:cNvSpPr>
          <p:nvPr>
            <p:custDataLst>
              <p:tags r:id="rId2"/>
            </p:custDataLst>
          </p:nvPr>
        </p:nvSpPr>
        <p:spPr bwMode="auto">
          <a:xfrm rot="5400000">
            <a:off x="1894142" y="-532645"/>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a:defRPr/>
            </a:pPr>
            <a:r>
              <a:rPr lang="en-US" sz="1400" b="1">
                <a:solidFill>
                  <a:schemeClr val="bg1"/>
                </a:solidFill>
                <a:latin typeface="Arial" panose="020B0604020202020204"/>
                <a:cs typeface="Arial"/>
                <a:sym typeface="Gill Sans"/>
              </a:rPr>
              <a:t>Debt levels are highest in EM&amp;MIs …</a:t>
            </a:r>
            <a:endParaRPr kumimoji="0" lang="en-US" sz="1400" b="1" i="0" u="none" strike="noStrike" kern="1200" cap="none" spc="0" normalizeH="0" baseline="0" noProof="0">
              <a:ln>
                <a:noFill/>
              </a:ln>
              <a:solidFill>
                <a:schemeClr val="bg1"/>
              </a:solidFill>
              <a:effectLst/>
              <a:uLnTx/>
              <a:uFillTx/>
              <a:latin typeface="Arial" panose="020B0604020202020204"/>
              <a:ea typeface="+mn-ea"/>
              <a:cs typeface="Arial"/>
              <a:sym typeface="Gill Sans"/>
            </a:endParaRPr>
          </a:p>
        </p:txBody>
      </p:sp>
      <p:sp>
        <p:nvSpPr>
          <p:cNvPr id="15" name="AutoShape 5">
            <a:extLst>
              <a:ext uri="{FF2B5EF4-FFF2-40B4-BE49-F238E27FC236}">
                <a16:creationId xmlns:a16="http://schemas.microsoft.com/office/drawing/2014/main" id="{17B40534-0BC6-68AD-E5AA-A7352B1FD429}"/>
              </a:ext>
            </a:extLst>
          </p:cNvPr>
          <p:cNvSpPr>
            <a:spLocks noChangeArrowheads="1"/>
          </p:cNvSpPr>
          <p:nvPr>
            <p:custDataLst>
              <p:tags r:id="rId3"/>
            </p:custDataLst>
          </p:nvPr>
        </p:nvSpPr>
        <p:spPr bwMode="auto">
          <a:xfrm rot="5400000">
            <a:off x="9531558" y="-532645"/>
            <a:ext cx="766301" cy="3657600"/>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sym typeface="Gill Sans"/>
              </a:rPr>
              <a:t>…with high interest expenditures </a:t>
            </a:r>
            <a:r>
              <a:rPr lang="en-US" sz="1400" b="1">
                <a:solidFill>
                  <a:schemeClr val="bg1"/>
                </a:solidFill>
                <a:latin typeface="Arial" panose="020B0604020202020204"/>
                <a:cs typeface="Arial" panose="020B0604020202020204" pitchFamily="34" charset="0"/>
                <a:sym typeface="Gill Sans"/>
              </a:rPr>
              <a:t>adding to </a:t>
            </a:r>
            <a:r>
              <a:rPr kumimoji="0" lang="en-US" sz="1400" b="1" i="0" u="none" strike="noStrike" kern="1200" cap="none" spc="0" normalizeH="0" baseline="0" noProof="0">
                <a:ln>
                  <a:noFill/>
                </a:ln>
                <a:solidFill>
                  <a:schemeClr val="bg1"/>
                </a:solidFill>
                <a:effectLst/>
                <a:uLnTx/>
                <a:uFillTx/>
                <a:latin typeface="Arial" panose="020B0604020202020204"/>
                <a:ea typeface="+mn-ea"/>
                <a:cs typeface="Arial" panose="020B0604020202020204" pitchFamily="34" charset="0"/>
                <a:sym typeface="Gill Sans"/>
              </a:rPr>
              <a:t>debt pressures</a:t>
            </a:r>
          </a:p>
        </p:txBody>
      </p:sp>
      <p:sp>
        <p:nvSpPr>
          <p:cNvPr id="6" name="TextBox 2">
            <a:extLst>
              <a:ext uri="{FF2B5EF4-FFF2-40B4-BE49-F238E27FC236}">
                <a16:creationId xmlns:a16="http://schemas.microsoft.com/office/drawing/2014/main" id="{00000000-0008-0000-0600-000003000000}"/>
              </a:ext>
            </a:extLst>
          </p:cNvPr>
          <p:cNvSpPr txBox="1"/>
          <p:nvPr/>
        </p:nvSpPr>
        <p:spPr>
          <a:xfrm>
            <a:off x="4069294" y="1791837"/>
            <a:ext cx="4016613" cy="41160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MENA EM&amp;MI: Gross Financing Needs</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(Percent of fiscal revenues; simple averages)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sp>
        <p:nvSpPr>
          <p:cNvPr id="7" name="TextBox 3">
            <a:extLst>
              <a:ext uri="{FF2B5EF4-FFF2-40B4-BE49-F238E27FC236}">
                <a16:creationId xmlns:a16="http://schemas.microsoft.com/office/drawing/2014/main" id="{00000000-0008-0000-0600-000004000000}"/>
              </a:ext>
            </a:extLst>
          </p:cNvPr>
          <p:cNvSpPr txBox="1"/>
          <p:nvPr/>
        </p:nvSpPr>
        <p:spPr>
          <a:xfrm>
            <a:off x="4238041" y="6125411"/>
            <a:ext cx="3657600" cy="2730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IMF, </a:t>
            </a:r>
            <a:r>
              <a:rPr lang="en-US" sz="800" i="1">
                <a:solidFill>
                  <a:srgbClr val="000000"/>
                </a:solidFill>
                <a:effectLst/>
                <a:latin typeface="Arial" panose="020B0604020202020204" pitchFamily="34" charset="0"/>
                <a:ea typeface="Garamond" panose="02020404030301010803" pitchFamily="18" charset="0"/>
                <a:cs typeface="Garamond" panose="02020404030301010803" pitchFamily="18" charset="0"/>
              </a:rPr>
              <a:t>MCD Regional Economic Outlook</a:t>
            </a:r>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 and IMF staff calculations.</a:t>
            </a:r>
          </a:p>
        </p:txBody>
      </p:sp>
      <p:grpSp>
        <p:nvGrpSpPr>
          <p:cNvPr id="23" name="Group 22">
            <a:extLst>
              <a:ext uri="{FF2B5EF4-FFF2-40B4-BE49-F238E27FC236}">
                <a16:creationId xmlns:a16="http://schemas.microsoft.com/office/drawing/2014/main" id="{086B00F1-B549-16A9-25E5-BDD8BEB0E1A6}"/>
              </a:ext>
            </a:extLst>
          </p:cNvPr>
          <p:cNvGrpSpPr/>
          <p:nvPr/>
        </p:nvGrpSpPr>
        <p:grpSpPr>
          <a:xfrm>
            <a:off x="8085908" y="1793375"/>
            <a:ext cx="3755571" cy="4669257"/>
            <a:chOff x="7995561" y="1858931"/>
            <a:chExt cx="3755571" cy="4669257"/>
          </a:xfrm>
        </p:grpSpPr>
        <p:sp>
          <p:nvSpPr>
            <p:cNvPr id="16" name="TextBox 5">
              <a:extLst>
                <a:ext uri="{FF2B5EF4-FFF2-40B4-BE49-F238E27FC236}">
                  <a16:creationId xmlns:a16="http://schemas.microsoft.com/office/drawing/2014/main" id="{4D6BF54F-7E71-C8DF-3C93-1B9B168AFC75}"/>
                </a:ext>
              </a:extLst>
            </p:cNvPr>
            <p:cNvSpPr txBox="1"/>
            <p:nvPr/>
          </p:nvSpPr>
          <p:spPr>
            <a:xfrm>
              <a:off x="7995561" y="1858931"/>
              <a:ext cx="3657600" cy="650613"/>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a:ln>
                    <a:noFill/>
                  </a:ln>
                  <a:solidFill>
                    <a:sysClr val="windowText" lastClr="000000"/>
                  </a:solidFill>
                  <a:effectLst/>
                  <a:uLnTx/>
                  <a:uFillTx/>
                  <a:latin typeface="+mj-lt"/>
                  <a:ea typeface="+mn-ea"/>
                  <a:cs typeface="Arial" panose="020B0604020202020204" pitchFamily="34" charset="0"/>
                </a:rPr>
                <a:t>MENA EM&amp;MI: Contributions to Changes in Gross Public Debt-to-GDP Ratios </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ysClr val="windowText" lastClr="000000"/>
                  </a:solidFill>
                  <a:effectLst/>
                  <a:uLnTx/>
                  <a:uFillTx/>
                  <a:latin typeface="+mj-lt"/>
                  <a:ea typeface="+mn-ea"/>
                  <a:cs typeface="Arial" panose="020B0604020202020204" pitchFamily="34" charset="0"/>
                </a:rPr>
                <a:t>(</a:t>
              </a:r>
              <a:r>
                <a:rPr lang="en-US" sz="1000" kern="0">
                  <a:solidFill>
                    <a:sysClr val="windowText" lastClr="000000"/>
                  </a:solidFill>
                  <a:latin typeface="+mj-lt"/>
                  <a:cs typeface="Arial" panose="020B0604020202020204" pitchFamily="34" charset="0"/>
                </a:rPr>
                <a:t>P</a:t>
              </a:r>
              <a:r>
                <a:rPr kumimoji="0" lang="en-US" sz="1000" b="0" i="0" u="none" strike="noStrike" kern="0" cap="none" spc="0" normalizeH="0" baseline="0">
                  <a:ln>
                    <a:noFill/>
                  </a:ln>
                  <a:solidFill>
                    <a:sysClr val="windowText" lastClr="000000"/>
                  </a:solidFill>
                  <a:effectLst/>
                  <a:uLnTx/>
                  <a:uFillTx/>
                  <a:latin typeface="+mj-lt"/>
                  <a:ea typeface="+mn-ea"/>
                  <a:cs typeface="Arial" panose="020B0604020202020204" pitchFamily="34" charset="0"/>
                </a:rPr>
                <a:t>ercentage points)</a:t>
              </a:r>
            </a:p>
          </p:txBody>
        </p:sp>
        <p:sp>
          <p:nvSpPr>
            <p:cNvPr id="17" name="TextBox 4">
              <a:extLst>
                <a:ext uri="{FF2B5EF4-FFF2-40B4-BE49-F238E27FC236}">
                  <a16:creationId xmlns:a16="http://schemas.microsoft.com/office/drawing/2014/main" id="{FCBCFE87-5D23-E46B-169E-4DE84C6DF4D3}"/>
                </a:ext>
              </a:extLst>
            </p:cNvPr>
            <p:cNvSpPr txBox="1"/>
            <p:nvPr/>
          </p:nvSpPr>
          <p:spPr>
            <a:xfrm>
              <a:off x="8093532" y="6213689"/>
              <a:ext cx="3657600" cy="314499"/>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mj-lt"/>
                  <a:cs typeface="Arial" panose="020B0604020202020204" pitchFamily="34" charset="0"/>
                </a:rPr>
                <a:t>Sources: IMF, </a:t>
              </a:r>
              <a:r>
                <a:rPr lang="en-US" sz="800" i="1">
                  <a:latin typeface="+mj-lt"/>
                  <a:cs typeface="Arial" panose="020B0604020202020204" pitchFamily="34" charset="0"/>
                </a:rPr>
                <a:t>World Economic Outlook</a:t>
              </a:r>
              <a:r>
                <a:rPr lang="en-US" sz="800">
                  <a:latin typeface="+mj-lt"/>
                  <a:cs typeface="Arial" panose="020B0604020202020204" pitchFamily="34" charset="0"/>
                </a:rPr>
                <a:t>; and IMF staff calculations.</a:t>
              </a:r>
            </a:p>
            <a:p>
              <a:r>
                <a:rPr lang="en-US" sz="800">
                  <a:latin typeface="+mj-lt"/>
                  <a:cs typeface="Arial" panose="020B0604020202020204" pitchFamily="34" charset="0"/>
                </a:rPr>
                <a:t>Note: "Other" includes contributions</a:t>
              </a:r>
              <a:r>
                <a:rPr lang="en-US" sz="800" baseline="0">
                  <a:latin typeface="+mj-lt"/>
                  <a:cs typeface="Arial" panose="020B0604020202020204" pitchFamily="34" charset="0"/>
                </a:rPr>
                <a:t> from the exchange rate, grants, and other flows. </a:t>
              </a:r>
              <a:endParaRPr lang="en-US" sz="800">
                <a:latin typeface="+mj-lt"/>
                <a:cs typeface="Arial" panose="020B0604020202020204" pitchFamily="34" charset="0"/>
              </a:endParaRPr>
            </a:p>
          </p:txBody>
        </p:sp>
      </p:grpSp>
      <p:sp>
        <p:nvSpPr>
          <p:cNvPr id="4" name="TextBox 2">
            <a:extLst>
              <a:ext uri="{FF2B5EF4-FFF2-40B4-BE49-F238E27FC236}">
                <a16:creationId xmlns:a16="http://schemas.microsoft.com/office/drawing/2014/main" id="{E97DA8F9-1720-5992-AD13-49D7697BC660}"/>
              </a:ext>
            </a:extLst>
          </p:cNvPr>
          <p:cNvSpPr txBox="1"/>
          <p:nvPr/>
        </p:nvSpPr>
        <p:spPr>
          <a:xfrm>
            <a:off x="448491" y="1791837"/>
            <a:ext cx="3657600" cy="411608"/>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Gross Public Debt, 2024</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(Percent of GDP)</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sp>
        <p:nvSpPr>
          <p:cNvPr id="9" name="TextBox 3">
            <a:extLst>
              <a:ext uri="{FF2B5EF4-FFF2-40B4-BE49-F238E27FC236}">
                <a16:creationId xmlns:a16="http://schemas.microsoft.com/office/drawing/2014/main" id="{AE8EEEE9-BB8C-CF0E-DAD6-9A5A2888D410}"/>
              </a:ext>
            </a:extLst>
          </p:cNvPr>
          <p:cNvSpPr txBox="1"/>
          <p:nvPr/>
        </p:nvSpPr>
        <p:spPr>
          <a:xfrm>
            <a:off x="411694" y="6125411"/>
            <a:ext cx="3657600" cy="2730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IMF, </a:t>
            </a:r>
            <a:r>
              <a:rPr lang="en-US" sz="800" i="1">
                <a:solidFill>
                  <a:srgbClr val="000000"/>
                </a:solidFill>
                <a:effectLst/>
                <a:latin typeface="Arial" panose="020B0604020202020204" pitchFamily="34" charset="0"/>
                <a:ea typeface="Garamond" panose="02020404030301010803" pitchFamily="18" charset="0"/>
                <a:cs typeface="Garamond" panose="02020404030301010803" pitchFamily="18" charset="0"/>
              </a:rPr>
              <a:t>World Economic Outlook</a:t>
            </a:r>
            <a:r>
              <a:rPr lang="en-US" sz="800">
                <a:solidFill>
                  <a:srgbClr val="000000"/>
                </a:solidFill>
                <a:effectLst/>
                <a:latin typeface="Arial" panose="020B0604020202020204" pitchFamily="34" charset="0"/>
                <a:ea typeface="Garamond" panose="02020404030301010803" pitchFamily="18" charset="0"/>
                <a:cs typeface="Garamond" panose="02020404030301010803" pitchFamily="18" charset="0"/>
              </a:rPr>
              <a:t>; and IMF staff calculations. Excludes Sudan.</a:t>
            </a:r>
          </a:p>
        </p:txBody>
      </p:sp>
      <p:graphicFrame>
        <p:nvGraphicFramePr>
          <p:cNvPr id="11" name="Chart 10">
            <a:extLst>
              <a:ext uri="{FF2B5EF4-FFF2-40B4-BE49-F238E27FC236}">
                <a16:creationId xmlns:a16="http://schemas.microsoft.com/office/drawing/2014/main" id="{6E0B0865-4057-4AB9-9333-9D4E92FC5B15}"/>
              </a:ext>
            </a:extLst>
          </p:cNvPr>
          <p:cNvGraphicFramePr>
            <a:graphicFrameLocks/>
          </p:cNvGraphicFramePr>
          <p:nvPr>
            <p:extLst>
              <p:ext uri="{D42A27DB-BD31-4B8C-83A1-F6EECF244321}">
                <p14:modId xmlns:p14="http://schemas.microsoft.com/office/powerpoint/2010/main" val="2686311809"/>
              </p:ext>
            </p:extLst>
          </p:nvPr>
        </p:nvGraphicFramePr>
        <p:xfrm>
          <a:off x="260710" y="2237218"/>
          <a:ext cx="3950494" cy="3791026"/>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Chart 11">
            <a:extLst>
              <a:ext uri="{FF2B5EF4-FFF2-40B4-BE49-F238E27FC236}">
                <a16:creationId xmlns:a16="http://schemas.microsoft.com/office/drawing/2014/main" id="{6FF0DD8B-F22E-4CE9-A4E1-7BDF823839DB}"/>
              </a:ext>
            </a:extLst>
          </p:cNvPr>
          <p:cNvGraphicFramePr>
            <a:graphicFrameLocks/>
          </p:cNvGraphicFramePr>
          <p:nvPr>
            <p:extLst>
              <p:ext uri="{D42A27DB-BD31-4B8C-83A1-F6EECF244321}">
                <p14:modId xmlns:p14="http://schemas.microsoft.com/office/powerpoint/2010/main" val="2799244567"/>
              </p:ext>
            </p:extLst>
          </p:nvPr>
        </p:nvGraphicFramePr>
        <p:xfrm>
          <a:off x="4238041" y="2323019"/>
          <a:ext cx="3657600" cy="3705225"/>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4" name="Chart 13">
            <a:extLst>
              <a:ext uri="{FF2B5EF4-FFF2-40B4-BE49-F238E27FC236}">
                <a16:creationId xmlns:a16="http://schemas.microsoft.com/office/drawing/2014/main" id="{9FEE45C3-2014-4D63-B824-D2D492DDD72A}"/>
              </a:ext>
            </a:extLst>
          </p:cNvPr>
          <p:cNvGraphicFramePr>
            <a:graphicFrameLocks/>
          </p:cNvGraphicFramePr>
          <p:nvPr>
            <p:extLst>
              <p:ext uri="{D42A27DB-BD31-4B8C-83A1-F6EECF244321}">
                <p14:modId xmlns:p14="http://schemas.microsoft.com/office/powerpoint/2010/main" val="3196342000"/>
              </p:ext>
            </p:extLst>
          </p:nvPr>
        </p:nvGraphicFramePr>
        <p:xfrm>
          <a:off x="8085907" y="2427599"/>
          <a:ext cx="3635172" cy="3681423"/>
        </p:xfrm>
        <a:graphic>
          <a:graphicData uri="http://schemas.openxmlformats.org/drawingml/2006/chart">
            <c:chart xmlns:c="http://schemas.openxmlformats.org/drawingml/2006/chart" xmlns:r="http://schemas.openxmlformats.org/officeDocument/2006/relationships" r:id="rId8"/>
          </a:graphicData>
        </a:graphic>
      </p:graphicFrame>
    </p:spTree>
    <p:extLst>
      <p:ext uri="{BB962C8B-B14F-4D97-AF65-F5344CB8AC3E}">
        <p14:creationId xmlns:p14="http://schemas.microsoft.com/office/powerpoint/2010/main" val="154420232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Risks</a:t>
            </a:r>
            <a:endParaRPr lang="en-US" sz="3300"/>
          </a:p>
        </p:txBody>
      </p:sp>
    </p:spTree>
    <p:extLst>
      <p:ext uri="{BB962C8B-B14F-4D97-AF65-F5344CB8AC3E}">
        <p14:creationId xmlns:p14="http://schemas.microsoft.com/office/powerpoint/2010/main" val="1887192805"/>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 name="Graphic 64">
            <a:extLst>
              <a:ext uri="{FF2B5EF4-FFF2-40B4-BE49-F238E27FC236}">
                <a16:creationId xmlns:a16="http://schemas.microsoft.com/office/drawing/2014/main" id="{0494689E-6F96-990B-DA39-E851F5C6C2CE}"/>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1791956" y="4371003"/>
            <a:ext cx="8608088" cy="2385412"/>
          </a:xfrm>
          <a:prstGeom prst="rect">
            <a:avLst/>
          </a:prstGeom>
        </p:spPr>
      </p:pic>
      <p:sp>
        <p:nvSpPr>
          <p:cNvPr id="89" name="Freeform: Shape 41">
            <a:extLst>
              <a:ext uri="{FF2B5EF4-FFF2-40B4-BE49-F238E27FC236}">
                <a16:creationId xmlns:a16="http://schemas.microsoft.com/office/drawing/2014/main" id="{FD39B0C8-5012-0D19-8525-B0B34C3C2533}"/>
              </a:ext>
            </a:extLst>
          </p:cNvPr>
          <p:cNvSpPr/>
          <p:nvPr/>
        </p:nvSpPr>
        <p:spPr>
          <a:xfrm>
            <a:off x="2117529" y="2908640"/>
            <a:ext cx="2743204" cy="585195"/>
          </a:xfrm>
          <a:prstGeom prst="rect">
            <a:avLst/>
          </a:prstGeom>
          <a:solidFill>
            <a:srgbClr val="EC3030">
              <a:alpha val="90000"/>
            </a:srgbClr>
          </a:solidFill>
          <a:ln w="9525">
            <a:solidFill>
              <a:schemeClr val="bg1">
                <a:lumMod val="25000"/>
                <a:alpha val="90000"/>
              </a:schemeClr>
            </a:solidFill>
          </a:ln>
        </p:spPr>
        <p:style>
          <a:lnRef idx="2">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200">
                <a:ln/>
                <a:solidFill>
                  <a:schemeClr val="bg1"/>
                </a:solidFill>
                <a:latin typeface="Montserrat" pitchFamily="2" charset="77"/>
              </a:rPr>
              <a:t>Worsening of geoeconomic conditions</a:t>
            </a:r>
            <a:endParaRPr kumimoji="0" lang="en-US" sz="1200" i="0" u="none" strike="noStrike" kern="1200" cap="none" spc="0" normalizeH="0" baseline="0" noProof="0">
              <a:ln/>
              <a:solidFill>
                <a:schemeClr val="bg1"/>
              </a:solidFill>
              <a:effectLst/>
              <a:uLnTx/>
              <a:uFillTx/>
              <a:latin typeface="Montserrat" pitchFamily="2" charset="77"/>
            </a:endParaRPr>
          </a:p>
        </p:txBody>
      </p:sp>
      <p:sp>
        <p:nvSpPr>
          <p:cNvPr id="92" name="TextBox 91">
            <a:extLst>
              <a:ext uri="{FF2B5EF4-FFF2-40B4-BE49-F238E27FC236}">
                <a16:creationId xmlns:a16="http://schemas.microsoft.com/office/drawing/2014/main" id="{D851B383-1CC1-8539-F1BB-4A48C4FB4EA4}"/>
              </a:ext>
            </a:extLst>
          </p:cNvPr>
          <p:cNvSpPr txBox="1"/>
          <p:nvPr/>
        </p:nvSpPr>
        <p:spPr>
          <a:xfrm>
            <a:off x="7186236" y="2436500"/>
            <a:ext cx="2743204" cy="338554"/>
          </a:xfrm>
          <a:prstGeom prst="rect">
            <a:avLst/>
          </a:prstGeom>
          <a:no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C5D5E"/>
                </a:solidFill>
                <a:effectLst/>
                <a:uLnTx/>
                <a:uFillTx/>
                <a:latin typeface="Montserrat" pitchFamily="2" charset="77"/>
              </a:rPr>
              <a:t>GLOBAL </a:t>
            </a:r>
          </a:p>
        </p:txBody>
      </p:sp>
      <p:sp>
        <p:nvSpPr>
          <p:cNvPr id="93" name="TextBox 92">
            <a:extLst>
              <a:ext uri="{FF2B5EF4-FFF2-40B4-BE49-F238E27FC236}">
                <a16:creationId xmlns:a16="http://schemas.microsoft.com/office/drawing/2014/main" id="{A2771C62-E7B7-9F3E-7892-52935AA40F94}"/>
              </a:ext>
            </a:extLst>
          </p:cNvPr>
          <p:cNvSpPr txBox="1"/>
          <p:nvPr/>
        </p:nvSpPr>
        <p:spPr>
          <a:xfrm>
            <a:off x="2117529" y="1492747"/>
            <a:ext cx="2743204" cy="338554"/>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12B4E"/>
                </a:solidFill>
                <a:effectLst/>
                <a:uLnTx/>
                <a:uFillTx/>
                <a:latin typeface="Montserrat" pitchFamily="2" charset="77"/>
              </a:rPr>
              <a:t>GLOBAL  </a:t>
            </a:r>
          </a:p>
        </p:txBody>
      </p:sp>
      <p:sp>
        <p:nvSpPr>
          <p:cNvPr id="94" name="Freeform: Shape 64">
            <a:extLst>
              <a:ext uri="{FF2B5EF4-FFF2-40B4-BE49-F238E27FC236}">
                <a16:creationId xmlns:a16="http://schemas.microsoft.com/office/drawing/2014/main" id="{BF90005C-410A-F870-4DDD-759B188F2FCB}"/>
              </a:ext>
            </a:extLst>
          </p:cNvPr>
          <p:cNvSpPr/>
          <p:nvPr/>
        </p:nvSpPr>
        <p:spPr>
          <a:xfrm>
            <a:off x="7186236" y="3423856"/>
            <a:ext cx="2743204" cy="585195"/>
          </a:xfrm>
          <a:prstGeom prst="rect">
            <a:avLst/>
          </a:prstGeom>
          <a:solidFill>
            <a:schemeClr val="tx2">
              <a:lumMod val="60000"/>
              <a:lumOff val="40000"/>
              <a:alpha val="90000"/>
            </a:schemeClr>
          </a:solidFill>
          <a:ln w="9525">
            <a:solidFill>
              <a:schemeClr val="bg1">
                <a:lumMod val="25000"/>
              </a:schemeClr>
            </a:solidFill>
          </a:ln>
        </p:spPr>
        <p:style>
          <a:lnRef idx="2">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algn="ctr" defTabSz="577850">
              <a:lnSpc>
                <a:spcPct val="90000"/>
              </a:lnSpc>
              <a:spcBef>
                <a:spcPct val="0"/>
              </a:spcBef>
              <a:spcAft>
                <a:spcPct val="35000"/>
              </a:spcAft>
              <a:defRPr/>
            </a:pPr>
            <a:r>
              <a:rPr lang="en-US" sz="1200">
                <a:ln/>
                <a:solidFill>
                  <a:schemeClr val="bg1"/>
                </a:solidFill>
                <a:latin typeface="Montserrat" pitchFamily="2" charset="77"/>
              </a:rPr>
              <a:t>Faster-than-anticipated decline in inflation</a:t>
            </a:r>
          </a:p>
        </p:txBody>
      </p:sp>
      <p:sp>
        <p:nvSpPr>
          <p:cNvPr id="95" name="Freeform: Shape 6">
            <a:extLst>
              <a:ext uri="{FF2B5EF4-FFF2-40B4-BE49-F238E27FC236}">
                <a16:creationId xmlns:a16="http://schemas.microsoft.com/office/drawing/2014/main" id="{BCBD7807-4665-3EE4-C92A-045E1A1848BF}"/>
              </a:ext>
            </a:extLst>
          </p:cNvPr>
          <p:cNvSpPr/>
          <p:nvPr/>
        </p:nvSpPr>
        <p:spPr>
          <a:xfrm>
            <a:off x="2117532" y="4853615"/>
            <a:ext cx="2743204" cy="561658"/>
          </a:xfrm>
          <a:prstGeom prst="rect">
            <a:avLst/>
          </a:prstGeom>
          <a:solidFill>
            <a:srgbClr val="C00000">
              <a:alpha val="90000"/>
            </a:srgbClr>
          </a:solidFill>
          <a:ln w="9525">
            <a:solidFill>
              <a:schemeClr val="bg1">
                <a:lumMod val="25000"/>
                <a:alpha val="90000"/>
              </a:schemeClr>
            </a:solidFill>
          </a:ln>
        </p:spPr>
        <p:style>
          <a:lnRef idx="2">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200">
                <a:ln/>
                <a:solidFill>
                  <a:schemeClr val="bg1"/>
                </a:solidFill>
                <a:latin typeface="Montserrat" pitchFamily="2" charset="77"/>
              </a:rPr>
              <a:t>Failure to make sufficient progress on implementing structural reforms</a:t>
            </a:r>
            <a:endParaRPr kumimoji="0" lang="en-US" sz="1200" i="0" u="none" strike="noStrike" kern="1200" cap="none" spc="0" normalizeH="0" baseline="0" noProof="0">
              <a:ln/>
              <a:solidFill>
                <a:schemeClr val="bg1"/>
              </a:solidFill>
              <a:effectLst/>
              <a:uLnTx/>
              <a:uFillTx/>
              <a:latin typeface="Montserrat" pitchFamily="2" charset="77"/>
            </a:endParaRPr>
          </a:p>
        </p:txBody>
      </p:sp>
      <p:sp>
        <p:nvSpPr>
          <p:cNvPr id="96" name="Freeform: Shape 1">
            <a:extLst>
              <a:ext uri="{FF2B5EF4-FFF2-40B4-BE49-F238E27FC236}">
                <a16:creationId xmlns:a16="http://schemas.microsoft.com/office/drawing/2014/main" id="{1E83B111-16F9-4861-DEF5-9E3E6E1D5ED0}"/>
              </a:ext>
            </a:extLst>
          </p:cNvPr>
          <p:cNvSpPr/>
          <p:nvPr/>
        </p:nvSpPr>
        <p:spPr>
          <a:xfrm>
            <a:off x="2117529" y="4296536"/>
            <a:ext cx="2743204" cy="561658"/>
          </a:xfrm>
          <a:prstGeom prst="rect">
            <a:avLst/>
          </a:prstGeom>
          <a:solidFill>
            <a:srgbClr val="C00000">
              <a:alpha val="90000"/>
            </a:srgbClr>
          </a:solidFill>
          <a:ln w="9525">
            <a:solidFill>
              <a:schemeClr val="bg1">
                <a:lumMod val="25000"/>
                <a:alpha val="90000"/>
              </a:schemeClr>
            </a:solidFill>
          </a:ln>
        </p:spPr>
        <p:style>
          <a:lnRef idx="2">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i="0" u="none" strike="noStrike" kern="1200" cap="none" spc="0" normalizeH="0" baseline="0" noProof="0">
                <a:ln/>
                <a:solidFill>
                  <a:schemeClr val="bg1"/>
                </a:solidFill>
                <a:effectLst/>
                <a:uLnTx/>
                <a:uFillTx/>
                <a:latin typeface="Montserrat" pitchFamily="2" charset="77"/>
              </a:rPr>
              <a:t>Escalation or protraction of conflict in </a:t>
            </a:r>
            <a:r>
              <a:rPr lang="en-US" sz="1200">
                <a:ln/>
                <a:solidFill>
                  <a:schemeClr val="bg1"/>
                </a:solidFill>
                <a:latin typeface="Montserrat" pitchFamily="2" charset="77"/>
              </a:rPr>
              <a:t>G</a:t>
            </a:r>
            <a:r>
              <a:rPr kumimoji="0" lang="en-US" sz="1200" i="0" u="none" strike="noStrike" kern="1200" cap="none" spc="0" normalizeH="0" baseline="0" noProof="0" err="1">
                <a:ln/>
                <a:solidFill>
                  <a:schemeClr val="bg1"/>
                </a:solidFill>
                <a:effectLst/>
                <a:uLnTx/>
                <a:uFillTx/>
                <a:latin typeface="Montserrat" pitchFamily="2" charset="77"/>
              </a:rPr>
              <a:t>aza</a:t>
            </a:r>
            <a:r>
              <a:rPr kumimoji="0" lang="en-US" sz="1200" i="0" u="none" strike="noStrike" kern="1200" cap="none" spc="0" normalizeH="0" baseline="0" noProof="0">
                <a:ln/>
                <a:solidFill>
                  <a:schemeClr val="bg1"/>
                </a:solidFill>
                <a:effectLst/>
                <a:uLnTx/>
                <a:uFillTx/>
                <a:latin typeface="Montserrat" pitchFamily="2" charset="77"/>
              </a:rPr>
              <a:t> and Israel / Red Sea disruptions</a:t>
            </a:r>
          </a:p>
        </p:txBody>
      </p:sp>
      <p:sp>
        <p:nvSpPr>
          <p:cNvPr id="4" name="Title 4">
            <a:extLst>
              <a:ext uri="{FF2B5EF4-FFF2-40B4-BE49-F238E27FC236}">
                <a16:creationId xmlns:a16="http://schemas.microsoft.com/office/drawing/2014/main" id="{671149C6-FE23-424B-AFF0-753C60BA163C}"/>
              </a:ext>
            </a:extLst>
          </p:cNvPr>
          <p:cNvSpPr>
            <a:spLocks noGrp="1"/>
          </p:cNvSpPr>
          <p:nvPr>
            <p:ph type="title"/>
          </p:nvPr>
        </p:nvSpPr>
        <p:spPr>
          <a:xfrm>
            <a:off x="539602" y="125119"/>
            <a:ext cx="11112795" cy="1165963"/>
          </a:xfrm>
        </p:spPr>
        <p:txBody>
          <a:bodyPr>
            <a:normAutofit/>
          </a:bodyPr>
          <a:lstStyle/>
          <a:p>
            <a:pPr marL="0" marR="0" lvl="0" indent="0" defTabSz="914314" rtl="0" eaLnBrk="1" fontAlgn="auto" latinLnBrk="0" hangingPunct="1">
              <a:lnSpc>
                <a:spcPct val="90000"/>
              </a:lnSpc>
              <a:spcBef>
                <a:spcPct val="0"/>
              </a:spcBef>
              <a:spcAft>
                <a:spcPts val="0"/>
              </a:spcAft>
              <a:tabLst/>
              <a:defRPr/>
            </a:pPr>
            <a:r>
              <a:rPr lang="en-US" sz="2400" b="1">
                <a:solidFill>
                  <a:srgbClr val="004C97"/>
                </a:solidFill>
                <a:latin typeface="Arial Black" panose="020B0A04020102020204" pitchFamily="34" charset="0"/>
                <a:ea typeface="+mn-ea"/>
                <a:cs typeface="+mn-cs"/>
              </a:rPr>
              <a:t>Downside risks and uncertainty have risen</a:t>
            </a:r>
            <a:endParaRPr lang="en-US" sz="2400"/>
          </a:p>
        </p:txBody>
      </p:sp>
      <p:sp>
        <p:nvSpPr>
          <p:cNvPr id="3" name="Freeform: Shape 64">
            <a:extLst>
              <a:ext uri="{FF2B5EF4-FFF2-40B4-BE49-F238E27FC236}">
                <a16:creationId xmlns:a16="http://schemas.microsoft.com/office/drawing/2014/main" id="{0BAE72E2-49AD-1540-0B3B-D8F4B6682370}"/>
              </a:ext>
            </a:extLst>
          </p:cNvPr>
          <p:cNvSpPr/>
          <p:nvPr/>
        </p:nvSpPr>
        <p:spPr>
          <a:xfrm>
            <a:off x="7186236" y="2772404"/>
            <a:ext cx="2743204" cy="646936"/>
          </a:xfrm>
          <a:prstGeom prst="rect">
            <a:avLst/>
          </a:prstGeom>
          <a:solidFill>
            <a:schemeClr val="tx2">
              <a:lumMod val="60000"/>
              <a:lumOff val="40000"/>
              <a:alpha val="90000"/>
            </a:schemeClr>
          </a:solidFill>
          <a:ln w="9525">
            <a:solidFill>
              <a:schemeClr val="bg1">
                <a:lumMod val="25000"/>
              </a:schemeClr>
            </a:solidFill>
          </a:ln>
        </p:spPr>
        <p:style>
          <a:lnRef idx="2">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algn="ctr" defTabSz="577850">
              <a:lnSpc>
                <a:spcPct val="90000"/>
              </a:lnSpc>
              <a:spcBef>
                <a:spcPct val="0"/>
              </a:spcBef>
              <a:spcAft>
                <a:spcPct val="35000"/>
              </a:spcAft>
              <a:defRPr/>
            </a:pPr>
            <a:r>
              <a:rPr lang="en-US" sz="1200">
                <a:ln/>
                <a:solidFill>
                  <a:schemeClr val="bg1"/>
                </a:solidFill>
                <a:latin typeface="Montserrat" pitchFamily="2" charset="77"/>
              </a:rPr>
              <a:t>Stronger-than-projected global growth</a:t>
            </a:r>
          </a:p>
        </p:txBody>
      </p:sp>
      <p:sp>
        <p:nvSpPr>
          <p:cNvPr id="2" name="Freeform: Shape 33">
            <a:extLst>
              <a:ext uri="{FF2B5EF4-FFF2-40B4-BE49-F238E27FC236}">
                <a16:creationId xmlns:a16="http://schemas.microsoft.com/office/drawing/2014/main" id="{58068486-ACFA-F693-8AC5-651D24392E16}"/>
              </a:ext>
            </a:extLst>
          </p:cNvPr>
          <p:cNvSpPr/>
          <p:nvPr/>
        </p:nvSpPr>
        <p:spPr>
          <a:xfrm>
            <a:off x="2117530" y="1787368"/>
            <a:ext cx="2743203" cy="542667"/>
          </a:xfrm>
          <a:prstGeom prst="rect">
            <a:avLst/>
          </a:prstGeom>
          <a:solidFill>
            <a:srgbClr val="EC3030">
              <a:alpha val="90000"/>
            </a:srgbClr>
          </a:solidFill>
          <a:ln w="9525">
            <a:solidFill>
              <a:schemeClr val="bg1">
                <a:lumMod val="25000"/>
                <a:alpha val="90000"/>
              </a:schemeClr>
            </a:solidFill>
          </a:ln>
        </p:spPr>
        <p:style>
          <a:lnRef idx="2">
            <a:schemeClr val="accent4">
              <a:alpha val="90000"/>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algn="ctr" defTabSz="577850">
              <a:lnSpc>
                <a:spcPct val="90000"/>
              </a:lnSpc>
              <a:spcBef>
                <a:spcPct val="0"/>
              </a:spcBef>
              <a:spcAft>
                <a:spcPct val="35000"/>
              </a:spcAft>
              <a:defRPr/>
            </a:pPr>
            <a:r>
              <a:rPr lang="en-US" sz="1200">
                <a:ln/>
                <a:solidFill>
                  <a:schemeClr val="bg1"/>
                </a:solidFill>
                <a:latin typeface="Montserrat" pitchFamily="2" charset="77"/>
              </a:rPr>
              <a:t>Abrupt global slowdown, including in China </a:t>
            </a:r>
            <a:endParaRPr kumimoji="0" lang="en-US" sz="1200" i="0" u="none" strike="noStrike" kern="1200" cap="none" spc="0" normalizeH="0" baseline="0" noProof="0">
              <a:ln/>
              <a:solidFill>
                <a:schemeClr val="bg1"/>
              </a:solidFill>
              <a:effectLst/>
              <a:uLnTx/>
              <a:uFillTx/>
              <a:latin typeface="Montserrat" pitchFamily="2" charset="77"/>
            </a:endParaRPr>
          </a:p>
        </p:txBody>
      </p:sp>
      <p:sp>
        <p:nvSpPr>
          <p:cNvPr id="6" name="Freeform: Shape 43">
            <a:extLst>
              <a:ext uri="{FF2B5EF4-FFF2-40B4-BE49-F238E27FC236}">
                <a16:creationId xmlns:a16="http://schemas.microsoft.com/office/drawing/2014/main" id="{FA8FC7B8-419A-DA73-2651-39E685D3FAD8}"/>
              </a:ext>
            </a:extLst>
          </p:cNvPr>
          <p:cNvSpPr/>
          <p:nvPr/>
        </p:nvSpPr>
        <p:spPr>
          <a:xfrm>
            <a:off x="2117529" y="2319752"/>
            <a:ext cx="2743204" cy="602946"/>
          </a:xfrm>
          <a:prstGeom prst="rect">
            <a:avLst/>
          </a:prstGeom>
          <a:solidFill>
            <a:srgbClr val="EC3030">
              <a:alpha val="90000"/>
            </a:srgbClr>
          </a:solidFill>
          <a:ln w="9525">
            <a:solidFill>
              <a:schemeClr val="bg1">
                <a:lumMod val="25000"/>
                <a:alpha val="90000"/>
              </a:schemeClr>
            </a:solidFill>
          </a:ln>
        </p:spPr>
        <p:style>
          <a:lnRef idx="2">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lang="en-US" sz="1200">
                <a:ln/>
                <a:solidFill>
                  <a:schemeClr val="bg1"/>
                </a:solidFill>
                <a:latin typeface="Montserrat" pitchFamily="2" charset="77"/>
              </a:rPr>
              <a:t>Persistent inflation and financial stress</a:t>
            </a:r>
            <a:endParaRPr kumimoji="0" lang="en-US" sz="1200" i="0" u="none" strike="noStrike" kern="1200" cap="none" spc="0" normalizeH="0" baseline="0" noProof="0">
              <a:ln/>
              <a:solidFill>
                <a:schemeClr val="bg1"/>
              </a:solidFill>
              <a:effectLst/>
              <a:uLnTx/>
              <a:uFillTx/>
              <a:latin typeface="Montserrat" pitchFamily="2" charset="77"/>
            </a:endParaRPr>
          </a:p>
        </p:txBody>
      </p:sp>
      <p:sp>
        <p:nvSpPr>
          <p:cNvPr id="7" name="Freeform: Shape 36">
            <a:extLst>
              <a:ext uri="{FF2B5EF4-FFF2-40B4-BE49-F238E27FC236}">
                <a16:creationId xmlns:a16="http://schemas.microsoft.com/office/drawing/2014/main" id="{4743D040-2ED6-BE1A-C598-BD3C183B53B8}"/>
              </a:ext>
            </a:extLst>
          </p:cNvPr>
          <p:cNvSpPr/>
          <p:nvPr/>
        </p:nvSpPr>
        <p:spPr>
          <a:xfrm>
            <a:off x="7187025" y="4361729"/>
            <a:ext cx="2742415" cy="646936"/>
          </a:xfrm>
          <a:prstGeom prst="rect">
            <a:avLst/>
          </a:prstGeom>
          <a:solidFill>
            <a:schemeClr val="tx2">
              <a:lumMod val="75000"/>
              <a:alpha val="90000"/>
            </a:schemeClr>
          </a:solidFill>
          <a:ln w="9525">
            <a:solidFill>
              <a:schemeClr val="bg1">
                <a:lumMod val="25000"/>
              </a:schemeClr>
            </a:solidFill>
          </a:ln>
        </p:spPr>
        <p:style>
          <a:lnRef idx="2">
            <a:schemeClr val="accent4">
              <a:alpha val="90000"/>
              <a:hueOff val="0"/>
              <a:satOff val="0"/>
              <a:lumOff val="0"/>
              <a:alphaOff val="-4000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algn="ctr" defTabSz="577850">
              <a:lnSpc>
                <a:spcPct val="90000"/>
              </a:lnSpc>
              <a:spcBef>
                <a:spcPct val="0"/>
              </a:spcBef>
              <a:spcAft>
                <a:spcPct val="35000"/>
              </a:spcAft>
              <a:defRPr/>
            </a:pPr>
            <a:r>
              <a:rPr lang="en-US" sz="1200">
                <a:ln/>
                <a:solidFill>
                  <a:schemeClr val="bg1"/>
                </a:solidFill>
                <a:latin typeface="Montserrat" pitchFamily="2" charset="77"/>
              </a:rPr>
              <a:t>Permanent resolution of conflict in Gaza and Israel </a:t>
            </a:r>
          </a:p>
        </p:txBody>
      </p:sp>
      <p:sp>
        <p:nvSpPr>
          <p:cNvPr id="8" name="TextBox 7">
            <a:extLst>
              <a:ext uri="{FF2B5EF4-FFF2-40B4-BE49-F238E27FC236}">
                <a16:creationId xmlns:a16="http://schemas.microsoft.com/office/drawing/2014/main" id="{7F64D598-0F3B-A311-A610-96BA07E740BB}"/>
              </a:ext>
            </a:extLst>
          </p:cNvPr>
          <p:cNvSpPr txBox="1"/>
          <p:nvPr/>
        </p:nvSpPr>
        <p:spPr>
          <a:xfrm>
            <a:off x="2117529" y="3492886"/>
            <a:ext cx="2743204" cy="338554"/>
          </a:xfrm>
          <a:prstGeom prst="rect">
            <a:avLst/>
          </a:prstGeom>
          <a:noFill/>
          <a:ln>
            <a:solidFill>
              <a:srgbClr val="7030A0"/>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00000"/>
                </a:solidFill>
                <a:effectLst/>
                <a:uLnTx/>
                <a:uFillTx/>
                <a:latin typeface="Montserrat" pitchFamily="2" charset="77"/>
              </a:rPr>
              <a:t>ME&amp;CA  </a:t>
            </a:r>
          </a:p>
        </p:txBody>
      </p:sp>
      <p:sp>
        <p:nvSpPr>
          <p:cNvPr id="9" name="TextBox 8">
            <a:extLst>
              <a:ext uri="{FF2B5EF4-FFF2-40B4-BE49-F238E27FC236}">
                <a16:creationId xmlns:a16="http://schemas.microsoft.com/office/drawing/2014/main" id="{11800D90-9CFF-EC8D-E4FA-828074B77851}"/>
              </a:ext>
            </a:extLst>
          </p:cNvPr>
          <p:cNvSpPr txBox="1"/>
          <p:nvPr/>
        </p:nvSpPr>
        <p:spPr>
          <a:xfrm>
            <a:off x="7186236" y="4009051"/>
            <a:ext cx="2743204" cy="338554"/>
          </a:xfrm>
          <a:prstGeom prst="rect">
            <a:avLst/>
          </a:prstGeom>
          <a:noFill/>
          <a:ln>
            <a:solidFill>
              <a:schemeClr val="tx1">
                <a:lumMod val="50000"/>
                <a:lumOff val="50000"/>
              </a:schemeClr>
            </a:solid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C5D5E"/>
                </a:solidFill>
                <a:effectLst/>
                <a:uLnTx/>
                <a:uFillTx/>
                <a:latin typeface="Montserrat" pitchFamily="2" charset="77"/>
              </a:rPr>
              <a:t>ME&amp;CA </a:t>
            </a:r>
          </a:p>
        </p:txBody>
      </p:sp>
      <p:sp>
        <p:nvSpPr>
          <p:cNvPr id="10" name="TextBox 9">
            <a:extLst>
              <a:ext uri="{FF2B5EF4-FFF2-40B4-BE49-F238E27FC236}">
                <a16:creationId xmlns:a16="http://schemas.microsoft.com/office/drawing/2014/main" id="{8F5FB9EE-AB4A-6C1B-C987-320ED570B9FF}"/>
              </a:ext>
            </a:extLst>
          </p:cNvPr>
          <p:cNvSpPr txBox="1"/>
          <p:nvPr/>
        </p:nvSpPr>
        <p:spPr>
          <a:xfrm>
            <a:off x="2117529" y="1135141"/>
            <a:ext cx="2743204"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C12B4E"/>
                </a:solidFill>
                <a:effectLst/>
                <a:uLnTx/>
                <a:uFillTx/>
                <a:latin typeface="Montserrat" pitchFamily="2" charset="77"/>
              </a:rPr>
              <a:t>DOWNSIDE RISKS</a:t>
            </a:r>
          </a:p>
        </p:txBody>
      </p:sp>
      <p:sp>
        <p:nvSpPr>
          <p:cNvPr id="11" name="TextBox 10">
            <a:extLst>
              <a:ext uri="{FF2B5EF4-FFF2-40B4-BE49-F238E27FC236}">
                <a16:creationId xmlns:a16="http://schemas.microsoft.com/office/drawing/2014/main" id="{24D9EBA2-CBD6-5798-2DC1-E9A43CA5EBAE}"/>
              </a:ext>
            </a:extLst>
          </p:cNvPr>
          <p:cNvSpPr txBox="1"/>
          <p:nvPr/>
        </p:nvSpPr>
        <p:spPr>
          <a:xfrm>
            <a:off x="7186236" y="2034777"/>
            <a:ext cx="2743204" cy="338554"/>
          </a:xfrm>
          <a:prstGeom prst="rect">
            <a:avLst/>
          </a:prstGeom>
          <a:noFill/>
          <a:ln>
            <a:noFill/>
          </a:ln>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5C5D5E"/>
                </a:solidFill>
                <a:effectLst/>
                <a:uLnTx/>
                <a:uFillTx/>
                <a:latin typeface="Montserrat" pitchFamily="2" charset="77"/>
              </a:rPr>
              <a:t>UPSIDE RISKS</a:t>
            </a:r>
          </a:p>
        </p:txBody>
      </p:sp>
      <p:sp>
        <p:nvSpPr>
          <p:cNvPr id="14" name="Freeform: Shape 41">
            <a:extLst>
              <a:ext uri="{FF2B5EF4-FFF2-40B4-BE49-F238E27FC236}">
                <a16:creationId xmlns:a16="http://schemas.microsoft.com/office/drawing/2014/main" id="{A3A8B997-B513-22C0-A589-CE7B5F4E7D82}"/>
              </a:ext>
            </a:extLst>
          </p:cNvPr>
          <p:cNvSpPr/>
          <p:nvPr/>
        </p:nvSpPr>
        <p:spPr>
          <a:xfrm>
            <a:off x="2117529" y="3828482"/>
            <a:ext cx="2743204" cy="487364"/>
          </a:xfrm>
          <a:prstGeom prst="rect">
            <a:avLst/>
          </a:prstGeom>
          <a:solidFill>
            <a:srgbClr val="C00000">
              <a:alpha val="90000"/>
            </a:srgbClr>
          </a:solidFill>
          <a:ln w="9525">
            <a:solidFill>
              <a:schemeClr val="bg1">
                <a:lumMod val="25000"/>
                <a:alpha val="90000"/>
              </a:schemeClr>
            </a:solidFill>
          </a:ln>
        </p:spPr>
        <p:style>
          <a:lnRef idx="2">
            <a:schemeClr val="accent4">
              <a:alpha val="90000"/>
              <a:hueOff val="0"/>
              <a:satOff val="0"/>
              <a:lumOff val="0"/>
              <a:alphaOff val="-26667"/>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4639" tIns="84639" rIns="84639" bIns="84639" numCol="1" spcCol="1270" anchor="ctr" anchorCtr="0">
            <a:noAutofit/>
          </a:bodyPr>
          <a:lstStyle/>
          <a:p>
            <a:pPr marL="0" marR="0" lvl="0" indent="0" algn="ctr" defTabSz="577850" rtl="0" eaLnBrk="1" fontAlgn="auto" latinLnBrk="0" hangingPunct="1">
              <a:lnSpc>
                <a:spcPct val="90000"/>
              </a:lnSpc>
              <a:spcBef>
                <a:spcPct val="0"/>
              </a:spcBef>
              <a:spcAft>
                <a:spcPct val="35000"/>
              </a:spcAft>
              <a:buClrTx/>
              <a:buSzTx/>
              <a:buFontTx/>
              <a:buNone/>
              <a:tabLst/>
              <a:defRPr/>
            </a:pPr>
            <a:r>
              <a:rPr kumimoji="0" lang="en-US" sz="1200" i="0" u="none" strike="noStrike" kern="1200" cap="none" spc="0" normalizeH="0" baseline="0" noProof="0">
                <a:ln/>
                <a:solidFill>
                  <a:schemeClr val="bg1"/>
                </a:solidFill>
                <a:effectLst/>
                <a:uLnTx/>
                <a:uFillTx/>
                <a:latin typeface="Montserrat" pitchFamily="2" charset="77"/>
              </a:rPr>
              <a:t>Recurrent climate</a:t>
            </a:r>
            <a:r>
              <a:rPr lang="en-US" sz="1200">
                <a:ln/>
                <a:solidFill>
                  <a:schemeClr val="bg1"/>
                </a:solidFill>
                <a:latin typeface="Montserrat" pitchFamily="2" charset="77"/>
              </a:rPr>
              <a:t> shocks</a:t>
            </a:r>
            <a:endParaRPr kumimoji="0" lang="en-US" sz="1200" i="0" u="none" strike="noStrike" kern="1200" cap="none" spc="0" normalizeH="0" baseline="0" noProof="0">
              <a:ln/>
              <a:solidFill>
                <a:schemeClr val="bg1"/>
              </a:solidFill>
              <a:effectLst/>
              <a:uLnTx/>
              <a:uFillTx/>
              <a:latin typeface="Montserrat" pitchFamily="2" charset="77"/>
            </a:endParaRPr>
          </a:p>
        </p:txBody>
      </p:sp>
    </p:spTree>
    <p:extLst>
      <p:ext uri="{BB962C8B-B14F-4D97-AF65-F5344CB8AC3E}">
        <p14:creationId xmlns:p14="http://schemas.microsoft.com/office/powerpoint/2010/main" val="303587106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Policy Priorities</a:t>
            </a:r>
            <a:endParaRPr lang="en-US" sz="3300"/>
          </a:p>
        </p:txBody>
      </p:sp>
    </p:spTree>
    <p:extLst>
      <p:ext uri="{BB962C8B-B14F-4D97-AF65-F5344CB8AC3E}">
        <p14:creationId xmlns:p14="http://schemas.microsoft.com/office/powerpoint/2010/main" val="80811000"/>
      </p:ext>
    </p:extLst>
  </p:cSld>
  <p:clrMapOvr>
    <a:masterClrMapping/>
  </p:clrMapOvr>
  <p:transition>
    <p:fade/>
  </p:transition>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itle 1">
            <a:extLst>
              <a:ext uri="{FF2B5EF4-FFF2-40B4-BE49-F238E27FC236}">
                <a16:creationId xmlns:a16="http://schemas.microsoft.com/office/drawing/2014/main" id="{FF0DFAFF-B416-B6C4-957B-18DB3E118626}"/>
              </a:ext>
            </a:extLst>
          </p:cNvPr>
          <p:cNvSpPr txBox="1">
            <a:spLocks/>
          </p:cNvSpPr>
          <p:nvPr/>
        </p:nvSpPr>
        <p:spPr>
          <a:xfrm>
            <a:off x="590965" y="401140"/>
            <a:ext cx="11121013" cy="659320"/>
          </a:xfrm>
          <a:prstGeom prst="rect">
            <a:avLst/>
          </a:prstGeom>
          <a:noFill/>
        </p:spPr>
        <p:txBody>
          <a:bodyPr>
            <a:noAutofit/>
          </a:bodyPr>
          <a:lstStyle>
            <a:lvl1pPr algn="l" defTabSz="914314" rtl="0" eaLnBrk="1" latinLnBrk="0" hangingPunct="1">
              <a:lnSpc>
                <a:spcPct val="90000"/>
              </a:lnSpc>
              <a:spcBef>
                <a:spcPct val="0"/>
              </a:spcBef>
              <a:buNone/>
              <a:defRPr sz="3600" b="1" i="0" kern="1200">
                <a:solidFill>
                  <a:schemeClr val="tx2"/>
                </a:solidFill>
                <a:latin typeface="Arial Black" panose="020B0604020202020204" pitchFamily="34" charset="0"/>
                <a:ea typeface="+mj-ea"/>
                <a:cs typeface="Arial Black" panose="020B0604020202020204" pitchFamily="34" charset="0"/>
              </a:defRPr>
            </a:lvl1pPr>
          </a:lstStyle>
          <a:p>
            <a:pPr marL="0" marR="0" lvl="0" indent="0" algn="l" defTabSz="914314" rtl="0" eaLnBrk="1" fontAlgn="auto" latinLnBrk="0" hangingPunct="1">
              <a:lnSpc>
                <a:spcPct val="90000"/>
              </a:lnSpc>
              <a:spcBef>
                <a:spcPct val="0"/>
              </a:spcBef>
              <a:spcAft>
                <a:spcPts val="0"/>
              </a:spcAft>
              <a:buClrTx/>
              <a:buSzTx/>
              <a:buFontTx/>
              <a:buNone/>
              <a:tabLst/>
              <a:defRPr/>
            </a:pPr>
            <a:r>
              <a:rPr kumimoji="0" lang="en-US" sz="2400" b="1" i="0" u="none" strike="noStrike" kern="1200" cap="none" spc="0" normalizeH="0" baseline="0" noProof="0">
                <a:ln>
                  <a:noFill/>
                </a:ln>
                <a:solidFill>
                  <a:srgbClr val="004C97"/>
                </a:solidFill>
                <a:effectLst/>
                <a:uLnTx/>
                <a:uFillTx/>
                <a:latin typeface="Arial Black" panose="020B0604020202020204" pitchFamily="34" charset="0"/>
                <a:ea typeface="+mj-ea"/>
              </a:rPr>
              <a:t>Balancing Policy Priorities in Uncertain </a:t>
            </a:r>
            <a:r>
              <a:rPr lang="en-US" sz="2400">
                <a:solidFill>
                  <a:srgbClr val="004C97"/>
                </a:solidFill>
              </a:rPr>
              <a:t>Times</a:t>
            </a:r>
            <a:endParaRPr kumimoji="0" lang="en-US" sz="2400" b="1" i="0" u="none" strike="noStrike" kern="1200" cap="none" spc="0" normalizeH="0" baseline="0" noProof="0">
              <a:ln>
                <a:noFill/>
              </a:ln>
              <a:solidFill>
                <a:srgbClr val="FF0000"/>
              </a:solidFill>
              <a:effectLst/>
              <a:uLnTx/>
              <a:uFillTx/>
              <a:latin typeface="Arial Black" panose="020B0604020202020204" pitchFamily="34" charset="0"/>
              <a:ea typeface="+mj-ea"/>
            </a:endParaRPr>
          </a:p>
        </p:txBody>
      </p:sp>
      <p:sp>
        <p:nvSpPr>
          <p:cNvPr id="48" name="Triangle 31">
            <a:extLst>
              <a:ext uri="{FF2B5EF4-FFF2-40B4-BE49-F238E27FC236}">
                <a16:creationId xmlns:a16="http://schemas.microsoft.com/office/drawing/2014/main" id="{0B8B2CEC-8331-E14F-8442-CCEC75DC158B}"/>
              </a:ext>
            </a:extLst>
          </p:cNvPr>
          <p:cNvSpPr/>
          <p:nvPr/>
        </p:nvSpPr>
        <p:spPr>
          <a:xfrm rot="5400000">
            <a:off x="2679766" y="3760096"/>
            <a:ext cx="1420032" cy="696408"/>
          </a:xfrm>
          <a:custGeom>
            <a:avLst/>
            <a:gdLst>
              <a:gd name="connsiteX0" fmla="*/ 0 w 1297093"/>
              <a:gd name="connsiteY0" fmla="*/ 636117 h 636117"/>
              <a:gd name="connsiteX1" fmla="*/ 660220 w 1297093"/>
              <a:gd name="connsiteY1" fmla="*/ 0 h 636117"/>
              <a:gd name="connsiteX2" fmla="*/ 1297093 w 1297093"/>
              <a:gd name="connsiteY2" fmla="*/ 636117 h 636117"/>
              <a:gd name="connsiteX3" fmla="*/ 0 w 1297093"/>
              <a:gd name="connsiteY3" fmla="*/ 636117 h 636117"/>
              <a:gd name="connsiteX0" fmla="*/ 0 w 1297093"/>
              <a:gd name="connsiteY0" fmla="*/ 636117 h 727557"/>
              <a:gd name="connsiteX1" fmla="*/ 660220 w 1297093"/>
              <a:gd name="connsiteY1" fmla="*/ 0 h 727557"/>
              <a:gd name="connsiteX2" fmla="*/ 1297093 w 1297093"/>
              <a:gd name="connsiteY2" fmla="*/ 636117 h 727557"/>
              <a:gd name="connsiteX3" fmla="*/ 91440 w 1297093"/>
              <a:gd name="connsiteY3" fmla="*/ 727557 h 727557"/>
              <a:gd name="connsiteX0" fmla="*/ 0 w 1297093"/>
              <a:gd name="connsiteY0" fmla="*/ 636117 h 636117"/>
              <a:gd name="connsiteX1" fmla="*/ 660220 w 1297093"/>
              <a:gd name="connsiteY1" fmla="*/ 0 h 636117"/>
              <a:gd name="connsiteX2" fmla="*/ 1297093 w 1297093"/>
              <a:gd name="connsiteY2" fmla="*/ 636117 h 636117"/>
            </a:gdLst>
            <a:ahLst/>
            <a:cxnLst>
              <a:cxn ang="0">
                <a:pos x="connsiteX0" y="connsiteY0"/>
              </a:cxn>
              <a:cxn ang="0">
                <a:pos x="connsiteX1" y="connsiteY1"/>
              </a:cxn>
              <a:cxn ang="0">
                <a:pos x="connsiteX2" y="connsiteY2"/>
              </a:cxn>
            </a:cxnLst>
            <a:rect l="l" t="t" r="r" b="b"/>
            <a:pathLst>
              <a:path w="1297093" h="636117">
                <a:moveTo>
                  <a:pt x="0" y="636117"/>
                </a:moveTo>
                <a:lnTo>
                  <a:pt x="660220" y="0"/>
                </a:lnTo>
                <a:lnTo>
                  <a:pt x="1297093" y="636117"/>
                </a:lnTo>
              </a:path>
            </a:pathLst>
          </a:custGeom>
          <a:noFill/>
          <a:ln w="25400" cap="flat" cmpd="sng" algn="ctr">
            <a:solidFill>
              <a:sysClr val="window" lastClr="FFFFFF"/>
            </a:solid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49" name="Triangle 31">
            <a:extLst>
              <a:ext uri="{FF2B5EF4-FFF2-40B4-BE49-F238E27FC236}">
                <a16:creationId xmlns:a16="http://schemas.microsoft.com/office/drawing/2014/main" id="{7EA89CFB-C11D-914F-E9C6-53F1616C51CF}"/>
              </a:ext>
            </a:extLst>
          </p:cNvPr>
          <p:cNvSpPr/>
          <p:nvPr/>
        </p:nvSpPr>
        <p:spPr>
          <a:xfrm rot="5400000">
            <a:off x="4703442" y="3760096"/>
            <a:ext cx="1420032" cy="696408"/>
          </a:xfrm>
          <a:custGeom>
            <a:avLst/>
            <a:gdLst>
              <a:gd name="connsiteX0" fmla="*/ 0 w 1297093"/>
              <a:gd name="connsiteY0" fmla="*/ 636117 h 636117"/>
              <a:gd name="connsiteX1" fmla="*/ 660220 w 1297093"/>
              <a:gd name="connsiteY1" fmla="*/ 0 h 636117"/>
              <a:gd name="connsiteX2" fmla="*/ 1297093 w 1297093"/>
              <a:gd name="connsiteY2" fmla="*/ 636117 h 636117"/>
              <a:gd name="connsiteX3" fmla="*/ 0 w 1297093"/>
              <a:gd name="connsiteY3" fmla="*/ 636117 h 636117"/>
              <a:gd name="connsiteX0" fmla="*/ 0 w 1297093"/>
              <a:gd name="connsiteY0" fmla="*/ 636117 h 727557"/>
              <a:gd name="connsiteX1" fmla="*/ 660220 w 1297093"/>
              <a:gd name="connsiteY1" fmla="*/ 0 h 727557"/>
              <a:gd name="connsiteX2" fmla="*/ 1297093 w 1297093"/>
              <a:gd name="connsiteY2" fmla="*/ 636117 h 727557"/>
              <a:gd name="connsiteX3" fmla="*/ 91440 w 1297093"/>
              <a:gd name="connsiteY3" fmla="*/ 727557 h 727557"/>
              <a:gd name="connsiteX0" fmla="*/ 0 w 1297093"/>
              <a:gd name="connsiteY0" fmla="*/ 636117 h 636117"/>
              <a:gd name="connsiteX1" fmla="*/ 660220 w 1297093"/>
              <a:gd name="connsiteY1" fmla="*/ 0 h 636117"/>
              <a:gd name="connsiteX2" fmla="*/ 1297093 w 1297093"/>
              <a:gd name="connsiteY2" fmla="*/ 636117 h 636117"/>
            </a:gdLst>
            <a:ahLst/>
            <a:cxnLst>
              <a:cxn ang="0">
                <a:pos x="connsiteX0" y="connsiteY0"/>
              </a:cxn>
              <a:cxn ang="0">
                <a:pos x="connsiteX1" y="connsiteY1"/>
              </a:cxn>
              <a:cxn ang="0">
                <a:pos x="connsiteX2" y="connsiteY2"/>
              </a:cxn>
            </a:cxnLst>
            <a:rect l="l" t="t" r="r" b="b"/>
            <a:pathLst>
              <a:path w="1297093" h="636117">
                <a:moveTo>
                  <a:pt x="0" y="636117"/>
                </a:moveTo>
                <a:lnTo>
                  <a:pt x="660220" y="0"/>
                </a:lnTo>
                <a:lnTo>
                  <a:pt x="1297093" y="636117"/>
                </a:lnTo>
              </a:path>
            </a:pathLst>
          </a:custGeom>
          <a:noFill/>
          <a:ln w="25400" cap="flat" cmpd="sng" algn="ctr">
            <a:solidFill>
              <a:sysClr val="window" lastClr="FFFFFF"/>
            </a:solid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0" name="Triangle 31">
            <a:extLst>
              <a:ext uri="{FF2B5EF4-FFF2-40B4-BE49-F238E27FC236}">
                <a16:creationId xmlns:a16="http://schemas.microsoft.com/office/drawing/2014/main" id="{72D74F07-24D7-87A6-9569-604D4CE07575}"/>
              </a:ext>
            </a:extLst>
          </p:cNvPr>
          <p:cNvSpPr/>
          <p:nvPr/>
        </p:nvSpPr>
        <p:spPr>
          <a:xfrm rot="5400000">
            <a:off x="6727118" y="3760096"/>
            <a:ext cx="1420032" cy="696408"/>
          </a:xfrm>
          <a:custGeom>
            <a:avLst/>
            <a:gdLst>
              <a:gd name="connsiteX0" fmla="*/ 0 w 1297093"/>
              <a:gd name="connsiteY0" fmla="*/ 636117 h 636117"/>
              <a:gd name="connsiteX1" fmla="*/ 660220 w 1297093"/>
              <a:gd name="connsiteY1" fmla="*/ 0 h 636117"/>
              <a:gd name="connsiteX2" fmla="*/ 1297093 w 1297093"/>
              <a:gd name="connsiteY2" fmla="*/ 636117 h 636117"/>
              <a:gd name="connsiteX3" fmla="*/ 0 w 1297093"/>
              <a:gd name="connsiteY3" fmla="*/ 636117 h 636117"/>
              <a:gd name="connsiteX0" fmla="*/ 0 w 1297093"/>
              <a:gd name="connsiteY0" fmla="*/ 636117 h 727557"/>
              <a:gd name="connsiteX1" fmla="*/ 660220 w 1297093"/>
              <a:gd name="connsiteY1" fmla="*/ 0 h 727557"/>
              <a:gd name="connsiteX2" fmla="*/ 1297093 w 1297093"/>
              <a:gd name="connsiteY2" fmla="*/ 636117 h 727557"/>
              <a:gd name="connsiteX3" fmla="*/ 91440 w 1297093"/>
              <a:gd name="connsiteY3" fmla="*/ 727557 h 727557"/>
              <a:gd name="connsiteX0" fmla="*/ 0 w 1297093"/>
              <a:gd name="connsiteY0" fmla="*/ 636117 h 636117"/>
              <a:gd name="connsiteX1" fmla="*/ 660220 w 1297093"/>
              <a:gd name="connsiteY1" fmla="*/ 0 h 636117"/>
              <a:gd name="connsiteX2" fmla="*/ 1297093 w 1297093"/>
              <a:gd name="connsiteY2" fmla="*/ 636117 h 636117"/>
            </a:gdLst>
            <a:ahLst/>
            <a:cxnLst>
              <a:cxn ang="0">
                <a:pos x="connsiteX0" y="connsiteY0"/>
              </a:cxn>
              <a:cxn ang="0">
                <a:pos x="connsiteX1" y="connsiteY1"/>
              </a:cxn>
              <a:cxn ang="0">
                <a:pos x="connsiteX2" y="connsiteY2"/>
              </a:cxn>
            </a:cxnLst>
            <a:rect l="l" t="t" r="r" b="b"/>
            <a:pathLst>
              <a:path w="1297093" h="636117">
                <a:moveTo>
                  <a:pt x="0" y="636117"/>
                </a:moveTo>
                <a:lnTo>
                  <a:pt x="660220" y="0"/>
                </a:lnTo>
                <a:lnTo>
                  <a:pt x="1297093" y="636117"/>
                </a:lnTo>
              </a:path>
            </a:pathLst>
          </a:custGeom>
          <a:noFill/>
          <a:ln w="25400" cap="flat" cmpd="sng" algn="ctr">
            <a:solidFill>
              <a:sysClr val="window" lastClr="FFFFFF"/>
            </a:solid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1" name="Triangle 31">
            <a:extLst>
              <a:ext uri="{FF2B5EF4-FFF2-40B4-BE49-F238E27FC236}">
                <a16:creationId xmlns:a16="http://schemas.microsoft.com/office/drawing/2014/main" id="{20577DC4-E24C-4D21-CD70-20D37CCC954E}"/>
              </a:ext>
            </a:extLst>
          </p:cNvPr>
          <p:cNvSpPr/>
          <p:nvPr/>
        </p:nvSpPr>
        <p:spPr>
          <a:xfrm rot="5400000">
            <a:off x="3108361" y="5459502"/>
            <a:ext cx="1420032" cy="696408"/>
          </a:xfrm>
          <a:custGeom>
            <a:avLst/>
            <a:gdLst>
              <a:gd name="connsiteX0" fmla="*/ 0 w 1297093"/>
              <a:gd name="connsiteY0" fmla="*/ 636117 h 636117"/>
              <a:gd name="connsiteX1" fmla="*/ 660220 w 1297093"/>
              <a:gd name="connsiteY1" fmla="*/ 0 h 636117"/>
              <a:gd name="connsiteX2" fmla="*/ 1297093 w 1297093"/>
              <a:gd name="connsiteY2" fmla="*/ 636117 h 636117"/>
              <a:gd name="connsiteX3" fmla="*/ 0 w 1297093"/>
              <a:gd name="connsiteY3" fmla="*/ 636117 h 636117"/>
              <a:gd name="connsiteX0" fmla="*/ 0 w 1297093"/>
              <a:gd name="connsiteY0" fmla="*/ 636117 h 727557"/>
              <a:gd name="connsiteX1" fmla="*/ 660220 w 1297093"/>
              <a:gd name="connsiteY1" fmla="*/ 0 h 727557"/>
              <a:gd name="connsiteX2" fmla="*/ 1297093 w 1297093"/>
              <a:gd name="connsiteY2" fmla="*/ 636117 h 727557"/>
              <a:gd name="connsiteX3" fmla="*/ 91440 w 1297093"/>
              <a:gd name="connsiteY3" fmla="*/ 727557 h 727557"/>
              <a:gd name="connsiteX0" fmla="*/ 0 w 1297093"/>
              <a:gd name="connsiteY0" fmla="*/ 636117 h 636117"/>
              <a:gd name="connsiteX1" fmla="*/ 660220 w 1297093"/>
              <a:gd name="connsiteY1" fmla="*/ 0 h 636117"/>
              <a:gd name="connsiteX2" fmla="*/ 1297093 w 1297093"/>
              <a:gd name="connsiteY2" fmla="*/ 636117 h 636117"/>
            </a:gdLst>
            <a:ahLst/>
            <a:cxnLst>
              <a:cxn ang="0">
                <a:pos x="connsiteX0" y="connsiteY0"/>
              </a:cxn>
              <a:cxn ang="0">
                <a:pos x="connsiteX1" y="connsiteY1"/>
              </a:cxn>
              <a:cxn ang="0">
                <a:pos x="connsiteX2" y="connsiteY2"/>
              </a:cxn>
            </a:cxnLst>
            <a:rect l="l" t="t" r="r" b="b"/>
            <a:pathLst>
              <a:path w="1297093" h="636117">
                <a:moveTo>
                  <a:pt x="0" y="636117"/>
                </a:moveTo>
                <a:lnTo>
                  <a:pt x="660220" y="0"/>
                </a:lnTo>
                <a:lnTo>
                  <a:pt x="1297093" y="636117"/>
                </a:lnTo>
              </a:path>
            </a:pathLst>
          </a:custGeom>
          <a:noFill/>
          <a:ln w="25400" cap="flat" cmpd="sng" algn="ctr">
            <a:solidFill>
              <a:sysClr val="window" lastClr="FFFFFF"/>
            </a:solid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52" name="Triangle 31">
            <a:extLst>
              <a:ext uri="{FF2B5EF4-FFF2-40B4-BE49-F238E27FC236}">
                <a16:creationId xmlns:a16="http://schemas.microsoft.com/office/drawing/2014/main" id="{2C821B86-DA02-1706-B75B-5EBA85E7840B}"/>
              </a:ext>
            </a:extLst>
          </p:cNvPr>
          <p:cNvSpPr/>
          <p:nvPr/>
        </p:nvSpPr>
        <p:spPr>
          <a:xfrm rot="5400000">
            <a:off x="6002289" y="5459502"/>
            <a:ext cx="1420032" cy="696408"/>
          </a:xfrm>
          <a:custGeom>
            <a:avLst/>
            <a:gdLst>
              <a:gd name="connsiteX0" fmla="*/ 0 w 1297093"/>
              <a:gd name="connsiteY0" fmla="*/ 636117 h 636117"/>
              <a:gd name="connsiteX1" fmla="*/ 660220 w 1297093"/>
              <a:gd name="connsiteY1" fmla="*/ 0 h 636117"/>
              <a:gd name="connsiteX2" fmla="*/ 1297093 w 1297093"/>
              <a:gd name="connsiteY2" fmla="*/ 636117 h 636117"/>
              <a:gd name="connsiteX3" fmla="*/ 0 w 1297093"/>
              <a:gd name="connsiteY3" fmla="*/ 636117 h 636117"/>
              <a:gd name="connsiteX0" fmla="*/ 0 w 1297093"/>
              <a:gd name="connsiteY0" fmla="*/ 636117 h 727557"/>
              <a:gd name="connsiteX1" fmla="*/ 660220 w 1297093"/>
              <a:gd name="connsiteY1" fmla="*/ 0 h 727557"/>
              <a:gd name="connsiteX2" fmla="*/ 1297093 w 1297093"/>
              <a:gd name="connsiteY2" fmla="*/ 636117 h 727557"/>
              <a:gd name="connsiteX3" fmla="*/ 91440 w 1297093"/>
              <a:gd name="connsiteY3" fmla="*/ 727557 h 727557"/>
              <a:gd name="connsiteX0" fmla="*/ 0 w 1297093"/>
              <a:gd name="connsiteY0" fmla="*/ 636117 h 636117"/>
              <a:gd name="connsiteX1" fmla="*/ 660220 w 1297093"/>
              <a:gd name="connsiteY1" fmla="*/ 0 h 636117"/>
              <a:gd name="connsiteX2" fmla="*/ 1297093 w 1297093"/>
              <a:gd name="connsiteY2" fmla="*/ 636117 h 636117"/>
            </a:gdLst>
            <a:ahLst/>
            <a:cxnLst>
              <a:cxn ang="0">
                <a:pos x="connsiteX0" y="connsiteY0"/>
              </a:cxn>
              <a:cxn ang="0">
                <a:pos x="connsiteX1" y="connsiteY1"/>
              </a:cxn>
              <a:cxn ang="0">
                <a:pos x="connsiteX2" y="connsiteY2"/>
              </a:cxn>
            </a:cxnLst>
            <a:rect l="l" t="t" r="r" b="b"/>
            <a:pathLst>
              <a:path w="1297093" h="636117">
                <a:moveTo>
                  <a:pt x="0" y="636117"/>
                </a:moveTo>
                <a:lnTo>
                  <a:pt x="660220" y="0"/>
                </a:lnTo>
                <a:lnTo>
                  <a:pt x="1297093" y="636117"/>
                </a:lnTo>
              </a:path>
            </a:pathLst>
          </a:custGeom>
          <a:noFill/>
          <a:ln w="25400" cap="flat" cmpd="sng" algn="ctr">
            <a:solidFill>
              <a:sysClr val="window" lastClr="FFFFFF"/>
            </a:solid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8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60" name="TextBox 59">
            <a:extLst>
              <a:ext uri="{FF2B5EF4-FFF2-40B4-BE49-F238E27FC236}">
                <a16:creationId xmlns:a16="http://schemas.microsoft.com/office/drawing/2014/main" id="{9270590C-9B0C-3203-28B4-3EF882181399}"/>
              </a:ext>
            </a:extLst>
          </p:cNvPr>
          <p:cNvSpPr txBox="1"/>
          <p:nvPr/>
        </p:nvSpPr>
        <p:spPr>
          <a:xfrm>
            <a:off x="10981592" y="6623390"/>
            <a:ext cx="1210408" cy="246221"/>
          </a:xfrm>
          <a:prstGeom prst="rect">
            <a:avLst/>
          </a:prstGeom>
          <a:noFill/>
        </p:spPr>
        <p:txBody>
          <a:bodyPr wrap="square" rtlCol="0" anchor="b">
            <a:spAutoFit/>
          </a:bodyPr>
          <a:lstStyle/>
          <a:p>
            <a:pPr algn="r" defTabSz="914314"/>
            <a:fld id="{33391695-0C6B-4B4E-A11F-D5E1D321FCD2}" type="slidenum">
              <a:rPr lang="en-US" sz="1000" smtClean="0">
                <a:solidFill>
                  <a:prstClr val="black"/>
                </a:solidFill>
                <a:latin typeface="Arial" panose="020B0604020202020204"/>
              </a:rPr>
              <a:pPr algn="r" defTabSz="914314"/>
              <a:t>16</a:t>
            </a:fld>
            <a:endParaRPr lang="en-US" sz="1000">
              <a:solidFill>
                <a:prstClr val="black"/>
              </a:solidFill>
              <a:latin typeface="Arial" panose="020B0604020202020204"/>
            </a:endParaRPr>
          </a:p>
        </p:txBody>
      </p:sp>
      <p:sp>
        <p:nvSpPr>
          <p:cNvPr id="8" name="Isosceles Triangle 7">
            <a:extLst>
              <a:ext uri="{FF2B5EF4-FFF2-40B4-BE49-F238E27FC236}">
                <a16:creationId xmlns:a16="http://schemas.microsoft.com/office/drawing/2014/main" id="{8CC18290-69C5-8075-C1EC-2342B24B8374}"/>
              </a:ext>
            </a:extLst>
          </p:cNvPr>
          <p:cNvSpPr/>
          <p:nvPr/>
        </p:nvSpPr>
        <p:spPr>
          <a:xfrm>
            <a:off x="667180" y="1090764"/>
            <a:ext cx="10552204" cy="837831"/>
          </a:xfrm>
          <a:prstGeom prst="triangle">
            <a:avLst/>
          </a:prstGeom>
          <a:solidFill>
            <a:schemeClr val="bg1">
              <a:lumMod val="1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a:ln>
                  <a:noFill/>
                </a:ln>
                <a:solidFill>
                  <a:schemeClr val="bg1"/>
                </a:solidFill>
                <a:effectLst/>
                <a:uLnTx/>
                <a:uFillTx/>
                <a:latin typeface="Arial Narrow"/>
              </a:rPr>
              <a:t>Recovery, Resilience, and Stability  </a:t>
            </a:r>
          </a:p>
          <a:p>
            <a:pPr marL="0" marR="0" lvl="0" indent="0" algn="ctr" defTabSz="914314" eaLnBrk="1" fontAlgn="auto" latinLnBrk="0" hangingPunct="1">
              <a:lnSpc>
                <a:spcPct val="100000"/>
              </a:lnSpc>
              <a:spcBef>
                <a:spcPts val="0"/>
              </a:spcBef>
              <a:spcAft>
                <a:spcPts val="0"/>
              </a:spcAft>
              <a:buClrTx/>
              <a:buSzTx/>
              <a:buFontTx/>
              <a:buNone/>
              <a:tabLst/>
              <a:defRPr/>
            </a:pPr>
            <a:endParaRPr lang="en-AE" sz="1000" b="1" i="0" u="none" strike="noStrike" kern="0" cap="none" spc="0" normalizeH="0" baseline="0" noProof="0">
              <a:ln>
                <a:noFill/>
              </a:ln>
              <a:solidFill>
                <a:schemeClr val="bg1"/>
              </a:solidFill>
              <a:effectLst/>
              <a:uLnTx/>
              <a:uFillTx/>
              <a:latin typeface="Arial Narrow"/>
            </a:endParaRPr>
          </a:p>
        </p:txBody>
      </p:sp>
      <p:sp>
        <p:nvSpPr>
          <p:cNvPr id="11" name="TextBox 10">
            <a:extLst>
              <a:ext uri="{FF2B5EF4-FFF2-40B4-BE49-F238E27FC236}">
                <a16:creationId xmlns:a16="http://schemas.microsoft.com/office/drawing/2014/main" id="{D50B8790-B1A2-BD0A-3456-BA120FBB66E7}"/>
              </a:ext>
            </a:extLst>
          </p:cNvPr>
          <p:cNvSpPr txBox="1"/>
          <p:nvPr/>
        </p:nvSpPr>
        <p:spPr>
          <a:xfrm>
            <a:off x="3914416" y="2108838"/>
            <a:ext cx="2239030" cy="738664"/>
          </a:xfrm>
          <a:prstGeom prst="rect">
            <a:avLst/>
          </a:prstGeom>
          <a:noFill/>
        </p:spPr>
        <p:txBody>
          <a:bodyPr wrap="square" anchor="ctr">
            <a:spAutoFit/>
          </a:bodyPr>
          <a:lstStyle/>
          <a:p>
            <a:pPr algn="ctr" defTabSz="914314"/>
            <a:r>
              <a:rPr lang="en-US" sz="1400" b="1">
                <a:solidFill>
                  <a:prstClr val="white"/>
                </a:solidFill>
                <a:latin typeface="Arial Narrow" panose="020B0606020202030204" pitchFamily="34" charset="0"/>
                <a:ea typeface="Arial" panose="020B0604020202020204" pitchFamily="34" charset="0"/>
              </a:rPr>
              <a:t>If FX flexible and inflation persists, maintain tight and data dependent policy</a:t>
            </a:r>
          </a:p>
        </p:txBody>
      </p:sp>
      <p:sp>
        <p:nvSpPr>
          <p:cNvPr id="13" name="TextBox 12">
            <a:extLst>
              <a:ext uri="{FF2B5EF4-FFF2-40B4-BE49-F238E27FC236}">
                <a16:creationId xmlns:a16="http://schemas.microsoft.com/office/drawing/2014/main" id="{CC918752-0B5F-1A34-2EF5-4FC2F3EDC4F8}"/>
              </a:ext>
            </a:extLst>
          </p:cNvPr>
          <p:cNvSpPr txBox="1"/>
          <p:nvPr/>
        </p:nvSpPr>
        <p:spPr>
          <a:xfrm>
            <a:off x="8385904" y="2107342"/>
            <a:ext cx="2239030" cy="738664"/>
          </a:xfrm>
          <a:prstGeom prst="rect">
            <a:avLst/>
          </a:prstGeom>
          <a:noFill/>
        </p:spPr>
        <p:txBody>
          <a:bodyPr wrap="square" anchor="ctr">
            <a:spAutoFit/>
          </a:bodyPr>
          <a:lstStyle/>
          <a:p>
            <a:pPr algn="ctr" defTabSz="914314"/>
            <a:r>
              <a:rPr lang="en-US" sz="1400" b="1">
                <a:solidFill>
                  <a:prstClr val="white"/>
                </a:solidFill>
                <a:latin typeface="Arial Narrow" panose="020B0606020202030204" pitchFamily="34" charset="0"/>
                <a:ea typeface="Arial" panose="020B0604020202020204" pitchFamily="34" charset="0"/>
              </a:rPr>
              <a:t>If RX pegged, make decisions in accordance with monetary framework </a:t>
            </a:r>
          </a:p>
        </p:txBody>
      </p:sp>
      <p:sp>
        <p:nvSpPr>
          <p:cNvPr id="14" name="TextBox 13">
            <a:extLst>
              <a:ext uri="{FF2B5EF4-FFF2-40B4-BE49-F238E27FC236}">
                <a16:creationId xmlns:a16="http://schemas.microsoft.com/office/drawing/2014/main" id="{0C3DC59D-578C-3F78-ADEC-7C53AFAECCA1}"/>
              </a:ext>
            </a:extLst>
          </p:cNvPr>
          <p:cNvSpPr txBox="1"/>
          <p:nvPr/>
        </p:nvSpPr>
        <p:spPr>
          <a:xfrm>
            <a:off x="1812784" y="3809912"/>
            <a:ext cx="1791453" cy="523220"/>
          </a:xfrm>
          <a:prstGeom prst="rect">
            <a:avLst/>
          </a:prstGeom>
          <a:noFill/>
        </p:spPr>
        <p:txBody>
          <a:bodyPr wrap="square" anchor="ctr">
            <a:spAutoFit/>
          </a:bodyPr>
          <a:lstStyle/>
          <a:p>
            <a:pPr algn="ctr" defTabSz="914314"/>
            <a:r>
              <a:rPr lang="en-US" sz="1400" b="1">
                <a:solidFill>
                  <a:prstClr val="white"/>
                </a:solidFill>
                <a:latin typeface="Arial Narrow" panose="020B0606020202030204" pitchFamily="34" charset="0"/>
                <a:ea typeface="Arial" panose="020B0604020202020204" pitchFamily="34" charset="0"/>
              </a:rPr>
              <a:t>Tailored to country needs</a:t>
            </a:r>
          </a:p>
        </p:txBody>
      </p:sp>
      <p:sp>
        <p:nvSpPr>
          <p:cNvPr id="15" name="TextBox 14">
            <a:extLst>
              <a:ext uri="{FF2B5EF4-FFF2-40B4-BE49-F238E27FC236}">
                <a16:creationId xmlns:a16="http://schemas.microsoft.com/office/drawing/2014/main" id="{092BFA7A-24B2-061B-A723-5AD322A4D44B}"/>
              </a:ext>
            </a:extLst>
          </p:cNvPr>
          <p:cNvSpPr txBox="1"/>
          <p:nvPr/>
        </p:nvSpPr>
        <p:spPr>
          <a:xfrm>
            <a:off x="5721222" y="3607581"/>
            <a:ext cx="2323671" cy="954107"/>
          </a:xfrm>
          <a:prstGeom prst="rect">
            <a:avLst/>
          </a:prstGeom>
          <a:noFill/>
        </p:spPr>
        <p:txBody>
          <a:bodyPr wrap="square" anchor="ctr">
            <a:spAutoFit/>
          </a:bodyPr>
          <a:lstStyle/>
          <a:p>
            <a:pPr algn="ctr" defTabSz="914314"/>
            <a:r>
              <a:rPr lang="en-US" sz="1400" b="1">
                <a:solidFill>
                  <a:prstClr val="white"/>
                </a:solidFill>
                <a:latin typeface="Arial Narrow" panose="020B0606020202030204" pitchFamily="34" charset="0"/>
                <a:ea typeface="Arial" panose="020B0604020202020204" pitchFamily="34" charset="0"/>
              </a:rPr>
              <a:t>MENA EM&amp;MIs will need to strengthen their fiscal positions to reduce debt decisively</a:t>
            </a:r>
            <a:endParaRPr lang="en-US" sz="1400" b="1">
              <a:solidFill>
                <a:prstClr val="white"/>
              </a:solidFill>
              <a:latin typeface="Arial Narrow" panose="020B0606020202030204" pitchFamily="34" charset="0"/>
            </a:endParaRPr>
          </a:p>
        </p:txBody>
      </p:sp>
      <p:sp>
        <p:nvSpPr>
          <p:cNvPr id="2" name="Rectangle 1">
            <a:extLst>
              <a:ext uri="{FF2B5EF4-FFF2-40B4-BE49-F238E27FC236}">
                <a16:creationId xmlns:a16="http://schemas.microsoft.com/office/drawing/2014/main" id="{0E0E2756-6253-BA70-F1BE-5B07E9AFE995}"/>
              </a:ext>
            </a:extLst>
          </p:cNvPr>
          <p:cNvSpPr/>
          <p:nvPr/>
        </p:nvSpPr>
        <p:spPr>
          <a:xfrm>
            <a:off x="790505" y="2690059"/>
            <a:ext cx="2976655" cy="3893597"/>
          </a:xfrm>
          <a:prstGeom prst="rect">
            <a:avLst/>
          </a:prstGeom>
          <a:solidFill>
            <a:schemeClr val="bg1">
              <a:lumMod val="50000"/>
            </a:schemeClr>
          </a:solidFill>
          <a:ln w="25400" cap="flat" cmpd="sng" algn="ctr">
            <a:noFill/>
            <a:prstDash val="solid"/>
          </a:ln>
          <a:effectLst/>
        </p:spPr>
        <p:txBody>
          <a:bodyPr lIns="180000" tIns="45720" rIns="180000" bIns="45720" rtlCol="0" anchor="ctr"/>
          <a:lstStyle/>
          <a:p>
            <a:pPr algn="ctr" defTabSz="914314">
              <a:defRPr/>
            </a:pPr>
            <a:endParaRPr lang="en-US" b="1" kern="0">
              <a:solidFill>
                <a:prstClr val="white"/>
              </a:solidFill>
              <a:latin typeface="Arial Narrow"/>
            </a:endParaRPr>
          </a:p>
        </p:txBody>
      </p:sp>
      <p:sp>
        <p:nvSpPr>
          <p:cNvPr id="6" name="Rectangle 5">
            <a:extLst>
              <a:ext uri="{FF2B5EF4-FFF2-40B4-BE49-F238E27FC236}">
                <a16:creationId xmlns:a16="http://schemas.microsoft.com/office/drawing/2014/main" id="{1477DBB0-B7D8-06F7-286B-D06EC5E8F2E4}"/>
              </a:ext>
            </a:extLst>
          </p:cNvPr>
          <p:cNvSpPr/>
          <p:nvPr/>
        </p:nvSpPr>
        <p:spPr>
          <a:xfrm>
            <a:off x="4173190" y="2690059"/>
            <a:ext cx="3320284" cy="3917991"/>
          </a:xfrm>
          <a:prstGeom prst="rect">
            <a:avLst/>
          </a:prstGeom>
          <a:solidFill>
            <a:srgbClr val="C12B4E"/>
          </a:solidFill>
          <a:ln w="25400" cap="flat" cmpd="sng" algn="ctr">
            <a:no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4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7" name="Rectangle 6">
            <a:extLst>
              <a:ext uri="{FF2B5EF4-FFF2-40B4-BE49-F238E27FC236}">
                <a16:creationId xmlns:a16="http://schemas.microsoft.com/office/drawing/2014/main" id="{02B46B4E-4B7E-A3C7-6B79-CBA85E4411D1}"/>
              </a:ext>
            </a:extLst>
          </p:cNvPr>
          <p:cNvSpPr/>
          <p:nvPr/>
        </p:nvSpPr>
        <p:spPr>
          <a:xfrm>
            <a:off x="8007796" y="2674166"/>
            <a:ext cx="3211587" cy="3893201"/>
          </a:xfrm>
          <a:prstGeom prst="rect">
            <a:avLst/>
          </a:prstGeom>
          <a:solidFill>
            <a:srgbClr val="004C97"/>
          </a:solidFill>
          <a:ln w="25400" cap="flat" cmpd="sng" algn="ctr">
            <a:noFill/>
            <a:prstDash val="solid"/>
          </a:ln>
          <a:effectLst/>
        </p:spPr>
        <p:txBody>
          <a:bodyPr rtlCol="0" anchor="ctr"/>
          <a:lstStyle/>
          <a:p>
            <a:pPr marL="0" marR="0" lvl="0" indent="0" algn="ctr" defTabSz="914314" eaLnBrk="1" fontAlgn="auto" latinLnBrk="0" hangingPunct="1">
              <a:lnSpc>
                <a:spcPct val="100000"/>
              </a:lnSpc>
              <a:spcBef>
                <a:spcPts val="0"/>
              </a:spcBef>
              <a:spcAft>
                <a:spcPts val="0"/>
              </a:spcAft>
              <a:buClrTx/>
              <a:buSzTx/>
              <a:buFontTx/>
              <a:buNone/>
              <a:tabLst/>
              <a:defRPr/>
            </a:pPr>
            <a:endParaRPr kumimoji="0" lang="en-AE" sz="1400" b="1" i="0" u="none" strike="noStrike" kern="0" cap="none" spc="0" normalizeH="0" baseline="0" noProof="0">
              <a:ln>
                <a:noFill/>
              </a:ln>
              <a:solidFill>
                <a:prstClr val="white"/>
              </a:solidFill>
              <a:effectLst/>
              <a:uLnTx/>
              <a:uFillTx/>
              <a:latin typeface="Arial" panose="020B0604020202020204"/>
              <a:ea typeface="+mn-ea"/>
              <a:cs typeface="+mn-cs"/>
            </a:endParaRPr>
          </a:p>
        </p:txBody>
      </p:sp>
      <p:sp>
        <p:nvSpPr>
          <p:cNvPr id="16" name="TextBox 15">
            <a:extLst>
              <a:ext uri="{FF2B5EF4-FFF2-40B4-BE49-F238E27FC236}">
                <a16:creationId xmlns:a16="http://schemas.microsoft.com/office/drawing/2014/main" id="{586F0D4F-6DBA-2A45-BB7C-02B22FA413FE}"/>
              </a:ext>
            </a:extLst>
          </p:cNvPr>
          <p:cNvSpPr txBox="1"/>
          <p:nvPr/>
        </p:nvSpPr>
        <p:spPr>
          <a:xfrm>
            <a:off x="695054" y="2324131"/>
            <a:ext cx="2798369" cy="369332"/>
          </a:xfrm>
          <a:prstGeom prst="rect">
            <a:avLst/>
          </a:prstGeom>
          <a:noFill/>
        </p:spPr>
        <p:txBody>
          <a:bodyPr wrap="square" rtlCol="0">
            <a:spAutoFit/>
          </a:bodyPr>
          <a:lstStyle/>
          <a:p>
            <a:pPr algn="ctr"/>
            <a:r>
              <a:rPr lang="en-US" b="1">
                <a:solidFill>
                  <a:schemeClr val="tx1">
                    <a:lumMod val="65000"/>
                    <a:lumOff val="35000"/>
                  </a:schemeClr>
                </a:solidFill>
                <a:latin typeface="+mj-lt"/>
              </a:rPr>
              <a:t>Monetary</a:t>
            </a:r>
            <a:r>
              <a:rPr lang="en-US" b="1">
                <a:solidFill>
                  <a:schemeClr val="tx1">
                    <a:lumMod val="65000"/>
                    <a:lumOff val="35000"/>
                  </a:schemeClr>
                </a:solidFill>
              </a:rPr>
              <a:t> Policy</a:t>
            </a:r>
          </a:p>
        </p:txBody>
      </p:sp>
      <p:sp>
        <p:nvSpPr>
          <p:cNvPr id="17" name="TextBox 16">
            <a:extLst>
              <a:ext uri="{FF2B5EF4-FFF2-40B4-BE49-F238E27FC236}">
                <a16:creationId xmlns:a16="http://schemas.microsoft.com/office/drawing/2014/main" id="{92993C1B-ACE0-8491-7788-8BCFF96727B7}"/>
              </a:ext>
            </a:extLst>
          </p:cNvPr>
          <p:cNvSpPr txBox="1"/>
          <p:nvPr/>
        </p:nvSpPr>
        <p:spPr>
          <a:xfrm>
            <a:off x="4281821" y="2304834"/>
            <a:ext cx="3188353" cy="369332"/>
          </a:xfrm>
          <a:prstGeom prst="rect">
            <a:avLst/>
          </a:prstGeom>
          <a:noFill/>
        </p:spPr>
        <p:txBody>
          <a:bodyPr wrap="square" rtlCol="0">
            <a:spAutoFit/>
          </a:bodyPr>
          <a:lstStyle/>
          <a:p>
            <a:pPr algn="ctr"/>
            <a:r>
              <a:rPr lang="en-US" b="1">
                <a:solidFill>
                  <a:srgbClr val="AD2B4D"/>
                </a:solidFill>
                <a:latin typeface="+mj-lt"/>
              </a:rPr>
              <a:t>Fiscal</a:t>
            </a:r>
            <a:r>
              <a:rPr lang="en-US" b="1">
                <a:solidFill>
                  <a:srgbClr val="AD2B4D"/>
                </a:solidFill>
              </a:rPr>
              <a:t> Policy</a:t>
            </a:r>
          </a:p>
        </p:txBody>
      </p:sp>
      <p:sp>
        <p:nvSpPr>
          <p:cNvPr id="18" name="TextBox 17">
            <a:extLst>
              <a:ext uri="{FF2B5EF4-FFF2-40B4-BE49-F238E27FC236}">
                <a16:creationId xmlns:a16="http://schemas.microsoft.com/office/drawing/2014/main" id="{CC507D7C-8213-6E5E-5527-92D2A92CE14A}"/>
              </a:ext>
            </a:extLst>
          </p:cNvPr>
          <p:cNvSpPr txBox="1"/>
          <p:nvPr/>
        </p:nvSpPr>
        <p:spPr>
          <a:xfrm>
            <a:off x="7862032" y="2320727"/>
            <a:ext cx="3469933" cy="369332"/>
          </a:xfrm>
          <a:prstGeom prst="rect">
            <a:avLst/>
          </a:prstGeom>
          <a:noFill/>
        </p:spPr>
        <p:txBody>
          <a:bodyPr wrap="square" rtlCol="0">
            <a:spAutoFit/>
          </a:bodyPr>
          <a:lstStyle/>
          <a:p>
            <a:pPr algn="ctr"/>
            <a:r>
              <a:rPr lang="en-US" b="1">
                <a:solidFill>
                  <a:schemeClr val="tx2"/>
                </a:solidFill>
                <a:latin typeface="+mj-lt"/>
              </a:rPr>
              <a:t>Structural</a:t>
            </a:r>
            <a:r>
              <a:rPr lang="en-US" b="1">
                <a:solidFill>
                  <a:schemeClr val="tx2"/>
                </a:solidFill>
              </a:rPr>
              <a:t> Policies</a:t>
            </a:r>
          </a:p>
        </p:txBody>
      </p:sp>
      <p:sp>
        <p:nvSpPr>
          <p:cNvPr id="28" name="TextBox 27">
            <a:extLst>
              <a:ext uri="{FF2B5EF4-FFF2-40B4-BE49-F238E27FC236}">
                <a16:creationId xmlns:a16="http://schemas.microsoft.com/office/drawing/2014/main" id="{572190BF-FFFB-03D4-070C-2E2983BC1435}"/>
              </a:ext>
            </a:extLst>
          </p:cNvPr>
          <p:cNvSpPr txBox="1"/>
          <p:nvPr/>
        </p:nvSpPr>
        <p:spPr>
          <a:xfrm>
            <a:off x="837345" y="2851416"/>
            <a:ext cx="2743294" cy="584775"/>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Central bank independence is key</a:t>
            </a:r>
          </a:p>
        </p:txBody>
      </p:sp>
      <p:sp>
        <p:nvSpPr>
          <p:cNvPr id="29" name="TextBox 28">
            <a:extLst>
              <a:ext uri="{FF2B5EF4-FFF2-40B4-BE49-F238E27FC236}">
                <a16:creationId xmlns:a16="http://schemas.microsoft.com/office/drawing/2014/main" id="{3913335C-90A0-02F9-1E97-03A110292963}"/>
              </a:ext>
            </a:extLst>
          </p:cNvPr>
          <p:cNvSpPr txBox="1"/>
          <p:nvPr/>
        </p:nvSpPr>
        <p:spPr>
          <a:xfrm>
            <a:off x="724227" y="3449028"/>
            <a:ext cx="3042933" cy="830997"/>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If inflation persists, policy should remain tight and follow a data-dependent approach</a:t>
            </a:r>
          </a:p>
        </p:txBody>
      </p:sp>
      <p:sp>
        <p:nvSpPr>
          <p:cNvPr id="39" name="TextBox 38">
            <a:extLst>
              <a:ext uri="{FF2B5EF4-FFF2-40B4-BE49-F238E27FC236}">
                <a16:creationId xmlns:a16="http://schemas.microsoft.com/office/drawing/2014/main" id="{81F9ACD7-CA0F-5278-2FA9-7E29941BD71B}"/>
              </a:ext>
            </a:extLst>
          </p:cNvPr>
          <p:cNvSpPr txBox="1"/>
          <p:nvPr/>
        </p:nvSpPr>
        <p:spPr>
          <a:xfrm>
            <a:off x="4422910" y="3059491"/>
            <a:ext cx="2725819" cy="830997"/>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Commodity exporters should preserve fiscal  buffers to foster resilience </a:t>
            </a:r>
            <a:endParaRPr lang="en-US" sz="1600" b="1">
              <a:solidFill>
                <a:prstClr val="white"/>
              </a:solidFill>
              <a:latin typeface="Arial Narrow" panose="020B0606020202030204" pitchFamily="34" charset="0"/>
            </a:endParaRPr>
          </a:p>
        </p:txBody>
      </p:sp>
      <p:sp>
        <p:nvSpPr>
          <p:cNvPr id="41" name="TextBox 40">
            <a:extLst>
              <a:ext uri="{FF2B5EF4-FFF2-40B4-BE49-F238E27FC236}">
                <a16:creationId xmlns:a16="http://schemas.microsoft.com/office/drawing/2014/main" id="{D83B83E6-56BF-1BA0-B00C-E2650BC382ED}"/>
              </a:ext>
            </a:extLst>
          </p:cNvPr>
          <p:cNvSpPr txBox="1"/>
          <p:nvPr/>
        </p:nvSpPr>
        <p:spPr>
          <a:xfrm>
            <a:off x="4368197" y="3998692"/>
            <a:ext cx="2964355" cy="830997"/>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MENA EM&amp;MIs will need to strengthen their fiscal positions to reduce debt decisively</a:t>
            </a:r>
            <a:endParaRPr lang="en-US" sz="1600" b="1">
              <a:solidFill>
                <a:prstClr val="white"/>
              </a:solidFill>
              <a:latin typeface="Arial Narrow" panose="020B0606020202030204" pitchFamily="34" charset="0"/>
            </a:endParaRPr>
          </a:p>
        </p:txBody>
      </p:sp>
      <p:sp>
        <p:nvSpPr>
          <p:cNvPr id="42" name="TextBox 41">
            <a:extLst>
              <a:ext uri="{FF2B5EF4-FFF2-40B4-BE49-F238E27FC236}">
                <a16:creationId xmlns:a16="http://schemas.microsoft.com/office/drawing/2014/main" id="{9F981112-0CAC-F70A-E219-3DE1EC2EF57B}"/>
              </a:ext>
            </a:extLst>
          </p:cNvPr>
          <p:cNvSpPr txBox="1"/>
          <p:nvPr/>
        </p:nvSpPr>
        <p:spPr>
          <a:xfrm>
            <a:off x="4368197" y="5071680"/>
            <a:ext cx="3031320" cy="1077218"/>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rPr>
              <a:t>Strengthen fiscal risk management, including implementing or bolstering existing medium term fiscal frameworks</a:t>
            </a:r>
          </a:p>
        </p:txBody>
      </p:sp>
      <p:sp>
        <p:nvSpPr>
          <p:cNvPr id="44" name="TextBox 43">
            <a:extLst>
              <a:ext uri="{FF2B5EF4-FFF2-40B4-BE49-F238E27FC236}">
                <a16:creationId xmlns:a16="http://schemas.microsoft.com/office/drawing/2014/main" id="{ABA96E16-9C25-0866-FD90-8BC0EB1D644D}"/>
              </a:ext>
            </a:extLst>
          </p:cNvPr>
          <p:cNvSpPr txBox="1"/>
          <p:nvPr/>
        </p:nvSpPr>
        <p:spPr>
          <a:xfrm>
            <a:off x="8348501" y="2805379"/>
            <a:ext cx="2465709" cy="584775"/>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Strengthen governance, including of the central bank</a:t>
            </a:r>
          </a:p>
        </p:txBody>
      </p:sp>
      <p:sp>
        <p:nvSpPr>
          <p:cNvPr id="61" name="TextBox 60">
            <a:extLst>
              <a:ext uri="{FF2B5EF4-FFF2-40B4-BE49-F238E27FC236}">
                <a16:creationId xmlns:a16="http://schemas.microsoft.com/office/drawing/2014/main" id="{E490E76A-7D7C-2A5C-AC21-5B9FED85623D}"/>
              </a:ext>
            </a:extLst>
          </p:cNvPr>
          <p:cNvSpPr txBox="1"/>
          <p:nvPr/>
        </p:nvSpPr>
        <p:spPr>
          <a:xfrm>
            <a:off x="8069418" y="4998312"/>
            <a:ext cx="2955267" cy="584775"/>
          </a:xfrm>
          <a:prstGeom prst="rect">
            <a:avLst/>
          </a:prstGeom>
          <a:noFill/>
        </p:spPr>
        <p:txBody>
          <a:bodyPr wrap="square" lIns="91440" tIns="45720" rIns="91440" bIns="45720" anchor="ctr">
            <a:spAutoFit/>
          </a:bodyPr>
          <a:lstStyle/>
          <a:p>
            <a:pPr algn="ctr" defTabSz="914314"/>
            <a:r>
              <a:rPr lang="en-US" sz="1600" b="1">
                <a:solidFill>
                  <a:prstClr val="white"/>
                </a:solidFill>
                <a:latin typeface="Arial Narrow"/>
                <a:ea typeface="Arial" panose="020B0604020202020204" pitchFamily="34" charset="0"/>
              </a:rPr>
              <a:t>Invest in education, digitization, and decarbonization </a:t>
            </a:r>
            <a:endParaRPr lang="en-US" sz="1600" b="1">
              <a:solidFill>
                <a:prstClr val="white"/>
              </a:solidFill>
              <a:latin typeface="Arial Narrow" panose="020B0606020202030204" pitchFamily="34" charset="0"/>
              <a:ea typeface="Arial" panose="020B0604020202020204" pitchFamily="34" charset="0"/>
            </a:endParaRPr>
          </a:p>
        </p:txBody>
      </p:sp>
      <p:sp>
        <p:nvSpPr>
          <p:cNvPr id="62" name="TextBox 61">
            <a:extLst>
              <a:ext uri="{FF2B5EF4-FFF2-40B4-BE49-F238E27FC236}">
                <a16:creationId xmlns:a16="http://schemas.microsoft.com/office/drawing/2014/main" id="{D644BFE0-5899-3AB5-5DD5-1D82FCC82131}"/>
              </a:ext>
            </a:extLst>
          </p:cNvPr>
          <p:cNvSpPr txBox="1"/>
          <p:nvPr/>
        </p:nvSpPr>
        <p:spPr>
          <a:xfrm>
            <a:off x="8189329" y="3950124"/>
            <a:ext cx="2912629" cy="830997"/>
          </a:xfrm>
          <a:prstGeom prst="rect">
            <a:avLst/>
          </a:prstGeom>
          <a:noFill/>
        </p:spPr>
        <p:txBody>
          <a:bodyPr wrap="square" lIns="91440" tIns="45720" rIns="91440" bIns="45720" anchor="ctr">
            <a:spAutoFit/>
          </a:bodyPr>
          <a:lstStyle/>
          <a:p>
            <a:pPr algn="ctr" defTabSz="914314"/>
            <a:r>
              <a:rPr lang="en-US" sz="1600" b="1">
                <a:solidFill>
                  <a:prstClr val="white"/>
                </a:solidFill>
                <a:latin typeface="Arial Narrow"/>
                <a:ea typeface="Arial" panose="020B0604020202020204" pitchFamily="34" charset="0"/>
              </a:rPr>
              <a:t>Upgrade regulatory environments and infrastructure to diversify products and markets</a:t>
            </a:r>
          </a:p>
        </p:txBody>
      </p:sp>
      <p:cxnSp>
        <p:nvCxnSpPr>
          <p:cNvPr id="64" name="Straight Connector 63">
            <a:extLst>
              <a:ext uri="{FF2B5EF4-FFF2-40B4-BE49-F238E27FC236}">
                <a16:creationId xmlns:a16="http://schemas.microsoft.com/office/drawing/2014/main" id="{A66233E7-C065-21A7-ED36-6652BB8701A4}"/>
              </a:ext>
            </a:extLst>
          </p:cNvPr>
          <p:cNvCxnSpPr>
            <a:cxnSpLocks/>
            <a:stCxn id="11" idx="1"/>
          </p:cNvCxnSpPr>
          <p:nvPr/>
        </p:nvCxnSpPr>
        <p:spPr>
          <a:xfrm flipH="1">
            <a:off x="3901811" y="2478170"/>
            <a:ext cx="12605" cy="3996582"/>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50F4685E-C0BB-9ED4-EC8C-47FEEC1FD23A}"/>
              </a:ext>
            </a:extLst>
          </p:cNvPr>
          <p:cNvCxnSpPr>
            <a:cxnSpLocks/>
          </p:cNvCxnSpPr>
          <p:nvPr/>
        </p:nvCxnSpPr>
        <p:spPr>
          <a:xfrm>
            <a:off x="7660536" y="2517776"/>
            <a:ext cx="0" cy="3956976"/>
          </a:xfrm>
          <a:prstGeom prst="line">
            <a:avLst/>
          </a:prstGeom>
          <a:ln w="15875">
            <a:solidFill>
              <a:schemeClr val="tx2">
                <a:lumMod val="75000"/>
              </a:schemeClr>
            </a:solidFill>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5785E381-C144-9857-357F-E58591D93411}"/>
              </a:ext>
            </a:extLst>
          </p:cNvPr>
          <p:cNvSpPr txBox="1"/>
          <p:nvPr/>
        </p:nvSpPr>
        <p:spPr>
          <a:xfrm>
            <a:off x="721339" y="4396151"/>
            <a:ext cx="3042933" cy="830997"/>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If inflation is close to or below target, easing could be considered if conditions allow</a:t>
            </a:r>
          </a:p>
        </p:txBody>
      </p:sp>
      <p:sp>
        <p:nvSpPr>
          <p:cNvPr id="5" name="TextBox 4">
            <a:extLst>
              <a:ext uri="{FF2B5EF4-FFF2-40B4-BE49-F238E27FC236}">
                <a16:creationId xmlns:a16="http://schemas.microsoft.com/office/drawing/2014/main" id="{954AE3AE-DEB0-71E8-9B2C-EC3E39F9374F}"/>
              </a:ext>
            </a:extLst>
          </p:cNvPr>
          <p:cNvSpPr txBox="1"/>
          <p:nvPr/>
        </p:nvSpPr>
        <p:spPr>
          <a:xfrm>
            <a:off x="704421" y="5371956"/>
            <a:ext cx="3042933" cy="830997"/>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Avoid monetary financing so monetary policy can be a more effective tool to stabilize inflation </a:t>
            </a:r>
          </a:p>
        </p:txBody>
      </p:sp>
      <p:sp>
        <p:nvSpPr>
          <p:cNvPr id="10" name="TextBox 9">
            <a:extLst>
              <a:ext uri="{FF2B5EF4-FFF2-40B4-BE49-F238E27FC236}">
                <a16:creationId xmlns:a16="http://schemas.microsoft.com/office/drawing/2014/main" id="{1B67B07D-7B30-F3DC-44FC-05F9DF3C56C9}"/>
              </a:ext>
            </a:extLst>
          </p:cNvPr>
          <p:cNvSpPr txBox="1"/>
          <p:nvPr/>
        </p:nvSpPr>
        <p:spPr>
          <a:xfrm>
            <a:off x="8146691" y="5726163"/>
            <a:ext cx="2955267" cy="584775"/>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For LICs and FCS, improving food security remains a priority</a:t>
            </a:r>
          </a:p>
        </p:txBody>
      </p:sp>
      <p:sp>
        <p:nvSpPr>
          <p:cNvPr id="26" name="TextBox 25">
            <a:extLst>
              <a:ext uri="{FF2B5EF4-FFF2-40B4-BE49-F238E27FC236}">
                <a16:creationId xmlns:a16="http://schemas.microsoft.com/office/drawing/2014/main" id="{773385CF-1F5E-7760-E97F-AB287D9BA9C4}"/>
              </a:ext>
            </a:extLst>
          </p:cNvPr>
          <p:cNvSpPr txBox="1"/>
          <p:nvPr/>
        </p:nvSpPr>
        <p:spPr>
          <a:xfrm>
            <a:off x="8314195" y="3570397"/>
            <a:ext cx="2465709" cy="338554"/>
          </a:xfrm>
          <a:prstGeom prst="rect">
            <a:avLst/>
          </a:prstGeom>
          <a:noFill/>
        </p:spPr>
        <p:txBody>
          <a:bodyPr wrap="square" anchor="ctr">
            <a:spAutoFit/>
          </a:bodyPr>
          <a:lstStyle/>
          <a:p>
            <a:pPr algn="ctr" defTabSz="914314"/>
            <a:r>
              <a:rPr lang="en-US" sz="1600" b="1">
                <a:solidFill>
                  <a:prstClr val="white"/>
                </a:solidFill>
                <a:latin typeface="Arial Narrow" panose="020B0606020202030204" pitchFamily="34" charset="0"/>
                <a:ea typeface="Arial" panose="020B0604020202020204" pitchFamily="34" charset="0"/>
              </a:rPr>
              <a:t>Improve social safety nets</a:t>
            </a:r>
          </a:p>
        </p:txBody>
      </p:sp>
      <p:sp>
        <p:nvSpPr>
          <p:cNvPr id="46" name="Rectangle 45">
            <a:extLst>
              <a:ext uri="{FF2B5EF4-FFF2-40B4-BE49-F238E27FC236}">
                <a16:creationId xmlns:a16="http://schemas.microsoft.com/office/drawing/2014/main" id="{BDBD0AFE-32AF-7F56-6C9C-A2DFE7A31AA7}"/>
              </a:ext>
            </a:extLst>
          </p:cNvPr>
          <p:cNvSpPr/>
          <p:nvPr/>
        </p:nvSpPr>
        <p:spPr>
          <a:xfrm>
            <a:off x="720267" y="2024283"/>
            <a:ext cx="10499116" cy="321631"/>
          </a:xfrm>
          <a:prstGeom prst="rect">
            <a:avLst/>
          </a:prstGeom>
          <a:solidFill>
            <a:schemeClr val="tx2">
              <a:lumMod val="50000"/>
            </a:schemeClr>
          </a:solidFill>
          <a:ln w="25400" cap="flat" cmpd="sng" algn="ctr">
            <a:noFill/>
            <a:prstDash val="solid"/>
          </a:ln>
          <a:effectLst/>
        </p:spPr>
        <p:txBody>
          <a:bodyPr lIns="180000" tIns="45720" rIns="180000" bIns="45720" rtlCol="0" anchor="ctr"/>
          <a:lstStyle/>
          <a:p>
            <a:pPr algn="ctr" defTabSz="914314">
              <a:defRPr/>
            </a:pPr>
            <a:r>
              <a:rPr lang="en-US" sz="1600" b="1" kern="0">
                <a:solidFill>
                  <a:prstClr val="white"/>
                </a:solidFill>
                <a:latin typeface="Arial Narrow"/>
              </a:rPr>
              <a:t>In conflict-affected countries, prudent crisis management and precautionary policies will be critical</a:t>
            </a:r>
          </a:p>
        </p:txBody>
      </p:sp>
    </p:spTree>
    <p:extLst>
      <p:ext uri="{BB962C8B-B14F-4D97-AF65-F5344CB8AC3E}">
        <p14:creationId xmlns:p14="http://schemas.microsoft.com/office/powerpoint/2010/main" val="327729040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24840" y="116763"/>
            <a:ext cx="10539984" cy="659321"/>
          </a:xfrm>
        </p:spPr>
        <p:txBody>
          <a:bodyPr>
            <a:normAutofit/>
          </a:bodyPr>
          <a:lstStyle/>
          <a:p>
            <a:r>
              <a:rPr lang="en-US" sz="2400">
                <a:latin typeface="Arial Black"/>
                <a:cs typeface="Segoe UI"/>
              </a:rPr>
              <a:t>The IMF remains strongly engaged in supporting the region</a:t>
            </a:r>
          </a:p>
        </p:txBody>
      </p:sp>
      <p:sp>
        <p:nvSpPr>
          <p:cNvPr id="8" name="Rectangle: Rounded Corners 7">
            <a:extLst>
              <a:ext uri="{FF2B5EF4-FFF2-40B4-BE49-F238E27FC236}">
                <a16:creationId xmlns:a16="http://schemas.microsoft.com/office/drawing/2014/main" id="{DFAC2DB2-D342-44B3-9FB2-DDC37D52A8D9}"/>
              </a:ext>
            </a:extLst>
          </p:cNvPr>
          <p:cNvSpPr/>
          <p:nvPr/>
        </p:nvSpPr>
        <p:spPr>
          <a:xfrm>
            <a:off x="663674" y="1041151"/>
            <a:ext cx="6496078" cy="5512049"/>
          </a:xfrm>
          <a:prstGeom prst="roundRect">
            <a:avLst>
              <a:gd name="adj" fmla="val 6851"/>
            </a:avLst>
          </a:prstGeom>
          <a:solidFill>
            <a:srgbClr val="004C97"/>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marL="285750" indent="-285750">
              <a:lnSpc>
                <a:spcPct val="120000"/>
              </a:lnSpc>
              <a:buFont typeface="Wingdings" panose="05000000000000000000" pitchFamily="2" charset="2"/>
              <a:buChar char="v"/>
            </a:pPr>
            <a:r>
              <a:rPr lang="en-US" sz="1600" b="1">
                <a:solidFill>
                  <a:schemeClr val="bg1"/>
                </a:solidFill>
                <a:effectLst/>
                <a:ea typeface="Arial" panose="020B0604020202020204" pitchFamily="34" charset="0"/>
                <a:cs typeface="Times New Roman"/>
              </a:rPr>
              <a:t>$32.8 billion of new financing for </a:t>
            </a:r>
            <a:r>
              <a:rPr lang="en-US" sz="1600" b="1">
                <a:solidFill>
                  <a:schemeClr val="bg1"/>
                </a:solidFill>
                <a:ea typeface="Arial" panose="020B0604020202020204" pitchFamily="34" charset="0"/>
                <a:cs typeface="Times New Roman"/>
              </a:rPr>
              <a:t>8</a:t>
            </a:r>
            <a:r>
              <a:rPr lang="en-US" sz="1600" b="1">
                <a:solidFill>
                  <a:schemeClr val="bg1"/>
                </a:solidFill>
                <a:effectLst/>
                <a:ea typeface="Arial" panose="020B0604020202020204" pitchFamily="34" charset="0"/>
                <a:cs typeface="Times New Roman"/>
              </a:rPr>
              <a:t> MENA countries, since the pandemic, including recent Fund arrangements for Egypt, Mauritania, Morocco and Pakistan ($1.6 billion in RSF financing to </a:t>
            </a:r>
            <a:r>
              <a:rPr lang="en-US" sz="1600" b="1">
                <a:solidFill>
                  <a:schemeClr val="bg1"/>
                </a:solidFill>
                <a:ea typeface="Arial" panose="020B0604020202020204" pitchFamily="34" charset="0"/>
                <a:cs typeface="Times New Roman"/>
              </a:rPr>
              <a:t>Mauritania and Morocco)</a:t>
            </a:r>
            <a:r>
              <a:rPr lang="en-US" sz="1600" b="1">
                <a:solidFill>
                  <a:schemeClr val="bg1"/>
                </a:solidFill>
                <a:effectLst/>
                <a:ea typeface="Arial" panose="020B0604020202020204" pitchFamily="34" charset="0"/>
                <a:cs typeface="Times New Roman"/>
              </a:rPr>
              <a:t>. </a:t>
            </a:r>
          </a:p>
          <a:p>
            <a:pPr>
              <a:lnSpc>
                <a:spcPct val="120000"/>
              </a:lnSpc>
            </a:pPr>
            <a:endParaRPr lang="en-US" sz="1000" b="1">
              <a:solidFill>
                <a:srgbClr val="FFC000"/>
              </a:solidFill>
            </a:endParaRPr>
          </a:p>
          <a:p>
            <a:pPr marL="285750" indent="-285750">
              <a:lnSpc>
                <a:spcPct val="120000"/>
              </a:lnSpc>
              <a:buFont typeface="Wingdings" panose="05000000000000000000" pitchFamily="2" charset="2"/>
              <a:buChar char="v"/>
            </a:pPr>
            <a:r>
              <a:rPr lang="en-US" sz="1600" b="1">
                <a:solidFill>
                  <a:schemeClr val="bg1"/>
                </a:solidFill>
                <a:cs typeface="Arial"/>
              </a:rPr>
              <a:t>The IMF has increased its outreach in the region: </a:t>
            </a:r>
          </a:p>
          <a:p>
            <a:pPr marL="742950" lvl="1" indent="-285750">
              <a:lnSpc>
                <a:spcPct val="120000"/>
              </a:lnSpc>
              <a:buFont typeface="Wingdings" panose="05000000000000000000" pitchFamily="2" charset="2"/>
              <a:buChar char="§"/>
            </a:pPr>
            <a:r>
              <a:rPr lang="en-US" sz="1600" b="1">
                <a:solidFill>
                  <a:schemeClr val="bg1"/>
                </a:solidFill>
                <a:cs typeface="Arial"/>
              </a:rPr>
              <a:t>October 2023 Annual Meetings held in Marrakech;  </a:t>
            </a:r>
          </a:p>
          <a:p>
            <a:pPr marL="742950" lvl="1" indent="-285750">
              <a:lnSpc>
                <a:spcPct val="120000"/>
              </a:lnSpc>
              <a:buFont typeface="Wingdings" panose="05000000000000000000" pitchFamily="2" charset="2"/>
              <a:buChar char="§"/>
            </a:pPr>
            <a:r>
              <a:rPr lang="en-US" sz="1600" b="1">
                <a:solidFill>
                  <a:schemeClr val="bg1"/>
                </a:solidFill>
                <a:cs typeface="Arial"/>
              </a:rPr>
              <a:t>COP28 in the UAE and upcoming COP29 in Azerbaijan</a:t>
            </a:r>
          </a:p>
          <a:p>
            <a:pPr marL="742950" lvl="1" indent="-285750">
              <a:lnSpc>
                <a:spcPct val="120000"/>
              </a:lnSpc>
              <a:buFont typeface="Wingdings" panose="05000000000000000000" pitchFamily="2" charset="2"/>
              <a:buChar char="§"/>
            </a:pPr>
            <a:r>
              <a:rPr lang="en-US" sz="1600" b="1">
                <a:solidFill>
                  <a:schemeClr val="bg1"/>
                </a:solidFill>
                <a:cs typeface="Arial"/>
              </a:rPr>
              <a:t>Riyadh conference on Industrial Policies (April 24-25);</a:t>
            </a:r>
          </a:p>
          <a:p>
            <a:pPr marL="742950" lvl="1" indent="-285750">
              <a:lnSpc>
                <a:spcPct val="120000"/>
              </a:lnSpc>
              <a:buFont typeface="Wingdings" panose="05000000000000000000" pitchFamily="2" charset="2"/>
              <a:buChar char="§"/>
            </a:pPr>
            <a:r>
              <a:rPr lang="en-US" sz="1600" b="1">
                <a:solidFill>
                  <a:schemeClr val="bg1"/>
                </a:solidFill>
                <a:cs typeface="Arial"/>
              </a:rPr>
              <a:t>REO panel discussion at WEF (April 28).</a:t>
            </a:r>
          </a:p>
          <a:p>
            <a:pPr lvl="1">
              <a:lnSpc>
                <a:spcPct val="120000"/>
              </a:lnSpc>
            </a:pPr>
            <a:endParaRPr lang="en-US" sz="1000" b="1">
              <a:solidFill>
                <a:schemeClr val="bg1"/>
              </a:solidFill>
              <a:cs typeface="Arial"/>
            </a:endParaRPr>
          </a:p>
          <a:p>
            <a:pPr marL="285750" lvl="1" indent="-285750">
              <a:lnSpc>
                <a:spcPct val="120000"/>
              </a:lnSpc>
              <a:buFont typeface="Wingdings" panose="05000000000000000000" pitchFamily="2" charset="2"/>
              <a:buChar char="v"/>
            </a:pPr>
            <a:r>
              <a:rPr lang="en-US" sz="1600" b="1">
                <a:solidFill>
                  <a:schemeClr val="bg1"/>
                </a:solidFill>
                <a:cs typeface="Arial"/>
              </a:rPr>
              <a:t>Recent regional surveillance and policy work </a:t>
            </a:r>
          </a:p>
          <a:p>
            <a:pPr marL="742950" lvl="1" indent="-285750">
              <a:lnSpc>
                <a:spcPct val="120000"/>
              </a:lnSpc>
              <a:buFont typeface="Wingdings" panose="05000000000000000000" pitchFamily="2" charset="2"/>
              <a:buChar char="§"/>
            </a:pPr>
            <a:r>
              <a:rPr lang="en-US" sz="1600" b="1">
                <a:solidFill>
                  <a:schemeClr val="bg1"/>
                </a:solidFill>
                <a:cs typeface="Arial"/>
              </a:rPr>
              <a:t>January 2024 REO, with a focus on the conflict;</a:t>
            </a:r>
          </a:p>
          <a:p>
            <a:pPr marL="742950" lvl="1" indent="-285750">
              <a:lnSpc>
                <a:spcPct val="120000"/>
              </a:lnSpc>
              <a:buFont typeface="Wingdings" panose="05000000000000000000" pitchFamily="2" charset="2"/>
              <a:buChar char="§"/>
            </a:pPr>
            <a:r>
              <a:rPr lang="en-US" sz="1600" b="1">
                <a:solidFill>
                  <a:schemeClr val="bg1"/>
                </a:solidFill>
                <a:cs typeface="Arial"/>
              </a:rPr>
              <a:t>Departmental papers: Regional integration in Africa, Climate finance, CBDCs in ME&amp;CA</a:t>
            </a:r>
          </a:p>
        </p:txBody>
      </p:sp>
      <p:sp>
        <p:nvSpPr>
          <p:cNvPr id="4" name="TextBox 1">
            <a:extLst>
              <a:ext uri="{FF2B5EF4-FFF2-40B4-BE49-F238E27FC236}">
                <a16:creationId xmlns:a16="http://schemas.microsoft.com/office/drawing/2014/main" id="{E2ABC409-224F-14F7-E979-C4EA519D5F7C}"/>
              </a:ext>
            </a:extLst>
          </p:cNvPr>
          <p:cNvSpPr txBox="1"/>
          <p:nvPr/>
        </p:nvSpPr>
        <p:spPr>
          <a:xfrm>
            <a:off x="7273361" y="1269752"/>
            <a:ext cx="4754880" cy="742544"/>
          </a:xfrm>
          <a:prstGeom prst="rect">
            <a:avLst/>
          </a:prstGeom>
        </p:spPr>
        <p:txBody>
          <a:bodyPr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n-US" sz="1200" b="1">
                <a:latin typeface="Arial" panose="020B0604020202020204"/>
                <a:cs typeface="Arial"/>
              </a:rPr>
              <a:t>MENA</a:t>
            </a:r>
            <a:r>
              <a:rPr kumimoji="0" lang="en-US" sz="1200" b="1" i="0" u="none" strike="noStrike" kern="1200" cap="none" spc="0" normalizeH="0" baseline="0" noProof="0">
                <a:ln>
                  <a:noFill/>
                </a:ln>
                <a:effectLst/>
                <a:uLnTx/>
                <a:uFillTx/>
                <a:latin typeface="Arial" panose="020B0604020202020204"/>
                <a:ea typeface="+mn-ea"/>
                <a:cs typeface="Arial"/>
              </a:rPr>
              <a:t>: IMF Financing Since the Pandemic</a:t>
            </a:r>
          </a:p>
          <a:p>
            <a:pPr algn="ctr">
              <a:defRPr sz="1440" b="0"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kumimoji="0" lang="en-US" sz="1200" b="0" i="0" u="none" strike="noStrike" kern="1200" cap="none" spc="0" normalizeH="0" baseline="0" noProof="0">
                <a:ln>
                  <a:noFill/>
                </a:ln>
                <a:solidFill>
                  <a:sysClr val="windowText" lastClr="000000"/>
                </a:solidFill>
                <a:effectLst/>
                <a:uLnTx/>
                <a:uFillTx/>
                <a:latin typeface="Arial" panose="020B0604020202020204"/>
                <a:ea typeface="+mn-ea"/>
                <a:cs typeface="Arial"/>
              </a:rPr>
              <a:t>(</a:t>
            </a:r>
            <a:r>
              <a:rPr lang="en-US" sz="1200">
                <a:solidFill>
                  <a:sysClr val="windowText" lastClr="000000"/>
                </a:solidFill>
                <a:latin typeface="Arial" panose="020B0604020202020204"/>
                <a:cs typeface="Arial"/>
              </a:rPr>
              <a:t>March 2020</a:t>
            </a:r>
            <a:r>
              <a:rPr kumimoji="0" lang="en-US" sz="1200" b="0" i="0" u="none" strike="noStrike" kern="1200" cap="none" spc="0" normalizeH="0" baseline="0" noProof="0">
                <a:ln>
                  <a:noFill/>
                </a:ln>
                <a:solidFill>
                  <a:sysClr val="windowText" lastClr="000000"/>
                </a:solidFill>
                <a:effectLst/>
                <a:uLnTx/>
                <a:uFillTx/>
                <a:latin typeface="Arial" panose="020B0604020202020204"/>
                <a:ea typeface="+mn-ea"/>
                <a:cs typeface="Arial"/>
              </a:rPr>
              <a:t>–March 2024</a:t>
            </a:r>
            <a:r>
              <a:rPr kumimoji="0" lang="en-US" sz="1200" i="0" u="none" strike="noStrike" kern="1200" cap="none" spc="0" normalizeH="0" baseline="0" noProof="0">
                <a:ln>
                  <a:noFill/>
                </a:ln>
                <a:solidFill>
                  <a:sysClr val="windowText" lastClr="000000"/>
                </a:solidFill>
                <a:effectLst/>
                <a:uLnTx/>
                <a:uFillTx/>
                <a:latin typeface="Arial"/>
                <a:cs typeface="Arial"/>
              </a:rPr>
              <a:t>,</a:t>
            </a:r>
            <a:r>
              <a:rPr kumimoji="0" lang="en-US" sz="1200" b="0" i="0" u="none" strike="noStrike" kern="1200" cap="none" spc="0" normalizeH="0" baseline="0" noProof="0">
                <a:ln>
                  <a:noFill/>
                </a:ln>
                <a:solidFill>
                  <a:sysClr val="windowText" lastClr="000000"/>
                </a:solidFill>
                <a:effectLst/>
                <a:uLnTx/>
                <a:uFillTx/>
                <a:latin typeface="Arial" panose="020B0604020202020204"/>
                <a:ea typeface="+mn-ea"/>
                <a:cs typeface="Arial"/>
              </a:rPr>
              <a:t> billions of US dollars)</a:t>
            </a:r>
            <a:r>
              <a:rPr lang="en-US" sz="1200">
                <a:solidFill>
                  <a:sysClr val="windowText" lastClr="000000"/>
                </a:solidFill>
                <a:latin typeface="Arial" panose="020B0604020202020204"/>
                <a:cs typeface="Arial"/>
              </a:rPr>
              <a:t> </a:t>
            </a:r>
            <a:endParaRPr lang="en-US" sz="1200" b="0" i="0" u="none" strike="noStrike" kern="1200" cap="none" spc="0" normalizeH="0" baseline="0" noProof="0">
              <a:ln>
                <a:noFill/>
              </a:ln>
              <a:solidFill>
                <a:sysClr val="windowText" lastClr="000000"/>
              </a:solidFill>
              <a:effectLst/>
              <a:uLnTx/>
              <a:uFillTx/>
              <a:latin typeface="Arial" panose="020B060402020202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effectLst/>
              <a:uLnTx/>
              <a:uFillTx/>
              <a:latin typeface="Arial" panose="020B0604020202020204"/>
              <a:ea typeface="+mn-ea"/>
              <a:cs typeface="+mn-cs"/>
            </a:endParaRPr>
          </a:p>
        </p:txBody>
      </p:sp>
      <p:graphicFrame>
        <p:nvGraphicFramePr>
          <p:cNvPr id="5" name="Chart 4">
            <a:extLst>
              <a:ext uri="{FF2B5EF4-FFF2-40B4-BE49-F238E27FC236}">
                <a16:creationId xmlns:a16="http://schemas.microsoft.com/office/drawing/2014/main" id="{01E6F00A-1BA0-4989-8672-6990B020BB15}"/>
              </a:ext>
              <a:ext uri="{147F2762-F138-4A5C-976F-8EAC2B608ADB}">
                <a16:predDERef xmlns:a16="http://schemas.microsoft.com/office/drawing/2014/main" pred="{34CDCC41-37F6-482F-A524-EBE8090E8133}"/>
              </a:ext>
            </a:extLst>
          </p:cNvPr>
          <p:cNvGraphicFramePr>
            <a:graphicFrameLocks/>
          </p:cNvGraphicFramePr>
          <p:nvPr>
            <p:extLst>
              <p:ext uri="{D42A27DB-BD31-4B8C-83A1-F6EECF244321}">
                <p14:modId xmlns:p14="http://schemas.microsoft.com/office/powerpoint/2010/main" val="1175569713"/>
              </p:ext>
            </p:extLst>
          </p:nvPr>
        </p:nvGraphicFramePr>
        <p:xfrm>
          <a:off x="7542712" y="1775097"/>
          <a:ext cx="3429000" cy="44704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2864282225"/>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962872" y="85842"/>
            <a:ext cx="10501541" cy="899127"/>
          </a:xfrm>
        </p:spPr>
        <p:txBody>
          <a:bodyPr>
            <a:noAutofit/>
          </a:bodyPr>
          <a:lstStyle/>
          <a:p>
            <a:r>
              <a:rPr lang="en-US" sz="2400">
                <a:latin typeface="Arial Black"/>
                <a:cs typeface="Segoe UI"/>
              </a:rPr>
              <a:t>CD continues to expand</a:t>
            </a:r>
            <a:endParaRPr lang="en-US" sz="2400">
              <a:solidFill>
                <a:srgbClr val="C00000"/>
              </a:solidFill>
              <a:latin typeface="Arial Black"/>
              <a:cs typeface="Segoe UI"/>
            </a:endParaRPr>
          </a:p>
        </p:txBody>
      </p:sp>
      <p:sp>
        <p:nvSpPr>
          <p:cNvPr id="5" name="Rectangle 4">
            <a:extLst>
              <a:ext uri="{FF2B5EF4-FFF2-40B4-BE49-F238E27FC236}">
                <a16:creationId xmlns:a16="http://schemas.microsoft.com/office/drawing/2014/main" id="{CD4AD624-B2BA-4B80-83AD-91EF104572E5}"/>
              </a:ext>
            </a:extLst>
          </p:cNvPr>
          <p:cNvSpPr/>
          <p:nvPr/>
        </p:nvSpPr>
        <p:spPr>
          <a:xfrm>
            <a:off x="1033669" y="956133"/>
            <a:ext cx="10078279" cy="569496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AutoShape 5">
            <a:extLst>
              <a:ext uri="{FF2B5EF4-FFF2-40B4-BE49-F238E27FC236}">
                <a16:creationId xmlns:a16="http://schemas.microsoft.com/office/drawing/2014/main" id="{0E4C21E7-F148-5172-741C-496C7AD29CBA}"/>
              </a:ext>
            </a:extLst>
          </p:cNvPr>
          <p:cNvSpPr>
            <a:spLocks noChangeArrowheads="1"/>
          </p:cNvSpPr>
          <p:nvPr>
            <p:custDataLst>
              <p:tags r:id="rId1"/>
            </p:custDataLst>
          </p:nvPr>
        </p:nvSpPr>
        <p:spPr bwMode="auto">
          <a:xfrm rot="5400000">
            <a:off x="5903338" y="-4096094"/>
            <a:ext cx="768096" cy="1093495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300" b="1">
                <a:solidFill>
                  <a:schemeClr val="bg1"/>
                </a:solidFill>
                <a:latin typeface="Arial" panose="020B0604020202020204"/>
                <a:sym typeface="Gill Sans"/>
              </a:rPr>
              <a:t>CD Spending by Country Groupings</a:t>
            </a:r>
          </a:p>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300" b="1" i="0" u="none" strike="noStrike" kern="1200" cap="none" spc="0" normalizeH="0" baseline="0" noProof="0">
                <a:ln>
                  <a:noFill/>
                </a:ln>
                <a:solidFill>
                  <a:schemeClr val="bg1"/>
                </a:solidFill>
                <a:effectLst/>
                <a:uLnTx/>
                <a:uFillTx/>
                <a:latin typeface="Arial" panose="020B0604020202020204"/>
                <a:ea typeface="+mn-ea"/>
                <a:cs typeface="+mn-cs"/>
                <a:sym typeface="Gill Sans"/>
              </a:rPr>
              <a:t>Concentrated in Programs and Fragile &amp; Conflict-Affected States</a:t>
            </a:r>
          </a:p>
        </p:txBody>
      </p:sp>
      <p:sp>
        <p:nvSpPr>
          <p:cNvPr id="8" name="TextBox 3">
            <a:extLst>
              <a:ext uri="{FF2B5EF4-FFF2-40B4-BE49-F238E27FC236}">
                <a16:creationId xmlns:a16="http://schemas.microsoft.com/office/drawing/2014/main" id="{3AE00DB7-409A-8A1C-A8D4-22E6A3A7EFAB}"/>
              </a:ext>
            </a:extLst>
          </p:cNvPr>
          <p:cNvSpPr txBox="1"/>
          <p:nvPr/>
        </p:nvSpPr>
        <p:spPr>
          <a:xfrm>
            <a:off x="4167794" y="1926219"/>
            <a:ext cx="3657600" cy="49162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ME&amp;CA: Capacity Development Spending </a:t>
            </a:r>
          </a:p>
          <a:p>
            <a:pPr algn="ctr"/>
            <a:r>
              <a:rPr lang="en-US" sz="1200" b="1">
                <a:latin typeface="Arial" panose="020B0604020202020204" pitchFamily="34" charset="0"/>
                <a:cs typeface="Arial" panose="020B0604020202020204" pitchFamily="34" charset="0"/>
              </a:rPr>
              <a:t>by Country Groupings</a:t>
            </a:r>
          </a:p>
        </p:txBody>
      </p:sp>
      <p:sp>
        <p:nvSpPr>
          <p:cNvPr id="9" name="TextBox 4">
            <a:extLst>
              <a:ext uri="{FF2B5EF4-FFF2-40B4-BE49-F238E27FC236}">
                <a16:creationId xmlns:a16="http://schemas.microsoft.com/office/drawing/2014/main" id="{08C0DE99-9EB9-4207-3163-D79047C25FE7}"/>
              </a:ext>
            </a:extLst>
          </p:cNvPr>
          <p:cNvSpPr txBox="1"/>
          <p:nvPr/>
        </p:nvSpPr>
        <p:spPr>
          <a:xfrm>
            <a:off x="1796955" y="6082553"/>
            <a:ext cx="8099621" cy="65118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a:solidFill>
                  <a:schemeClr val="dk1"/>
                </a:solidFill>
                <a:effectLst/>
                <a:latin typeface="Arial" panose="020B0604020202020204" pitchFamily="34" charset="0"/>
                <a:ea typeface="+mn-ea"/>
                <a:cs typeface="Arial" panose="020B0604020202020204" pitchFamily="34" charset="0"/>
              </a:rPr>
              <a:t>Source: IMF staff calculations.</a:t>
            </a:r>
          </a:p>
          <a:p>
            <a:r>
              <a:rPr lang="en-US" sz="700">
                <a:latin typeface="Arial" panose="020B0604020202020204" pitchFamily="34" charset="0"/>
                <a:cs typeface="Arial" panose="020B0604020202020204" pitchFamily="34" charset="0"/>
              </a:rPr>
              <a:t>Note: </a:t>
            </a:r>
            <a:r>
              <a:rPr lang="en-US" sz="700" b="1">
                <a:latin typeface="Arial" panose="020B0604020202020204" pitchFamily="34" charset="0"/>
                <a:cs typeface="Arial" panose="020B0604020202020204" pitchFamily="34" charset="0"/>
              </a:rPr>
              <a:t>LICs</a:t>
            </a:r>
            <a:r>
              <a:rPr lang="en-US" sz="700">
                <a:latin typeface="Arial" panose="020B0604020202020204" pitchFamily="34" charset="0"/>
                <a:cs typeface="Arial" panose="020B0604020202020204" pitchFamily="34" charset="0"/>
              </a:rPr>
              <a:t> include Afghanistan, Djibouti, Kyrgyz Republic, Mauritania, Somalia, Sudan, Tajikistan, Uzbekistan, and Yemen. </a:t>
            </a:r>
          </a:p>
          <a:p>
            <a:r>
              <a:rPr lang="en-US" sz="700" b="1">
                <a:solidFill>
                  <a:schemeClr val="dk1"/>
                </a:solidFill>
                <a:effectLst/>
                <a:latin typeface="Arial" panose="020B0604020202020204" pitchFamily="34" charset="0"/>
                <a:ea typeface="+mn-ea"/>
                <a:cs typeface="Arial" panose="020B0604020202020204" pitchFamily="34" charset="0"/>
              </a:rPr>
              <a:t>Fragile and program countries </a:t>
            </a:r>
            <a:r>
              <a:rPr lang="en-US" sz="700">
                <a:solidFill>
                  <a:schemeClr val="dk1"/>
                </a:solidFill>
                <a:effectLst/>
                <a:latin typeface="Arial" panose="020B0604020202020204" pitchFamily="34" charset="0"/>
                <a:ea typeface="+mn-ea"/>
                <a:cs typeface="Arial" panose="020B0604020202020204" pitchFamily="34" charset="0"/>
              </a:rPr>
              <a:t>include Afghanistan, Armenia, Egypt, Georgia, Iraq, Jordan, Lebanon, Libya, Mauritania, Morocco, Pakistan, Somalia, Sudan, Syria, West Bank and Gaza, and Yemen. </a:t>
            </a:r>
          </a:p>
          <a:p>
            <a:r>
              <a:rPr lang="en-US" sz="700">
                <a:latin typeface="Arial" panose="020B0604020202020204" pitchFamily="34" charset="0"/>
                <a:cs typeface="Arial" panose="020B0604020202020204" pitchFamily="34" charset="0"/>
              </a:rPr>
              <a:t>Data are as of March 8, 2024.</a:t>
            </a:r>
            <a:endParaRPr lang="en-US" sz="700">
              <a:solidFill>
                <a:schemeClr val="dk1"/>
              </a:solidFill>
              <a:effectLst/>
              <a:latin typeface="Arial" panose="020B0604020202020204" pitchFamily="34" charset="0"/>
              <a:ea typeface="+mn-ea"/>
              <a:cs typeface="Arial" panose="020B0604020202020204" pitchFamily="34" charset="0"/>
            </a:endParaRPr>
          </a:p>
        </p:txBody>
      </p:sp>
      <p:grpSp>
        <p:nvGrpSpPr>
          <p:cNvPr id="3" name="Group 2">
            <a:extLst>
              <a:ext uri="{FF2B5EF4-FFF2-40B4-BE49-F238E27FC236}">
                <a16:creationId xmlns:a16="http://schemas.microsoft.com/office/drawing/2014/main" id="{F1C6EB7F-B71B-4E04-9D0E-A7F05CE123F8}"/>
              </a:ext>
            </a:extLst>
          </p:cNvPr>
          <p:cNvGrpSpPr/>
          <p:nvPr/>
        </p:nvGrpSpPr>
        <p:grpSpPr>
          <a:xfrm>
            <a:off x="1294602" y="2417842"/>
            <a:ext cx="3657600" cy="3657600"/>
            <a:chOff x="0" y="0"/>
            <a:chExt cx="3657600" cy="3657600"/>
          </a:xfrm>
        </p:grpSpPr>
        <p:graphicFrame>
          <p:nvGraphicFramePr>
            <p:cNvPr id="6" name="Pie big">
              <a:extLst>
                <a:ext uri="{FF2B5EF4-FFF2-40B4-BE49-F238E27FC236}">
                  <a16:creationId xmlns:a16="http://schemas.microsoft.com/office/drawing/2014/main" id="{579B80FA-4CA0-3B68-F6C1-B946CEDBEB1C}"/>
                </a:ext>
              </a:extLst>
            </p:cNvPr>
            <p:cNvGraphicFramePr>
              <a:graphicFrameLocks/>
            </p:cNvGraphicFramePr>
            <p:nvPr>
              <p:extLst>
                <p:ext uri="{D42A27DB-BD31-4B8C-83A1-F6EECF244321}">
                  <p14:modId xmlns:p14="http://schemas.microsoft.com/office/powerpoint/2010/main" val="2477283568"/>
                </p:ext>
              </p:extLst>
            </p:nvPr>
          </p:nvGraphicFramePr>
          <p:xfrm>
            <a:off x="0" y="0"/>
            <a:ext cx="3657600" cy="3657600"/>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7" name="Pie small">
              <a:extLst>
                <a:ext uri="{FF2B5EF4-FFF2-40B4-BE49-F238E27FC236}">
                  <a16:creationId xmlns:a16="http://schemas.microsoft.com/office/drawing/2014/main" id="{DD6EC038-6A37-4AE9-85CB-5EBAE02A932A}"/>
                </a:ext>
              </a:extLst>
            </p:cNvPr>
            <p:cNvGraphicFramePr>
              <a:graphicFrameLocks/>
            </p:cNvGraphicFramePr>
            <p:nvPr>
              <p:extLst>
                <p:ext uri="{D42A27DB-BD31-4B8C-83A1-F6EECF244321}">
                  <p14:modId xmlns:p14="http://schemas.microsoft.com/office/powerpoint/2010/main" val="3295186329"/>
                </p:ext>
              </p:extLst>
            </p:nvPr>
          </p:nvGraphicFramePr>
          <p:xfrm>
            <a:off x="685800" y="685800"/>
            <a:ext cx="2286000" cy="2286000"/>
          </p:xfrm>
          <a:graphic>
            <a:graphicData uri="http://schemas.openxmlformats.org/drawingml/2006/chart">
              <c:chart xmlns:c="http://schemas.openxmlformats.org/drawingml/2006/chart" xmlns:r="http://schemas.openxmlformats.org/officeDocument/2006/relationships" r:id="rId5"/>
            </a:graphicData>
          </a:graphic>
        </p:graphicFrame>
      </p:grpSp>
      <p:grpSp>
        <p:nvGrpSpPr>
          <p:cNvPr id="10" name="Group 9">
            <a:extLst>
              <a:ext uri="{FF2B5EF4-FFF2-40B4-BE49-F238E27FC236}">
                <a16:creationId xmlns:a16="http://schemas.microsoft.com/office/drawing/2014/main" id="{4A696773-0BC4-48A8-9D1A-A958D3E475E8}"/>
              </a:ext>
            </a:extLst>
          </p:cNvPr>
          <p:cNvGrpSpPr/>
          <p:nvPr/>
        </p:nvGrpSpPr>
        <p:grpSpPr>
          <a:xfrm>
            <a:off x="7002262" y="2424953"/>
            <a:ext cx="3657600" cy="3657600"/>
            <a:chOff x="0" y="0"/>
            <a:chExt cx="3657600" cy="3657600"/>
          </a:xfrm>
        </p:grpSpPr>
        <p:graphicFrame>
          <p:nvGraphicFramePr>
            <p:cNvPr id="11" name="Pie big">
              <a:extLst>
                <a:ext uri="{FF2B5EF4-FFF2-40B4-BE49-F238E27FC236}">
                  <a16:creationId xmlns:a16="http://schemas.microsoft.com/office/drawing/2014/main" id="{5361490E-DF40-6895-C944-F487573FD394}"/>
                </a:ext>
              </a:extLst>
            </p:cNvPr>
            <p:cNvGraphicFramePr>
              <a:graphicFrameLocks/>
            </p:cNvGraphicFramePr>
            <p:nvPr>
              <p:extLst>
                <p:ext uri="{D42A27DB-BD31-4B8C-83A1-F6EECF244321}">
                  <p14:modId xmlns:p14="http://schemas.microsoft.com/office/powerpoint/2010/main" val="2260636950"/>
                </p:ext>
              </p:extLst>
            </p:nvPr>
          </p:nvGraphicFramePr>
          <p:xfrm>
            <a:off x="0" y="0"/>
            <a:ext cx="3657600" cy="365760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2" name="Pie small">
              <a:extLst>
                <a:ext uri="{FF2B5EF4-FFF2-40B4-BE49-F238E27FC236}">
                  <a16:creationId xmlns:a16="http://schemas.microsoft.com/office/drawing/2014/main" id="{F48566C0-5CC8-4473-66D5-2D83E821DA04}"/>
                </a:ext>
              </a:extLst>
            </p:cNvPr>
            <p:cNvGraphicFramePr>
              <a:graphicFrameLocks/>
            </p:cNvGraphicFramePr>
            <p:nvPr>
              <p:extLst>
                <p:ext uri="{D42A27DB-BD31-4B8C-83A1-F6EECF244321}">
                  <p14:modId xmlns:p14="http://schemas.microsoft.com/office/powerpoint/2010/main" val="3117767722"/>
                </p:ext>
              </p:extLst>
            </p:nvPr>
          </p:nvGraphicFramePr>
          <p:xfrm>
            <a:off x="685800" y="685800"/>
            <a:ext cx="2286000" cy="2286000"/>
          </p:xfrm>
          <a:graphic>
            <a:graphicData uri="http://schemas.openxmlformats.org/drawingml/2006/chart">
              <c:chart xmlns:c="http://schemas.openxmlformats.org/drawingml/2006/chart" xmlns:r="http://schemas.openxmlformats.org/officeDocument/2006/relationships" r:id="rId7"/>
            </a:graphicData>
          </a:graphic>
        </p:graphicFrame>
      </p:grpSp>
    </p:spTree>
    <p:extLst>
      <p:ext uri="{BB962C8B-B14F-4D97-AF65-F5344CB8AC3E}">
        <p14:creationId xmlns:p14="http://schemas.microsoft.com/office/powerpoint/2010/main" val="3988363231"/>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37F5-88FB-4198-A2CD-EBBED06E870F}"/>
              </a:ext>
            </a:extLst>
          </p:cNvPr>
          <p:cNvSpPr>
            <a:spLocks noGrp="1"/>
          </p:cNvSpPr>
          <p:nvPr>
            <p:ph type="title"/>
          </p:nvPr>
        </p:nvSpPr>
        <p:spPr>
          <a:xfrm>
            <a:off x="1295400" y="1371600"/>
            <a:ext cx="9601200" cy="2804160"/>
          </a:xfrm>
        </p:spPr>
        <p:txBody>
          <a:bodyPr>
            <a:normAutofit/>
          </a:bodyPr>
          <a:lstStyle/>
          <a:p>
            <a:pPr>
              <a:spcBef>
                <a:spcPts val="422"/>
              </a:spcBef>
              <a:spcAft>
                <a:spcPts val="844"/>
              </a:spcAft>
            </a:pPr>
            <a:r>
              <a:rPr lang="en-US" altLang="en-US" sz="3300">
                <a:latin typeface="Arial Black" panose="020B0A04020102020204" pitchFamily="34" charset="0"/>
                <a:ea typeface="Segoe UI" panose="020B0502040204020203" pitchFamily="34" charset="0"/>
                <a:cs typeface="Segoe UI" panose="020B0502040204020203" pitchFamily="34" charset="0"/>
              </a:rPr>
              <a:t>Thank you</a:t>
            </a:r>
          </a:p>
        </p:txBody>
      </p:sp>
    </p:spTree>
    <p:extLst>
      <p:ext uri="{BB962C8B-B14F-4D97-AF65-F5344CB8AC3E}">
        <p14:creationId xmlns:p14="http://schemas.microsoft.com/office/powerpoint/2010/main" val="1909282488"/>
      </p:ext>
    </p:extLst>
  </p:cSld>
  <p:clrMapOvr>
    <a:overrideClrMapping bg1="lt1" tx1="dk1" bg2="lt2" tx2="dk2" accent1="accent1" accent2="accent2" accent3="accent3" accent4="accent4" accent5="accent5" accent6="accent6" hlink="hlink" folHlink="folHlink"/>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person, person&#10;&#10;Description automatically generated">
            <a:extLst>
              <a:ext uri="{FF2B5EF4-FFF2-40B4-BE49-F238E27FC236}">
                <a16:creationId xmlns:a16="http://schemas.microsoft.com/office/drawing/2014/main" id="{B9FCCD0B-1343-4E86-9A1D-DBB66A50201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01021" y="3959448"/>
            <a:ext cx="1796549" cy="2017178"/>
          </a:xfrm>
          <a:prstGeom prst="rect">
            <a:avLst/>
          </a:prstGeom>
        </p:spPr>
      </p:pic>
      <p:pic>
        <p:nvPicPr>
          <p:cNvPr id="3" name="Picture 2" descr="Background pattern&#10;&#10;Description automatically generated">
            <a:extLst>
              <a:ext uri="{FF2B5EF4-FFF2-40B4-BE49-F238E27FC236}">
                <a16:creationId xmlns:a16="http://schemas.microsoft.com/office/drawing/2014/main" id="{97C3871D-303B-4916-BD1B-9DEDEB95C0B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0"/>
            <a:ext cx="12286977" cy="6858000"/>
          </a:xfrm>
          <a:prstGeom prst="rect">
            <a:avLst/>
          </a:prstGeom>
        </p:spPr>
      </p:pic>
      <p:sp>
        <p:nvSpPr>
          <p:cNvPr id="7" name="Rectangle 6">
            <a:extLst>
              <a:ext uri="{FF2B5EF4-FFF2-40B4-BE49-F238E27FC236}">
                <a16:creationId xmlns:a16="http://schemas.microsoft.com/office/drawing/2014/main" id="{FACAAAF7-A9A6-4565-9441-900F87CC2F27}"/>
              </a:ext>
            </a:extLst>
          </p:cNvPr>
          <p:cNvSpPr/>
          <p:nvPr/>
        </p:nvSpPr>
        <p:spPr>
          <a:xfrm>
            <a:off x="1636726" y="2738767"/>
            <a:ext cx="9013523" cy="830997"/>
          </a:xfrm>
          <a:prstGeom prst="rect">
            <a:avLst/>
          </a:prstGeom>
        </p:spPr>
        <p:txBody>
          <a:bodyPr wrap="square" lIns="91440" tIns="45720" rIns="91440" bIns="45720" anchor="t">
            <a:spAutoFit/>
          </a:bodyPr>
          <a:lstStyle/>
          <a:p>
            <a:pPr algn="ctr"/>
            <a:r>
              <a:rPr lang="ar-LB" sz="2400" b="1" dirty="0">
                <a:solidFill>
                  <a:schemeClr val="bg2">
                    <a:lumMod val="90000"/>
                  </a:schemeClr>
                </a:solidFill>
                <a:latin typeface="Univers"/>
                <a:cs typeface="Times New Roman"/>
              </a:rPr>
              <a:t>الثلاثاء 28 مايو/ أيار من الساعة 4:00 إلى 5:15 مساءً (بتوقيت الكويت)</a:t>
            </a:r>
            <a:endParaRPr lang="ar-SA" sz="2400" b="1" dirty="0">
              <a:solidFill>
                <a:schemeClr val="bg2">
                  <a:lumMod val="90000"/>
                </a:schemeClr>
              </a:solidFill>
              <a:latin typeface="Univers"/>
              <a:cs typeface="Times New Roman"/>
            </a:endParaRPr>
          </a:p>
          <a:p>
            <a:pPr algn="ctr"/>
            <a:r>
              <a:rPr lang="ar-LB" sz="2400" b="1" dirty="0">
                <a:solidFill>
                  <a:schemeClr val="bg2">
                    <a:lumMod val="90000"/>
                  </a:schemeClr>
                </a:solidFill>
                <a:latin typeface="Univers" panose="020B0604020202020204" pitchFamily="34" charset="0"/>
                <a:ea typeface="Times New Roman" panose="02020603050405020304" pitchFamily="18" charset="0"/>
              </a:rPr>
              <a:t>باللغة الإنجليزية مصحوبةً بالترجمة الفورية إلى اللغة العربية</a:t>
            </a:r>
            <a:endParaRPr lang="en-US" sz="2400" dirty="0">
              <a:solidFill>
                <a:schemeClr val="bg2">
                  <a:lumMod val="90000"/>
                </a:schemeClr>
              </a:solidFill>
              <a:latin typeface="Univers" panose="020B0604020202020204" pitchFamily="34" charset="0"/>
            </a:endParaRPr>
          </a:p>
        </p:txBody>
      </p:sp>
      <p:pic>
        <p:nvPicPr>
          <p:cNvPr id="28" name="Picture 27">
            <a:extLst>
              <a:ext uri="{FF2B5EF4-FFF2-40B4-BE49-F238E27FC236}">
                <a16:creationId xmlns:a16="http://schemas.microsoft.com/office/drawing/2014/main" id="{6636FB62-9C95-4EDB-881E-544178D533E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634635" y="133535"/>
            <a:ext cx="1370222" cy="1377871"/>
          </a:xfrm>
          <a:prstGeom prst="rect">
            <a:avLst/>
          </a:prstGeom>
          <a:effectLst/>
        </p:spPr>
      </p:pic>
      <p:pic>
        <p:nvPicPr>
          <p:cNvPr id="51" name="Picture 50" descr="Logo&#10;&#10;Description automatically generated">
            <a:extLst>
              <a:ext uri="{FF2B5EF4-FFF2-40B4-BE49-F238E27FC236}">
                <a16:creationId xmlns:a16="http://schemas.microsoft.com/office/drawing/2014/main" id="{E0B8BA94-D7DC-4020-A42E-38A2B227450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06129" y="59240"/>
            <a:ext cx="1505447" cy="1493429"/>
          </a:xfrm>
          <a:prstGeom prst="rect">
            <a:avLst/>
          </a:prstGeom>
        </p:spPr>
      </p:pic>
      <p:sp>
        <p:nvSpPr>
          <p:cNvPr id="14" name="Rectangle 13">
            <a:extLst>
              <a:ext uri="{FF2B5EF4-FFF2-40B4-BE49-F238E27FC236}">
                <a16:creationId xmlns:a16="http://schemas.microsoft.com/office/drawing/2014/main" id="{3FA9B093-0F9A-44B7-BC93-057C2032B847}"/>
              </a:ext>
            </a:extLst>
          </p:cNvPr>
          <p:cNvSpPr/>
          <p:nvPr/>
        </p:nvSpPr>
        <p:spPr>
          <a:xfrm>
            <a:off x="772161" y="1495194"/>
            <a:ext cx="10353040" cy="1077218"/>
          </a:xfrm>
          <a:prstGeom prst="rect">
            <a:avLst/>
          </a:prstGeom>
        </p:spPr>
        <p:txBody>
          <a:bodyPr wrap="square" lIns="91440" tIns="45720" rIns="91440" bIns="45720" anchor="t">
            <a:spAutoFit/>
          </a:bodyPr>
          <a:lstStyle/>
          <a:p>
            <a:pPr algn="ctr"/>
            <a:r>
              <a:rPr lang="ar-LB"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rPr>
              <a:t>تقرير صندوق النقد الدولي حول آفاق الاقتصاد الإقليمي لمنطقة الشرق الأوسط وشمال إفريقيا: تفاوت مستويات الانتعاش وسط حالة من عدم اليقين الشديد</a:t>
            </a:r>
            <a:endParaRPr lang="en-US" sz="3200" b="1" dirty="0">
              <a:solidFill>
                <a:schemeClr val="bg1"/>
              </a:solidFill>
              <a:effectLst>
                <a:outerShdw blurRad="38100" dist="38100" dir="2700000" algn="tl">
                  <a:srgbClr val="000000">
                    <a:alpha val="43137"/>
                  </a:srgbClr>
                </a:outerShdw>
              </a:effectLst>
              <a:latin typeface="Arial" panose="020B0604020202020204" pitchFamily="34" charset="0"/>
              <a:ea typeface="Times New Roman" panose="02020603050405020304" pitchFamily="18" charset="0"/>
            </a:endParaRPr>
          </a:p>
        </p:txBody>
      </p:sp>
      <p:grpSp>
        <p:nvGrpSpPr>
          <p:cNvPr id="46" name="Group 45">
            <a:extLst>
              <a:ext uri="{FF2B5EF4-FFF2-40B4-BE49-F238E27FC236}">
                <a16:creationId xmlns:a16="http://schemas.microsoft.com/office/drawing/2014/main" id="{7C5AD80E-2EC0-FEFA-88E1-D6CB594D9AF0}"/>
              </a:ext>
            </a:extLst>
          </p:cNvPr>
          <p:cNvGrpSpPr/>
          <p:nvPr/>
        </p:nvGrpSpPr>
        <p:grpSpPr>
          <a:xfrm>
            <a:off x="833789" y="4106279"/>
            <a:ext cx="2240331" cy="2339756"/>
            <a:chOff x="7445063" y="4162460"/>
            <a:chExt cx="2240331" cy="2339756"/>
          </a:xfrm>
        </p:grpSpPr>
        <p:sp>
          <p:nvSpPr>
            <p:cNvPr id="6" name="Rectangle 5">
              <a:extLst>
                <a:ext uri="{FF2B5EF4-FFF2-40B4-BE49-F238E27FC236}">
                  <a16:creationId xmlns:a16="http://schemas.microsoft.com/office/drawing/2014/main" id="{1BD255C1-1A05-1CAC-7500-429B8A5864EC}"/>
                </a:ext>
              </a:extLst>
            </p:cNvPr>
            <p:cNvSpPr/>
            <p:nvPr/>
          </p:nvSpPr>
          <p:spPr>
            <a:xfrm>
              <a:off x="7445063" y="5671219"/>
              <a:ext cx="2240331" cy="830997"/>
            </a:xfrm>
            <a:prstGeom prst="rect">
              <a:avLst/>
            </a:prstGeom>
          </p:spPr>
          <p:txBody>
            <a:bodyPr wrap="square" lIns="91440" tIns="45720" rIns="91440" bIns="45720" anchor="t">
              <a:spAutoFit/>
            </a:bodyPr>
            <a:lstStyle/>
            <a:p>
              <a:pPr algn="ctr"/>
              <a:r>
                <a:rPr lang="ar-LB" sz="1600" b="1" dirty="0">
                  <a:solidFill>
                    <a:schemeClr val="bg1">
                      <a:lumMod val="75000"/>
                    </a:schemeClr>
                  </a:solidFill>
                  <a:effectLst>
                    <a:outerShdw blurRad="50800" dist="38100" dir="2700000" algn="tl" rotWithShape="0">
                      <a:prstClr val="black">
                        <a:alpha val="40000"/>
                      </a:prstClr>
                    </a:outerShdw>
                  </a:effectLst>
                  <a:cs typeface="Times New Roman"/>
                </a:rPr>
                <a:t>سالم نيشي</a:t>
              </a:r>
              <a:endParaRPr lang="ar-SA" sz="1600" b="1" dirty="0">
                <a:solidFill>
                  <a:schemeClr val="bg1">
                    <a:lumMod val="75000"/>
                  </a:schemeClr>
                </a:solidFill>
                <a:effectLst>
                  <a:outerShdw blurRad="50800" dist="38100" dir="2700000" algn="tl" rotWithShape="0">
                    <a:prstClr val="black">
                      <a:alpha val="40000"/>
                    </a:prstClr>
                  </a:outerShdw>
                </a:effectLst>
                <a:cs typeface="Times New Roman"/>
              </a:endParaRPr>
            </a:p>
            <a:p>
              <a:pPr algn="ctr"/>
              <a:r>
                <a:rPr lang="en-US" sz="1600" b="1" dirty="0">
                  <a:solidFill>
                    <a:srgbClr val="FEA900"/>
                  </a:solidFill>
                  <a:effectLst>
                    <a:outerShdw blurRad="50800" dist="38100" dir="2700000" algn="tl" rotWithShape="0">
                      <a:prstClr val="black">
                        <a:alpha val="40000"/>
                      </a:prstClr>
                    </a:outerShdw>
                  </a:effectLst>
                  <a:cs typeface="Times New Roman"/>
                </a:rPr>
                <a:t> </a:t>
              </a:r>
              <a:r>
                <a:rPr lang="ar-LB" sz="1600" b="1" dirty="0">
                  <a:solidFill>
                    <a:srgbClr val="FEA900"/>
                  </a:solidFill>
                  <a:effectLst>
                    <a:outerShdw blurRad="50800" dist="38100" dir="2700000" algn="tl" rotWithShape="0">
                      <a:prstClr val="black">
                        <a:alpha val="40000"/>
                      </a:prstClr>
                    </a:outerShdw>
                  </a:effectLst>
                  <a:cs typeface="Times New Roman"/>
                </a:rPr>
                <a:t>اقتصادي</a:t>
              </a:r>
              <a:r>
                <a:rPr lang="ar-SA" sz="1600" b="1" dirty="0">
                  <a:solidFill>
                    <a:srgbClr val="FEA900"/>
                  </a:solidFill>
                  <a:effectLst>
                    <a:outerShdw blurRad="50800" dist="38100" dir="2700000" algn="tl" rotWithShape="0">
                      <a:prstClr val="black">
                        <a:alpha val="40000"/>
                      </a:prstClr>
                    </a:outerShdw>
                  </a:effectLst>
                  <a:cs typeface="Times New Roman"/>
                </a:rPr>
                <a:t> في</a:t>
              </a:r>
              <a:r>
                <a:rPr lang="ar-LB" sz="1600" b="1" dirty="0">
                  <a:solidFill>
                    <a:srgbClr val="FEA900"/>
                  </a:solidFill>
                  <a:effectLst>
                    <a:outerShdw blurRad="50800" dist="38100" dir="2700000" algn="tl" rotWithShape="0">
                      <a:prstClr val="black">
                        <a:alpha val="40000"/>
                      </a:prstClr>
                    </a:outerShdw>
                  </a:effectLst>
                  <a:cs typeface="Times New Roman"/>
                </a:rPr>
                <a:t> إدارة الشرق الأوسط وآسيا الوسطى</a:t>
              </a:r>
              <a:endParaRPr lang="en-US" sz="1600" b="1" dirty="0">
                <a:solidFill>
                  <a:srgbClr val="FEA900"/>
                </a:solidFill>
                <a:effectLst>
                  <a:outerShdw blurRad="50800" dist="38100" dir="2700000" algn="tl" rotWithShape="0">
                    <a:prstClr val="black">
                      <a:alpha val="40000"/>
                    </a:prstClr>
                  </a:outerShdw>
                </a:effectLst>
                <a:cs typeface="Times New Roman"/>
              </a:endParaRPr>
            </a:p>
          </p:txBody>
        </p:sp>
        <p:pic>
          <p:nvPicPr>
            <p:cNvPr id="9" name="Picture 8">
              <a:extLst>
                <a:ext uri="{FF2B5EF4-FFF2-40B4-BE49-F238E27FC236}">
                  <a16:creationId xmlns:a16="http://schemas.microsoft.com/office/drawing/2014/main" id="{63B68EB1-6BFE-B80A-02A4-3D9BA4FED400}"/>
                </a:ext>
              </a:extLst>
            </p:cNvPr>
            <p:cNvPicPr>
              <a:picLocks/>
            </p:cNvPicPr>
            <p:nvPr/>
          </p:nvPicPr>
          <p:blipFill rotWithShape="1">
            <a:blip r:embed="rId6">
              <a:extLst>
                <a:ext uri="{28A0092B-C50C-407E-A947-70E740481C1C}">
                  <a14:useLocalDpi xmlns:a14="http://schemas.microsoft.com/office/drawing/2010/main" val="0"/>
                </a:ext>
              </a:extLst>
            </a:blip>
            <a:srcRect/>
            <a:stretch/>
          </p:blipFill>
          <p:spPr>
            <a:xfrm>
              <a:off x="7810848" y="4162460"/>
              <a:ext cx="1508760" cy="1508759"/>
            </a:xfrm>
            <a:prstGeom prst="ellipse">
              <a:avLst/>
            </a:prstGeom>
            <a:solidFill>
              <a:schemeClr val="bg1"/>
            </a:solidFill>
            <a:ln>
              <a:noFill/>
            </a:ln>
          </p:spPr>
        </p:pic>
      </p:grpSp>
      <p:grpSp>
        <p:nvGrpSpPr>
          <p:cNvPr id="43" name="Group 42">
            <a:extLst>
              <a:ext uri="{FF2B5EF4-FFF2-40B4-BE49-F238E27FC236}">
                <a16:creationId xmlns:a16="http://schemas.microsoft.com/office/drawing/2014/main" id="{82336115-D3EB-A88E-0CFE-3ECE55CEACA1}"/>
              </a:ext>
            </a:extLst>
          </p:cNvPr>
          <p:cNvGrpSpPr/>
          <p:nvPr/>
        </p:nvGrpSpPr>
        <p:grpSpPr>
          <a:xfrm>
            <a:off x="8951542" y="4067857"/>
            <a:ext cx="2248062" cy="2624399"/>
            <a:chOff x="158892" y="4093260"/>
            <a:chExt cx="2248062" cy="2624399"/>
          </a:xfrm>
        </p:grpSpPr>
        <p:sp>
          <p:nvSpPr>
            <p:cNvPr id="16" name="TextBox 15">
              <a:extLst>
                <a:ext uri="{FF2B5EF4-FFF2-40B4-BE49-F238E27FC236}">
                  <a16:creationId xmlns:a16="http://schemas.microsoft.com/office/drawing/2014/main" id="{DF0721D4-0A0A-8462-5008-5DDF9E8C0D5D}"/>
                </a:ext>
              </a:extLst>
            </p:cNvPr>
            <p:cNvSpPr txBox="1"/>
            <p:nvPr/>
          </p:nvSpPr>
          <p:spPr>
            <a:xfrm>
              <a:off x="158892" y="5640441"/>
              <a:ext cx="2248062" cy="1077218"/>
            </a:xfrm>
            <a:prstGeom prst="rect">
              <a:avLst/>
            </a:prstGeom>
            <a:noFill/>
          </p:spPr>
          <p:txBody>
            <a:bodyPr wrap="square">
              <a:spAutoFit/>
            </a:bodyPr>
            <a:lstStyle/>
            <a:p>
              <a:pPr algn="ctr"/>
              <a:r>
                <a:rPr lang="ar-LB" sz="1600"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rPr>
                <a:t>باولو دروموند</a:t>
              </a:r>
              <a:endParaRPr lang="ar-SA" sz="1600"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endParaRPr>
            </a:p>
            <a:p>
              <a:pPr algn="ctr"/>
              <a:r>
                <a:rPr lang="ar-LB" sz="1600" b="1" dirty="0">
                  <a:solidFill>
                    <a:srgbClr val="FEA900"/>
                  </a:solidFill>
                  <a:effectLst>
                    <a:outerShdw blurRad="50800" dist="38100" dir="2700000" algn="tl" rotWithShape="0">
                      <a:prstClr val="black">
                        <a:alpha val="40000"/>
                      </a:prstClr>
                    </a:outerShdw>
                  </a:effectLst>
                  <a:cs typeface="Times New Roman" panose="02020603050405020304" pitchFamily="18" charset="0"/>
                </a:rPr>
                <a:t>مدير مركز صندوق النقد الدولي للاقتصاد والتمويل في الشرق الأوسط</a:t>
              </a:r>
              <a:endParaRPr lang="en-US" sz="1600" b="1" dirty="0">
                <a:solidFill>
                  <a:srgbClr val="FEA900"/>
                </a:solidFill>
                <a:effectLst>
                  <a:outerShdw blurRad="50800" dist="38100" dir="2700000" algn="tl" rotWithShape="0">
                    <a:prstClr val="black">
                      <a:alpha val="40000"/>
                    </a:prstClr>
                  </a:outerShdw>
                </a:effectLst>
                <a:cs typeface="Times New Roman" panose="02020603050405020304" pitchFamily="18" charset="0"/>
              </a:endParaRPr>
            </a:p>
          </p:txBody>
        </p:sp>
        <p:pic>
          <p:nvPicPr>
            <p:cNvPr id="18" name="Picture 17" descr="A person in a suit and tie&#10;&#10;Description automatically generated">
              <a:extLst>
                <a:ext uri="{FF2B5EF4-FFF2-40B4-BE49-F238E27FC236}">
                  <a16:creationId xmlns:a16="http://schemas.microsoft.com/office/drawing/2014/main" id="{F97ED0FA-9740-FB63-E463-6508520950F9}"/>
                </a:ext>
              </a:extLst>
            </p:cNvPr>
            <p:cNvPicPr>
              <a:picLocks/>
            </p:cNvPicPr>
            <p:nvPr/>
          </p:nvPicPr>
          <p:blipFill>
            <a:blip r:embed="rId7">
              <a:extLst>
                <a:ext uri="{28A0092B-C50C-407E-A947-70E740481C1C}">
                  <a14:useLocalDpi xmlns:a14="http://schemas.microsoft.com/office/drawing/2010/main" val="0"/>
                </a:ext>
              </a:extLst>
            </a:blip>
            <a:stretch>
              <a:fillRect/>
            </a:stretch>
          </p:blipFill>
          <p:spPr>
            <a:xfrm>
              <a:off x="691374" y="4093260"/>
              <a:ext cx="1508760" cy="1508760"/>
            </a:xfrm>
            <a:prstGeom prst="ellipse">
              <a:avLst/>
            </a:prstGeom>
            <a:solidFill>
              <a:schemeClr val="bg1"/>
            </a:solidFill>
            <a:ln>
              <a:noFill/>
            </a:ln>
          </p:spPr>
        </p:pic>
      </p:grpSp>
      <p:grpSp>
        <p:nvGrpSpPr>
          <p:cNvPr id="44" name="Group 43">
            <a:extLst>
              <a:ext uri="{FF2B5EF4-FFF2-40B4-BE49-F238E27FC236}">
                <a16:creationId xmlns:a16="http://schemas.microsoft.com/office/drawing/2014/main" id="{38ADE9FC-3F2E-4D33-1084-2582BA1C63EE}"/>
              </a:ext>
            </a:extLst>
          </p:cNvPr>
          <p:cNvGrpSpPr/>
          <p:nvPr/>
        </p:nvGrpSpPr>
        <p:grpSpPr>
          <a:xfrm>
            <a:off x="6615628" y="4067857"/>
            <a:ext cx="2171759" cy="2624399"/>
            <a:chOff x="2611201" y="4093260"/>
            <a:chExt cx="2171759" cy="2624399"/>
          </a:xfrm>
        </p:grpSpPr>
        <p:sp>
          <p:nvSpPr>
            <p:cNvPr id="15" name="TextBox 14">
              <a:extLst>
                <a:ext uri="{FF2B5EF4-FFF2-40B4-BE49-F238E27FC236}">
                  <a16:creationId xmlns:a16="http://schemas.microsoft.com/office/drawing/2014/main" id="{FDC4FAF4-51DC-B77C-FBC7-2B6480B23E8F}"/>
                </a:ext>
              </a:extLst>
            </p:cNvPr>
            <p:cNvSpPr txBox="1"/>
            <p:nvPr/>
          </p:nvSpPr>
          <p:spPr>
            <a:xfrm>
              <a:off x="2611201" y="5640441"/>
              <a:ext cx="2171759" cy="1077218"/>
            </a:xfrm>
            <a:prstGeom prst="rect">
              <a:avLst/>
            </a:prstGeom>
            <a:noFill/>
          </p:spPr>
          <p:txBody>
            <a:bodyPr wrap="square">
              <a:spAutoFit/>
            </a:bodyPr>
            <a:lstStyle/>
            <a:p>
              <a:pPr algn="ctr"/>
              <a:r>
                <a:rPr lang="ar-LB" sz="1600"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rPr>
                <a:t>معز سويسي</a:t>
              </a:r>
              <a:endParaRPr lang="ar-SA" sz="1600" b="1" dirty="0">
                <a:solidFill>
                  <a:schemeClr val="bg1">
                    <a:lumMod val="75000"/>
                  </a:schemeClr>
                </a:solidFill>
                <a:effectLst>
                  <a:outerShdw blurRad="50800" dist="38100" dir="2700000" algn="tl" rotWithShape="0">
                    <a:prstClr val="black">
                      <a:alpha val="40000"/>
                    </a:prstClr>
                  </a:outerShdw>
                </a:effectLst>
                <a:cs typeface="Times New Roman" panose="02020603050405020304" pitchFamily="18" charset="0"/>
              </a:endParaRPr>
            </a:p>
            <a:p>
              <a:pPr algn="ctr"/>
              <a:r>
                <a:rPr lang="ar-LB" sz="1600" b="1" dirty="0">
                  <a:solidFill>
                    <a:srgbClr val="FEA900"/>
                  </a:solidFill>
                  <a:effectLst>
                    <a:outerShdw blurRad="50800" dist="38100" dir="2700000" algn="tl" rotWithShape="0">
                      <a:prstClr val="black">
                        <a:alpha val="40000"/>
                      </a:prstClr>
                    </a:outerShdw>
                  </a:effectLst>
                  <a:cs typeface="Times New Roman" panose="02020603050405020304" pitchFamily="18" charset="0"/>
                </a:rPr>
                <a:t>نائب مدير مركز صندوق النقد الدولي للاقتصاد والتمويل في الشرق الأوسط</a:t>
              </a:r>
              <a:endParaRPr lang="en-US" sz="1600" b="1" dirty="0">
                <a:solidFill>
                  <a:srgbClr val="FEA900"/>
                </a:solidFill>
                <a:effectLst>
                  <a:outerShdw blurRad="50800" dist="38100" dir="2700000" algn="tl" rotWithShape="0">
                    <a:prstClr val="black">
                      <a:alpha val="40000"/>
                    </a:prstClr>
                  </a:outerShdw>
                </a:effectLst>
                <a:cs typeface="Times New Roman" panose="02020603050405020304" pitchFamily="18" charset="0"/>
              </a:endParaRPr>
            </a:p>
          </p:txBody>
        </p:sp>
        <p:pic>
          <p:nvPicPr>
            <p:cNvPr id="20" name="Picture 19" descr="A person in a suit and tie&#10;&#10;Description automatically generated">
              <a:extLst>
                <a:ext uri="{FF2B5EF4-FFF2-40B4-BE49-F238E27FC236}">
                  <a16:creationId xmlns:a16="http://schemas.microsoft.com/office/drawing/2014/main" id="{DDDED0EE-6313-24E2-688F-92D0B74D807A}"/>
                </a:ext>
              </a:extLst>
            </p:cNvPr>
            <p:cNvPicPr>
              <a:picLocks/>
            </p:cNvPicPr>
            <p:nvPr/>
          </p:nvPicPr>
          <p:blipFill>
            <a:blip r:embed="rId8">
              <a:extLst>
                <a:ext uri="{28A0092B-C50C-407E-A947-70E740481C1C}">
                  <a14:useLocalDpi xmlns:a14="http://schemas.microsoft.com/office/drawing/2010/main" val="0"/>
                </a:ext>
              </a:extLst>
            </a:blip>
            <a:stretch>
              <a:fillRect/>
            </a:stretch>
          </p:blipFill>
          <p:spPr>
            <a:xfrm>
              <a:off x="2948758" y="4093260"/>
              <a:ext cx="1508760" cy="1508760"/>
            </a:xfrm>
            <a:prstGeom prst="ellipse">
              <a:avLst/>
            </a:prstGeom>
            <a:solidFill>
              <a:schemeClr val="bg1"/>
            </a:solidFill>
            <a:ln>
              <a:noFill/>
            </a:ln>
          </p:spPr>
        </p:pic>
      </p:grpSp>
      <p:grpSp>
        <p:nvGrpSpPr>
          <p:cNvPr id="45" name="Group 44">
            <a:extLst>
              <a:ext uri="{FF2B5EF4-FFF2-40B4-BE49-F238E27FC236}">
                <a16:creationId xmlns:a16="http://schemas.microsoft.com/office/drawing/2014/main" id="{1C475784-A449-1ECF-FFC2-FC93A46A0863}"/>
              </a:ext>
            </a:extLst>
          </p:cNvPr>
          <p:cNvGrpSpPr/>
          <p:nvPr/>
        </p:nvGrpSpPr>
        <p:grpSpPr>
          <a:xfrm>
            <a:off x="3675290" y="4067857"/>
            <a:ext cx="2171759" cy="2408956"/>
            <a:chOff x="5012615" y="4093260"/>
            <a:chExt cx="2171759" cy="2408956"/>
          </a:xfrm>
        </p:grpSpPr>
        <p:sp>
          <p:nvSpPr>
            <p:cNvPr id="13" name="Rectangle 12">
              <a:extLst>
                <a:ext uri="{FF2B5EF4-FFF2-40B4-BE49-F238E27FC236}">
                  <a16:creationId xmlns:a16="http://schemas.microsoft.com/office/drawing/2014/main" id="{0E4F33C1-7C48-F78F-D529-86690F0B33ED}"/>
                </a:ext>
              </a:extLst>
            </p:cNvPr>
            <p:cNvSpPr/>
            <p:nvPr/>
          </p:nvSpPr>
          <p:spPr>
            <a:xfrm>
              <a:off x="5012615" y="5671219"/>
              <a:ext cx="2171759" cy="830997"/>
            </a:xfrm>
            <a:prstGeom prst="rect">
              <a:avLst/>
            </a:prstGeom>
          </p:spPr>
          <p:txBody>
            <a:bodyPr wrap="square" lIns="91440" tIns="45720" rIns="91440" bIns="45720" anchor="t">
              <a:spAutoFit/>
            </a:bodyPr>
            <a:lstStyle/>
            <a:p>
              <a:pPr algn="ctr"/>
              <a:r>
                <a:rPr lang="ar-LB" sz="1600" b="1" dirty="0">
                  <a:solidFill>
                    <a:schemeClr val="bg1">
                      <a:lumMod val="75000"/>
                    </a:schemeClr>
                  </a:solidFill>
                  <a:effectLst>
                    <a:outerShdw blurRad="50800" dist="38100" dir="2700000" algn="tl" rotWithShape="0">
                      <a:prstClr val="black">
                        <a:alpha val="40000"/>
                      </a:prstClr>
                    </a:outerShdw>
                  </a:effectLst>
                  <a:cs typeface="Times New Roman"/>
                </a:rPr>
                <a:t>بوريسلافا ميرشيفا</a:t>
              </a:r>
              <a:endParaRPr lang="ar-SA" sz="1600" b="1" dirty="0">
                <a:solidFill>
                  <a:schemeClr val="bg1">
                    <a:lumMod val="75000"/>
                  </a:schemeClr>
                </a:solidFill>
                <a:effectLst>
                  <a:outerShdw blurRad="50800" dist="38100" dir="2700000" algn="tl" rotWithShape="0">
                    <a:prstClr val="black">
                      <a:alpha val="40000"/>
                    </a:prstClr>
                  </a:outerShdw>
                </a:effectLst>
                <a:cs typeface="Times New Roman"/>
              </a:endParaRPr>
            </a:p>
            <a:p>
              <a:pPr algn="ctr"/>
              <a:r>
                <a:rPr lang="en-US" sz="1600" b="1" dirty="0">
                  <a:solidFill>
                    <a:srgbClr val="FEA900"/>
                  </a:solidFill>
                  <a:effectLst>
                    <a:outerShdw blurRad="50800" dist="38100" dir="2700000" algn="tl" rotWithShape="0">
                      <a:prstClr val="black">
                        <a:alpha val="40000"/>
                      </a:prstClr>
                    </a:outerShdw>
                  </a:effectLst>
                  <a:cs typeface="Times New Roman"/>
                </a:rPr>
                <a:t> </a:t>
              </a:r>
              <a:r>
                <a:rPr lang="ar-LB" sz="1600" b="1" dirty="0">
                  <a:solidFill>
                    <a:srgbClr val="FEA900"/>
                  </a:solidFill>
                  <a:effectLst>
                    <a:outerShdw blurRad="50800" dist="38100" dir="2700000" algn="tl" rotWithShape="0">
                      <a:prstClr val="black">
                        <a:alpha val="40000"/>
                      </a:prstClr>
                    </a:outerShdw>
                  </a:effectLst>
                  <a:cs typeface="Times New Roman"/>
                </a:rPr>
                <a:t>اقتصادي أول</a:t>
              </a:r>
              <a:r>
                <a:rPr lang="ar-SA" sz="1600" b="1" dirty="0">
                  <a:solidFill>
                    <a:srgbClr val="FEA900"/>
                  </a:solidFill>
                  <a:effectLst>
                    <a:outerShdw blurRad="50800" dist="38100" dir="2700000" algn="tl" rotWithShape="0">
                      <a:prstClr val="black">
                        <a:alpha val="40000"/>
                      </a:prstClr>
                    </a:outerShdw>
                  </a:effectLst>
                  <a:cs typeface="Times New Roman"/>
                </a:rPr>
                <a:t> في</a:t>
              </a:r>
              <a:r>
                <a:rPr lang="ar-LB" sz="1600" b="1" dirty="0">
                  <a:solidFill>
                    <a:srgbClr val="FEA900"/>
                  </a:solidFill>
                  <a:effectLst>
                    <a:outerShdw blurRad="50800" dist="38100" dir="2700000" algn="tl" rotWithShape="0">
                      <a:prstClr val="black">
                        <a:alpha val="40000"/>
                      </a:prstClr>
                    </a:outerShdw>
                  </a:effectLst>
                  <a:cs typeface="Times New Roman"/>
                </a:rPr>
                <a:t> إدارة الشرق الأوسط وآسيا الوسطى</a:t>
              </a:r>
              <a:endParaRPr lang="en-US" sz="1600" b="1" dirty="0">
                <a:solidFill>
                  <a:srgbClr val="FEA900"/>
                </a:solidFill>
                <a:effectLst>
                  <a:outerShdw blurRad="50800" dist="38100" dir="2700000" algn="tl" rotWithShape="0">
                    <a:prstClr val="black">
                      <a:alpha val="40000"/>
                    </a:prstClr>
                  </a:outerShdw>
                </a:effectLst>
                <a:cs typeface="Times New Roman"/>
              </a:endParaRPr>
            </a:p>
          </p:txBody>
        </p:sp>
        <p:pic>
          <p:nvPicPr>
            <p:cNvPr id="22" name="Picture 21">
              <a:extLst>
                <a:ext uri="{FF2B5EF4-FFF2-40B4-BE49-F238E27FC236}">
                  <a16:creationId xmlns:a16="http://schemas.microsoft.com/office/drawing/2014/main" id="{4925EB01-A9C8-2A3C-4B1C-141D68410DED}"/>
                </a:ext>
              </a:extLst>
            </p:cNvPr>
            <p:cNvPicPr>
              <a:picLocks/>
            </p:cNvPicPr>
            <p:nvPr/>
          </p:nvPicPr>
          <p:blipFill>
            <a:blip r:embed="rId9">
              <a:extLst>
                <a:ext uri="{28A0092B-C50C-407E-A947-70E740481C1C}">
                  <a14:useLocalDpi xmlns:a14="http://schemas.microsoft.com/office/drawing/2010/main" val="0"/>
                </a:ext>
              </a:extLst>
            </a:blip>
            <a:srcRect/>
            <a:stretch/>
          </p:blipFill>
          <p:spPr>
            <a:xfrm>
              <a:off x="5341618" y="4093260"/>
              <a:ext cx="1508760" cy="1508760"/>
            </a:xfrm>
            <a:prstGeom prst="ellipse">
              <a:avLst/>
            </a:prstGeom>
            <a:solidFill>
              <a:schemeClr val="bg1"/>
            </a:solidFill>
            <a:ln>
              <a:noFill/>
            </a:ln>
          </p:spPr>
        </p:pic>
      </p:grpSp>
      <p:pic>
        <p:nvPicPr>
          <p:cNvPr id="10" name="Picture 9">
            <a:extLst>
              <a:ext uri="{FF2B5EF4-FFF2-40B4-BE49-F238E27FC236}">
                <a16:creationId xmlns:a16="http://schemas.microsoft.com/office/drawing/2014/main" id="{B1EDCBC7-CD03-D90C-2004-DDB2B3542B3B}"/>
              </a:ext>
            </a:extLst>
          </p:cNvPr>
          <p:cNvPicPr>
            <a:picLocks noChangeAspect="1"/>
          </p:cNvPicPr>
          <p:nvPr/>
        </p:nvPicPr>
        <p:blipFill>
          <a:blip r:embed="rId10"/>
          <a:stretch>
            <a:fillRect/>
          </a:stretch>
        </p:blipFill>
        <p:spPr>
          <a:xfrm>
            <a:off x="6948693" y="4051968"/>
            <a:ext cx="1505628" cy="1508760"/>
          </a:xfrm>
          <a:prstGeom prst="ellipse">
            <a:avLst/>
          </a:prstGeom>
          <a:ln w="63500" cap="rnd">
            <a:no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373893964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B5C5-1E1D-4E7D-AE8E-A92A3D7379D0}"/>
              </a:ext>
            </a:extLst>
          </p:cNvPr>
          <p:cNvSpPr>
            <a:spLocks noGrp="1"/>
          </p:cNvSpPr>
          <p:nvPr>
            <p:ph type="ctrTitle"/>
          </p:nvPr>
        </p:nvSpPr>
        <p:spPr>
          <a:xfrm>
            <a:off x="665825" y="1915921"/>
            <a:ext cx="11008311" cy="2771083"/>
          </a:xfrm>
        </p:spPr>
        <p:txBody>
          <a:bodyPr>
            <a:normAutofit/>
          </a:bodyPr>
          <a:lstStyle/>
          <a:p>
            <a:r>
              <a:rPr lang="en-US" sz="3200"/>
              <a:t>Fragile Foundations: The Lasting Economic Scars of Conflict</a:t>
            </a:r>
            <a:endParaRPr lang="en-US" sz="2800"/>
          </a:p>
        </p:txBody>
      </p:sp>
      <p:sp>
        <p:nvSpPr>
          <p:cNvPr id="3" name="Subtitle 2">
            <a:extLst>
              <a:ext uri="{FF2B5EF4-FFF2-40B4-BE49-F238E27FC236}">
                <a16:creationId xmlns:a16="http://schemas.microsoft.com/office/drawing/2014/main" id="{96F77D18-5D84-491A-8270-2963607CF21C}"/>
              </a:ext>
            </a:extLst>
          </p:cNvPr>
          <p:cNvSpPr>
            <a:spLocks noGrp="1"/>
          </p:cNvSpPr>
          <p:nvPr>
            <p:ph type="subTitle" idx="1"/>
          </p:nvPr>
        </p:nvSpPr>
        <p:spPr>
          <a:xfrm>
            <a:off x="665825" y="4816950"/>
            <a:ext cx="8120035" cy="785197"/>
          </a:xfrm>
        </p:spPr>
        <p:txBody>
          <a:bodyPr>
            <a:normAutofit/>
          </a:bodyPr>
          <a:lstStyle/>
          <a:p>
            <a:r>
              <a:rPr lang="en-US" cap="none"/>
              <a:t>Chapter 2 of April 2024 Regional Economic Outlook for the Middle East and Central Asia </a:t>
            </a:r>
          </a:p>
          <a:p>
            <a:r>
              <a:rPr lang="en-US" cap="none"/>
              <a:t>Spring, 2024</a:t>
            </a:r>
          </a:p>
          <a:p>
            <a:endParaRPr lang="en-US" cap="none"/>
          </a:p>
        </p:txBody>
      </p:sp>
      <p:sp>
        <p:nvSpPr>
          <p:cNvPr id="12" name="Text Placeholder 9">
            <a:extLst>
              <a:ext uri="{FF2B5EF4-FFF2-40B4-BE49-F238E27FC236}">
                <a16:creationId xmlns:a16="http://schemas.microsoft.com/office/drawing/2014/main" id="{4E2696F2-AF88-4B80-A15E-05B98C3CF4CE}"/>
              </a:ext>
            </a:extLst>
          </p:cNvPr>
          <p:cNvSpPr txBox="1">
            <a:spLocks/>
          </p:cNvSpPr>
          <p:nvPr/>
        </p:nvSpPr>
        <p:spPr>
          <a:xfrm>
            <a:off x="665825" y="4912247"/>
            <a:ext cx="8843935" cy="1379800"/>
          </a:xfrm>
          <a:prstGeom prst="rect">
            <a:avLst/>
          </a:prstGeom>
        </p:spPr>
        <p:txBody>
          <a:bodyPr vert="horz" lIns="0" tIns="0" rIns="0" bIns="0" rtlCol="0" anchor="b" anchorCtr="0">
            <a:normAutofit/>
          </a:bodyPr>
          <a:lstStyle>
            <a:lvl1pPr marL="0" indent="0" algn="l" defTabSz="685733" rtl="0" eaLnBrk="1" latinLnBrk="0" hangingPunct="1">
              <a:spcBef>
                <a:spcPts val="225"/>
              </a:spcBef>
              <a:buClr>
                <a:schemeClr val="accent1"/>
              </a:buClr>
              <a:buSzPct val="110000"/>
              <a:buFont typeface="Wingdings" charset="2"/>
              <a:buNone/>
              <a:tabLst/>
              <a:defRPr sz="1500" kern="1200">
                <a:solidFill>
                  <a:schemeClr val="bg1">
                    <a:lumMod val="50000"/>
                  </a:schemeClr>
                </a:solidFill>
                <a:latin typeface="+mn-lt"/>
                <a:ea typeface="+mn-ea"/>
                <a:cs typeface="+mn-cs"/>
              </a:defRPr>
            </a:lvl1pPr>
            <a:lvl2pPr marL="0" indent="0" algn="l" defTabSz="685733" rtl="0" eaLnBrk="1" latinLnBrk="0" hangingPunct="1">
              <a:spcBef>
                <a:spcPts val="225"/>
              </a:spcBef>
              <a:buClr>
                <a:schemeClr val="accent1"/>
              </a:buClr>
              <a:buSzPct val="100000"/>
              <a:buFont typeface="Wingdings" pitchFamily="2" charset="2"/>
              <a:buNone/>
              <a:tabLst/>
              <a:defRPr sz="1500" kern="1200">
                <a:solidFill>
                  <a:schemeClr val="bg1">
                    <a:lumMod val="50000"/>
                  </a:schemeClr>
                </a:solidFill>
                <a:latin typeface="+mn-lt"/>
                <a:ea typeface="+mn-ea"/>
                <a:cs typeface="+mn-cs"/>
              </a:defRPr>
            </a:lvl2pPr>
            <a:lvl3pPr marL="0" indent="0" algn="l" defTabSz="685733" rtl="0" eaLnBrk="1" latinLnBrk="0" hangingPunct="1">
              <a:spcBef>
                <a:spcPts val="225"/>
              </a:spcBef>
              <a:buClr>
                <a:schemeClr val="bg1">
                  <a:lumMod val="50000"/>
                </a:schemeClr>
              </a:buClr>
              <a:buSzPct val="65000"/>
              <a:buFont typeface="Lucida Grande" panose="020B0600040502020204" pitchFamily="34" charset="0"/>
              <a:buNone/>
              <a:tabLst/>
              <a:defRPr sz="1500" kern="1200">
                <a:solidFill>
                  <a:schemeClr val="bg1">
                    <a:lumMod val="50000"/>
                  </a:schemeClr>
                </a:solidFill>
                <a:latin typeface="+mn-lt"/>
                <a:ea typeface="+mn-ea"/>
                <a:cs typeface="+mn-cs"/>
              </a:defRPr>
            </a:lvl3pPr>
            <a:lvl4pPr marL="0" indent="0" algn="l" defTabSz="685733" rtl="0" eaLnBrk="1" latinLnBrk="0" hangingPunct="1">
              <a:spcBef>
                <a:spcPts val="225"/>
              </a:spcBef>
              <a:buClr>
                <a:schemeClr val="accent1"/>
              </a:buClr>
              <a:buSzPct val="100000"/>
              <a:buFont typeface="LucidaGrande" charset="0"/>
              <a:buNone/>
              <a:tabLst/>
              <a:defRPr sz="1500" kern="1200">
                <a:solidFill>
                  <a:schemeClr val="bg1">
                    <a:lumMod val="50000"/>
                  </a:schemeClr>
                </a:solidFill>
                <a:latin typeface="+mn-lt"/>
                <a:ea typeface="+mn-ea"/>
                <a:cs typeface="+mn-cs"/>
              </a:defRPr>
            </a:lvl4pPr>
            <a:lvl5pPr marL="0" indent="0" algn="l" defTabSz="685733" rtl="0" eaLnBrk="1" latinLnBrk="0" hangingPunct="1">
              <a:spcBef>
                <a:spcPts val="225"/>
              </a:spcBef>
              <a:buClr>
                <a:schemeClr val="bg1">
                  <a:lumMod val="50000"/>
                </a:schemeClr>
              </a:buClr>
              <a:buFont typeface=".HelveticaNeueDeskInterface-Regular"/>
              <a:buNone/>
              <a:tabLst/>
              <a:defRPr sz="1500" kern="1200">
                <a:solidFill>
                  <a:schemeClr val="bg1">
                    <a:lumMod val="50000"/>
                  </a:schemeClr>
                </a:solidFill>
                <a:latin typeface="+mn-lt"/>
                <a:ea typeface="+mn-ea"/>
                <a:cs typeface="+mn-cs"/>
              </a:defRPr>
            </a:lvl5pPr>
            <a:lvl6pPr marL="1885765"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32"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8"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4"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b="1"/>
          </a:p>
          <a:p>
            <a:r>
              <a:rPr lang="en-US" sz="1200" b="1"/>
              <a:t>Diala Al Masri, Vizhdan Boranova, Steven Dang, Colombe Ladreit, Troy Matheson (co-lead), Borislava Mircheva (co-lead), Thomas Piontek, and Bozena Radzewicz-Bak.</a:t>
            </a:r>
            <a:endParaRPr lang="en-US" sz="1200"/>
          </a:p>
        </p:txBody>
      </p:sp>
    </p:spTree>
    <p:extLst>
      <p:ext uri="{BB962C8B-B14F-4D97-AF65-F5344CB8AC3E}">
        <p14:creationId xmlns:p14="http://schemas.microsoft.com/office/powerpoint/2010/main" val="2197547448"/>
      </p:ext>
    </p:extLst>
  </p:cSld>
  <p:clrMapOvr>
    <a:masterClrMapping/>
  </p:clrMapOvr>
  <p:transition>
    <p:fade/>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85AF99-5EBE-E491-8A9E-05F55E1A5057}"/>
              </a:ext>
            </a:extLst>
          </p:cNvPr>
          <p:cNvSpPr>
            <a:spLocks noGrp="1"/>
          </p:cNvSpPr>
          <p:nvPr>
            <p:ph type="title"/>
          </p:nvPr>
        </p:nvSpPr>
        <p:spPr/>
        <p:txBody>
          <a:bodyPr/>
          <a:lstStyle/>
          <a:p>
            <a:r>
              <a:rPr lang="en-US" sz="3200"/>
              <a:t>Motivation and Outline </a:t>
            </a:r>
          </a:p>
        </p:txBody>
      </p:sp>
      <p:sp>
        <p:nvSpPr>
          <p:cNvPr id="3" name="Content Placeholder 2">
            <a:extLst>
              <a:ext uri="{FF2B5EF4-FFF2-40B4-BE49-F238E27FC236}">
                <a16:creationId xmlns:a16="http://schemas.microsoft.com/office/drawing/2014/main" id="{FF9A2D1B-1402-8E39-11DC-37C46C921678}"/>
              </a:ext>
            </a:extLst>
          </p:cNvPr>
          <p:cNvSpPr>
            <a:spLocks noGrp="1"/>
          </p:cNvSpPr>
          <p:nvPr>
            <p:ph idx="1"/>
          </p:nvPr>
        </p:nvSpPr>
        <p:spPr/>
        <p:txBody>
          <a:bodyPr vert="horz" lIns="0" tIns="137160" rIns="0" bIns="0" rtlCol="0" anchor="t">
            <a:normAutofit/>
          </a:bodyPr>
          <a:lstStyle/>
          <a:p>
            <a:pPr marL="460375" lvl="1" indent="-285750">
              <a:spcBef>
                <a:spcPts val="600"/>
              </a:spcBef>
            </a:pPr>
            <a:r>
              <a:rPr lang="en-US" sz="2000">
                <a:solidFill>
                  <a:srgbClr val="000000"/>
                </a:solidFill>
                <a:effectLst/>
                <a:latin typeface="Arial"/>
                <a:ea typeface="Garamond" panose="02020404030301010803" pitchFamily="18" charset="0"/>
                <a:cs typeface="Garamond" panose="02020404030301010803" pitchFamily="18" charset="0"/>
              </a:rPr>
              <a:t>Conflict is a recurring challenge in the Middle East and Central Asia (ME&amp;CA). It causes immense human suffering, as evidenced by the current conflict in Gaza and Israel.</a:t>
            </a:r>
            <a:r>
              <a:rPr lang="en-US" sz="2000">
                <a:solidFill>
                  <a:srgbClr val="000000"/>
                </a:solidFill>
                <a:latin typeface="Arial"/>
                <a:ea typeface="Garamond" panose="02020404030301010803" pitchFamily="18" charset="0"/>
                <a:cs typeface="Garamond" panose="02020404030301010803" pitchFamily="18" charset="0"/>
              </a:rPr>
              <a:t> </a:t>
            </a:r>
            <a:r>
              <a:rPr lang="en-US" sz="2000">
                <a:latin typeface="Arial"/>
                <a:ea typeface="SimSun"/>
                <a:cs typeface="Times New Roman"/>
              </a:rPr>
              <a:t> </a:t>
            </a:r>
            <a:endParaRPr lang="en-US"/>
          </a:p>
          <a:p>
            <a:pPr marL="174625" lvl="1" indent="0">
              <a:spcBef>
                <a:spcPts val="600"/>
              </a:spcBef>
              <a:buNone/>
            </a:pPr>
            <a:endPar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460375" lvl="1" indent="-285750">
              <a:spcBef>
                <a:spcPts val="600"/>
              </a:spcBef>
            </a:pPr>
            <a:r>
              <a:rPr lang="en-US" sz="2000">
                <a:solidFill>
                  <a:srgbClr val="000000"/>
                </a:solidFill>
                <a:effectLst/>
                <a:latin typeface="Arial"/>
                <a:ea typeface="Garamond" panose="02020404030301010803" pitchFamily="18" charset="0"/>
                <a:cs typeface="Garamond" panose="02020404030301010803" pitchFamily="18" charset="0"/>
              </a:rPr>
              <a:t>This chapter examines the economic consequences of conflict in ME&amp;CA by assessing the impact on economic activity per capita and </a:t>
            </a:r>
            <a:r>
              <a:rPr lang="en-US" sz="2000">
                <a:solidFill>
                  <a:srgbClr val="000000"/>
                </a:solidFill>
                <a:latin typeface="Arial"/>
                <a:ea typeface="Garamond" panose="02020404030301010803" pitchFamily="18" charset="0"/>
                <a:cs typeface="Garamond" panose="02020404030301010803" pitchFamily="18" charset="0"/>
              </a:rPr>
              <a:t>other key macroeconomic indicators,</a:t>
            </a:r>
            <a:r>
              <a:rPr lang="en-US" sz="2000">
                <a:solidFill>
                  <a:srgbClr val="000000"/>
                </a:solidFill>
                <a:effectLst/>
                <a:latin typeface="Arial"/>
                <a:ea typeface="Garamond" panose="02020404030301010803" pitchFamily="18" charset="0"/>
                <a:cs typeface="Garamond" panose="02020404030301010803" pitchFamily="18" charset="0"/>
              </a:rPr>
              <a:t> the spillovers to other economies, and its effects on key socioeconomic variables with longer-term implications:</a:t>
            </a:r>
            <a:endParaRPr lang="en-US" sz="2000">
              <a:solidFill>
                <a:srgbClr val="000000"/>
              </a:solidFill>
              <a:latin typeface="Arial" panose="020B0604020202020204" pitchFamily="34" charset="0"/>
              <a:ea typeface="Garamond" panose="02020404030301010803" pitchFamily="18" charset="0"/>
              <a:cs typeface="Garamond" panose="02020404030301010803" pitchFamily="18" charset="0"/>
            </a:endParaRPr>
          </a:p>
          <a:p>
            <a:pPr marL="973455" lvl="4" indent="-285750">
              <a:spcBef>
                <a:spcPts val="600"/>
              </a:spcBef>
            </a:pPr>
            <a:r>
              <a:rPr lang="en-US" sz="2000" i="1">
                <a:solidFill>
                  <a:srgbClr val="000000"/>
                </a:solidFill>
                <a:latin typeface="Arial"/>
                <a:ea typeface="SimSun"/>
                <a:cs typeface="Times New Roman"/>
              </a:rPr>
              <a:t>Regional conflict prevalence and intensity</a:t>
            </a:r>
          </a:p>
          <a:p>
            <a:pPr marL="973455" lvl="4" indent="-285750">
              <a:spcBef>
                <a:spcPts val="600"/>
              </a:spcBef>
            </a:pPr>
            <a:r>
              <a:rPr lang="en-US" sz="2000" i="1">
                <a:solidFill>
                  <a:srgbClr val="000000"/>
                </a:solidFill>
                <a:latin typeface="Arial"/>
                <a:ea typeface="SimSun"/>
                <a:cs typeface="Times New Roman"/>
              </a:rPr>
              <a:t>Social effects</a:t>
            </a:r>
          </a:p>
          <a:p>
            <a:pPr marL="973455" lvl="4" indent="-285750">
              <a:spcBef>
                <a:spcPts val="600"/>
              </a:spcBef>
            </a:pPr>
            <a:r>
              <a:rPr lang="en-US" sz="2000" i="1">
                <a:solidFill>
                  <a:srgbClr val="000000"/>
                </a:solidFill>
                <a:latin typeface="Arial"/>
                <a:ea typeface="SimSun"/>
                <a:cs typeface="Times New Roman"/>
              </a:rPr>
              <a:t>Economic effects</a:t>
            </a:r>
          </a:p>
          <a:p>
            <a:pPr marL="973455" lvl="4" indent="-285750">
              <a:spcBef>
                <a:spcPts val="600"/>
              </a:spcBef>
            </a:pPr>
            <a:r>
              <a:rPr lang="en-US" sz="2000" i="1">
                <a:solidFill>
                  <a:srgbClr val="000000"/>
                </a:solidFill>
                <a:latin typeface="Arial"/>
                <a:ea typeface="SimSun"/>
                <a:cs typeface="Times New Roman"/>
              </a:rPr>
              <a:t>Spillover channels</a:t>
            </a:r>
          </a:p>
          <a:p>
            <a:pPr marL="460375" lvl="1" indent="-285750">
              <a:spcBef>
                <a:spcPts val="600"/>
              </a:spcBef>
            </a:pPr>
            <a:endParaRPr lang="en-US" sz="2000">
              <a:effectLst/>
              <a:latin typeface="Arial" panose="020B0604020202020204" pitchFamily="34" charset="0"/>
              <a:ea typeface="SimSun" panose="02010600030101010101" pitchFamily="2" charset="-122"/>
              <a:cs typeface="Times New Roman" panose="02020603050405020304" pitchFamily="18" charset="0"/>
            </a:endParaRPr>
          </a:p>
        </p:txBody>
      </p:sp>
    </p:spTree>
    <p:extLst>
      <p:ext uri="{BB962C8B-B14F-4D97-AF65-F5344CB8AC3E}">
        <p14:creationId xmlns:p14="http://schemas.microsoft.com/office/powerpoint/2010/main" val="349673145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A Region Prone to Conflict </a:t>
            </a:r>
            <a:endParaRPr lang="en-US" sz="3300"/>
          </a:p>
        </p:txBody>
      </p:sp>
    </p:spTree>
    <p:extLst>
      <p:ext uri="{BB962C8B-B14F-4D97-AF65-F5344CB8AC3E}">
        <p14:creationId xmlns:p14="http://schemas.microsoft.com/office/powerpoint/2010/main" val="584055148"/>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256130" y="165910"/>
            <a:ext cx="11913053" cy="659321"/>
          </a:xfrm>
        </p:spPr>
        <p:txBody>
          <a:bodyPr>
            <a:normAutofit/>
          </a:bodyPr>
          <a:lstStyle/>
          <a:p>
            <a:r>
              <a:rPr lang="en-US" sz="2400" dirty="0">
                <a:solidFill>
                  <a:srgbClr val="004C97"/>
                </a:solidFill>
                <a:latin typeface="Arial Black"/>
                <a:cs typeface="Segoe UI"/>
              </a:rPr>
              <a:t>ME&amp;CA has seen frequent and severe conflicts</a:t>
            </a:r>
          </a:p>
        </p:txBody>
      </p:sp>
      <p:sp>
        <p:nvSpPr>
          <p:cNvPr id="28" name="AutoShape 5">
            <a:extLst>
              <a:ext uri="{FF2B5EF4-FFF2-40B4-BE49-F238E27FC236}">
                <a16:creationId xmlns:a16="http://schemas.microsoft.com/office/drawing/2014/main" id="{D59B8ECA-9120-4BB0-A28B-99707094CD42}"/>
              </a:ext>
            </a:extLst>
          </p:cNvPr>
          <p:cNvSpPr>
            <a:spLocks noChangeArrowheads="1"/>
          </p:cNvSpPr>
          <p:nvPr>
            <p:custDataLst>
              <p:tags r:id="rId1"/>
            </p:custDataLst>
          </p:nvPr>
        </p:nvSpPr>
        <p:spPr bwMode="auto">
          <a:xfrm rot="5400000">
            <a:off x="2794177" y="-880143"/>
            <a:ext cx="766300" cy="463085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a:cs typeface="Arial" panose="020B0604020202020204" pitchFamily="34" charset="0"/>
              </a:rPr>
              <a:t>Countries in ME&amp;CA have experienced numerous within- and between-country</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a:cs typeface="Arial" panose="020B0604020202020204" pitchFamily="34" charset="0"/>
              </a:rPr>
              <a:t>conflicts over recent decades</a:t>
            </a:r>
            <a:endParaRPr lang="en-US" sz="1300" b="1" dirty="0">
              <a:solidFill>
                <a:schemeClr val="bg1"/>
              </a:solidFill>
              <a:latin typeface="Arial" panose="020B0604020202020204"/>
              <a:cs typeface="Arial" panose="020B0604020202020204" pitchFamily="34" charset="0"/>
              <a:sym typeface="Gill Sans"/>
            </a:endParaRPr>
          </a:p>
        </p:txBody>
      </p:sp>
      <p:sp>
        <p:nvSpPr>
          <p:cNvPr id="18" name="TextBox 3">
            <a:extLst>
              <a:ext uri="{FF2B5EF4-FFF2-40B4-BE49-F238E27FC236}">
                <a16:creationId xmlns:a16="http://schemas.microsoft.com/office/drawing/2014/main" id="{EAE66515-9BC9-410F-BE8B-4C92D7B7F4B8}"/>
              </a:ext>
            </a:extLst>
          </p:cNvPr>
          <p:cNvSpPr txBox="1"/>
          <p:nvPr/>
        </p:nvSpPr>
        <p:spPr>
          <a:xfrm>
            <a:off x="779030" y="1906850"/>
            <a:ext cx="4483084" cy="47522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ysClr val="windowText" lastClr="000000"/>
                </a:solidFill>
                <a:latin typeface="Arial" panose="020B0604020202020204" pitchFamily="34" charset="0"/>
                <a:cs typeface="Arial" panose="020B0604020202020204" pitchFamily="34" charset="0"/>
              </a:rPr>
              <a:t>Number of Conflicts by Region</a:t>
            </a:r>
          </a:p>
          <a:p>
            <a:pPr algn="ctr"/>
            <a:r>
              <a:rPr lang="en-US" sz="1000" b="0" dirty="0">
                <a:solidFill>
                  <a:sysClr val="windowText" lastClr="000000"/>
                </a:solidFill>
                <a:latin typeface="Arial" panose="020B0604020202020204" pitchFamily="34" charset="0"/>
                <a:cs typeface="Arial" panose="020B0604020202020204" pitchFamily="34" charset="0"/>
              </a:rPr>
              <a:t>(Number, 1989-2022)</a:t>
            </a:r>
          </a:p>
        </p:txBody>
      </p:sp>
      <p:sp>
        <p:nvSpPr>
          <p:cNvPr id="6" name="AutoShape 5">
            <a:extLst>
              <a:ext uri="{FF2B5EF4-FFF2-40B4-BE49-F238E27FC236}">
                <a16:creationId xmlns:a16="http://schemas.microsoft.com/office/drawing/2014/main" id="{0F2E3367-4655-A25B-2A8C-2C7C244E56FA}"/>
              </a:ext>
            </a:extLst>
          </p:cNvPr>
          <p:cNvSpPr>
            <a:spLocks noChangeArrowheads="1"/>
          </p:cNvSpPr>
          <p:nvPr>
            <p:custDataLst>
              <p:tags r:id="rId2"/>
            </p:custDataLst>
          </p:nvPr>
        </p:nvSpPr>
        <p:spPr bwMode="auto">
          <a:xfrm rot="5400000">
            <a:off x="8902570" y="-667423"/>
            <a:ext cx="766300" cy="420147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dirty="0">
                <a:solidFill>
                  <a:schemeClr val="bg1"/>
                </a:solidFill>
                <a:latin typeface="Arial" panose="020B0604020202020204"/>
                <a:cs typeface="Arial" panose="020B0604020202020204" pitchFamily="34" charset="0"/>
              </a:rPr>
              <a:t>Levels of conflict-related deaths per capita have exceeded those in many other regions</a:t>
            </a:r>
            <a:endParaRPr lang="en-US" sz="1300" b="1" dirty="0">
              <a:solidFill>
                <a:schemeClr val="bg1"/>
              </a:solidFill>
              <a:latin typeface="Arial" panose="020B0604020202020204"/>
              <a:cs typeface="Arial" panose="020B0604020202020204" pitchFamily="34" charset="0"/>
              <a:sym typeface="Gill Sans"/>
            </a:endParaRPr>
          </a:p>
        </p:txBody>
      </p:sp>
      <p:sp>
        <p:nvSpPr>
          <p:cNvPr id="9" name="TextBox 3">
            <a:extLst>
              <a:ext uri="{FF2B5EF4-FFF2-40B4-BE49-F238E27FC236}">
                <a16:creationId xmlns:a16="http://schemas.microsoft.com/office/drawing/2014/main" id="{A8176EE3-62CD-C887-A1DD-C42F9D1B3AB9}"/>
              </a:ext>
            </a:extLst>
          </p:cNvPr>
          <p:cNvSpPr txBox="1"/>
          <p:nvPr/>
        </p:nvSpPr>
        <p:spPr>
          <a:xfrm>
            <a:off x="7236964" y="1961647"/>
            <a:ext cx="3657600" cy="4191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dirty="0">
                <a:solidFill>
                  <a:sysClr val="windowText" lastClr="000000"/>
                </a:solidFill>
                <a:latin typeface="Arial" panose="020B0604020202020204" pitchFamily="34" charset="0"/>
                <a:cs typeface="Arial" panose="020B0604020202020204" pitchFamily="34" charset="0"/>
              </a:rPr>
              <a:t>Conflict-Related Deaths</a:t>
            </a:r>
          </a:p>
          <a:p>
            <a:pPr algn="ctr"/>
            <a:r>
              <a:rPr lang="en-US" sz="1000" b="0" dirty="0">
                <a:solidFill>
                  <a:sysClr val="windowText" lastClr="000000"/>
                </a:solidFill>
                <a:latin typeface="Arial" panose="020B0604020202020204" pitchFamily="34" charset="0"/>
                <a:cs typeface="Arial" panose="020B0604020202020204" pitchFamily="34" charset="0"/>
              </a:rPr>
              <a:t>(Per million people, 1989-2022)</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dirty="0">
              <a:solidFill>
                <a:sysClr val="windowText" lastClr="000000"/>
              </a:solidFill>
              <a:latin typeface="Arial" panose="020B0604020202020204" pitchFamily="34" charset="0"/>
              <a:cs typeface="Arial" panose="020B0604020202020204" pitchFamily="34" charset="0"/>
            </a:endParaRPr>
          </a:p>
        </p:txBody>
      </p:sp>
      <p:sp>
        <p:nvSpPr>
          <p:cNvPr id="4" name="TextBox 1">
            <a:extLst>
              <a:ext uri="{FF2B5EF4-FFF2-40B4-BE49-F238E27FC236}">
                <a16:creationId xmlns:a16="http://schemas.microsoft.com/office/drawing/2014/main" id="{A0512A8E-69BF-F947-D204-AFB66983376E}"/>
              </a:ext>
            </a:extLst>
          </p:cNvPr>
          <p:cNvSpPr txBox="1"/>
          <p:nvPr/>
        </p:nvSpPr>
        <p:spPr>
          <a:xfrm>
            <a:off x="734417" y="5925405"/>
            <a:ext cx="10861590" cy="766685"/>
          </a:xfrm>
          <a:prstGeom prst="rect">
            <a:avLst/>
          </a:prstGeom>
          <a:solidFill>
            <a:sysClr val="window" lastClr="FFFFFF"/>
          </a:solidFill>
        </p:spPr>
        <p:txBody>
          <a:bodyPr vert="horz"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a:lnSpc>
                <a:spcPct val="125000"/>
              </a:lnSpc>
              <a:spcBef>
                <a:spcPts val="0"/>
              </a:spcBef>
              <a:spcAft>
                <a:spcPts val="0"/>
              </a:spcAft>
            </a:pPr>
            <a:r>
              <a:rPr lang="en-US" sz="800" dirty="0">
                <a:solidFill>
                  <a:srgbClr val="000000"/>
                </a:solidFill>
                <a:effectLst/>
                <a:latin typeface="Arial" panose="020B0604020202020204" pitchFamily="34" charset="0"/>
                <a:ea typeface="Garamond" panose="02020404030301010803" pitchFamily="18" charset="0"/>
                <a:cs typeface="Arial" panose="020B0604020202020204" pitchFamily="34" charset="0"/>
              </a:rPr>
              <a:t>Sources: Uppsala Georeferenced Event Database (v23.1.); IMF, </a:t>
            </a:r>
            <a:r>
              <a:rPr lang="en-US" sz="800" i="1" dirty="0">
                <a:solidFill>
                  <a:srgbClr val="000000"/>
                </a:solidFill>
                <a:effectLst/>
                <a:latin typeface="Arial" panose="020B0604020202020204" pitchFamily="34" charset="0"/>
                <a:ea typeface="Garamond" panose="02020404030301010803" pitchFamily="18" charset="0"/>
                <a:cs typeface="Arial" panose="020B0604020202020204" pitchFamily="34" charset="0"/>
              </a:rPr>
              <a:t>World Economic Outlook</a:t>
            </a:r>
            <a:r>
              <a:rPr lang="en-US" sz="800" dirty="0">
                <a:solidFill>
                  <a:srgbClr val="000000"/>
                </a:solidFill>
                <a:effectLst/>
                <a:latin typeface="Arial" panose="020B0604020202020204" pitchFamily="34" charset="0"/>
                <a:ea typeface="Garamond" panose="02020404030301010803" pitchFamily="18" charset="0"/>
                <a:cs typeface="Arial" panose="020B0604020202020204" pitchFamily="34" charset="0"/>
              </a:rPr>
              <a:t>; and IMF staff calculations. </a:t>
            </a:r>
            <a:endParaRPr lang="en-US" sz="800" dirty="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r>
              <a:rPr lang="en-US" sz="800" dirty="0">
                <a:solidFill>
                  <a:srgbClr val="000000"/>
                </a:solidFill>
                <a:effectLst/>
                <a:latin typeface="Arial" panose="020B0604020202020204" pitchFamily="34" charset="0"/>
                <a:ea typeface="Garamond" panose="02020404030301010803" pitchFamily="18" charset="0"/>
              </a:rPr>
              <a:t>Notes: </a:t>
            </a:r>
            <a:r>
              <a:rPr lang="en-US" sz="800" dirty="0">
                <a:solidFill>
                  <a:srgbClr val="000000"/>
                </a:solidFill>
                <a:effectLst/>
                <a:latin typeface="Arial" panose="020B0604020202020204" pitchFamily="34" charset="0"/>
                <a:ea typeface="Arial" panose="020B0604020202020204" pitchFamily="34" charset="0"/>
              </a:rPr>
              <a:t>For the middle chart, in 1994 the conflict in Rwanda drives the significant jump in the Sub-Saharan Africa data to over 1,000. </a:t>
            </a:r>
            <a:r>
              <a:rPr lang="en-US" sz="800" dirty="0">
                <a:solidFill>
                  <a:srgbClr val="000000"/>
                </a:solidFill>
                <a:effectLst/>
                <a:latin typeface="Arial" panose="020B0604020202020204" pitchFamily="34" charset="0"/>
                <a:ea typeface="Garamond" panose="02020404030301010803" pitchFamily="18" charset="0"/>
              </a:rPr>
              <a:t>In the </a:t>
            </a:r>
            <a:r>
              <a:rPr lang="en-US" sz="800" dirty="0">
                <a:solidFill>
                  <a:srgbClr val="000000"/>
                </a:solidFill>
                <a:latin typeface="Arial" panose="020B0604020202020204" pitchFamily="34" charset="0"/>
                <a:ea typeface="Garamond" panose="02020404030301010803" pitchFamily="18" charset="0"/>
              </a:rPr>
              <a:t>right </a:t>
            </a:r>
            <a:r>
              <a:rPr lang="en-US" sz="800" dirty="0">
                <a:solidFill>
                  <a:srgbClr val="000000"/>
                </a:solidFill>
                <a:latin typeface="Arial" panose="020B0604020202020204" pitchFamily="34" charset="0"/>
              </a:rPr>
              <a:t>chart, acute and prolonged conflict is defined as a conflict episode preceded by two or three years of relative peace (zero or less than 25 deaths in aggregate), episodes with greater than 25 deaths per year (acute) per country after onset, and three or more consecutive years (prolonged) of active conflict. For the </a:t>
            </a:r>
            <a:r>
              <a:rPr lang="en-US" sz="800" dirty="0" err="1">
                <a:solidFill>
                  <a:srgbClr val="000000"/>
                </a:solidFill>
                <a:latin typeface="Arial" panose="020B0604020202020204" pitchFamily="34" charset="0"/>
              </a:rPr>
              <a:t>preconflict</a:t>
            </a:r>
            <a:r>
              <a:rPr lang="en-US" sz="800" dirty="0">
                <a:solidFill>
                  <a:srgbClr val="000000"/>
                </a:solidFill>
                <a:latin typeface="Arial" panose="020B0604020202020204" pitchFamily="34" charset="0"/>
              </a:rPr>
              <a:t> World Economic Outlook forecast, the fall vintage preceding the year of the onset of identified conflict episodes was used.</a:t>
            </a:r>
            <a:r>
              <a:rPr lang="en-US" sz="800" baseline="0" dirty="0">
                <a:latin typeface="Arial" panose="020B0604020202020204" pitchFamily="34" charset="0"/>
                <a:cs typeface="Arial" panose="020B0604020202020204" pitchFamily="34" charset="0"/>
              </a:rPr>
              <a:t> This filters down to 12 key conflicts in the region. </a:t>
            </a:r>
            <a:r>
              <a:rPr lang="en-US" sz="800" dirty="0">
                <a:solidFill>
                  <a:srgbClr val="000000"/>
                </a:solidFill>
                <a:effectLst/>
                <a:latin typeface="Arial" panose="020B0604020202020204" pitchFamily="34" charset="0"/>
                <a:ea typeface="Garamond" panose="02020404030301010803" pitchFamily="18" charset="0"/>
              </a:rPr>
              <a:t>CCA=Central Asia and Caucus; ME&amp;CA=Middle East and Central Asia; and MENAP=Middle East and North Africa, Afghanistan, and Pakistan.</a:t>
            </a:r>
            <a:endParaRPr lang="en-US" sz="200" dirty="0">
              <a:solidFill>
                <a:srgbClr val="000000"/>
              </a:solidFill>
              <a:latin typeface="+mj-lt"/>
              <a:cs typeface="Arial" panose="020B0604020202020204" pitchFamily="34" charset="0"/>
            </a:endParaRPr>
          </a:p>
        </p:txBody>
      </p:sp>
      <p:sp>
        <p:nvSpPr>
          <p:cNvPr id="7" name="Rectangle 6">
            <a:extLst>
              <a:ext uri="{FF2B5EF4-FFF2-40B4-BE49-F238E27FC236}">
                <a16:creationId xmlns:a16="http://schemas.microsoft.com/office/drawing/2014/main" id="{D26401C3-CFE5-4F56-6771-30D4D3AB3FBD}"/>
              </a:ext>
            </a:extLst>
          </p:cNvPr>
          <p:cNvSpPr/>
          <p:nvPr/>
        </p:nvSpPr>
        <p:spPr>
          <a:xfrm rot="19578255">
            <a:off x="4836661" y="2724536"/>
            <a:ext cx="348143" cy="6856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4" name="Picture 13">
            <a:extLst>
              <a:ext uri="{FF2B5EF4-FFF2-40B4-BE49-F238E27FC236}">
                <a16:creationId xmlns:a16="http://schemas.microsoft.com/office/drawing/2014/main" id="{AA8B9490-21F8-9B30-10EF-50BC6B89E124}"/>
              </a:ext>
            </a:extLst>
          </p:cNvPr>
          <p:cNvPicPr>
            <a:picLocks noChangeAspect="1"/>
          </p:cNvPicPr>
          <p:nvPr/>
        </p:nvPicPr>
        <p:blipFill>
          <a:blip r:embed="rId5"/>
          <a:stretch>
            <a:fillRect/>
          </a:stretch>
        </p:blipFill>
        <p:spPr>
          <a:xfrm>
            <a:off x="7282322" y="2402799"/>
            <a:ext cx="3531780" cy="3345929"/>
          </a:xfrm>
          <a:prstGeom prst="rect">
            <a:avLst/>
          </a:prstGeom>
        </p:spPr>
      </p:pic>
      <p:pic>
        <p:nvPicPr>
          <p:cNvPr id="15" name="Picture 14">
            <a:extLst>
              <a:ext uri="{FF2B5EF4-FFF2-40B4-BE49-F238E27FC236}">
                <a16:creationId xmlns:a16="http://schemas.microsoft.com/office/drawing/2014/main" id="{4BC650F0-60C1-688F-CC6B-3AE61F75E269}"/>
              </a:ext>
            </a:extLst>
          </p:cNvPr>
          <p:cNvPicPr>
            <a:picLocks noChangeAspect="1"/>
          </p:cNvPicPr>
          <p:nvPr/>
        </p:nvPicPr>
        <p:blipFill>
          <a:blip r:embed="rId6"/>
          <a:stretch>
            <a:fillRect/>
          </a:stretch>
        </p:blipFill>
        <p:spPr>
          <a:xfrm>
            <a:off x="1084449" y="2456888"/>
            <a:ext cx="3982064" cy="3291840"/>
          </a:xfrm>
          <a:prstGeom prst="rect">
            <a:avLst/>
          </a:prstGeom>
        </p:spPr>
      </p:pic>
    </p:spTree>
    <p:extLst>
      <p:ext uri="{BB962C8B-B14F-4D97-AF65-F5344CB8AC3E}">
        <p14:creationId xmlns:p14="http://schemas.microsoft.com/office/powerpoint/2010/main" val="1065229038"/>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1238250" y="2678861"/>
            <a:ext cx="9715500" cy="978486"/>
          </a:xfrm>
        </p:spPr>
        <p:txBody>
          <a:bodyPr>
            <a:noAutofit/>
          </a:bodyPr>
          <a:lstStyle/>
          <a:p>
            <a:pPr algn="ctr">
              <a:lnSpc>
                <a:spcPct val="150000"/>
              </a:lnSpc>
              <a:spcAft>
                <a:spcPts val="1200"/>
              </a:spcAft>
            </a:pPr>
            <a:r>
              <a:rPr lang="en-US" sz="3300">
                <a:latin typeface="Arial Black"/>
              </a:rPr>
              <a:t>Social Effects</a:t>
            </a:r>
          </a:p>
        </p:txBody>
      </p:sp>
    </p:spTree>
    <p:extLst>
      <p:ext uri="{BB962C8B-B14F-4D97-AF65-F5344CB8AC3E}">
        <p14:creationId xmlns:p14="http://schemas.microsoft.com/office/powerpoint/2010/main" val="3407240863"/>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9DEED-1793-7A8B-0AFE-DD28514488A9}"/>
              </a:ext>
            </a:extLst>
          </p:cNvPr>
          <p:cNvSpPr>
            <a:spLocks noGrp="1"/>
          </p:cNvSpPr>
          <p:nvPr>
            <p:ph type="title"/>
          </p:nvPr>
        </p:nvSpPr>
        <p:spPr>
          <a:xfrm>
            <a:off x="275036" y="50207"/>
            <a:ext cx="11448288" cy="978486"/>
          </a:xfrm>
        </p:spPr>
        <p:txBody>
          <a:bodyPr/>
          <a:lstStyle/>
          <a:p>
            <a:r>
              <a:rPr lang="en-US" sz="2400">
                <a:latin typeface="Arial Black"/>
              </a:rPr>
              <a:t>Intense and prolonged conflicts can disrupt the accumulation of human capital and social cohesion</a:t>
            </a:r>
            <a:endParaRPr lang="ar-SA">
              <a:latin typeface="Arial Black"/>
            </a:endParaRPr>
          </a:p>
        </p:txBody>
      </p:sp>
      <p:sp>
        <p:nvSpPr>
          <p:cNvPr id="10" name="AutoShape 5">
            <a:extLst>
              <a:ext uri="{FF2B5EF4-FFF2-40B4-BE49-F238E27FC236}">
                <a16:creationId xmlns:a16="http://schemas.microsoft.com/office/drawing/2014/main" id="{C7AE6D8C-DE68-8534-5B91-DD1DC754A22F}"/>
              </a:ext>
            </a:extLst>
          </p:cNvPr>
          <p:cNvSpPr>
            <a:spLocks noChangeArrowheads="1"/>
          </p:cNvSpPr>
          <p:nvPr>
            <p:custDataLst>
              <p:tags r:id="rId1"/>
            </p:custDataLst>
          </p:nvPr>
        </p:nvSpPr>
        <p:spPr bwMode="auto">
          <a:xfrm rot="5400000">
            <a:off x="2981262" y="-1026662"/>
            <a:ext cx="786966" cy="48886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a:defRPr/>
            </a:pPr>
            <a:r>
              <a:rPr lang="en-US" sz="1300" b="1" dirty="0">
                <a:solidFill>
                  <a:schemeClr val="bg1"/>
                </a:solidFill>
                <a:latin typeface="Arial" panose="020B0604020202020204"/>
                <a:cs typeface="Arial"/>
              </a:rPr>
              <a:t>Rising sharply after the 2011 Arab Uprisings, ME&amp;CA's displaced population makes up over 40% of the globally displaced</a:t>
            </a:r>
            <a:endParaRPr lang="en-US" sz="1300" b="1" dirty="0">
              <a:solidFill>
                <a:schemeClr val="bg1"/>
              </a:solidFill>
              <a:latin typeface="Arial"/>
              <a:cs typeface="Arial" panose="020B0604020202020204" pitchFamily="34" charset="0"/>
            </a:endParaRPr>
          </a:p>
        </p:txBody>
      </p:sp>
      <p:sp>
        <p:nvSpPr>
          <p:cNvPr id="5" name="TextBox 1">
            <a:extLst>
              <a:ext uri="{FF2B5EF4-FFF2-40B4-BE49-F238E27FC236}">
                <a16:creationId xmlns:a16="http://schemas.microsoft.com/office/drawing/2014/main" id="{5B68ADA7-32DB-7E6A-A913-6BFD035D02AE}"/>
              </a:ext>
            </a:extLst>
          </p:cNvPr>
          <p:cNvSpPr txBox="1"/>
          <p:nvPr/>
        </p:nvSpPr>
        <p:spPr>
          <a:xfrm>
            <a:off x="930404" y="6160048"/>
            <a:ext cx="9422787" cy="409899"/>
          </a:xfrm>
          <a:prstGeom prst="rect">
            <a:avLst/>
          </a:prstGeom>
          <a:solidFill>
            <a:sysClr val="window" lastClr="FFFFFF"/>
          </a:solidFill>
        </p:spPr>
        <p:txBody>
          <a:bodyPr vert="horz" wrap="square" lIns="91440" tIns="45720" rIns="91440" bIns="45720" rtlCol="0" anchor="t"/>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nSpc>
                <a:spcPct val="125000"/>
              </a:lnSpc>
            </a:pPr>
            <a:r>
              <a:rPr lang="en-US" sz="800" dirty="0">
                <a:solidFill>
                  <a:srgbClr val="000000"/>
                </a:solidFill>
                <a:effectLst/>
                <a:latin typeface="Arial"/>
                <a:ea typeface="Garamond" panose="02020404030301010803" pitchFamily="18" charset="0"/>
                <a:cs typeface="Arial"/>
              </a:rPr>
              <a:t>Sources: United Nations High Commissioner for Refugees, </a:t>
            </a:r>
            <a:r>
              <a:rPr lang="en-US" sz="800" i="1" dirty="0">
                <a:solidFill>
                  <a:srgbClr val="000000"/>
                </a:solidFill>
                <a:effectLst/>
                <a:latin typeface="Arial"/>
                <a:ea typeface="Garamond" panose="02020404030301010803" pitchFamily="18" charset="0"/>
                <a:cs typeface="Arial"/>
              </a:rPr>
              <a:t>World Economic Outlook</a:t>
            </a:r>
            <a:r>
              <a:rPr lang="en-US" sz="800" dirty="0">
                <a:solidFill>
                  <a:srgbClr val="000000"/>
                </a:solidFill>
                <a:effectLst/>
                <a:latin typeface="Arial"/>
                <a:ea typeface="Garamond" panose="02020404030301010803" pitchFamily="18" charset="0"/>
                <a:cs typeface="Arial"/>
              </a:rPr>
              <a:t>; and IMF staff calculations.</a:t>
            </a:r>
            <a:r>
              <a:rPr lang="en-US" sz="800" dirty="0">
                <a:solidFill>
                  <a:srgbClr val="000000"/>
                </a:solidFill>
                <a:latin typeface="Arial"/>
                <a:ea typeface="Garamond" panose="02020404030301010803" pitchFamily="18" charset="0"/>
                <a:cs typeface="Arial"/>
              </a:rPr>
              <a:t> </a:t>
            </a:r>
            <a:endParaRPr lang="en-US" sz="800" dirty="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r>
              <a:rPr lang="en-US" sz="800" dirty="0">
                <a:solidFill>
                  <a:srgbClr val="000000"/>
                </a:solidFill>
                <a:effectLst/>
                <a:latin typeface="Arial"/>
                <a:ea typeface="Garamond" panose="02020404030301010803" pitchFamily="18" charset="0"/>
                <a:cs typeface="Arial"/>
              </a:rPr>
              <a:t>Note: </a:t>
            </a:r>
            <a:r>
              <a:rPr lang="en-US" sz="800" dirty="0">
                <a:solidFill>
                  <a:srgbClr val="000000"/>
                </a:solidFill>
                <a:effectLst/>
                <a:latin typeface="Arial" panose="020B0604020202020204" pitchFamily="34" charset="0"/>
                <a:ea typeface="Garamond" panose="02020404030301010803" pitchFamily="18" charset="0"/>
              </a:rPr>
              <a:t>CCA=Central Asia and Caucus; ME&amp;CA=Middle East and Central Asia; MENA=Middle East and North Africa</a:t>
            </a:r>
            <a:endParaRPr lang="en-US" sz="100" dirty="0">
              <a:solidFill>
                <a:srgbClr val="000000"/>
              </a:solidFill>
              <a:latin typeface="Arial"/>
              <a:cs typeface="Arial"/>
            </a:endParaRPr>
          </a:p>
        </p:txBody>
      </p:sp>
      <p:sp>
        <p:nvSpPr>
          <p:cNvPr id="9" name="TextBox 3">
            <a:extLst>
              <a:ext uri="{FF2B5EF4-FFF2-40B4-BE49-F238E27FC236}">
                <a16:creationId xmlns:a16="http://schemas.microsoft.com/office/drawing/2014/main" id="{A56B4C6E-F7C3-DD70-0852-CCDF6759CD6A}"/>
              </a:ext>
            </a:extLst>
          </p:cNvPr>
          <p:cNvSpPr txBox="1"/>
          <p:nvPr/>
        </p:nvSpPr>
        <p:spPr>
          <a:xfrm>
            <a:off x="7578792" y="1854784"/>
            <a:ext cx="3657600" cy="53338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baseline="0" dirty="0">
                <a:solidFill>
                  <a:schemeClr val="tx1"/>
                </a:solidFill>
                <a:effectLst/>
                <a:latin typeface="Arial" panose="020B0604020202020204" pitchFamily="34" charset="0"/>
                <a:ea typeface="+mn-ea"/>
                <a:cs typeface="Arial" panose="020B0604020202020204" pitchFamily="34" charset="0"/>
              </a:rPr>
              <a:t>ME&amp;CA Region: Primary School Enrollment in Prolonged versus Shorter Duration and High versus Low Intensity Conflicts</a:t>
            </a:r>
            <a:r>
              <a:rPr lang="en-US" sz="1000" b="1" baseline="0" dirty="0">
                <a:solidFill>
                  <a:schemeClr val="bg1">
                    <a:lumMod val="50000"/>
                  </a:schemeClr>
                </a:solidFill>
                <a:effectLst/>
                <a:latin typeface="Arial" panose="020B0604020202020204" pitchFamily="34" charset="0"/>
                <a:ea typeface="+mn-ea"/>
                <a:cs typeface="Arial" panose="020B0604020202020204" pitchFamily="34" charset="0"/>
              </a:rPr>
              <a:t> </a:t>
            </a:r>
            <a:r>
              <a:rPr lang="en-US" sz="1000" b="0" dirty="0">
                <a:solidFill>
                  <a:sysClr val="windowText" lastClr="000000"/>
                </a:solidFill>
                <a:latin typeface="Arial" panose="020B0604020202020204" pitchFamily="34" charset="0"/>
                <a:cs typeface="Arial" panose="020B0604020202020204" pitchFamily="34" charset="0"/>
              </a:rPr>
              <a:t>(Percentage points)</a:t>
            </a: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sysClr val="windowText" lastClr="000000"/>
              </a:solidFill>
              <a:effectLst/>
              <a:uLnTx/>
              <a:uFillTx/>
              <a:latin typeface="Arial" panose="020B0604020202020204" pitchFamily="34" charset="0"/>
              <a:ea typeface="+mn-ea"/>
              <a:cs typeface="Arial" panose="020B0604020202020204" pitchFamily="34"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dirty="0">
              <a:solidFill>
                <a:sysClr val="windowText" lastClr="000000"/>
              </a:solidFill>
              <a:latin typeface="Arial" panose="020B0604020202020204" pitchFamily="34" charset="0"/>
              <a:cs typeface="Arial" panose="020B0604020202020204" pitchFamily="34" charset="0"/>
            </a:endParaRPr>
          </a:p>
        </p:txBody>
      </p:sp>
      <p:sp>
        <p:nvSpPr>
          <p:cNvPr id="13" name="AutoShape 5">
            <a:extLst>
              <a:ext uri="{FF2B5EF4-FFF2-40B4-BE49-F238E27FC236}">
                <a16:creationId xmlns:a16="http://schemas.microsoft.com/office/drawing/2014/main" id="{2B16F980-42C6-3227-3641-D8272C100AD0}"/>
              </a:ext>
            </a:extLst>
          </p:cNvPr>
          <p:cNvSpPr>
            <a:spLocks noChangeArrowheads="1"/>
          </p:cNvSpPr>
          <p:nvPr>
            <p:custDataLst>
              <p:tags r:id="rId2"/>
            </p:custDataLst>
          </p:nvPr>
        </p:nvSpPr>
        <p:spPr bwMode="auto">
          <a:xfrm rot="5400000">
            <a:off x="8861167" y="-790324"/>
            <a:ext cx="777973" cy="4416007"/>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a:defRPr/>
            </a:pPr>
            <a:r>
              <a:rPr lang="en-US" sz="1300" b="1" dirty="0">
                <a:solidFill>
                  <a:schemeClr val="bg1"/>
                </a:solidFill>
                <a:latin typeface="Arial" panose="020B0604020202020204"/>
                <a:cs typeface="Arial"/>
              </a:rPr>
              <a:t>School enrollment rates decline, more so in cases of high intensity and prolonged conflicts</a:t>
            </a:r>
            <a:endParaRPr lang="en-US" sz="1300" b="1" dirty="0">
              <a:solidFill>
                <a:schemeClr val="bg1"/>
              </a:solidFill>
              <a:latin typeface="Arial"/>
              <a:cs typeface="Arial" panose="020B0604020202020204" pitchFamily="34" charset="0"/>
            </a:endParaRPr>
          </a:p>
        </p:txBody>
      </p:sp>
      <p:sp>
        <p:nvSpPr>
          <p:cNvPr id="3" name="TextBox 1">
            <a:extLst>
              <a:ext uri="{FF2B5EF4-FFF2-40B4-BE49-F238E27FC236}">
                <a16:creationId xmlns:a16="http://schemas.microsoft.com/office/drawing/2014/main" id="{4E027C09-E973-B3A3-EB55-02A651D5C1F8}"/>
              </a:ext>
            </a:extLst>
          </p:cNvPr>
          <p:cNvSpPr txBox="1"/>
          <p:nvPr/>
        </p:nvSpPr>
        <p:spPr>
          <a:xfrm>
            <a:off x="1545945" y="1912015"/>
            <a:ext cx="3771989" cy="457402"/>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b="1" baseline="0" dirty="0">
                <a:latin typeface="Arial" panose="020B0604020202020204" pitchFamily="34" charset="0"/>
                <a:cs typeface="Arial" panose="020B0604020202020204" pitchFamily="34" charset="0"/>
              </a:rPr>
              <a:t>Forcibly Displaced People, 1975−2022</a:t>
            </a:r>
          </a:p>
          <a:p>
            <a:pPr algn="ctr"/>
            <a:r>
              <a:rPr lang="en-US" sz="1000" b="0" baseline="0" dirty="0">
                <a:latin typeface="Arial" panose="020B0604020202020204" pitchFamily="34" charset="0"/>
                <a:cs typeface="Arial" panose="020B0604020202020204" pitchFamily="34" charset="0"/>
              </a:rPr>
              <a:t>(Millions)</a:t>
            </a:r>
            <a:endParaRPr lang="en-US" sz="1000" b="0" dirty="0">
              <a:latin typeface="Arial" panose="020B0604020202020204" pitchFamily="34" charset="0"/>
              <a:cs typeface="Arial" panose="020B0604020202020204" pitchFamily="34" charset="0"/>
            </a:endParaRPr>
          </a:p>
        </p:txBody>
      </p:sp>
      <p:graphicFrame>
        <p:nvGraphicFramePr>
          <p:cNvPr id="4" name="Chart 3">
            <a:extLst>
              <a:ext uri="{FF2B5EF4-FFF2-40B4-BE49-F238E27FC236}">
                <a16:creationId xmlns:a16="http://schemas.microsoft.com/office/drawing/2014/main" id="{F98FF670-A7A1-086E-A094-BE46440E2CB8}"/>
              </a:ext>
            </a:extLst>
          </p:cNvPr>
          <p:cNvGraphicFramePr>
            <a:graphicFrameLocks/>
          </p:cNvGraphicFramePr>
          <p:nvPr/>
        </p:nvGraphicFramePr>
        <p:xfrm>
          <a:off x="7275376" y="2388169"/>
          <a:ext cx="3657600" cy="3566160"/>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3CB40F69-CF39-AECD-EC2D-F5AC058FE8F9}"/>
              </a:ext>
            </a:extLst>
          </p:cNvPr>
          <p:cNvGraphicFramePr>
            <a:graphicFrameLocks/>
          </p:cNvGraphicFramePr>
          <p:nvPr/>
        </p:nvGraphicFramePr>
        <p:xfrm>
          <a:off x="1545945" y="2305937"/>
          <a:ext cx="3657600" cy="3730625"/>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414395385"/>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647700" y="2764313"/>
            <a:ext cx="10896600" cy="1329373"/>
          </a:xfrm>
        </p:spPr>
        <p:txBody>
          <a:bodyPr>
            <a:noAutofit/>
          </a:bodyPr>
          <a:lstStyle/>
          <a:p>
            <a:pPr algn="ctr">
              <a:lnSpc>
                <a:spcPct val="150000"/>
              </a:lnSpc>
              <a:spcAft>
                <a:spcPts val="1200"/>
              </a:spcAft>
            </a:pPr>
            <a:r>
              <a:rPr lang="en-US" sz="3300">
                <a:latin typeface="Arial Black"/>
              </a:rPr>
              <a:t>Economic Effects</a:t>
            </a:r>
            <a:endParaRPr lang="en-US" sz="3300"/>
          </a:p>
        </p:txBody>
      </p:sp>
    </p:spTree>
    <p:extLst>
      <p:ext uri="{BB962C8B-B14F-4D97-AF65-F5344CB8AC3E}">
        <p14:creationId xmlns:p14="http://schemas.microsoft.com/office/powerpoint/2010/main" val="132546945"/>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073D-0A90-3EAF-7CF2-4AAF2E636FBA}"/>
              </a:ext>
            </a:extLst>
          </p:cNvPr>
          <p:cNvSpPr>
            <a:spLocks noGrp="1"/>
          </p:cNvSpPr>
          <p:nvPr>
            <p:ph type="title"/>
          </p:nvPr>
        </p:nvSpPr>
        <p:spPr>
          <a:xfrm>
            <a:off x="271650" y="154992"/>
            <a:ext cx="9715500" cy="978486"/>
          </a:xfrm>
        </p:spPr>
        <p:txBody>
          <a:bodyPr>
            <a:normAutofit/>
          </a:bodyPr>
          <a:lstStyle/>
          <a:p>
            <a:r>
              <a:rPr lang="en-US" sz="2400"/>
              <a:t>The impact of conflict in ME&amp;CA economies…</a:t>
            </a:r>
          </a:p>
        </p:txBody>
      </p:sp>
      <p:sp>
        <p:nvSpPr>
          <p:cNvPr id="10" name="AutoShape 5">
            <a:extLst>
              <a:ext uri="{FF2B5EF4-FFF2-40B4-BE49-F238E27FC236}">
                <a16:creationId xmlns:a16="http://schemas.microsoft.com/office/drawing/2014/main" id="{D4FBC06F-DAC3-B4F5-4709-0F1FF91B0ED4}"/>
              </a:ext>
            </a:extLst>
          </p:cNvPr>
          <p:cNvSpPr>
            <a:spLocks noChangeArrowheads="1"/>
          </p:cNvSpPr>
          <p:nvPr>
            <p:custDataLst>
              <p:tags r:id="rId1"/>
            </p:custDataLst>
          </p:nvPr>
        </p:nvSpPr>
        <p:spPr bwMode="auto">
          <a:xfrm rot="5400000">
            <a:off x="2769780" y="-525529"/>
            <a:ext cx="655880" cy="448308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Arial" panose="020B0604020202020204"/>
                <a:cs typeface="Arial" panose="020B0604020202020204" pitchFamily="34" charset="0"/>
                <a:sym typeface="Gill Sans"/>
              </a:rPr>
              <a:t>… hits harder and lasts longer …</a:t>
            </a:r>
          </a:p>
        </p:txBody>
      </p:sp>
      <p:sp>
        <p:nvSpPr>
          <p:cNvPr id="11" name="AutoShape 5">
            <a:extLst>
              <a:ext uri="{FF2B5EF4-FFF2-40B4-BE49-F238E27FC236}">
                <a16:creationId xmlns:a16="http://schemas.microsoft.com/office/drawing/2014/main" id="{FEF0B2EF-CAB4-0220-CAC5-145032942D71}"/>
              </a:ext>
            </a:extLst>
          </p:cNvPr>
          <p:cNvSpPr>
            <a:spLocks noChangeArrowheads="1"/>
          </p:cNvSpPr>
          <p:nvPr>
            <p:custDataLst>
              <p:tags r:id="rId2"/>
            </p:custDataLst>
          </p:nvPr>
        </p:nvSpPr>
        <p:spPr bwMode="auto">
          <a:xfrm rot="5400000">
            <a:off x="8640351" y="-525529"/>
            <a:ext cx="655880" cy="448308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Arial" panose="020B0604020202020204"/>
                <a:cs typeface="Arial" panose="020B0604020202020204" pitchFamily="34" charset="0"/>
                <a:sym typeface="Gill Sans"/>
              </a:rPr>
              <a:t>… with significant economic disruptions</a:t>
            </a:r>
          </a:p>
        </p:txBody>
      </p:sp>
      <p:sp>
        <p:nvSpPr>
          <p:cNvPr id="6" name="TextBox 5">
            <a:extLst>
              <a:ext uri="{FF2B5EF4-FFF2-40B4-BE49-F238E27FC236}">
                <a16:creationId xmlns:a16="http://schemas.microsoft.com/office/drawing/2014/main" id="{80A8C039-1A28-3E6F-3DA9-4710D63B3D81}"/>
              </a:ext>
            </a:extLst>
          </p:cNvPr>
          <p:cNvSpPr txBox="1"/>
          <p:nvPr/>
        </p:nvSpPr>
        <p:spPr>
          <a:xfrm>
            <a:off x="856178" y="2095277"/>
            <a:ext cx="4483084" cy="294632"/>
          </a:xfrm>
          <a:prstGeom prst="rect">
            <a:avLst/>
          </a:prstGeom>
          <a:noFill/>
        </p:spPr>
        <p:txBody>
          <a:bodyPr wrap="square">
            <a:spAutoFit/>
          </a:bodyPr>
          <a:lstStyle/>
          <a:p>
            <a:pPr marL="0" marR="0" algn="ctr">
              <a:lnSpc>
                <a:spcPct val="150000"/>
              </a:lnSpc>
              <a:spcBef>
                <a:spcPts val="0"/>
              </a:spcBef>
              <a:spcAft>
                <a:spcPts val="0"/>
              </a:spcAft>
            </a:pPr>
            <a:r>
              <a:rPr lang="en-US" sz="1000" b="1">
                <a:effectLst/>
                <a:latin typeface="Arial" panose="020B0604020202020204" pitchFamily="34" charset="0"/>
                <a:ea typeface="Garamond" panose="02020404030301010803" pitchFamily="18" charset="0"/>
                <a:cs typeface="Arial" panose="020B0604020202020204" pitchFamily="34" charset="0"/>
              </a:rPr>
              <a:t>Impact of Conflict on Real GDP per Capita </a:t>
            </a:r>
            <a:r>
              <a:rPr lang="en-US" sz="1000">
                <a:effectLst/>
                <a:latin typeface="Arial" panose="020B0604020202020204" pitchFamily="34" charset="0"/>
                <a:ea typeface="Garamond" panose="02020404030301010803" pitchFamily="18" charset="0"/>
                <a:cs typeface="Arial" panose="020B0604020202020204" pitchFamily="34" charset="0"/>
              </a:rPr>
              <a:t>(Percent)</a:t>
            </a:r>
            <a:endParaRPr lang="en-US" sz="1000">
              <a:effectLst/>
              <a:latin typeface="Arial" panose="020B0604020202020204" pitchFamily="34" charset="0"/>
              <a:ea typeface="Garamond" panose="02020404030301010803" pitchFamily="18" charset="0"/>
              <a:cs typeface="Garamond" panose="02020404030301010803" pitchFamily="18" charset="0"/>
            </a:endParaRPr>
          </a:p>
        </p:txBody>
      </p:sp>
      <p:sp>
        <p:nvSpPr>
          <p:cNvPr id="9" name="TextBox 8">
            <a:extLst>
              <a:ext uri="{FF2B5EF4-FFF2-40B4-BE49-F238E27FC236}">
                <a16:creationId xmlns:a16="http://schemas.microsoft.com/office/drawing/2014/main" id="{5F59839C-E847-1D4D-28EA-2FB83700F167}"/>
              </a:ext>
            </a:extLst>
          </p:cNvPr>
          <p:cNvSpPr txBox="1"/>
          <p:nvPr/>
        </p:nvSpPr>
        <p:spPr>
          <a:xfrm>
            <a:off x="6726750" y="2075410"/>
            <a:ext cx="5133556" cy="438582"/>
          </a:xfrm>
          <a:prstGeom prst="rect">
            <a:avLst/>
          </a:prstGeom>
          <a:noFill/>
        </p:spPr>
        <p:txBody>
          <a:bodyPr wrap="square">
            <a:spAutoFit/>
          </a:bodyPr>
          <a:lstStyle/>
          <a:p>
            <a:pPr marL="0" marR="0" algn="ctr">
              <a:lnSpc>
                <a:spcPct val="125000"/>
              </a:lnSpc>
              <a:spcBef>
                <a:spcPts val="0"/>
              </a:spcBef>
              <a:spcAft>
                <a:spcPts val="0"/>
              </a:spcAft>
            </a:pPr>
            <a:r>
              <a:rPr lang="en-US" sz="1000" b="1">
                <a:effectLst/>
                <a:latin typeface="Arial" panose="020B0604020202020204" pitchFamily="34" charset="0"/>
                <a:ea typeface="Garamond" panose="02020404030301010803" pitchFamily="18" charset="0"/>
                <a:cs typeface="Arial" panose="020B0604020202020204" pitchFamily="34" charset="0"/>
              </a:rPr>
              <a:t>Economic disruptions – Additional variables</a:t>
            </a:r>
          </a:p>
          <a:p>
            <a:pPr algn="ctr"/>
            <a:r>
              <a:rPr lang="en-US" sz="1000">
                <a:latin typeface="Arial" panose="020B0604020202020204" pitchFamily="34" charset="0"/>
                <a:cs typeface="Arial" panose="020B0604020202020204" pitchFamily="34" charset="0"/>
              </a:rPr>
              <a:t>(Percent difference between year 7 and the year before the conflict onset)</a:t>
            </a:r>
          </a:p>
        </p:txBody>
      </p:sp>
      <p:sp>
        <p:nvSpPr>
          <p:cNvPr id="14" name="TextBox 13">
            <a:extLst>
              <a:ext uri="{FF2B5EF4-FFF2-40B4-BE49-F238E27FC236}">
                <a16:creationId xmlns:a16="http://schemas.microsoft.com/office/drawing/2014/main" id="{EC0BCD5B-D614-D42B-B477-F24537C0ACE6}"/>
              </a:ext>
            </a:extLst>
          </p:cNvPr>
          <p:cNvSpPr txBox="1"/>
          <p:nvPr/>
        </p:nvSpPr>
        <p:spPr>
          <a:xfrm>
            <a:off x="6726749" y="5400087"/>
            <a:ext cx="4483084" cy="979755"/>
          </a:xfrm>
          <a:prstGeom prst="rect">
            <a:avLst/>
          </a:prstGeom>
          <a:noFill/>
        </p:spPr>
        <p:txBody>
          <a:bodyPr wrap="square">
            <a:spAutoFit/>
          </a:bodyPr>
          <a:lstStyle/>
          <a:p>
            <a:pPr marL="0" marR="0">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International Country Risk Guide; IMF, World Economic Outlook database; UN Refugee Agency, Global Trends Report 2022, Uppsala Georeferenced Event Database (v23.1); and IMF staff calculations.</a:t>
            </a:r>
          </a:p>
          <a:p>
            <a:pPr marL="0" marR="0">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figure shows the impact seven years after the shock, which corresponds to an increase in conflict intensity to the 75th percentile of the world distribution. ***, **, and * indicate statistical significance at the 1, 5, and 10 percent level, respectively. Empty bars indicate a lack of significance at the 10 percent level. Local projection results are available in Online Annex 2.2. All results are percent differences except for the current account balance as percentage of GDP, for which it is the percentage point difference. NEER = nominal effective exchange rate.</a:t>
            </a:r>
          </a:p>
        </p:txBody>
      </p:sp>
      <p:pic>
        <p:nvPicPr>
          <p:cNvPr id="7" name="Picture 6">
            <a:extLst>
              <a:ext uri="{FF2B5EF4-FFF2-40B4-BE49-F238E27FC236}">
                <a16:creationId xmlns:a16="http://schemas.microsoft.com/office/drawing/2014/main" id="{C5C73ED1-12B3-8835-E546-4134EE1F3D6D}"/>
              </a:ext>
            </a:extLst>
          </p:cNvPr>
          <p:cNvPicPr>
            <a:picLocks noChangeAspect="1"/>
          </p:cNvPicPr>
          <p:nvPr/>
        </p:nvPicPr>
        <p:blipFill rotWithShape="1">
          <a:blip r:embed="rId5"/>
          <a:srcRect b="24684"/>
          <a:stretch/>
        </p:blipFill>
        <p:spPr>
          <a:xfrm>
            <a:off x="1358096" y="2702476"/>
            <a:ext cx="3763121" cy="2542261"/>
          </a:xfrm>
          <a:prstGeom prst="rect">
            <a:avLst/>
          </a:prstGeom>
        </p:spPr>
      </p:pic>
      <p:pic>
        <p:nvPicPr>
          <p:cNvPr id="12" name="Picture 11">
            <a:extLst>
              <a:ext uri="{FF2B5EF4-FFF2-40B4-BE49-F238E27FC236}">
                <a16:creationId xmlns:a16="http://schemas.microsoft.com/office/drawing/2014/main" id="{4BAF7941-4697-89D0-4D31-7BCF8FE130C6}"/>
              </a:ext>
            </a:extLst>
          </p:cNvPr>
          <p:cNvPicPr>
            <a:picLocks noChangeAspect="1"/>
          </p:cNvPicPr>
          <p:nvPr/>
        </p:nvPicPr>
        <p:blipFill>
          <a:blip r:embed="rId6"/>
          <a:stretch>
            <a:fillRect/>
          </a:stretch>
        </p:blipFill>
        <p:spPr>
          <a:xfrm>
            <a:off x="7125614" y="2702476"/>
            <a:ext cx="3945158" cy="2468324"/>
          </a:xfrm>
          <a:prstGeom prst="rect">
            <a:avLst/>
          </a:prstGeom>
        </p:spPr>
      </p:pic>
      <p:sp>
        <p:nvSpPr>
          <p:cNvPr id="15" name="TextBox 14">
            <a:extLst>
              <a:ext uri="{FF2B5EF4-FFF2-40B4-BE49-F238E27FC236}">
                <a16:creationId xmlns:a16="http://schemas.microsoft.com/office/drawing/2014/main" id="{8BCAE4AC-4D76-718A-3179-149C2A74BBA8}"/>
              </a:ext>
            </a:extLst>
          </p:cNvPr>
          <p:cNvSpPr txBox="1"/>
          <p:nvPr/>
        </p:nvSpPr>
        <p:spPr>
          <a:xfrm>
            <a:off x="856178" y="5400087"/>
            <a:ext cx="4483084" cy="682238"/>
          </a:xfrm>
          <a:prstGeom prst="rect">
            <a:avLst/>
          </a:prstGeom>
          <a:noFill/>
        </p:spPr>
        <p:txBody>
          <a:bodyPr wrap="square">
            <a:spAutoFit/>
          </a:bodyPr>
          <a:lstStyle/>
          <a:p>
            <a:pPr marL="0" marR="0">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IMF, World Economic Outlook database; Uppsala Georeferenced Event Database (v23.1); and IMF staff calculations. </a:t>
            </a:r>
          </a:p>
          <a:p>
            <a:pPr marL="0" marR="0">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shock occurs in year 1 and corresponds to an increase in conflict intensity to the 75th percentile of the world distribution. </a:t>
            </a:r>
          </a:p>
          <a:p>
            <a:pPr marL="0" marR="0">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ME&amp;CA = Middle East and Central Asia.</a:t>
            </a:r>
          </a:p>
        </p:txBody>
      </p:sp>
    </p:spTree>
    <p:extLst>
      <p:ext uri="{BB962C8B-B14F-4D97-AF65-F5344CB8AC3E}">
        <p14:creationId xmlns:p14="http://schemas.microsoft.com/office/powerpoint/2010/main" val="234185316"/>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073D-0A90-3EAF-7CF2-4AAF2E636FBA}"/>
              </a:ext>
            </a:extLst>
          </p:cNvPr>
          <p:cNvSpPr>
            <a:spLocks noGrp="1"/>
          </p:cNvSpPr>
          <p:nvPr>
            <p:ph type="title"/>
          </p:nvPr>
        </p:nvSpPr>
        <p:spPr>
          <a:xfrm>
            <a:off x="271650" y="154992"/>
            <a:ext cx="9715500" cy="978486"/>
          </a:xfrm>
        </p:spPr>
        <p:txBody>
          <a:bodyPr>
            <a:normAutofit/>
          </a:bodyPr>
          <a:lstStyle/>
          <a:p>
            <a:r>
              <a:rPr lang="en-US" sz="2400"/>
              <a:t>Heterogeneous effects are at play</a:t>
            </a:r>
            <a:endParaRPr lang="en-US" sz="2400">
              <a:highlight>
                <a:srgbClr val="FFFF00"/>
              </a:highlight>
            </a:endParaRPr>
          </a:p>
        </p:txBody>
      </p:sp>
      <p:sp>
        <p:nvSpPr>
          <p:cNvPr id="6" name="TextBox 5">
            <a:extLst>
              <a:ext uri="{FF2B5EF4-FFF2-40B4-BE49-F238E27FC236}">
                <a16:creationId xmlns:a16="http://schemas.microsoft.com/office/drawing/2014/main" id="{80A8C039-1A28-3E6F-3DA9-4710D63B3D81}"/>
              </a:ext>
            </a:extLst>
          </p:cNvPr>
          <p:cNvSpPr txBox="1"/>
          <p:nvPr/>
        </p:nvSpPr>
        <p:spPr>
          <a:xfrm>
            <a:off x="3573235" y="1948002"/>
            <a:ext cx="4734071" cy="663964"/>
          </a:xfrm>
          <a:prstGeom prst="rect">
            <a:avLst/>
          </a:prstGeom>
          <a:noFill/>
        </p:spPr>
        <p:txBody>
          <a:bodyPr wrap="square">
            <a:spAutoFit/>
          </a:bodyPr>
          <a:lstStyle/>
          <a:p>
            <a:pPr marL="0" marR="0" algn="ctr">
              <a:spcBef>
                <a:spcPts val="0"/>
              </a:spcBef>
              <a:spcAft>
                <a:spcPts val="0"/>
              </a:spcAft>
            </a:pPr>
            <a:r>
              <a:rPr lang="en-US" sz="1200" b="1">
                <a:latin typeface="Arial" panose="020B0604020202020204" pitchFamily="34" charset="0"/>
                <a:cs typeface="Arial" panose="020B0604020202020204" pitchFamily="34" charset="0"/>
              </a:rPr>
              <a:t>Differential Impact on Real GDP per Capita According to Conflict Characteristics and Preexisting Economic Conditions</a:t>
            </a:r>
          </a:p>
          <a:p>
            <a:pPr marL="0" marR="0" algn="ctr">
              <a:lnSpc>
                <a:spcPct val="150000"/>
              </a:lnSpc>
              <a:spcBef>
                <a:spcPts val="0"/>
              </a:spcBef>
              <a:spcAft>
                <a:spcPts val="0"/>
              </a:spcAft>
            </a:pPr>
            <a:r>
              <a:rPr lang="en-US" sz="1000">
                <a:latin typeface="Arial" panose="020B0604020202020204" pitchFamily="34" charset="0"/>
                <a:cs typeface="Arial" panose="020B0604020202020204" pitchFamily="34" charset="0"/>
              </a:rPr>
              <a:t>(Percent difference between year 7 and the year before the conflict onset)</a:t>
            </a:r>
          </a:p>
        </p:txBody>
      </p:sp>
      <p:sp>
        <p:nvSpPr>
          <p:cNvPr id="3" name="AutoShape 5">
            <a:extLst>
              <a:ext uri="{FF2B5EF4-FFF2-40B4-BE49-F238E27FC236}">
                <a16:creationId xmlns:a16="http://schemas.microsoft.com/office/drawing/2014/main" id="{DD600759-9614-E587-A733-D3703D4469D7}"/>
              </a:ext>
            </a:extLst>
          </p:cNvPr>
          <p:cNvSpPr>
            <a:spLocks noChangeArrowheads="1"/>
          </p:cNvSpPr>
          <p:nvPr>
            <p:custDataLst>
              <p:tags r:id="rId1"/>
            </p:custDataLst>
          </p:nvPr>
        </p:nvSpPr>
        <p:spPr bwMode="auto">
          <a:xfrm rot="5400000">
            <a:off x="5612331" y="-709685"/>
            <a:ext cx="655880" cy="448308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Arial" panose="020B0604020202020204"/>
                <a:cs typeface="Arial" panose="020B0604020202020204" pitchFamily="34" charset="0"/>
                <a:sym typeface="Gill Sans"/>
              </a:rPr>
              <a:t>Conflict characteristics and pre-existing economic conditions matter</a:t>
            </a:r>
          </a:p>
        </p:txBody>
      </p:sp>
      <p:sp>
        <p:nvSpPr>
          <p:cNvPr id="8" name="TextBox 7">
            <a:extLst>
              <a:ext uri="{FF2B5EF4-FFF2-40B4-BE49-F238E27FC236}">
                <a16:creationId xmlns:a16="http://schemas.microsoft.com/office/drawing/2014/main" id="{42373D5A-4CB8-CA57-71D1-EEF1B7BF6CE4}"/>
              </a:ext>
            </a:extLst>
          </p:cNvPr>
          <p:cNvSpPr txBox="1"/>
          <p:nvPr/>
        </p:nvSpPr>
        <p:spPr>
          <a:xfrm>
            <a:off x="3790445" y="5654083"/>
            <a:ext cx="4391368" cy="1056764"/>
          </a:xfrm>
          <a:prstGeom prst="rect">
            <a:avLst/>
          </a:prstGeom>
          <a:noFill/>
        </p:spPr>
        <p:txBody>
          <a:bodyPr wrap="square">
            <a:spAutoFit/>
          </a:bodyPr>
          <a:lstStyle/>
          <a:p>
            <a:pPr marL="0" marR="0">
              <a:lnSpc>
                <a:spcPct val="110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Bloomberg Finance L.P.; International Country Risk Guide; IMF World Economic Outlook database; Uppsala Georeferenced Event Database (v23.1); and IMF staff calculations.</a:t>
            </a:r>
          </a:p>
          <a:p>
            <a:pPr marL="0" marR="0">
              <a:lnSpc>
                <a:spcPct val="110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figure shows the impact seven years after the shock and corresponds to an increase in conflict intensity to the 75th percentile of the world distribution, except for the conflict intensity case which uses a categorical variable (see Online Annex 2.5). ***, **, and * indicate statistical significance at the 1, 5, and 10 percent level, respectively. Empty bars indicate a lack of significance at the 10 percent level. Local projection results are available in Online Annex 2.5. We use sovereign ratings from Moody’s and choose the threshold of Caa1 to ensure a big enough sample size.</a:t>
            </a:r>
            <a:endParaRPr lang="en-US" sz="700"/>
          </a:p>
        </p:txBody>
      </p:sp>
      <p:pic>
        <p:nvPicPr>
          <p:cNvPr id="7" name="Picture 6">
            <a:extLst>
              <a:ext uri="{FF2B5EF4-FFF2-40B4-BE49-F238E27FC236}">
                <a16:creationId xmlns:a16="http://schemas.microsoft.com/office/drawing/2014/main" id="{3ACE2D7E-C451-C5BF-E523-C372383BFA8F}"/>
              </a:ext>
            </a:extLst>
          </p:cNvPr>
          <p:cNvPicPr>
            <a:picLocks noChangeAspect="1"/>
          </p:cNvPicPr>
          <p:nvPr/>
        </p:nvPicPr>
        <p:blipFill>
          <a:blip r:embed="rId4"/>
          <a:stretch>
            <a:fillRect/>
          </a:stretch>
        </p:blipFill>
        <p:spPr>
          <a:xfrm>
            <a:off x="4233581" y="2674321"/>
            <a:ext cx="3724838" cy="2897096"/>
          </a:xfrm>
          <a:prstGeom prst="rect">
            <a:avLst/>
          </a:prstGeom>
        </p:spPr>
      </p:pic>
    </p:spTree>
    <p:extLst>
      <p:ext uri="{BB962C8B-B14F-4D97-AF65-F5344CB8AC3E}">
        <p14:creationId xmlns:p14="http://schemas.microsoft.com/office/powerpoint/2010/main" val="2451155699"/>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1238250" y="2678861"/>
            <a:ext cx="9715500" cy="978486"/>
          </a:xfrm>
        </p:spPr>
        <p:txBody>
          <a:bodyPr>
            <a:noAutofit/>
          </a:bodyPr>
          <a:lstStyle/>
          <a:p>
            <a:pPr algn="ctr">
              <a:lnSpc>
                <a:spcPct val="150000"/>
              </a:lnSpc>
              <a:spcAft>
                <a:spcPts val="1200"/>
              </a:spcAft>
            </a:pPr>
            <a:r>
              <a:rPr lang="en-US" sz="3300">
                <a:latin typeface="Arial Black"/>
              </a:rPr>
              <a:t>Spillovers</a:t>
            </a:r>
          </a:p>
        </p:txBody>
      </p:sp>
    </p:spTree>
    <p:extLst>
      <p:ext uri="{BB962C8B-B14F-4D97-AF65-F5344CB8AC3E}">
        <p14:creationId xmlns:p14="http://schemas.microsoft.com/office/powerpoint/2010/main" val="204604164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Background pattern&#10;&#10;Description automatically generated">
            <a:extLst>
              <a:ext uri="{FF2B5EF4-FFF2-40B4-BE49-F238E27FC236}">
                <a16:creationId xmlns:a16="http://schemas.microsoft.com/office/drawing/2014/main" id="{491AFC29-B0D5-4E34-8C23-FBCB9F6772AB}"/>
              </a:ext>
            </a:extLst>
          </p:cNvPr>
          <p:cNvPicPr>
            <a:picLocks noChangeAspect="1"/>
          </p:cNvPicPr>
          <p:nvPr/>
        </p:nvPicPr>
        <p:blipFill>
          <a:blip r:embed="rId2">
            <a:alphaModFix amt="35000"/>
            <a:extLst>
              <a:ext uri="{28A0092B-C50C-407E-A947-70E740481C1C}">
                <a14:useLocalDpi xmlns:a14="http://schemas.microsoft.com/office/drawing/2010/main" val="0"/>
              </a:ext>
            </a:extLst>
          </a:blip>
          <a:stretch>
            <a:fillRect/>
          </a:stretch>
        </p:blipFill>
        <p:spPr>
          <a:xfrm flipH="1">
            <a:off x="-2625" y="0"/>
            <a:ext cx="12192000" cy="6858000"/>
          </a:xfrm>
          <a:prstGeom prst="rect">
            <a:avLst/>
          </a:prstGeom>
          <a:effectLst/>
        </p:spPr>
      </p:pic>
      <p:sp>
        <p:nvSpPr>
          <p:cNvPr id="6" name="Rectangle 5">
            <a:extLst>
              <a:ext uri="{FF2B5EF4-FFF2-40B4-BE49-F238E27FC236}">
                <a16:creationId xmlns:a16="http://schemas.microsoft.com/office/drawing/2014/main" id="{E7B7EBE4-EE86-45BE-BD50-7B4F53612391}"/>
              </a:ext>
            </a:extLst>
          </p:cNvPr>
          <p:cNvSpPr/>
          <p:nvPr/>
        </p:nvSpPr>
        <p:spPr>
          <a:xfrm>
            <a:off x="1576081" y="243302"/>
            <a:ext cx="8874035" cy="1569660"/>
          </a:xfrm>
          <a:prstGeom prst="rect">
            <a:avLst/>
          </a:prstGeom>
        </p:spPr>
        <p:txBody>
          <a:bodyPr wrap="square" lIns="91440" tIns="45720" rIns="91440" bIns="45720" anchor="t">
            <a:spAutoFit/>
          </a:bodyPr>
          <a:lstStyle/>
          <a:p>
            <a:pPr algn="ctr"/>
            <a:r>
              <a:rPr lang="en-US" sz="2400" b="1" dirty="0">
                <a:solidFill>
                  <a:schemeClr val="accent1"/>
                </a:solidFill>
                <a:latin typeface="Arial" panose="020B0604020202020204" pitchFamily="34" charset="0"/>
                <a:cs typeface="Arial" panose="020B0604020202020204" pitchFamily="34" charset="0"/>
              </a:rPr>
              <a:t>IMF's Regional Economic Outlook for MENA: </a:t>
            </a:r>
            <a:br>
              <a:rPr lang="en-US" sz="2400" b="1" dirty="0">
                <a:solidFill>
                  <a:schemeClr val="accent1"/>
                </a:solidFill>
                <a:latin typeface="Arial" panose="020B0604020202020204" pitchFamily="34" charset="0"/>
                <a:cs typeface="Arial" panose="020B0604020202020204" pitchFamily="34" charset="0"/>
              </a:rPr>
            </a:br>
            <a:r>
              <a:rPr lang="en-US" sz="2400" b="1" dirty="0">
                <a:solidFill>
                  <a:schemeClr val="accent1"/>
                </a:solidFill>
                <a:latin typeface="Arial" panose="020B0604020202020204" pitchFamily="34" charset="0"/>
                <a:cs typeface="Arial" panose="020B0604020202020204" pitchFamily="34" charset="0"/>
              </a:rPr>
              <a:t>An Uneven Recovery amid High Uncertainty</a:t>
            </a:r>
          </a:p>
          <a:p>
            <a:pPr algn="ctr" rtl="1"/>
            <a:r>
              <a:rPr lang="en-US" sz="2400" b="1" dirty="0">
                <a:solidFill>
                  <a:schemeClr val="accent1"/>
                </a:solidFill>
                <a:latin typeface="Arial" panose="020B0604020202020204" pitchFamily="34" charset="0"/>
                <a:cs typeface="Arial" panose="020B0604020202020204" pitchFamily="34" charset="0"/>
              </a:rPr>
              <a:t> </a:t>
            </a:r>
            <a:r>
              <a:rPr lang="ar-LB" sz="2400" b="1" dirty="0">
                <a:solidFill>
                  <a:schemeClr val="accent1"/>
                </a:solidFill>
                <a:latin typeface="Arial" panose="020B0604020202020204" pitchFamily="34" charset="0"/>
                <a:cs typeface="Arial" panose="020B0604020202020204" pitchFamily="34" charset="0"/>
              </a:rPr>
              <a:t>تقرير صندوق النقد الدولي حول آفاق الاقتصاد الإقليمي لمنطقة الشرق الأوسط وشمال إفريقيا: تفاوت مستويات الانتعاش وسط حالة من عدم اليقين الشديد</a:t>
            </a:r>
            <a:endParaRPr lang="en-US" sz="2400" b="1" dirty="0">
              <a:solidFill>
                <a:schemeClr val="accent1"/>
              </a:solidFill>
              <a:latin typeface="Arial" panose="020B0604020202020204" pitchFamily="34" charset="0"/>
              <a:cs typeface="Arial" panose="020B0604020202020204" pitchFamily="34" charset="0"/>
            </a:endParaRPr>
          </a:p>
        </p:txBody>
      </p:sp>
      <p:grpSp>
        <p:nvGrpSpPr>
          <p:cNvPr id="19" name="Group 18">
            <a:extLst>
              <a:ext uri="{FF2B5EF4-FFF2-40B4-BE49-F238E27FC236}">
                <a16:creationId xmlns:a16="http://schemas.microsoft.com/office/drawing/2014/main" id="{C3758E3B-6362-40C3-8227-B1B5D1839793}"/>
              </a:ext>
            </a:extLst>
          </p:cNvPr>
          <p:cNvGrpSpPr/>
          <p:nvPr/>
        </p:nvGrpSpPr>
        <p:grpSpPr>
          <a:xfrm>
            <a:off x="207603" y="1851565"/>
            <a:ext cx="11772974" cy="587707"/>
            <a:chOff x="207603" y="1851565"/>
            <a:chExt cx="11772974" cy="587707"/>
          </a:xfrm>
        </p:grpSpPr>
        <p:pic>
          <p:nvPicPr>
            <p:cNvPr id="20" name="Picture 4" descr="Здравствуйте / Hello Bi-Lingual Zoom Meetings? It's Possible! Tips for  Working Effectively with Simultaneous Interpretation in Zoom – Bright Green  Learning Blog">
              <a:extLst>
                <a:ext uri="{FF2B5EF4-FFF2-40B4-BE49-F238E27FC236}">
                  <a16:creationId xmlns:a16="http://schemas.microsoft.com/office/drawing/2014/main" id="{FF51DAB0-DEC1-4A3B-A145-03FE3F7DC77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4340" t="81796" r="52915" b="1533"/>
            <a:stretch/>
          </p:blipFill>
          <p:spPr bwMode="auto">
            <a:xfrm>
              <a:off x="5714912" y="1852810"/>
              <a:ext cx="781639" cy="5852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9" name="Rectangle 28">
              <a:extLst>
                <a:ext uri="{FF2B5EF4-FFF2-40B4-BE49-F238E27FC236}">
                  <a16:creationId xmlns:a16="http://schemas.microsoft.com/office/drawing/2014/main" id="{C837ACFC-E9F7-4B29-9135-3E8C47D6DA84}"/>
                </a:ext>
              </a:extLst>
            </p:cNvPr>
            <p:cNvSpPr/>
            <p:nvPr/>
          </p:nvSpPr>
          <p:spPr>
            <a:xfrm>
              <a:off x="207603" y="1851565"/>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1</a:t>
              </a:r>
            </a:p>
          </p:txBody>
        </p:sp>
        <p:sp>
          <p:nvSpPr>
            <p:cNvPr id="30" name="Rectangle 29">
              <a:extLst>
                <a:ext uri="{FF2B5EF4-FFF2-40B4-BE49-F238E27FC236}">
                  <a16:creationId xmlns:a16="http://schemas.microsoft.com/office/drawing/2014/main" id="{B6265069-0131-4143-96DD-EF6FD1C1A6C7}"/>
                </a:ext>
              </a:extLst>
            </p:cNvPr>
            <p:cNvSpPr/>
            <p:nvPr/>
          </p:nvSpPr>
          <p:spPr>
            <a:xfrm>
              <a:off x="831518" y="1851565"/>
              <a:ext cx="484469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Choose English or Arabic.</a:t>
              </a:r>
            </a:p>
          </p:txBody>
        </p:sp>
        <p:sp>
          <p:nvSpPr>
            <p:cNvPr id="47" name="Rectangle 46">
              <a:extLst>
                <a:ext uri="{FF2B5EF4-FFF2-40B4-BE49-F238E27FC236}">
                  <a16:creationId xmlns:a16="http://schemas.microsoft.com/office/drawing/2014/main" id="{527AD945-5270-4AA1-82BB-12D9A4FC49BF}"/>
                </a:ext>
              </a:extLst>
            </p:cNvPr>
            <p:cNvSpPr/>
            <p:nvPr/>
          </p:nvSpPr>
          <p:spPr>
            <a:xfrm>
              <a:off x="11395361" y="1851565"/>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ar-KW" sz="1600" dirty="0">
                  <a:latin typeface="Univers" panose="020B0503020202020204"/>
                </a:rPr>
                <a:t>١</a:t>
              </a:r>
              <a:endParaRPr lang="en-US" sz="1600" dirty="0">
                <a:latin typeface="Univers" panose="020B0503020202020204"/>
              </a:endParaRPr>
            </a:p>
          </p:txBody>
        </p:sp>
        <p:sp>
          <p:nvSpPr>
            <p:cNvPr id="51" name="Rectangle 50">
              <a:extLst>
                <a:ext uri="{FF2B5EF4-FFF2-40B4-BE49-F238E27FC236}">
                  <a16:creationId xmlns:a16="http://schemas.microsoft.com/office/drawing/2014/main" id="{5C0596E0-ED21-482B-B530-22590B9CDD88}"/>
                </a:ext>
              </a:extLst>
            </p:cNvPr>
            <p:cNvSpPr/>
            <p:nvPr/>
          </p:nvSpPr>
          <p:spPr>
            <a:xfrm>
              <a:off x="6523608" y="1851565"/>
              <a:ext cx="484469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اختر اللغة: العربية أو الإنجليزية.</a:t>
              </a:r>
              <a:endParaRPr lang="en-US" sz="1600" dirty="0">
                <a:latin typeface="Univers" panose="020B0503020202020204"/>
              </a:endParaRPr>
            </a:p>
          </p:txBody>
        </p:sp>
      </p:grpSp>
      <p:grpSp>
        <p:nvGrpSpPr>
          <p:cNvPr id="24" name="Group 23">
            <a:extLst>
              <a:ext uri="{FF2B5EF4-FFF2-40B4-BE49-F238E27FC236}">
                <a16:creationId xmlns:a16="http://schemas.microsoft.com/office/drawing/2014/main" id="{73080BAA-C029-438D-BE94-35838C17D655}"/>
              </a:ext>
            </a:extLst>
          </p:cNvPr>
          <p:cNvGrpSpPr/>
          <p:nvPr/>
        </p:nvGrpSpPr>
        <p:grpSpPr>
          <a:xfrm>
            <a:off x="207603" y="3706282"/>
            <a:ext cx="11772974" cy="587707"/>
            <a:chOff x="207603" y="3704887"/>
            <a:chExt cx="11772974" cy="587707"/>
          </a:xfrm>
        </p:grpSpPr>
        <p:pic>
          <p:nvPicPr>
            <p:cNvPr id="21" name="Picture 6" descr="How-To: Recording, Saving, and Sharing Zoom Meetings - Miami University">
              <a:extLst>
                <a:ext uri="{FF2B5EF4-FFF2-40B4-BE49-F238E27FC236}">
                  <a16:creationId xmlns:a16="http://schemas.microsoft.com/office/drawing/2014/main" id="{CEC7E801-2592-4242-800C-F0367FAA2E8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0364" t="15445" r="32045" b="46461"/>
            <a:stretch/>
          </p:blipFill>
          <p:spPr bwMode="auto">
            <a:xfrm>
              <a:off x="5004045" y="3706132"/>
              <a:ext cx="2191731" cy="585216"/>
            </a:xfrm>
            <a:prstGeom prst="rect">
              <a:avLst/>
            </a:prstGeom>
            <a:noFill/>
            <a:effectLst/>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60E2DC0E-8B42-44A8-8697-82AA6DF947F7}"/>
                </a:ext>
              </a:extLst>
            </p:cNvPr>
            <p:cNvSpPr/>
            <p:nvPr/>
          </p:nvSpPr>
          <p:spPr>
            <a:xfrm>
              <a:off x="207603" y="3704887"/>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2</a:t>
              </a:r>
            </a:p>
          </p:txBody>
        </p:sp>
        <p:sp>
          <p:nvSpPr>
            <p:cNvPr id="27" name="Rectangle 26">
              <a:extLst>
                <a:ext uri="{FF2B5EF4-FFF2-40B4-BE49-F238E27FC236}">
                  <a16:creationId xmlns:a16="http://schemas.microsoft.com/office/drawing/2014/main" id="{13F7A7E9-9E11-4FE9-A55A-2F4941449185}"/>
                </a:ext>
              </a:extLst>
            </p:cNvPr>
            <p:cNvSpPr/>
            <p:nvPr/>
          </p:nvSpPr>
          <p:spPr>
            <a:xfrm>
              <a:off x="831517" y="3704887"/>
              <a:ext cx="4137650"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We are recording this webinar.</a:t>
              </a:r>
            </a:p>
          </p:txBody>
        </p:sp>
        <p:sp>
          <p:nvSpPr>
            <p:cNvPr id="37" name="Rectangle 36">
              <a:extLst>
                <a:ext uri="{FF2B5EF4-FFF2-40B4-BE49-F238E27FC236}">
                  <a16:creationId xmlns:a16="http://schemas.microsoft.com/office/drawing/2014/main" id="{B8958902-0931-47C0-B7B9-19652FD658FC}"/>
                </a:ext>
              </a:extLst>
            </p:cNvPr>
            <p:cNvSpPr/>
            <p:nvPr/>
          </p:nvSpPr>
          <p:spPr>
            <a:xfrm>
              <a:off x="11395361" y="3704887"/>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٢</a:t>
              </a:r>
            </a:p>
          </p:txBody>
        </p:sp>
        <p:sp>
          <p:nvSpPr>
            <p:cNvPr id="54" name="Rectangle 53">
              <a:extLst>
                <a:ext uri="{FF2B5EF4-FFF2-40B4-BE49-F238E27FC236}">
                  <a16:creationId xmlns:a16="http://schemas.microsoft.com/office/drawing/2014/main" id="{C7D8890F-F591-4F45-BF4A-E2A5ACB90B63}"/>
                </a:ext>
              </a:extLst>
            </p:cNvPr>
            <p:cNvSpPr/>
            <p:nvPr/>
          </p:nvSpPr>
          <p:spPr>
            <a:xfrm>
              <a:off x="7230654" y="3704887"/>
              <a:ext cx="4129829"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سنقوم بتسجيل هذه الحلقة النقاشية.</a:t>
              </a:r>
              <a:endParaRPr lang="en-US" sz="1600" dirty="0">
                <a:latin typeface="Univers" panose="020B0503020202020204"/>
              </a:endParaRPr>
            </a:p>
          </p:txBody>
        </p:sp>
      </p:grpSp>
      <p:grpSp>
        <p:nvGrpSpPr>
          <p:cNvPr id="66" name="Group 65">
            <a:extLst>
              <a:ext uri="{FF2B5EF4-FFF2-40B4-BE49-F238E27FC236}">
                <a16:creationId xmlns:a16="http://schemas.microsoft.com/office/drawing/2014/main" id="{DFFCAB27-4192-4363-9D0D-D786CF3C2441}"/>
              </a:ext>
            </a:extLst>
          </p:cNvPr>
          <p:cNvGrpSpPr/>
          <p:nvPr/>
        </p:nvGrpSpPr>
        <p:grpSpPr>
          <a:xfrm>
            <a:off x="207603" y="4324521"/>
            <a:ext cx="11772974" cy="587707"/>
            <a:chOff x="207603" y="4324521"/>
            <a:chExt cx="11772974" cy="587707"/>
          </a:xfrm>
        </p:grpSpPr>
        <p:grpSp>
          <p:nvGrpSpPr>
            <p:cNvPr id="13" name="Group 12">
              <a:extLst>
                <a:ext uri="{FF2B5EF4-FFF2-40B4-BE49-F238E27FC236}">
                  <a16:creationId xmlns:a16="http://schemas.microsoft.com/office/drawing/2014/main" id="{9CC43C84-DE3B-400C-893E-5E190B049021}"/>
                </a:ext>
              </a:extLst>
            </p:cNvPr>
            <p:cNvGrpSpPr>
              <a:grpSpLocks noChangeAspect="1"/>
            </p:cNvGrpSpPr>
            <p:nvPr/>
          </p:nvGrpSpPr>
          <p:grpSpPr>
            <a:xfrm>
              <a:off x="5443401" y="4325766"/>
              <a:ext cx="1324660" cy="585216"/>
              <a:chOff x="8506431" y="3338836"/>
              <a:chExt cx="1563864" cy="649465"/>
            </a:xfrm>
            <a:effectLst/>
          </p:grpSpPr>
          <p:pic>
            <p:nvPicPr>
              <p:cNvPr id="14" name="Picture 2" descr="How to Use Zoom | Center for Teaching &amp; Educational Technology at Sonoma  State University">
                <a:extLst>
                  <a:ext uri="{FF2B5EF4-FFF2-40B4-BE49-F238E27FC236}">
                    <a16:creationId xmlns:a16="http://schemas.microsoft.com/office/drawing/2014/main" id="{762ADE09-F94C-4C6C-A958-91E79F5FAE04}"/>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149" r="78405" b="76181"/>
              <a:stretch/>
            </p:blipFill>
            <p:spPr bwMode="auto">
              <a:xfrm>
                <a:off x="9178473" y="3338836"/>
                <a:ext cx="891822" cy="649465"/>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15" name="Picture 2" descr="How to Use Zoom | Center for Teaching &amp; Educational Technology at Sonoma  State University">
                <a:extLst>
                  <a:ext uri="{FF2B5EF4-FFF2-40B4-BE49-F238E27FC236}">
                    <a16:creationId xmlns:a16="http://schemas.microsoft.com/office/drawing/2014/main" id="{6157F8CB-AC79-4DB3-BBC1-BF5B9481CEB3}"/>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1268" r="91122" b="76181"/>
              <a:stretch/>
            </p:blipFill>
            <p:spPr bwMode="auto">
              <a:xfrm>
                <a:off x="8506431" y="3338836"/>
                <a:ext cx="718474" cy="649465"/>
              </a:xfrm>
              <a:prstGeom prst="rect">
                <a:avLst/>
              </a:prstGeom>
              <a:noFill/>
              <a:effectLst/>
              <a:extLst>
                <a:ext uri="{909E8E84-426E-40DD-AFC4-6F175D3DCCD1}">
                  <a14:hiddenFill xmlns:a14="http://schemas.microsoft.com/office/drawing/2010/main">
                    <a:solidFill>
                      <a:srgbClr val="FFFFFF"/>
                    </a:solidFill>
                  </a14:hiddenFill>
                </a:ext>
              </a:extLst>
            </p:spPr>
          </p:pic>
        </p:grpSp>
        <p:sp>
          <p:nvSpPr>
            <p:cNvPr id="32" name="Rectangle 31">
              <a:extLst>
                <a:ext uri="{FF2B5EF4-FFF2-40B4-BE49-F238E27FC236}">
                  <a16:creationId xmlns:a16="http://schemas.microsoft.com/office/drawing/2014/main" id="{D56C6D3B-CE26-49AE-AB0F-11E05BEF5072}"/>
                </a:ext>
              </a:extLst>
            </p:cNvPr>
            <p:cNvSpPr/>
            <p:nvPr/>
          </p:nvSpPr>
          <p:spPr>
            <a:xfrm>
              <a:off x="207603" y="4324521"/>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3</a:t>
              </a:r>
            </a:p>
          </p:txBody>
        </p:sp>
        <p:sp>
          <p:nvSpPr>
            <p:cNvPr id="33" name="Rectangle 32">
              <a:extLst>
                <a:ext uri="{FF2B5EF4-FFF2-40B4-BE49-F238E27FC236}">
                  <a16:creationId xmlns:a16="http://schemas.microsoft.com/office/drawing/2014/main" id="{8C87E784-FBF5-4248-9483-EC14EEA6315A}"/>
                </a:ext>
              </a:extLst>
            </p:cNvPr>
            <p:cNvSpPr/>
            <p:nvPr/>
          </p:nvSpPr>
          <p:spPr>
            <a:xfrm>
              <a:off x="831516" y="4324521"/>
              <a:ext cx="4573187"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Make sure microphone and camera are turned off.</a:t>
              </a:r>
            </a:p>
          </p:txBody>
        </p:sp>
        <p:sp>
          <p:nvSpPr>
            <p:cNvPr id="42" name="Rectangle 41">
              <a:extLst>
                <a:ext uri="{FF2B5EF4-FFF2-40B4-BE49-F238E27FC236}">
                  <a16:creationId xmlns:a16="http://schemas.microsoft.com/office/drawing/2014/main" id="{489430B1-43C8-4405-9A40-CBD72FBE78E8}"/>
                </a:ext>
              </a:extLst>
            </p:cNvPr>
            <p:cNvSpPr/>
            <p:nvPr/>
          </p:nvSpPr>
          <p:spPr>
            <a:xfrm>
              <a:off x="11395361" y="4324521"/>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٣</a:t>
              </a:r>
            </a:p>
          </p:txBody>
        </p:sp>
        <p:sp>
          <p:nvSpPr>
            <p:cNvPr id="55" name="Rectangle 54">
              <a:extLst>
                <a:ext uri="{FF2B5EF4-FFF2-40B4-BE49-F238E27FC236}">
                  <a16:creationId xmlns:a16="http://schemas.microsoft.com/office/drawing/2014/main" id="{93D919CF-91F3-4EAD-9606-06B3655D56F0}"/>
                </a:ext>
              </a:extLst>
            </p:cNvPr>
            <p:cNvSpPr/>
            <p:nvPr/>
          </p:nvSpPr>
          <p:spPr>
            <a:xfrm>
              <a:off x="6795117" y="4324521"/>
              <a:ext cx="4573187"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تأكد من إغلاق الميكروفون والكاميرا في جهازك.</a:t>
              </a:r>
              <a:endParaRPr lang="en-US" sz="1600" dirty="0">
                <a:latin typeface="Univers" panose="020B0503020202020204"/>
              </a:endParaRPr>
            </a:p>
          </p:txBody>
        </p:sp>
      </p:grpSp>
      <p:grpSp>
        <p:nvGrpSpPr>
          <p:cNvPr id="63" name="Group 62">
            <a:extLst>
              <a:ext uri="{FF2B5EF4-FFF2-40B4-BE49-F238E27FC236}">
                <a16:creationId xmlns:a16="http://schemas.microsoft.com/office/drawing/2014/main" id="{BC6DB265-326E-41F0-BC75-EA560F11AE98}"/>
              </a:ext>
            </a:extLst>
          </p:cNvPr>
          <p:cNvGrpSpPr/>
          <p:nvPr/>
        </p:nvGrpSpPr>
        <p:grpSpPr>
          <a:xfrm>
            <a:off x="207603" y="6179240"/>
            <a:ext cx="11772974" cy="589837"/>
            <a:chOff x="207603" y="6179240"/>
            <a:chExt cx="11772974" cy="589837"/>
          </a:xfrm>
        </p:grpSpPr>
        <p:pic>
          <p:nvPicPr>
            <p:cNvPr id="17" name="Picture 2" descr="FORWARD SPRING">
              <a:extLst>
                <a:ext uri="{FF2B5EF4-FFF2-40B4-BE49-F238E27FC236}">
                  <a16:creationId xmlns:a16="http://schemas.microsoft.com/office/drawing/2014/main" id="{E4EDB830-0E5E-4E00-8203-B52EB49AD3B1}"/>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71534"/>
            <a:stretch/>
          </p:blipFill>
          <p:spPr bwMode="auto">
            <a:xfrm>
              <a:off x="5724369" y="6179240"/>
              <a:ext cx="755412" cy="589837"/>
            </a:xfrm>
            <a:prstGeom prst="rect">
              <a:avLst/>
            </a:prstGeom>
            <a:noFill/>
            <a:extLst>
              <a:ext uri="{909E8E84-426E-40DD-AFC4-6F175D3DCCD1}">
                <a14:hiddenFill xmlns:a14="http://schemas.microsoft.com/office/drawing/2010/main">
                  <a:solidFill>
                    <a:srgbClr val="FFFFFF"/>
                  </a:solidFill>
                </a14:hiddenFill>
              </a:ext>
            </a:extLst>
          </p:spPr>
        </p:pic>
        <p:sp>
          <p:nvSpPr>
            <p:cNvPr id="34" name="Rectangle 33">
              <a:extLst>
                <a:ext uri="{FF2B5EF4-FFF2-40B4-BE49-F238E27FC236}">
                  <a16:creationId xmlns:a16="http://schemas.microsoft.com/office/drawing/2014/main" id="{9E885379-F9A0-44CF-AA5F-449F611C2111}"/>
                </a:ext>
              </a:extLst>
            </p:cNvPr>
            <p:cNvSpPr/>
            <p:nvPr/>
          </p:nvSpPr>
          <p:spPr>
            <a:xfrm>
              <a:off x="207603" y="6180305"/>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5</a:t>
              </a:r>
            </a:p>
          </p:txBody>
        </p:sp>
        <p:sp>
          <p:nvSpPr>
            <p:cNvPr id="35" name="Rectangle 34">
              <a:extLst>
                <a:ext uri="{FF2B5EF4-FFF2-40B4-BE49-F238E27FC236}">
                  <a16:creationId xmlns:a16="http://schemas.microsoft.com/office/drawing/2014/main" id="{117A2956-D491-452B-8E52-FB8D17009DF2}"/>
                </a:ext>
              </a:extLst>
            </p:cNvPr>
            <p:cNvSpPr/>
            <p:nvPr/>
          </p:nvSpPr>
          <p:spPr>
            <a:xfrm>
              <a:off x="831517" y="6180305"/>
              <a:ext cx="4854154"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Please submit your questions in Q&amp;A.</a:t>
              </a:r>
            </a:p>
          </p:txBody>
        </p:sp>
        <p:sp>
          <p:nvSpPr>
            <p:cNvPr id="46" name="Rectangle 45">
              <a:extLst>
                <a:ext uri="{FF2B5EF4-FFF2-40B4-BE49-F238E27FC236}">
                  <a16:creationId xmlns:a16="http://schemas.microsoft.com/office/drawing/2014/main" id="{4B3996D7-8885-4E97-A94D-9241D3A168F6}"/>
                </a:ext>
              </a:extLst>
            </p:cNvPr>
            <p:cNvSpPr/>
            <p:nvPr/>
          </p:nvSpPr>
          <p:spPr>
            <a:xfrm>
              <a:off x="11395361" y="6180305"/>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٥</a:t>
              </a:r>
            </a:p>
          </p:txBody>
        </p:sp>
        <p:sp>
          <p:nvSpPr>
            <p:cNvPr id="56" name="Rectangle 55">
              <a:extLst>
                <a:ext uri="{FF2B5EF4-FFF2-40B4-BE49-F238E27FC236}">
                  <a16:creationId xmlns:a16="http://schemas.microsoft.com/office/drawing/2014/main" id="{A03CE2B6-53DF-4464-A2BD-BE5BFEAF3EC4}"/>
                </a:ext>
              </a:extLst>
            </p:cNvPr>
            <p:cNvSpPr/>
            <p:nvPr/>
          </p:nvSpPr>
          <p:spPr>
            <a:xfrm>
              <a:off x="6514150" y="6180305"/>
              <a:ext cx="4854154"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يرجى كتابة الأسئلة باستخدام “</a:t>
              </a:r>
              <a:r>
                <a:rPr lang="en-US" sz="1600" dirty="0">
                  <a:latin typeface="Univers" panose="020B0503020202020204"/>
                </a:rPr>
                <a:t>Q&amp;A</a:t>
              </a:r>
              <a:r>
                <a:rPr lang="ar-EG" sz="1600" dirty="0">
                  <a:latin typeface="Univers" panose="020B0503020202020204"/>
                </a:rPr>
                <a:t>“</a:t>
              </a:r>
              <a:r>
                <a:rPr lang="en-US" sz="1600" dirty="0">
                  <a:latin typeface="Univers" panose="020B0503020202020204"/>
                </a:rPr>
                <a:t> </a:t>
              </a:r>
              <a:r>
                <a:rPr lang="ar-EG" sz="1600" dirty="0">
                  <a:latin typeface="Univers" panose="020B0503020202020204"/>
                </a:rPr>
                <a:t>الموضحة في الصورة.</a:t>
              </a:r>
              <a:endParaRPr lang="en-US" sz="1600" dirty="0">
                <a:latin typeface="Univers" panose="020B0503020202020204"/>
              </a:endParaRPr>
            </a:p>
          </p:txBody>
        </p:sp>
      </p:grpSp>
      <p:grpSp>
        <p:nvGrpSpPr>
          <p:cNvPr id="64" name="Group 63">
            <a:extLst>
              <a:ext uri="{FF2B5EF4-FFF2-40B4-BE49-F238E27FC236}">
                <a16:creationId xmlns:a16="http://schemas.microsoft.com/office/drawing/2014/main" id="{986B62EF-9CE5-40E7-8F58-F8E4A0FF2B1F}"/>
              </a:ext>
            </a:extLst>
          </p:cNvPr>
          <p:cNvGrpSpPr/>
          <p:nvPr/>
        </p:nvGrpSpPr>
        <p:grpSpPr>
          <a:xfrm>
            <a:off x="376740" y="2469804"/>
            <a:ext cx="11465881" cy="587707"/>
            <a:chOff x="376740" y="2469804"/>
            <a:chExt cx="11465881" cy="587707"/>
          </a:xfrm>
        </p:grpSpPr>
        <p:sp>
          <p:nvSpPr>
            <p:cNvPr id="28" name="Rectangle 27">
              <a:extLst>
                <a:ext uri="{FF2B5EF4-FFF2-40B4-BE49-F238E27FC236}">
                  <a16:creationId xmlns:a16="http://schemas.microsoft.com/office/drawing/2014/main" id="{0A2E2947-3BD1-4459-AF74-4CA65DA1FF24}"/>
                </a:ext>
              </a:extLst>
            </p:cNvPr>
            <p:cNvSpPr/>
            <p:nvPr/>
          </p:nvSpPr>
          <p:spPr>
            <a:xfrm>
              <a:off x="376740" y="2469804"/>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If you are joining by laptop/computer, tap on the globe icon.</a:t>
              </a:r>
            </a:p>
          </p:txBody>
        </p:sp>
        <p:sp>
          <p:nvSpPr>
            <p:cNvPr id="57" name="Rectangle 56">
              <a:extLst>
                <a:ext uri="{FF2B5EF4-FFF2-40B4-BE49-F238E27FC236}">
                  <a16:creationId xmlns:a16="http://schemas.microsoft.com/office/drawing/2014/main" id="{E102BB58-1706-4B2D-9260-A95F4EAD7DAC}"/>
                </a:ext>
              </a:extLst>
            </p:cNvPr>
            <p:cNvSpPr/>
            <p:nvPr/>
          </p:nvSpPr>
          <p:spPr>
            <a:xfrm>
              <a:off x="6125983" y="2469804"/>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في حالة الانضمام باستخدام اللابتوب أو الحاسوب، أنقر على الأيقونة الوضحة أعلاه.</a:t>
              </a:r>
              <a:endParaRPr lang="en-US" sz="1600" dirty="0">
                <a:latin typeface="Univers" panose="020B0503020202020204"/>
              </a:endParaRPr>
            </a:p>
          </p:txBody>
        </p:sp>
      </p:grpSp>
      <p:grpSp>
        <p:nvGrpSpPr>
          <p:cNvPr id="65" name="Group 64">
            <a:extLst>
              <a:ext uri="{FF2B5EF4-FFF2-40B4-BE49-F238E27FC236}">
                <a16:creationId xmlns:a16="http://schemas.microsoft.com/office/drawing/2014/main" id="{3ACA7E2C-DF50-45E1-96C0-B716E4EBB2B1}"/>
              </a:ext>
            </a:extLst>
          </p:cNvPr>
          <p:cNvGrpSpPr/>
          <p:nvPr/>
        </p:nvGrpSpPr>
        <p:grpSpPr>
          <a:xfrm>
            <a:off x="376739" y="3088043"/>
            <a:ext cx="11465882" cy="587707"/>
            <a:chOff x="376739" y="3088043"/>
            <a:chExt cx="11465882" cy="587707"/>
          </a:xfrm>
        </p:grpSpPr>
        <p:sp>
          <p:nvSpPr>
            <p:cNvPr id="31" name="Rectangle 30">
              <a:extLst>
                <a:ext uri="{FF2B5EF4-FFF2-40B4-BE49-F238E27FC236}">
                  <a16:creationId xmlns:a16="http://schemas.microsoft.com/office/drawing/2014/main" id="{F90CA62C-2E6A-4004-92E0-9F3F748CDB69}"/>
                </a:ext>
              </a:extLst>
            </p:cNvPr>
            <p:cNvSpPr/>
            <p:nvPr/>
          </p:nvSpPr>
          <p:spPr>
            <a:xfrm>
              <a:off x="376739" y="3088043"/>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If you are joining by phone, (a) tap on the “…” icon then (b) tap “Language Interpretation.”</a:t>
              </a:r>
            </a:p>
          </p:txBody>
        </p:sp>
        <p:sp>
          <p:nvSpPr>
            <p:cNvPr id="58" name="Rectangle 57">
              <a:extLst>
                <a:ext uri="{FF2B5EF4-FFF2-40B4-BE49-F238E27FC236}">
                  <a16:creationId xmlns:a16="http://schemas.microsoft.com/office/drawing/2014/main" id="{2EF07B54-4464-4DFC-8CB0-53A11806DD27}"/>
                </a:ext>
              </a:extLst>
            </p:cNvPr>
            <p:cNvSpPr/>
            <p:nvPr/>
          </p:nvSpPr>
          <p:spPr>
            <a:xfrm>
              <a:off x="6125983" y="3088043"/>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في حالة الانضمام باستخدام الهاتف، (أ) أنقر على أيقونة "..." ثم (ب) اختر “</a:t>
              </a:r>
              <a:r>
                <a:rPr lang="en-US" sz="1600" dirty="0">
                  <a:latin typeface="Univers" panose="020B0503020202020204"/>
                </a:rPr>
                <a:t>Language interpretation</a:t>
              </a:r>
              <a:r>
                <a:rPr lang="ar-EG" sz="1600" dirty="0">
                  <a:latin typeface="Univers" panose="020B0503020202020204"/>
                </a:rPr>
                <a:t>“</a:t>
              </a:r>
              <a:r>
                <a:rPr lang="en-US" sz="1600" dirty="0">
                  <a:latin typeface="Univers" panose="020B0503020202020204"/>
                </a:rPr>
                <a:t> </a:t>
              </a:r>
              <a:r>
                <a:rPr lang="ar-EG" sz="1600" dirty="0">
                  <a:latin typeface="Univers" panose="020B0503020202020204"/>
                </a:rPr>
                <a:t>للاستماع إلى الترجمة الفورية.</a:t>
              </a:r>
              <a:endParaRPr lang="en-US" sz="1600" dirty="0">
                <a:latin typeface="Univers" panose="020B0503020202020204"/>
              </a:endParaRPr>
            </a:p>
          </p:txBody>
        </p:sp>
      </p:grpSp>
      <p:grpSp>
        <p:nvGrpSpPr>
          <p:cNvPr id="61" name="Group 60">
            <a:extLst>
              <a:ext uri="{FF2B5EF4-FFF2-40B4-BE49-F238E27FC236}">
                <a16:creationId xmlns:a16="http://schemas.microsoft.com/office/drawing/2014/main" id="{9055F245-2B18-4F00-94AD-B3AC6B700D31}"/>
              </a:ext>
            </a:extLst>
          </p:cNvPr>
          <p:cNvGrpSpPr/>
          <p:nvPr/>
        </p:nvGrpSpPr>
        <p:grpSpPr>
          <a:xfrm>
            <a:off x="207603" y="4942760"/>
            <a:ext cx="11772974" cy="587707"/>
            <a:chOff x="207603" y="4944088"/>
            <a:chExt cx="11772974" cy="587707"/>
          </a:xfrm>
        </p:grpSpPr>
        <p:sp>
          <p:nvSpPr>
            <p:cNvPr id="43" name="Rectangle 42">
              <a:extLst>
                <a:ext uri="{FF2B5EF4-FFF2-40B4-BE49-F238E27FC236}">
                  <a16:creationId xmlns:a16="http://schemas.microsoft.com/office/drawing/2014/main" id="{664B444E-74A5-4A0B-934B-775ED4419A40}"/>
                </a:ext>
              </a:extLst>
            </p:cNvPr>
            <p:cNvSpPr/>
            <p:nvPr/>
          </p:nvSpPr>
          <p:spPr>
            <a:xfrm>
              <a:off x="207603" y="4944088"/>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4</a:t>
              </a:r>
            </a:p>
          </p:txBody>
        </p:sp>
        <p:sp>
          <p:nvSpPr>
            <p:cNvPr id="44" name="Rectangle 43">
              <a:extLst>
                <a:ext uri="{FF2B5EF4-FFF2-40B4-BE49-F238E27FC236}">
                  <a16:creationId xmlns:a16="http://schemas.microsoft.com/office/drawing/2014/main" id="{C0A8D101-8852-4F1E-90C2-26BE90AD8A20}"/>
                </a:ext>
              </a:extLst>
            </p:cNvPr>
            <p:cNvSpPr/>
            <p:nvPr/>
          </p:nvSpPr>
          <p:spPr>
            <a:xfrm>
              <a:off x="831518" y="4944088"/>
              <a:ext cx="5261859"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Rename your Zoom profile with full name, agency, country.</a:t>
              </a:r>
            </a:p>
          </p:txBody>
        </p:sp>
        <p:sp>
          <p:nvSpPr>
            <p:cNvPr id="48" name="Rectangle 47">
              <a:extLst>
                <a:ext uri="{FF2B5EF4-FFF2-40B4-BE49-F238E27FC236}">
                  <a16:creationId xmlns:a16="http://schemas.microsoft.com/office/drawing/2014/main" id="{E2F91A44-1C8B-4D0E-B436-D51B7DD5DD2E}"/>
                </a:ext>
              </a:extLst>
            </p:cNvPr>
            <p:cNvSpPr/>
            <p:nvPr/>
          </p:nvSpPr>
          <p:spPr>
            <a:xfrm>
              <a:off x="11395361" y="4944088"/>
              <a:ext cx="585216"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dirty="0">
                  <a:latin typeface="Univers" panose="020B0503020202020204"/>
                </a:rPr>
                <a:t>٤</a:t>
              </a:r>
            </a:p>
          </p:txBody>
        </p:sp>
        <p:sp>
          <p:nvSpPr>
            <p:cNvPr id="59" name="Rectangle 58">
              <a:extLst>
                <a:ext uri="{FF2B5EF4-FFF2-40B4-BE49-F238E27FC236}">
                  <a16:creationId xmlns:a16="http://schemas.microsoft.com/office/drawing/2014/main" id="{9F54D7D8-B1E4-4559-9A47-809CB4A56AF8}"/>
                </a:ext>
              </a:extLst>
            </p:cNvPr>
            <p:cNvSpPr/>
            <p:nvPr/>
          </p:nvSpPr>
          <p:spPr>
            <a:xfrm>
              <a:off x="6125985" y="4944088"/>
              <a:ext cx="5234498" cy="587707"/>
            </a:xfrm>
            <a:prstGeom prst="rect">
              <a:avLst/>
            </a:prstGeom>
            <a:solidFill>
              <a:srgbClr val="2D8C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أعد تسمية واجهة المستخدم في تطبيق “</a:t>
              </a:r>
              <a:r>
                <a:rPr lang="en-US" sz="1600" dirty="0">
                  <a:latin typeface="Univers" panose="020B0503020202020204"/>
                </a:rPr>
                <a:t>Zoom</a:t>
              </a:r>
              <a:r>
                <a:rPr lang="ar-EG" sz="1600" dirty="0">
                  <a:latin typeface="Univers" panose="020B0503020202020204"/>
                </a:rPr>
                <a:t>" بحيث تتضمن اسمك بالكامل وجهة عملك وبلدك.</a:t>
              </a:r>
              <a:endParaRPr lang="en-US" sz="1600" dirty="0">
                <a:latin typeface="Univers" panose="020B0503020202020204"/>
              </a:endParaRPr>
            </a:p>
          </p:txBody>
        </p:sp>
      </p:grpSp>
      <p:grpSp>
        <p:nvGrpSpPr>
          <p:cNvPr id="67" name="Group 66">
            <a:extLst>
              <a:ext uri="{FF2B5EF4-FFF2-40B4-BE49-F238E27FC236}">
                <a16:creationId xmlns:a16="http://schemas.microsoft.com/office/drawing/2014/main" id="{D97448FC-283C-496B-981E-6EE2FF9DE115}"/>
              </a:ext>
            </a:extLst>
          </p:cNvPr>
          <p:cNvGrpSpPr/>
          <p:nvPr/>
        </p:nvGrpSpPr>
        <p:grpSpPr>
          <a:xfrm>
            <a:off x="376738" y="5560999"/>
            <a:ext cx="11465882" cy="587707"/>
            <a:chOff x="376738" y="5560999"/>
            <a:chExt cx="11465882" cy="587707"/>
          </a:xfrm>
        </p:grpSpPr>
        <p:sp>
          <p:nvSpPr>
            <p:cNvPr id="45" name="Rectangle 44">
              <a:extLst>
                <a:ext uri="{FF2B5EF4-FFF2-40B4-BE49-F238E27FC236}">
                  <a16:creationId xmlns:a16="http://schemas.microsoft.com/office/drawing/2014/main" id="{F3D496B0-136D-4874-91A6-1F8557863715}"/>
                </a:ext>
              </a:extLst>
            </p:cNvPr>
            <p:cNvSpPr/>
            <p:nvPr/>
          </p:nvSpPr>
          <p:spPr>
            <a:xfrm>
              <a:off x="376738" y="5560999"/>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1600" dirty="0">
                  <a:latin typeface="Univers" panose="020B0503020202020204"/>
                </a:rPr>
                <a:t>This will help us record attendance and identify you for Q&amp;A.</a:t>
              </a:r>
            </a:p>
          </p:txBody>
        </p:sp>
        <p:sp>
          <p:nvSpPr>
            <p:cNvPr id="60" name="Rectangle 59">
              <a:extLst>
                <a:ext uri="{FF2B5EF4-FFF2-40B4-BE49-F238E27FC236}">
                  <a16:creationId xmlns:a16="http://schemas.microsoft.com/office/drawing/2014/main" id="{2B03301E-44EF-4467-B0DB-19B62116389A}"/>
                </a:ext>
              </a:extLst>
            </p:cNvPr>
            <p:cNvSpPr/>
            <p:nvPr/>
          </p:nvSpPr>
          <p:spPr>
            <a:xfrm>
              <a:off x="6125982" y="5560999"/>
              <a:ext cx="5716638" cy="587707"/>
            </a:xfrm>
            <a:prstGeom prst="rect">
              <a:avLst/>
            </a:prstGeom>
            <a:solidFill>
              <a:schemeClr val="bg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r" rtl="1"/>
              <a:r>
                <a:rPr lang="ar-EG" sz="1600" dirty="0">
                  <a:latin typeface="Univers" panose="020B0503020202020204"/>
                </a:rPr>
                <a:t>سيساعدنا ذلك في تسجيل الحضور والتعرف على المتحدث عند طرح الأسئلة.</a:t>
              </a:r>
              <a:endParaRPr lang="en-US" sz="1600" dirty="0">
                <a:latin typeface="Univers" panose="020B0503020202020204"/>
              </a:endParaRPr>
            </a:p>
          </p:txBody>
        </p:sp>
      </p:grpSp>
      <p:pic>
        <p:nvPicPr>
          <p:cNvPr id="52" name="Picture 51">
            <a:extLst>
              <a:ext uri="{FF2B5EF4-FFF2-40B4-BE49-F238E27FC236}">
                <a16:creationId xmlns:a16="http://schemas.microsoft.com/office/drawing/2014/main" id="{9A118AD4-80FF-48F9-8129-48467E504D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648670" y="119723"/>
            <a:ext cx="1356187" cy="1363758"/>
          </a:xfrm>
          <a:prstGeom prst="rect">
            <a:avLst/>
          </a:prstGeom>
          <a:effectLst/>
        </p:spPr>
      </p:pic>
      <p:pic>
        <p:nvPicPr>
          <p:cNvPr id="53" name="Graphic 52">
            <a:extLst>
              <a:ext uri="{FF2B5EF4-FFF2-40B4-BE49-F238E27FC236}">
                <a16:creationId xmlns:a16="http://schemas.microsoft.com/office/drawing/2014/main" id="{BF841496-D0FD-4730-B94F-F292D8632F6E}"/>
              </a:ext>
            </a:extLst>
          </p:cNvPr>
          <p:cNvPicPr>
            <a:picLocks noChangeAspect="1"/>
          </p:cNvPicPr>
          <p:nvPr/>
        </p:nvPicPr>
        <p:blipFill>
          <a:blip r:embed="rId8">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187143" y="131016"/>
            <a:ext cx="1324474" cy="1349875"/>
          </a:xfrm>
          <a:prstGeom prst="rect">
            <a:avLst/>
          </a:prstGeom>
        </p:spPr>
      </p:pic>
    </p:spTree>
    <p:extLst>
      <p:ext uri="{BB962C8B-B14F-4D97-AF65-F5344CB8AC3E}">
        <p14:creationId xmlns:p14="http://schemas.microsoft.com/office/powerpoint/2010/main" val="313572113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71073D-0A90-3EAF-7CF2-4AAF2E636FBA}"/>
              </a:ext>
            </a:extLst>
          </p:cNvPr>
          <p:cNvSpPr>
            <a:spLocks noGrp="1"/>
          </p:cNvSpPr>
          <p:nvPr>
            <p:ph type="title"/>
          </p:nvPr>
        </p:nvSpPr>
        <p:spPr>
          <a:xfrm>
            <a:off x="248129" y="104331"/>
            <a:ext cx="11695741" cy="978486"/>
          </a:xfrm>
        </p:spPr>
        <p:txBody>
          <a:bodyPr>
            <a:normAutofit/>
          </a:bodyPr>
          <a:lstStyle/>
          <a:p>
            <a:r>
              <a:rPr lang="en-US" sz="2400" dirty="0"/>
              <a:t>Spillovers </a:t>
            </a:r>
            <a:r>
              <a:rPr lang="en-US" sz="2400"/>
              <a:t>from conflict </a:t>
            </a:r>
            <a:r>
              <a:rPr lang="en-US" sz="2400" dirty="0"/>
              <a:t>are</a:t>
            </a:r>
            <a:r>
              <a:rPr lang="en-US" sz="2400"/>
              <a:t> damaging to bordering economies</a:t>
            </a:r>
          </a:p>
        </p:txBody>
      </p:sp>
      <p:sp>
        <p:nvSpPr>
          <p:cNvPr id="10" name="AutoShape 5">
            <a:extLst>
              <a:ext uri="{FF2B5EF4-FFF2-40B4-BE49-F238E27FC236}">
                <a16:creationId xmlns:a16="http://schemas.microsoft.com/office/drawing/2014/main" id="{D4FBC06F-DAC3-B4F5-4709-0F1FF91B0ED4}"/>
              </a:ext>
            </a:extLst>
          </p:cNvPr>
          <p:cNvSpPr>
            <a:spLocks noChangeArrowheads="1"/>
          </p:cNvSpPr>
          <p:nvPr>
            <p:custDataLst>
              <p:tags r:id="rId1"/>
            </p:custDataLst>
          </p:nvPr>
        </p:nvSpPr>
        <p:spPr bwMode="auto">
          <a:xfrm rot="5400000">
            <a:off x="2708293" y="-952667"/>
            <a:ext cx="655880" cy="5337359"/>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Arial" panose="020B0604020202020204"/>
                <a:cs typeface="Arial" panose="020B0604020202020204" pitchFamily="34" charset="0"/>
                <a:sym typeface="Gill Sans"/>
              </a:rPr>
              <a:t>Bordering Economies’ GDP per capita is impacted negatively in response to an increase in conflict</a:t>
            </a:r>
          </a:p>
        </p:txBody>
      </p:sp>
      <p:sp>
        <p:nvSpPr>
          <p:cNvPr id="11" name="AutoShape 5">
            <a:extLst>
              <a:ext uri="{FF2B5EF4-FFF2-40B4-BE49-F238E27FC236}">
                <a16:creationId xmlns:a16="http://schemas.microsoft.com/office/drawing/2014/main" id="{FEF0B2EF-CAB4-0220-CAC5-145032942D71}"/>
              </a:ext>
            </a:extLst>
          </p:cNvPr>
          <p:cNvSpPr>
            <a:spLocks noChangeArrowheads="1"/>
          </p:cNvSpPr>
          <p:nvPr>
            <p:custDataLst>
              <p:tags r:id="rId2"/>
            </p:custDataLst>
          </p:nvPr>
        </p:nvSpPr>
        <p:spPr bwMode="auto">
          <a:xfrm rot="5400000">
            <a:off x="8640351" y="-525529"/>
            <a:ext cx="655880" cy="4483084"/>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300" b="1">
                <a:solidFill>
                  <a:schemeClr val="bg1"/>
                </a:solidFill>
                <a:latin typeface="Arial" panose="020B0604020202020204"/>
                <a:cs typeface="Arial" panose="020B0604020202020204" pitchFamily="34" charset="0"/>
                <a:sym typeface="Gill Sans"/>
              </a:rPr>
              <a:t>And has long-lasting impacts on other macroeconomic indicators</a:t>
            </a:r>
          </a:p>
        </p:txBody>
      </p:sp>
      <p:sp>
        <p:nvSpPr>
          <p:cNvPr id="3" name="TextBox 2">
            <a:extLst>
              <a:ext uri="{FF2B5EF4-FFF2-40B4-BE49-F238E27FC236}">
                <a16:creationId xmlns:a16="http://schemas.microsoft.com/office/drawing/2014/main" id="{BC6A7371-38B6-ECAB-2A65-8CA9211ACC0C}"/>
              </a:ext>
            </a:extLst>
          </p:cNvPr>
          <p:cNvSpPr txBox="1"/>
          <p:nvPr/>
        </p:nvSpPr>
        <p:spPr>
          <a:xfrm>
            <a:off x="1187837" y="5659090"/>
            <a:ext cx="4049786" cy="778034"/>
          </a:xfrm>
          <a:prstGeom prst="rect">
            <a:avLst/>
          </a:prstGeom>
          <a:noFill/>
        </p:spPr>
        <p:txBody>
          <a:bodyPr wrap="square">
            <a:spAutoFit/>
          </a:bodyPr>
          <a:lstStyle/>
          <a:p>
            <a:pPr marL="0" marR="0">
              <a:lnSpc>
                <a:spcPct val="125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CEPII database; IMF, World Economic Outlook database; Uppsala Georeferenced Event Database (v23.1); and IMF staff calculations.</a:t>
            </a:r>
          </a:p>
          <a:p>
            <a:pPr marL="0" marR="0">
              <a:lnSpc>
                <a:spcPct val="125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impact estimates approximately correspond to the deaths per million associated with the 75th percentile of the world distribution for the own country analysis (see Online Annex 2.3.1 for details on the mapping). ME&amp;CA = Middle East and Central Asia.</a:t>
            </a:r>
            <a:endParaRPr lang="en-US" sz="1600"/>
          </a:p>
        </p:txBody>
      </p:sp>
      <p:sp>
        <p:nvSpPr>
          <p:cNvPr id="5" name="TextBox 4">
            <a:extLst>
              <a:ext uri="{FF2B5EF4-FFF2-40B4-BE49-F238E27FC236}">
                <a16:creationId xmlns:a16="http://schemas.microsoft.com/office/drawing/2014/main" id="{A8B97ED1-65BE-7189-EDC9-87EB067083AB}"/>
              </a:ext>
            </a:extLst>
          </p:cNvPr>
          <p:cNvSpPr txBox="1"/>
          <p:nvPr/>
        </p:nvSpPr>
        <p:spPr>
          <a:xfrm>
            <a:off x="7035575" y="5659090"/>
            <a:ext cx="4401887" cy="1047338"/>
          </a:xfrm>
          <a:prstGeom prst="rect">
            <a:avLst/>
          </a:prstGeom>
          <a:noFill/>
        </p:spPr>
        <p:txBody>
          <a:bodyPr wrap="square">
            <a:spAutoFit/>
          </a:bodyPr>
          <a:lstStyle/>
          <a:p>
            <a:pPr marL="0" marR="0">
              <a:lnSpc>
                <a:spcPct val="125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Sources: CEPII database; International Country Risk Guide; IMF, World Economic Outlook database; Uppsala Georeferenced Event Database (v23.1); and IMF staff calculations.</a:t>
            </a:r>
          </a:p>
          <a:p>
            <a:pPr marL="0" marR="0">
              <a:lnSpc>
                <a:spcPct val="125000"/>
              </a:lnSpc>
              <a:spcBef>
                <a:spcPts val="0"/>
              </a:spcBef>
              <a:spcAft>
                <a:spcPts val="200"/>
              </a:spcAft>
            </a:pPr>
            <a:r>
              <a:rPr lang="en-US" sz="700">
                <a:solidFill>
                  <a:srgbClr val="000000"/>
                </a:solidFill>
                <a:effectLst/>
                <a:latin typeface="Arial" panose="020B0604020202020204" pitchFamily="34" charset="0"/>
                <a:ea typeface="Garamond" panose="02020404030301010803" pitchFamily="18" charset="0"/>
                <a:cs typeface="Garamond" panose="02020404030301010803" pitchFamily="18" charset="0"/>
              </a:rPr>
              <a:t>Note: The figure shows the impact seven years after the shock which approximately corresponds to the deaths per million associated with the 75th of the world distribution for the own country analysis. ***, **, and * indicate the statistical significance at the 1, 5, and 10 percent level, respectively. Empty bars indicate a lack of significance at the 10 percent level. The impact on the current account balance is in percentage point change. NEER = nominal effective exchange rate.</a:t>
            </a:r>
          </a:p>
        </p:txBody>
      </p:sp>
      <p:sp>
        <p:nvSpPr>
          <p:cNvPr id="9" name="TextBox 8">
            <a:extLst>
              <a:ext uri="{FF2B5EF4-FFF2-40B4-BE49-F238E27FC236}">
                <a16:creationId xmlns:a16="http://schemas.microsoft.com/office/drawing/2014/main" id="{C4797780-2EC1-5595-293B-D3AC6A8D6041}"/>
              </a:ext>
            </a:extLst>
          </p:cNvPr>
          <p:cNvSpPr txBox="1"/>
          <p:nvPr/>
        </p:nvSpPr>
        <p:spPr>
          <a:xfrm>
            <a:off x="794691" y="2090575"/>
            <a:ext cx="4483084" cy="525465"/>
          </a:xfrm>
          <a:prstGeom prst="rect">
            <a:avLst/>
          </a:prstGeom>
          <a:noFill/>
        </p:spPr>
        <p:txBody>
          <a:bodyPr wrap="square">
            <a:spAutoFit/>
          </a:bodyPr>
          <a:lstStyle/>
          <a:p>
            <a:pPr marL="0" marR="0" algn="ctr">
              <a:lnSpc>
                <a:spcPct val="150000"/>
              </a:lnSpc>
              <a:spcBef>
                <a:spcPts val="0"/>
              </a:spcBef>
              <a:spcAft>
                <a:spcPts val="0"/>
              </a:spcAft>
            </a:pPr>
            <a:r>
              <a:rPr lang="en-US" sz="1000" b="1" dirty="0">
                <a:effectLst/>
                <a:latin typeface="Arial" panose="020B0604020202020204" pitchFamily="34" charset="0"/>
                <a:ea typeface="Garamond" panose="02020404030301010803" pitchFamily="18" charset="0"/>
                <a:cs typeface="Arial" panose="020B0604020202020204" pitchFamily="34" charset="0"/>
              </a:rPr>
              <a:t>Impact of Conflict on Bordering Economies’ GDP per Capita</a:t>
            </a:r>
          </a:p>
          <a:p>
            <a:pPr marL="0" marR="0" algn="ctr">
              <a:lnSpc>
                <a:spcPct val="150000"/>
              </a:lnSpc>
              <a:spcBef>
                <a:spcPts val="0"/>
              </a:spcBef>
              <a:spcAft>
                <a:spcPts val="0"/>
              </a:spcAft>
            </a:pPr>
            <a:r>
              <a:rPr lang="en-US" sz="1000" dirty="0">
                <a:effectLst/>
                <a:latin typeface="Arial" panose="020B0604020202020204" pitchFamily="34" charset="0"/>
                <a:ea typeface="Garamond" panose="02020404030301010803" pitchFamily="18" charset="0"/>
                <a:cs typeface="Arial" panose="020B0604020202020204" pitchFamily="34" charset="0"/>
              </a:rPr>
              <a:t>(Percent)</a:t>
            </a:r>
            <a:endParaRPr lang="en-US" sz="1000" dirty="0">
              <a:effectLst/>
              <a:latin typeface="Arial" panose="020B0604020202020204" pitchFamily="34" charset="0"/>
              <a:ea typeface="Garamond" panose="02020404030301010803" pitchFamily="18" charset="0"/>
              <a:cs typeface="Garamond" panose="02020404030301010803" pitchFamily="18" charset="0"/>
            </a:endParaRPr>
          </a:p>
        </p:txBody>
      </p:sp>
      <p:sp>
        <p:nvSpPr>
          <p:cNvPr id="12" name="TextBox 11">
            <a:extLst>
              <a:ext uri="{FF2B5EF4-FFF2-40B4-BE49-F238E27FC236}">
                <a16:creationId xmlns:a16="http://schemas.microsoft.com/office/drawing/2014/main" id="{1415AC9A-7AB3-776C-D03B-5E2BFB9CA576}"/>
              </a:ext>
            </a:extLst>
          </p:cNvPr>
          <p:cNvSpPr txBox="1"/>
          <p:nvPr/>
        </p:nvSpPr>
        <p:spPr>
          <a:xfrm>
            <a:off x="6303906" y="2043953"/>
            <a:ext cx="5133556" cy="458139"/>
          </a:xfrm>
          <a:prstGeom prst="rect">
            <a:avLst/>
          </a:prstGeom>
          <a:noFill/>
        </p:spPr>
        <p:txBody>
          <a:bodyPr wrap="square">
            <a:spAutoFit/>
          </a:bodyPr>
          <a:lstStyle/>
          <a:p>
            <a:pPr marL="0" marR="0" algn="ctr">
              <a:lnSpc>
                <a:spcPct val="125000"/>
              </a:lnSpc>
              <a:spcBef>
                <a:spcPts val="0"/>
              </a:spcBef>
              <a:spcAft>
                <a:spcPts val="0"/>
              </a:spcAft>
            </a:pPr>
            <a:r>
              <a:rPr lang="en-US" sz="1000" b="1" dirty="0">
                <a:effectLst/>
                <a:latin typeface="Arial" panose="020B0604020202020204" pitchFamily="34" charset="0"/>
                <a:ea typeface="Garamond" panose="02020404030301010803" pitchFamily="18" charset="0"/>
                <a:cs typeface="Arial" panose="020B0604020202020204" pitchFamily="34" charset="0"/>
              </a:rPr>
              <a:t>Impact of Conflict on Bordering Economies’ Macroeconomic Indicators</a:t>
            </a:r>
          </a:p>
          <a:p>
            <a:pPr marL="0" marR="0" algn="ctr">
              <a:lnSpc>
                <a:spcPct val="125000"/>
              </a:lnSpc>
              <a:spcBef>
                <a:spcPts val="0"/>
              </a:spcBef>
              <a:spcAft>
                <a:spcPts val="0"/>
              </a:spcAft>
            </a:pPr>
            <a:r>
              <a:rPr lang="en-US" sz="1000" dirty="0">
                <a:latin typeface="Arial" panose="020B0604020202020204" pitchFamily="34" charset="0"/>
                <a:cs typeface="Arial" panose="020B0604020202020204" pitchFamily="34" charset="0"/>
              </a:rPr>
              <a:t>(Percent difference between year 7 and the year before the conflict onset)</a:t>
            </a:r>
          </a:p>
        </p:txBody>
      </p:sp>
      <p:pic>
        <p:nvPicPr>
          <p:cNvPr id="8" name="Picture 7">
            <a:extLst>
              <a:ext uri="{FF2B5EF4-FFF2-40B4-BE49-F238E27FC236}">
                <a16:creationId xmlns:a16="http://schemas.microsoft.com/office/drawing/2014/main" id="{A6FBC4E2-9848-4444-6639-AE29759C8B43}"/>
              </a:ext>
            </a:extLst>
          </p:cNvPr>
          <p:cNvPicPr>
            <a:picLocks noChangeAspect="1"/>
          </p:cNvPicPr>
          <p:nvPr/>
        </p:nvPicPr>
        <p:blipFill>
          <a:blip r:embed="rId5"/>
          <a:stretch>
            <a:fillRect/>
          </a:stretch>
        </p:blipFill>
        <p:spPr>
          <a:xfrm>
            <a:off x="1187837" y="2805202"/>
            <a:ext cx="3968589" cy="2664726"/>
          </a:xfrm>
          <a:prstGeom prst="rect">
            <a:avLst/>
          </a:prstGeom>
        </p:spPr>
      </p:pic>
      <p:pic>
        <p:nvPicPr>
          <p:cNvPr id="14" name="Picture 13">
            <a:extLst>
              <a:ext uri="{FF2B5EF4-FFF2-40B4-BE49-F238E27FC236}">
                <a16:creationId xmlns:a16="http://schemas.microsoft.com/office/drawing/2014/main" id="{6ECC8B81-B20A-8A45-9F8D-29910668679A}"/>
              </a:ext>
            </a:extLst>
          </p:cNvPr>
          <p:cNvPicPr>
            <a:picLocks noChangeAspect="1"/>
          </p:cNvPicPr>
          <p:nvPr/>
        </p:nvPicPr>
        <p:blipFill>
          <a:blip r:embed="rId6"/>
          <a:stretch>
            <a:fillRect/>
          </a:stretch>
        </p:blipFill>
        <p:spPr>
          <a:xfrm>
            <a:off x="7035576" y="2805202"/>
            <a:ext cx="3983209" cy="2664725"/>
          </a:xfrm>
          <a:prstGeom prst="rect">
            <a:avLst/>
          </a:prstGeom>
        </p:spPr>
      </p:pic>
    </p:spTree>
    <p:extLst>
      <p:ext uri="{BB962C8B-B14F-4D97-AF65-F5344CB8AC3E}">
        <p14:creationId xmlns:p14="http://schemas.microsoft.com/office/powerpoint/2010/main" val="4192974356"/>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5F3F1F-D942-7E33-B82D-9D5314C37724}"/>
              </a:ext>
            </a:extLst>
          </p:cNvPr>
          <p:cNvSpPr>
            <a:spLocks noGrp="1"/>
          </p:cNvSpPr>
          <p:nvPr>
            <p:ph type="title"/>
          </p:nvPr>
        </p:nvSpPr>
        <p:spPr/>
        <p:txBody>
          <a:bodyPr>
            <a:normAutofit/>
          </a:bodyPr>
          <a:lstStyle/>
          <a:p>
            <a:r>
              <a:rPr lang="en-US" sz="2400"/>
              <a:t>Main Takeaways </a:t>
            </a:r>
            <a:endParaRPr lang="ar-SA" sz="2400"/>
          </a:p>
        </p:txBody>
      </p:sp>
      <p:sp>
        <p:nvSpPr>
          <p:cNvPr id="3" name="Text Placeholder 2">
            <a:extLst>
              <a:ext uri="{FF2B5EF4-FFF2-40B4-BE49-F238E27FC236}">
                <a16:creationId xmlns:a16="http://schemas.microsoft.com/office/drawing/2014/main" id="{F7D272F9-704C-2841-70A5-988EF2A5CFB7}"/>
              </a:ext>
            </a:extLst>
          </p:cNvPr>
          <p:cNvSpPr>
            <a:spLocks noGrp="1"/>
          </p:cNvSpPr>
          <p:nvPr>
            <p:ph type="body" sz="quarter" idx="10"/>
          </p:nvPr>
        </p:nvSpPr>
        <p:spPr/>
        <p:txBody>
          <a:bodyPr>
            <a:noAutofit/>
          </a:bodyPr>
          <a:lstStyle/>
          <a:p>
            <a:pPr marL="285750" marR="0" indent="-285750" algn="just">
              <a:lnSpc>
                <a:spcPct val="125000"/>
              </a:lnSpc>
              <a:spcBef>
                <a:spcPts val="0"/>
              </a:spcBef>
              <a:spcAft>
                <a:spcPts val="600"/>
              </a:spcAft>
              <a:buFont typeface="Wingdings" panose="05000000000000000000" pitchFamily="2" charset="2"/>
              <a:buChar char="§"/>
            </a:pP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ME&amp;CA is </a:t>
            </a:r>
            <a:r>
              <a:rPr lang="en-US" sz="2000" b="1">
                <a:solidFill>
                  <a:srgbClr val="000000"/>
                </a:solidFill>
                <a:effectLst/>
                <a:latin typeface="Arial" panose="020B0604020202020204" pitchFamily="34" charset="0"/>
                <a:ea typeface="Garamond" panose="02020404030301010803" pitchFamily="18" charset="0"/>
                <a:cs typeface="Garamond" panose="02020404030301010803" pitchFamily="18" charset="0"/>
              </a:rPr>
              <a:t>one of the most conflict-prone </a:t>
            </a:r>
            <a:r>
              <a:rPr lang="en-US" sz="2000" b="1"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parts of </a:t>
            </a:r>
            <a:r>
              <a:rPr lang="en-US" sz="2000" b="1">
                <a:solidFill>
                  <a:srgbClr val="000000"/>
                </a:solidFill>
                <a:effectLst/>
                <a:latin typeface="Arial" panose="020B0604020202020204" pitchFamily="34" charset="0"/>
                <a:ea typeface="Garamond" panose="02020404030301010803" pitchFamily="18" charset="0"/>
                <a:cs typeface="Garamond" panose="02020404030301010803" pitchFamily="18" charset="0"/>
              </a:rPr>
              <a:t>the world</a:t>
            </a: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 The duration and intensity of conflict tend to be relatively high and have </a:t>
            </a:r>
            <a:r>
              <a:rPr lang="en-US" sz="2000" b="1">
                <a:solidFill>
                  <a:srgbClr val="000000"/>
                </a:solidFill>
                <a:effectLst/>
                <a:latin typeface="Arial" panose="020B0604020202020204" pitchFamily="34" charset="0"/>
                <a:ea typeface="Garamond" panose="02020404030301010803" pitchFamily="18" charset="0"/>
                <a:cs typeface="Garamond" panose="02020404030301010803" pitchFamily="18" charset="0"/>
              </a:rPr>
              <a:t>damaging long-term economic and societal impacts</a:t>
            </a: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 </a:t>
            </a:r>
          </a:p>
          <a:p>
            <a:pPr marL="285750" marR="0" indent="-285750" algn="just">
              <a:lnSpc>
                <a:spcPct val="125000"/>
              </a:lnSpc>
              <a:spcBef>
                <a:spcPts val="0"/>
              </a:spcBef>
              <a:spcAft>
                <a:spcPts val="600"/>
              </a:spcAft>
              <a:buFont typeface="Wingdings" panose="05000000000000000000" pitchFamily="2" charset="2"/>
              <a:buChar char="§"/>
            </a:pPr>
            <a:endPar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285750" marR="0" indent="-285750" algn="just">
              <a:lnSpc>
                <a:spcPct val="125000"/>
              </a:lnSpc>
              <a:spcBef>
                <a:spcPts val="0"/>
              </a:spcBef>
              <a:spcAft>
                <a:spcPts val="600"/>
              </a:spcAft>
              <a:buFont typeface="Wingdings" panose="05000000000000000000" pitchFamily="2" charset="2"/>
              <a:buChar char="§"/>
            </a:pP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Conflicts in </a:t>
            </a:r>
            <a:r>
              <a:rPr lang="en-US" sz="2000" dirty="0">
                <a:solidFill>
                  <a:srgbClr val="000000"/>
                </a:solidFill>
                <a:effectLst/>
                <a:latin typeface="Arial" panose="020B0604020202020204" pitchFamily="34" charset="0"/>
                <a:ea typeface="Garamond" panose="02020404030301010803" pitchFamily="18" charset="0"/>
                <a:cs typeface="Garamond" panose="02020404030301010803" pitchFamily="18" charset="0"/>
              </a:rPr>
              <a:t>ME&amp;CA </a:t>
            </a: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have had, on average, </a:t>
            </a:r>
            <a:r>
              <a:rPr lang="en-US" sz="2000" b="1">
                <a:solidFill>
                  <a:srgbClr val="000000"/>
                </a:solidFill>
                <a:effectLst/>
                <a:latin typeface="Arial" panose="020B0604020202020204" pitchFamily="34" charset="0"/>
                <a:ea typeface="Garamond" panose="02020404030301010803" pitchFamily="18" charset="0"/>
                <a:cs typeface="Garamond" panose="02020404030301010803" pitchFamily="18" charset="0"/>
              </a:rPr>
              <a:t>more adverse and prolonged spillover effects for neighboring economies compared to elsewhere. </a:t>
            </a:r>
          </a:p>
          <a:p>
            <a:pPr marL="285750" marR="0" indent="-285750" algn="just">
              <a:lnSpc>
                <a:spcPct val="125000"/>
              </a:lnSpc>
              <a:spcBef>
                <a:spcPts val="0"/>
              </a:spcBef>
              <a:spcAft>
                <a:spcPts val="600"/>
              </a:spcAft>
              <a:buFont typeface="Wingdings" panose="05000000000000000000" pitchFamily="2" charset="2"/>
              <a:buChar char="§"/>
            </a:pPr>
            <a:endPar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endParaRPr>
          </a:p>
          <a:p>
            <a:pPr marL="285750" marR="0" indent="-285750" algn="just">
              <a:lnSpc>
                <a:spcPct val="125000"/>
              </a:lnSpc>
              <a:spcBef>
                <a:spcPts val="0"/>
              </a:spcBef>
              <a:spcAft>
                <a:spcPts val="600"/>
              </a:spcAft>
              <a:buFont typeface="Wingdings" panose="05000000000000000000" pitchFamily="2" charset="2"/>
              <a:buChar char="§"/>
            </a:pP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Amid heightened uncertainty related to conflict, these findings highlight the </a:t>
            </a:r>
            <a:r>
              <a:rPr lang="en-US" sz="2000" b="1">
                <a:solidFill>
                  <a:srgbClr val="000000"/>
                </a:solidFill>
                <a:effectLst/>
                <a:latin typeface="Arial" panose="020B0604020202020204" pitchFamily="34" charset="0"/>
                <a:ea typeface="Garamond" panose="02020404030301010803" pitchFamily="18" charset="0"/>
                <a:cs typeface="Garamond" panose="02020404030301010803" pitchFamily="18" charset="0"/>
              </a:rPr>
              <a:t>importance of crisis preparedness, strong institutions, and sound macroeconomic policies. </a:t>
            </a:r>
          </a:p>
          <a:p>
            <a:pPr marL="0" marR="0">
              <a:spcBef>
                <a:spcPts val="0"/>
              </a:spcBef>
              <a:spcAft>
                <a:spcPts val="1200"/>
              </a:spcAft>
            </a:pPr>
            <a:r>
              <a:rPr lang="en-US" sz="2000">
                <a:solidFill>
                  <a:srgbClr val="000000"/>
                </a:solidFill>
                <a:effectLst/>
                <a:latin typeface="Arial" panose="020B0604020202020204" pitchFamily="34" charset="0"/>
                <a:ea typeface="Garamond" panose="02020404030301010803" pitchFamily="18" charset="0"/>
                <a:cs typeface="Garamond" panose="02020404030301010803" pitchFamily="18" charset="0"/>
              </a:rPr>
              <a:t> </a:t>
            </a:r>
            <a:endParaRPr lang="ar-SA" sz="2000"/>
          </a:p>
        </p:txBody>
      </p:sp>
    </p:spTree>
    <p:extLst>
      <p:ext uri="{BB962C8B-B14F-4D97-AF65-F5344CB8AC3E}">
        <p14:creationId xmlns:p14="http://schemas.microsoft.com/office/powerpoint/2010/main" val="919699836"/>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1238250" y="2678861"/>
            <a:ext cx="9715500" cy="978486"/>
          </a:xfrm>
        </p:spPr>
        <p:txBody>
          <a:bodyPr>
            <a:noAutofit/>
          </a:bodyPr>
          <a:lstStyle/>
          <a:p>
            <a:pPr algn="ctr">
              <a:lnSpc>
                <a:spcPct val="150000"/>
              </a:lnSpc>
              <a:spcAft>
                <a:spcPts val="1200"/>
              </a:spcAft>
            </a:pPr>
            <a:r>
              <a:rPr lang="en-US" sz="3300">
                <a:latin typeface="Arial Black"/>
              </a:rPr>
              <a:t>Annex</a:t>
            </a:r>
          </a:p>
        </p:txBody>
      </p:sp>
    </p:spTree>
    <p:extLst>
      <p:ext uri="{BB962C8B-B14F-4D97-AF65-F5344CB8AC3E}">
        <p14:creationId xmlns:p14="http://schemas.microsoft.com/office/powerpoint/2010/main" val="344212684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913516-D215-D96E-6D7B-12A7BF9CCCB7}"/>
              </a:ext>
            </a:extLst>
          </p:cNvPr>
          <p:cNvSpPr>
            <a:spLocks noGrp="1"/>
          </p:cNvSpPr>
          <p:nvPr>
            <p:ph type="title"/>
          </p:nvPr>
        </p:nvSpPr>
        <p:spPr/>
        <p:txBody>
          <a:bodyPr/>
          <a:lstStyle/>
          <a:p>
            <a:r>
              <a:rPr lang="en-US"/>
              <a:t>Local projection specification</a:t>
            </a:r>
          </a:p>
        </p:txBody>
      </p:sp>
      <mc:AlternateContent xmlns:mc="http://schemas.openxmlformats.org/markup-compatibility/2006" xmlns:a14="http://schemas.microsoft.com/office/drawing/2010/main">
        <mc:Choice Requires="a14">
          <p:sp>
            <p:nvSpPr>
              <p:cNvPr id="3" name="Text Placeholder 2">
                <a:extLst>
                  <a:ext uri="{FF2B5EF4-FFF2-40B4-BE49-F238E27FC236}">
                    <a16:creationId xmlns:a16="http://schemas.microsoft.com/office/drawing/2014/main" id="{864AA52C-6394-DC82-D17D-0E54724DBA88}"/>
                  </a:ext>
                </a:extLst>
              </p:cNvPr>
              <p:cNvSpPr>
                <a:spLocks noGrp="1"/>
              </p:cNvSpPr>
              <p:nvPr>
                <p:ph type="body" sz="quarter" idx="10"/>
              </p:nvPr>
            </p:nvSpPr>
            <p:spPr/>
            <p:txBody>
              <a:bodyPr>
                <a:normAutofit fontScale="77500" lnSpcReduction="20000"/>
              </a:bodyPr>
              <a:lstStyle/>
              <a:p>
                <a:r>
                  <a:rPr lang="en-US"/>
                  <a:t>We use the </a:t>
                </a:r>
                <a:r>
                  <a:rPr lang="en-US" err="1"/>
                  <a:t>Jordà</a:t>
                </a:r>
                <a:r>
                  <a:rPr lang="en-US"/>
                  <a:t> (2005) method of local projections and estimate dynamic responses by linear regressions of the following form: </a:t>
                </a:r>
              </a:p>
              <a:p>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h</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1</m:t>
                        </m:r>
                      </m:sub>
                    </m:sSub>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1</m:t>
                        </m:r>
                      </m:sub>
                      <m:sup>
                        <m:r>
                          <a:rPr lang="en-US" i="1">
                            <a:latin typeface="Cambria Math" panose="02040503050406030204" pitchFamily="18" charset="0"/>
                          </a:rPr>
                          <m:t>h</m:t>
                        </m:r>
                      </m:sup>
                    </m:sSubSup>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r>
                      <a:rPr lang="en-US" i="1">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2</m:t>
                        </m:r>
                      </m:sub>
                      <m:sup>
                        <m:r>
                          <a:rPr lang="en-US" i="1">
                            <a:latin typeface="Cambria Math" panose="02040503050406030204" pitchFamily="18" charset="0"/>
                          </a:rPr>
                          <m:t>h</m:t>
                        </m:r>
                      </m:sup>
                    </m:sSubSup>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𝑀𝐸𝐶𝐴𝑑𝑢𝑚𝑚𝑦</m:t>
                        </m:r>
                      </m:e>
                      <m:sub>
                        <m:r>
                          <a:rPr lang="en-US" i="1">
                            <a:latin typeface="Cambria Math" panose="02040503050406030204" pitchFamily="18" charset="0"/>
                          </a:rPr>
                          <m:t>𝑖</m:t>
                        </m:r>
                      </m:sub>
                    </m:sSub>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𝑙</m:t>
                        </m:r>
                      </m:sup>
                      <m:e>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3</m:t>
                            </m:r>
                            <m:r>
                              <a:rPr lang="en-US" i="1">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h</m:t>
                            </m:r>
                          </m:sup>
                        </m:sSubSup>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𝑗</m:t>
                            </m:r>
                          </m:sub>
                        </m:sSub>
                      </m:e>
                    </m:nary>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𝑙</m:t>
                        </m:r>
                      </m:sup>
                      <m:e>
                        <m:sSubSup>
                          <m:sSubSupPr>
                            <m:ctrlPr>
                              <a:rPr lang="en-US" i="1">
                                <a:latin typeface="Cambria Math" panose="02040503050406030204" pitchFamily="18" charset="0"/>
                              </a:rPr>
                            </m:ctrlPr>
                          </m:sSubSupPr>
                          <m:e>
                            <m:r>
                              <a:rPr lang="en-US" i="1">
                                <a:latin typeface="Cambria Math" panose="02040503050406030204" pitchFamily="18" charset="0"/>
                              </a:rPr>
                              <m:t>𝛾</m:t>
                            </m:r>
                          </m:e>
                          <m:sub>
                            <m:r>
                              <a:rPr lang="en-US" i="1">
                                <a:latin typeface="Cambria Math" panose="02040503050406030204" pitchFamily="18" charset="0"/>
                              </a:rPr>
                              <m:t>1</m:t>
                            </m:r>
                            <m:r>
                              <a:rPr lang="en-US" i="1">
                                <a:latin typeface="Cambria Math" panose="02040503050406030204" pitchFamily="18" charset="0"/>
                              </a:rPr>
                              <m:t>,</m:t>
                            </m:r>
                            <m:r>
                              <a:rPr lang="en-US" i="1">
                                <a:latin typeface="Cambria Math" panose="02040503050406030204" pitchFamily="18" charset="0"/>
                              </a:rPr>
                              <m:t>𝑗</m:t>
                            </m:r>
                          </m:sub>
                          <m:sup>
                            <m:r>
                              <a:rPr lang="en-US" i="1">
                                <a:latin typeface="Cambria Math" panose="02040503050406030204" pitchFamily="18" charset="0"/>
                              </a:rPr>
                              <m:t>h</m:t>
                            </m:r>
                          </m:sup>
                        </m:sSubSup>
                        <m:d>
                          <m:dPr>
                            <m:ctrlPr>
                              <a:rPr lang="en-US" i="1">
                                <a:latin typeface="Cambria Math" panose="02040503050406030204" pitchFamily="18" charset="0"/>
                              </a:rPr>
                            </m:ctrlPr>
                          </m:dPr>
                          <m:e>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𝑗</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1</m:t>
                                </m:r>
                              </m:sub>
                            </m:sSub>
                          </m:e>
                        </m:d>
                        <m:r>
                          <a:rPr lang="en-US" i="1">
                            <a:latin typeface="Cambria Math" panose="02040503050406030204" pitchFamily="18" charset="0"/>
                          </a:rPr>
                          <m:t>+</m:t>
                        </m:r>
                        <m:nary>
                          <m:naryPr>
                            <m:chr m:val="∑"/>
                            <m:limLoc m:val="undOvr"/>
                            <m:ctrlPr>
                              <a:rPr lang="en-US" i="1">
                                <a:latin typeface="Cambria Math" panose="02040503050406030204" pitchFamily="18" charset="0"/>
                              </a:rPr>
                            </m:ctrlPr>
                          </m:naryPr>
                          <m:sub>
                            <m:r>
                              <a:rPr lang="en-US" i="1">
                                <a:latin typeface="Cambria Math" panose="02040503050406030204" pitchFamily="18" charset="0"/>
                              </a:rPr>
                              <m:t>𝑗</m:t>
                            </m:r>
                            <m:r>
                              <a:rPr lang="en-US" i="1">
                                <a:latin typeface="Cambria Math" panose="02040503050406030204" pitchFamily="18" charset="0"/>
                              </a:rPr>
                              <m:t>=</m:t>
                            </m:r>
                            <m:r>
                              <a:rPr lang="en-US" i="1">
                                <a:latin typeface="Cambria Math" panose="02040503050406030204" pitchFamily="18" charset="0"/>
                              </a:rPr>
                              <m:t>1</m:t>
                            </m:r>
                          </m:sub>
                          <m:sup>
                            <m:r>
                              <a:rPr lang="en-US" i="1">
                                <a:latin typeface="Cambria Math" panose="02040503050406030204" pitchFamily="18" charset="0"/>
                              </a:rPr>
                              <m:t>𝑙</m:t>
                            </m:r>
                          </m:sup>
                          <m:e>
                            <m:sSubSup>
                              <m:sSubSupPr>
                                <m:ctrlPr>
                                  <a:rPr lang="en-US" i="1">
                                    <a:latin typeface="Cambria Math" panose="02040503050406030204" pitchFamily="18" charset="0"/>
                                  </a:rPr>
                                </m:ctrlPr>
                              </m:sSubSupPr>
                              <m:e>
                                <m:r>
                                  <a:rPr lang="en-US" i="1">
                                    <a:latin typeface="Cambria Math" panose="02040503050406030204" pitchFamily="18" charset="0"/>
                                  </a:rPr>
                                  <m:t>𝜃</m:t>
                                </m:r>
                              </m:e>
                              <m:sub>
                                <m:r>
                                  <a:rPr lang="en-US" i="1">
                                    <a:latin typeface="Cambria Math" panose="02040503050406030204" pitchFamily="18" charset="0"/>
                                  </a:rPr>
                                  <m:t>𝑗</m:t>
                                </m:r>
                              </m:sub>
                              <m:sup>
                                <m:r>
                                  <a:rPr lang="en-US" i="1">
                                    <a:latin typeface="Cambria Math" panose="02040503050406030204" pitchFamily="18" charset="0"/>
                                  </a:rPr>
                                  <m:t>h</m:t>
                                </m:r>
                              </m:sup>
                            </m:sSubSup>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𝑋</m:t>
                                </m:r>
                              </m:e>
                              <m:sub>
                                <m:r>
                                  <a:rPr lang="en-US" i="1">
                                    <a:latin typeface="Cambria Math" panose="02040503050406030204" pitchFamily="18" charset="0"/>
                                  </a:rPr>
                                  <m:t>𝑖</m:t>
                                </m:r>
                                <m:r>
                                  <a:rPr lang="en-US" i="1">
                                    <a:latin typeface="Cambria Math" panose="02040503050406030204" pitchFamily="18" charset="0"/>
                                  </a:rPr>
                                  <m:t>, </m:t>
                                </m:r>
                                <m:r>
                                  <a:rPr lang="en-US" i="1">
                                    <a:latin typeface="Cambria Math" panose="02040503050406030204" pitchFamily="18" charset="0"/>
                                  </a:rPr>
                                  <m:t>𝑡</m:t>
                                </m:r>
                                <m:r>
                                  <a:rPr lang="en-US" i="1">
                                    <a:latin typeface="Cambria Math" panose="02040503050406030204" pitchFamily="18" charset="0"/>
                                  </a:rPr>
                                  <m:t>−</m:t>
                                </m:r>
                                <m:r>
                                  <a:rPr lang="en-US" i="1">
                                    <a:latin typeface="Cambria Math" panose="02040503050406030204" pitchFamily="18" charset="0"/>
                                  </a:rPr>
                                  <m:t>𝑗</m:t>
                                </m:r>
                              </m:sub>
                            </m:sSub>
                          </m:e>
                        </m:nary>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𝛼</m:t>
                            </m:r>
                          </m:e>
                          <m:sub>
                            <m:r>
                              <a:rPr lang="en-US" i="1">
                                <a:latin typeface="Cambria Math" panose="02040503050406030204" pitchFamily="18" charset="0"/>
                              </a:rPr>
                              <m:t>𝑖</m:t>
                            </m:r>
                          </m:sub>
                          <m:sup>
                            <m:r>
                              <a:rPr lang="en-US" i="1">
                                <a:latin typeface="Cambria Math" panose="02040503050406030204" pitchFamily="18" charset="0"/>
                              </a:rPr>
                              <m:t>h</m:t>
                            </m:r>
                          </m:sup>
                        </m:sSubSup>
                      </m:e>
                    </m:nary>
                    <m:r>
                      <a:rPr lang="en-US" i="1">
                        <a:latin typeface="Cambria Math" panose="02040503050406030204" pitchFamily="18" charset="0"/>
                      </a:rPr>
                      <m:t>+</m:t>
                    </m:r>
                    <m:sSubSup>
                      <m:sSubSupPr>
                        <m:ctrlPr>
                          <a:rPr lang="en-US" i="1">
                            <a:latin typeface="Cambria Math" panose="02040503050406030204" pitchFamily="18" charset="0"/>
                          </a:rPr>
                        </m:ctrlPr>
                      </m:sSubSupPr>
                      <m:e>
                        <m:r>
                          <a:rPr lang="en-US" i="1">
                            <a:latin typeface="Cambria Math" panose="02040503050406030204" pitchFamily="18" charset="0"/>
                          </a:rPr>
                          <m:t>𝛼</m:t>
                        </m:r>
                      </m:e>
                      <m:sub>
                        <m:r>
                          <a:rPr lang="en-US" i="1">
                            <a:latin typeface="Cambria Math" panose="02040503050406030204" pitchFamily="18" charset="0"/>
                          </a:rPr>
                          <m:t>𝑡</m:t>
                        </m:r>
                      </m:sub>
                      <m:sup>
                        <m:r>
                          <a:rPr lang="en-US" i="1">
                            <a:latin typeface="Cambria Math" panose="02040503050406030204" pitchFamily="18" charset="0"/>
                          </a:rPr>
                          <m:t>h</m:t>
                        </m:r>
                      </m:sup>
                    </m:sSubSup>
                    <m:r>
                      <a:rPr lang="en-US" i="1">
                        <a:latin typeface="Cambria Math" panose="02040503050406030204" pitchFamily="18" charset="0"/>
                      </a:rPr>
                      <m:t> </m:t>
                    </m:r>
                  </m:oMath>
                </a14:m>
                <a:r>
                  <a:rPr lang="en-US"/>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𝜖</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up>
                        <m:r>
                          <a:rPr lang="en-US" i="1">
                            <a:latin typeface="Cambria Math" panose="02040503050406030204" pitchFamily="18" charset="0"/>
                          </a:rPr>
                          <m:t>h</m:t>
                        </m:r>
                      </m:sup>
                    </m:sSubSup>
                  </m:oMath>
                </a14:m>
                <a:endParaRPr lang="en-US"/>
              </a:p>
              <a:p>
                <a:r>
                  <a:rPr lang="en-US"/>
                  <a:t>Where:</a:t>
                </a:r>
              </a:p>
              <a:p>
                <a:pPr marL="285750" indent="-285750">
                  <a:buFont typeface="Arial" panose="020B0604020202020204" pitchFamily="34" charset="0"/>
                  <a:buChar char="•"/>
                </a:pPr>
                <a:r>
                  <a:rPr lang="en-US"/>
                  <a:t> </a:t>
                </a: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𝑦</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oMath>
                </a14:m>
                <a:r>
                  <a:rPr lang="en-US"/>
                  <a:t> is log of per-capita GDP</a:t>
                </a:r>
              </a:p>
              <a:p>
                <a:pPr marL="285750" indent="-285750">
                  <a:buFont typeface="Arial" panose="020B0604020202020204" pitchFamily="34" charset="0"/>
                  <a:buChar char="•"/>
                </a:pPr>
                <a14:m>
                  <m:oMath xmlns:m="http://schemas.openxmlformats.org/officeDocument/2006/math">
                    <m:sSub>
                      <m:sSubPr>
                        <m:ctrlPr>
                          <a:rPr lang="en-US" i="1">
                            <a:latin typeface="Cambria Math" panose="02040503050406030204" pitchFamily="18" charset="0"/>
                          </a:rPr>
                        </m:ctrlPr>
                      </m:sSubPr>
                      <m:e>
                        <m:r>
                          <a:rPr lang="en-US" i="1">
                            <a:latin typeface="Cambria Math" panose="02040503050406030204" pitchFamily="18" charset="0"/>
                          </a:rPr>
                          <m:t>𝐶</m:t>
                        </m:r>
                      </m:e>
                      <m:sub>
                        <m:r>
                          <a:rPr lang="en-US" i="1">
                            <a:latin typeface="Cambria Math" panose="02040503050406030204" pitchFamily="18" charset="0"/>
                          </a:rPr>
                          <m:t>𝑖</m:t>
                        </m:r>
                        <m:r>
                          <a:rPr lang="en-US" i="1">
                            <a:latin typeface="Cambria Math" panose="02040503050406030204" pitchFamily="18" charset="0"/>
                          </a:rPr>
                          <m:t>,</m:t>
                        </m:r>
                        <m:r>
                          <a:rPr lang="en-US" i="1">
                            <a:latin typeface="Cambria Math" panose="02040503050406030204" pitchFamily="18" charset="0"/>
                          </a:rPr>
                          <m:t>𝑡</m:t>
                        </m:r>
                      </m:sub>
                    </m:sSub>
                  </m:oMath>
                </a14:m>
                <a:r>
                  <a:rPr lang="en-US"/>
                  <a:t> is the conflict variable</a:t>
                </a:r>
              </a:p>
              <a:p>
                <a:pPr marL="285750" indent="-285750">
                  <a:buFont typeface="Arial" panose="020B0604020202020204" pitchFamily="34" charset="0"/>
                  <a:buChar char="•"/>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𝑋</m:t>
                        </m:r>
                      </m:e>
                      <m:sub>
                        <m:r>
                          <a:rPr lang="en-US" i="1">
                            <a:latin typeface="Cambria Math" panose="02040503050406030204" pitchFamily="18" charset="0"/>
                          </a:rPr>
                          <m:t>𝑖</m:t>
                        </m:r>
                        <m:r>
                          <a:rPr lang="en-US" i="1">
                            <a:latin typeface="Cambria Math" panose="02040503050406030204" pitchFamily="18" charset="0"/>
                          </a:rPr>
                          <m:t>, </m:t>
                        </m:r>
                        <m:r>
                          <a:rPr lang="en-US" i="1">
                            <a:latin typeface="Cambria Math" panose="02040503050406030204" pitchFamily="18" charset="0"/>
                          </a:rPr>
                          <m:t>𝑡</m:t>
                        </m:r>
                      </m:sub>
                      <m:sup>
                        <m:r>
                          <a:rPr lang="en-US" i="1">
                            <a:latin typeface="Cambria Math" panose="02040503050406030204" pitchFamily="18" charset="0"/>
                          </a:rPr>
                          <m:t>𝑗</m:t>
                        </m:r>
                      </m:sup>
                    </m:sSubSup>
                  </m:oMath>
                </a14:m>
                <a:r>
                  <a:rPr lang="en-US"/>
                  <a:t>is a set of control variables which include trade openness (log), terms of trade (pct change), export partners growth, investment/GDP</a:t>
                </a:r>
              </a:p>
              <a:p>
                <a:pPr marL="285750" indent="-285750">
                  <a:buFont typeface="Arial" panose="020B0604020202020204" pitchFamily="34" charset="0"/>
                  <a:buChar char="•"/>
                </a:pP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𝛼</m:t>
                        </m:r>
                      </m:e>
                      <m:sub>
                        <m:r>
                          <a:rPr lang="en-US" i="1">
                            <a:latin typeface="Cambria Math" panose="02040503050406030204" pitchFamily="18" charset="0"/>
                          </a:rPr>
                          <m:t>𝑖</m:t>
                        </m:r>
                      </m:sub>
                      <m:sup>
                        <m:r>
                          <a:rPr lang="en-US" i="1">
                            <a:latin typeface="Cambria Math" panose="02040503050406030204" pitchFamily="18" charset="0"/>
                          </a:rPr>
                          <m:t>h</m:t>
                        </m:r>
                      </m:sup>
                    </m:sSubSup>
                  </m:oMath>
                </a14:m>
                <a:r>
                  <a:rPr lang="en-US"/>
                  <a:t> and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𝛼</m:t>
                        </m:r>
                      </m:e>
                      <m:sub>
                        <m:r>
                          <a:rPr lang="en-US" i="1">
                            <a:latin typeface="Cambria Math" panose="02040503050406030204" pitchFamily="18" charset="0"/>
                          </a:rPr>
                          <m:t>𝑡</m:t>
                        </m:r>
                      </m:sub>
                      <m:sup>
                        <m:r>
                          <a:rPr lang="en-US" i="1">
                            <a:latin typeface="Cambria Math" panose="02040503050406030204" pitchFamily="18" charset="0"/>
                          </a:rPr>
                          <m:t>h</m:t>
                        </m:r>
                      </m:sup>
                    </m:sSubSup>
                  </m:oMath>
                </a14:m>
                <a:r>
                  <a:rPr lang="en-US"/>
                  <a:t> are country and time fixed effects, respectively</a:t>
                </a:r>
              </a:p>
              <a:p>
                <a:pPr marL="285750" indent="-285750">
                  <a:buFont typeface="Arial" panose="020B0604020202020204" pitchFamily="34" charset="0"/>
                  <a:buChar char="•"/>
                </a:pPr>
                <a:r>
                  <a:rPr lang="en-US"/>
                  <a:t>Two lags of GDP growth and the conflict variable are included</a:t>
                </a:r>
              </a:p>
              <a:p>
                <a:pPr marL="285750" indent="-285750">
                  <a:buFont typeface="Arial" panose="020B0604020202020204" pitchFamily="34" charset="0"/>
                  <a:buChar char="•"/>
                </a:pPr>
                <a:r>
                  <a:rPr lang="en-US"/>
                  <a:t>Standard errors are clustered at the country level</a:t>
                </a:r>
              </a:p>
              <a:p>
                <a:r>
                  <a:rPr lang="en-US"/>
                  <a:t>-</a:t>
                </a:r>
                <a14:m>
                  <m:oMath xmlns:m="http://schemas.openxmlformats.org/officeDocument/2006/math">
                    <m:r>
                      <a:rPr lang="en-US" b="0" i="0" smtClean="0">
                        <a:latin typeface="Cambria Math" panose="02040503050406030204" pitchFamily="18" charset="0"/>
                      </a:rPr>
                      <m:t> </m:t>
                    </m:r>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1</m:t>
                        </m:r>
                      </m:sub>
                      <m:sup>
                        <m:r>
                          <a:rPr lang="en-US" i="1">
                            <a:latin typeface="Cambria Math" panose="02040503050406030204" pitchFamily="18" charset="0"/>
                          </a:rPr>
                          <m:t>h</m:t>
                        </m:r>
                      </m:sup>
                    </m:sSubSup>
                  </m:oMath>
                </a14:m>
                <a:r>
                  <a:rPr lang="en-US"/>
                  <a:t> directly estimates the impulse response of per-capita GDP for horizon h in response to a shock to the conflict variable among all economies excluding ME&amp;CA countries. </a:t>
                </a:r>
              </a:p>
              <a:p>
                <a:r>
                  <a:rPr lang="en-US"/>
                  <a:t>-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2</m:t>
                        </m:r>
                      </m:sub>
                      <m:sup>
                        <m:r>
                          <a:rPr lang="en-US" i="1">
                            <a:latin typeface="Cambria Math" panose="02040503050406030204" pitchFamily="18" charset="0"/>
                          </a:rPr>
                          <m:t>h</m:t>
                        </m:r>
                      </m:sup>
                    </m:sSubSup>
                  </m:oMath>
                </a14:m>
                <a:r>
                  <a:rPr lang="en-US"/>
                  <a:t> estimates the differential impulse response of per-capita GDP for horizon h in response to a shock to the conflict variable among ME&amp;CA countries. </a:t>
                </a:r>
              </a:p>
              <a:p>
                <a:r>
                  <a:rPr lang="en-US"/>
                  <a:t>- Our average impulse response for ME&amp;CA countries is the sum of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1</m:t>
                        </m:r>
                      </m:sub>
                      <m:sup>
                        <m:r>
                          <a:rPr lang="en-US" i="1">
                            <a:latin typeface="Cambria Math" panose="02040503050406030204" pitchFamily="18" charset="0"/>
                          </a:rPr>
                          <m:t>h</m:t>
                        </m:r>
                      </m:sup>
                    </m:sSubSup>
                  </m:oMath>
                </a14:m>
                <a:r>
                  <a:rPr lang="en-US"/>
                  <a:t> and </a:t>
                </a:r>
                <a14:m>
                  <m:oMath xmlns:m="http://schemas.openxmlformats.org/officeDocument/2006/math">
                    <m:sSubSup>
                      <m:sSubSupPr>
                        <m:ctrlPr>
                          <a:rPr lang="en-US" i="1">
                            <a:latin typeface="Cambria Math" panose="02040503050406030204" pitchFamily="18" charset="0"/>
                          </a:rPr>
                        </m:ctrlPr>
                      </m:sSubSupPr>
                      <m:e>
                        <m:r>
                          <a:rPr lang="en-US" i="1">
                            <a:latin typeface="Cambria Math" panose="02040503050406030204" pitchFamily="18" charset="0"/>
                          </a:rPr>
                          <m:t>𝛽</m:t>
                        </m:r>
                      </m:e>
                      <m:sub>
                        <m:r>
                          <a:rPr lang="en-US" i="1">
                            <a:latin typeface="Cambria Math" panose="02040503050406030204" pitchFamily="18" charset="0"/>
                          </a:rPr>
                          <m:t>2</m:t>
                        </m:r>
                      </m:sub>
                      <m:sup>
                        <m:r>
                          <a:rPr lang="en-US" i="1">
                            <a:latin typeface="Cambria Math" panose="02040503050406030204" pitchFamily="18" charset="0"/>
                          </a:rPr>
                          <m:t>h</m:t>
                        </m:r>
                      </m:sup>
                    </m:sSubSup>
                  </m:oMath>
                </a14:m>
                <a:r>
                  <a:rPr lang="en-US"/>
                  <a:t>.</a:t>
                </a:r>
              </a:p>
              <a:p>
                <a:endParaRPr lang="en-US"/>
              </a:p>
            </p:txBody>
          </p:sp>
        </mc:Choice>
        <mc:Fallback xmlns="">
          <p:sp>
            <p:nvSpPr>
              <p:cNvPr id="3" name="Text Placeholder 2">
                <a:extLst>
                  <a:ext uri="{FF2B5EF4-FFF2-40B4-BE49-F238E27FC236}">
                    <a16:creationId xmlns:a16="http://schemas.microsoft.com/office/drawing/2014/main" id="{864AA52C-6394-DC82-D17D-0E54724DBA88}"/>
                  </a:ext>
                </a:extLst>
              </p:cNvPr>
              <p:cNvSpPr>
                <a:spLocks noGrp="1" noRot="1" noChangeAspect="1" noMove="1" noResize="1" noEditPoints="1" noAdjustHandles="1" noChangeArrowheads="1" noChangeShapeType="1" noTextEdit="1"/>
              </p:cNvSpPr>
              <p:nvPr>
                <p:ph type="body" sz="quarter" idx="10"/>
              </p:nvPr>
            </p:nvSpPr>
            <p:spPr>
              <a:blipFill>
                <a:blip r:embed="rId2"/>
                <a:stretch>
                  <a:fillRect l="-1004" r="-878" b="-1004"/>
                </a:stretch>
              </a:blipFill>
            </p:spPr>
            <p:txBody>
              <a:bodyPr/>
              <a:lstStyle/>
              <a:p>
                <a:r>
                  <a:rPr lang="en-US">
                    <a:noFill/>
                  </a:rPr>
                  <a:t> </a:t>
                </a:r>
              </a:p>
            </p:txBody>
          </p:sp>
        </mc:Fallback>
      </mc:AlternateContent>
    </p:spTree>
    <p:extLst>
      <p:ext uri="{BB962C8B-B14F-4D97-AF65-F5344CB8AC3E}">
        <p14:creationId xmlns:p14="http://schemas.microsoft.com/office/powerpoint/2010/main" val="2103152214"/>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B5C5-1E1D-4E7D-AE8E-A92A3D7379D0}"/>
              </a:ext>
            </a:extLst>
          </p:cNvPr>
          <p:cNvSpPr>
            <a:spLocks noGrp="1"/>
          </p:cNvSpPr>
          <p:nvPr>
            <p:ph type="ctrTitle"/>
          </p:nvPr>
        </p:nvSpPr>
        <p:spPr>
          <a:xfrm>
            <a:off x="4847209" y="2677756"/>
            <a:ext cx="6792484" cy="1300412"/>
          </a:xfrm>
        </p:spPr>
        <p:txBody>
          <a:bodyPr>
            <a:normAutofit fontScale="90000"/>
          </a:bodyPr>
          <a:lstStyle/>
          <a:p>
            <a:r>
              <a:rPr lang="en-US"/>
              <a:t>Trade Patterns amid Shocks and a Changing Geoeconomic Landscape</a:t>
            </a:r>
          </a:p>
        </p:txBody>
      </p:sp>
      <p:sp>
        <p:nvSpPr>
          <p:cNvPr id="3" name="Subtitle 2">
            <a:extLst>
              <a:ext uri="{FF2B5EF4-FFF2-40B4-BE49-F238E27FC236}">
                <a16:creationId xmlns:a16="http://schemas.microsoft.com/office/drawing/2014/main" id="{96F77D18-5D84-491A-8270-2963607CF21C}"/>
              </a:ext>
            </a:extLst>
          </p:cNvPr>
          <p:cNvSpPr>
            <a:spLocks noGrp="1"/>
          </p:cNvSpPr>
          <p:nvPr>
            <p:ph type="subTitle" idx="1"/>
          </p:nvPr>
        </p:nvSpPr>
        <p:spPr>
          <a:xfrm>
            <a:off x="4909351" y="4275140"/>
            <a:ext cx="6159817" cy="465226"/>
          </a:xfrm>
        </p:spPr>
        <p:txBody>
          <a:bodyPr vert="horz" lIns="0" tIns="91440" rIns="0" bIns="0" rtlCol="0" anchor="t">
            <a:normAutofit/>
          </a:bodyPr>
          <a:lstStyle/>
          <a:p>
            <a:r>
              <a:rPr lang="en-US">
                <a:solidFill>
                  <a:srgbClr val="004C97"/>
                </a:solidFill>
              </a:rPr>
              <a:t>April 2024</a:t>
            </a:r>
          </a:p>
        </p:txBody>
      </p:sp>
      <p:sp>
        <p:nvSpPr>
          <p:cNvPr id="12" name="Text Placeholder 9">
            <a:extLst>
              <a:ext uri="{FF2B5EF4-FFF2-40B4-BE49-F238E27FC236}">
                <a16:creationId xmlns:a16="http://schemas.microsoft.com/office/drawing/2014/main" id="{4E2696F2-AF88-4B80-A15E-05B98C3CF4CE}"/>
              </a:ext>
            </a:extLst>
          </p:cNvPr>
          <p:cNvSpPr txBox="1">
            <a:spLocks/>
          </p:cNvSpPr>
          <p:nvPr/>
        </p:nvSpPr>
        <p:spPr>
          <a:xfrm>
            <a:off x="5601681" y="4186014"/>
            <a:ext cx="5515285" cy="1737708"/>
          </a:xfrm>
          <a:prstGeom prst="rect">
            <a:avLst/>
          </a:prstGeom>
        </p:spPr>
        <p:txBody>
          <a:bodyPr vert="horz" lIns="0" tIns="0" rIns="0" bIns="0" rtlCol="0" anchor="b" anchorCtr="0">
            <a:normAutofit/>
          </a:bodyPr>
          <a:lstStyle>
            <a:lvl1pPr marL="0" indent="0" algn="l" defTabSz="685733" rtl="0" eaLnBrk="1" latinLnBrk="0" hangingPunct="1">
              <a:spcBef>
                <a:spcPts val="225"/>
              </a:spcBef>
              <a:buClr>
                <a:schemeClr val="accent1"/>
              </a:buClr>
              <a:buSzPct val="110000"/>
              <a:buFont typeface="Wingdings" charset="2"/>
              <a:buNone/>
              <a:tabLst/>
              <a:defRPr sz="1500" kern="1200">
                <a:solidFill>
                  <a:schemeClr val="bg1">
                    <a:lumMod val="50000"/>
                  </a:schemeClr>
                </a:solidFill>
                <a:latin typeface="+mn-lt"/>
                <a:ea typeface="+mn-ea"/>
                <a:cs typeface="+mn-cs"/>
              </a:defRPr>
            </a:lvl1pPr>
            <a:lvl2pPr marL="0" indent="0" algn="l" defTabSz="685733" rtl="0" eaLnBrk="1" latinLnBrk="0" hangingPunct="1">
              <a:spcBef>
                <a:spcPts val="225"/>
              </a:spcBef>
              <a:buClr>
                <a:schemeClr val="accent1"/>
              </a:buClr>
              <a:buSzPct val="100000"/>
              <a:buFont typeface="Wingdings" pitchFamily="2" charset="2"/>
              <a:buNone/>
              <a:tabLst/>
              <a:defRPr sz="1500" kern="1200">
                <a:solidFill>
                  <a:schemeClr val="bg1">
                    <a:lumMod val="50000"/>
                  </a:schemeClr>
                </a:solidFill>
                <a:latin typeface="+mn-lt"/>
                <a:ea typeface="+mn-ea"/>
                <a:cs typeface="+mn-cs"/>
              </a:defRPr>
            </a:lvl2pPr>
            <a:lvl3pPr marL="0" indent="0" algn="l" defTabSz="685733" rtl="0" eaLnBrk="1" latinLnBrk="0" hangingPunct="1">
              <a:spcBef>
                <a:spcPts val="225"/>
              </a:spcBef>
              <a:buClr>
                <a:schemeClr val="bg1">
                  <a:lumMod val="50000"/>
                </a:schemeClr>
              </a:buClr>
              <a:buSzPct val="65000"/>
              <a:buFont typeface="Lucida Grande" panose="020B0600040502020204" pitchFamily="34" charset="0"/>
              <a:buNone/>
              <a:tabLst/>
              <a:defRPr sz="1500" kern="1200">
                <a:solidFill>
                  <a:schemeClr val="bg1">
                    <a:lumMod val="50000"/>
                  </a:schemeClr>
                </a:solidFill>
                <a:latin typeface="+mn-lt"/>
                <a:ea typeface="+mn-ea"/>
                <a:cs typeface="+mn-cs"/>
              </a:defRPr>
            </a:lvl3pPr>
            <a:lvl4pPr marL="0" indent="0" algn="l" defTabSz="685733" rtl="0" eaLnBrk="1" latinLnBrk="0" hangingPunct="1">
              <a:spcBef>
                <a:spcPts val="225"/>
              </a:spcBef>
              <a:buClr>
                <a:schemeClr val="accent1"/>
              </a:buClr>
              <a:buSzPct val="100000"/>
              <a:buFont typeface="LucidaGrande" charset="0"/>
              <a:buNone/>
              <a:tabLst/>
              <a:defRPr sz="1500" kern="1200">
                <a:solidFill>
                  <a:schemeClr val="bg1">
                    <a:lumMod val="50000"/>
                  </a:schemeClr>
                </a:solidFill>
                <a:latin typeface="+mn-lt"/>
                <a:ea typeface="+mn-ea"/>
                <a:cs typeface="+mn-cs"/>
              </a:defRPr>
            </a:lvl4pPr>
            <a:lvl5pPr marL="0" indent="0" algn="l" defTabSz="685733" rtl="0" eaLnBrk="1" latinLnBrk="0" hangingPunct="1">
              <a:spcBef>
                <a:spcPts val="225"/>
              </a:spcBef>
              <a:buClr>
                <a:schemeClr val="bg1">
                  <a:lumMod val="50000"/>
                </a:schemeClr>
              </a:buClr>
              <a:buFont typeface=".HelveticaNeueDeskInterface-Regular"/>
              <a:buNone/>
              <a:tabLst/>
              <a:defRPr sz="1500" kern="1200">
                <a:solidFill>
                  <a:schemeClr val="bg1">
                    <a:lumMod val="50000"/>
                  </a:schemeClr>
                </a:solidFill>
                <a:latin typeface="+mn-lt"/>
                <a:ea typeface="+mn-ea"/>
                <a:cs typeface="+mn-cs"/>
              </a:defRPr>
            </a:lvl5pPr>
            <a:lvl6pPr marL="1885765"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632"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498"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364" indent="-171433" algn="l" defTabSz="685733" rtl="0" eaLnBrk="1" latinLnBrk="0" hangingPunct="1">
              <a:spcBef>
                <a:spcPct val="20000"/>
              </a:spcBef>
              <a:buFont typeface="Arial" pitchFamily="34" charset="0"/>
              <a:buChar char="•"/>
              <a:defRPr sz="1500" kern="1200">
                <a:solidFill>
                  <a:schemeClr val="tx1"/>
                </a:solidFill>
                <a:latin typeface="+mn-lt"/>
                <a:ea typeface="+mn-ea"/>
                <a:cs typeface="+mn-cs"/>
              </a:defRPr>
            </a:lvl9pPr>
          </a:lstStyle>
          <a:p>
            <a:endParaRPr lang="en-US" sz="1400" b="1" i="0" u="none" strike="noStrike">
              <a:solidFill>
                <a:srgbClr val="FF0000"/>
              </a:solidFill>
              <a:effectLst/>
              <a:latin typeface="Arial" panose="020B0604020202020204" pitchFamily="34" charset="0"/>
              <a:cs typeface="Arial"/>
            </a:endParaRPr>
          </a:p>
        </p:txBody>
      </p:sp>
      <p:sp>
        <p:nvSpPr>
          <p:cNvPr id="5" name="Subtitle 2">
            <a:extLst>
              <a:ext uri="{FF2B5EF4-FFF2-40B4-BE49-F238E27FC236}">
                <a16:creationId xmlns:a16="http://schemas.microsoft.com/office/drawing/2014/main" id="{D9E15E9D-CE57-C735-B1A9-DF9B56A80053}"/>
              </a:ext>
            </a:extLst>
          </p:cNvPr>
          <p:cNvSpPr txBox="1">
            <a:spLocks/>
          </p:cNvSpPr>
          <p:nvPr/>
        </p:nvSpPr>
        <p:spPr>
          <a:xfrm>
            <a:off x="4845131" y="4740365"/>
            <a:ext cx="6792484" cy="1183357"/>
          </a:xfrm>
          <a:prstGeom prst="rect">
            <a:avLst/>
          </a:prstGeom>
        </p:spPr>
        <p:txBody>
          <a:bodyPr vert="horz" lIns="0" tIns="91440" rIns="0" bIns="0" rtlCol="0" anchor="t">
            <a:normAutofit/>
          </a:bodyPr>
          <a:lstStyle>
            <a:lvl1pPr marL="0" indent="0" algn="l" defTabSz="685733" rtl="0" eaLnBrk="1" latinLnBrk="0" hangingPunct="1">
              <a:spcBef>
                <a:spcPts val="1800"/>
              </a:spcBef>
              <a:buClr>
                <a:schemeClr val="accent1"/>
              </a:buClr>
              <a:buSzPct val="110000"/>
              <a:buFont typeface="Wingdings" charset="2"/>
              <a:buNone/>
              <a:tabLst/>
              <a:defRPr sz="1500" b="1" kern="1200" cap="all" baseline="0">
                <a:solidFill>
                  <a:schemeClr val="tx2"/>
                </a:solidFill>
                <a:latin typeface="+mn-lt"/>
                <a:ea typeface="+mn-ea"/>
                <a:cs typeface="+mn-cs"/>
              </a:defRPr>
            </a:lvl1pPr>
            <a:lvl2pPr marL="342866" indent="0" algn="ctr" defTabSz="685733" rtl="0" eaLnBrk="1" latinLnBrk="0" hangingPunct="1">
              <a:spcBef>
                <a:spcPts val="450"/>
              </a:spcBef>
              <a:buClr>
                <a:schemeClr val="accent1"/>
              </a:buClr>
              <a:buSzPct val="100000"/>
              <a:buFont typeface="Wingdings" pitchFamily="2" charset="2"/>
              <a:buNone/>
              <a:tabLst/>
              <a:defRPr sz="1500" kern="1200">
                <a:solidFill>
                  <a:schemeClr val="tx1">
                    <a:tint val="75000"/>
                  </a:schemeClr>
                </a:solidFill>
                <a:latin typeface="+mn-lt"/>
                <a:ea typeface="+mn-ea"/>
                <a:cs typeface="+mn-cs"/>
              </a:defRPr>
            </a:lvl2pPr>
            <a:lvl3pPr marL="685733" indent="0" algn="ctr" defTabSz="685733" rtl="0" eaLnBrk="1" latinLnBrk="0" hangingPunct="1">
              <a:spcBef>
                <a:spcPts val="450"/>
              </a:spcBef>
              <a:buClr>
                <a:schemeClr val="bg1">
                  <a:lumMod val="50000"/>
                </a:schemeClr>
              </a:buClr>
              <a:buSzPct val="65000"/>
              <a:buFont typeface="Lucida Grande" panose="020B0600040502020204" pitchFamily="34" charset="0"/>
              <a:buNone/>
              <a:tabLst/>
              <a:defRPr sz="1500" kern="1200">
                <a:solidFill>
                  <a:schemeClr val="tx1">
                    <a:tint val="75000"/>
                  </a:schemeClr>
                </a:solidFill>
                <a:latin typeface="+mn-lt"/>
                <a:ea typeface="+mn-ea"/>
                <a:cs typeface="+mn-cs"/>
              </a:defRPr>
            </a:lvl3pPr>
            <a:lvl4pPr marL="1028599" indent="0" algn="ctr" defTabSz="685733" rtl="0" eaLnBrk="1" latinLnBrk="0" hangingPunct="1">
              <a:spcBef>
                <a:spcPts val="450"/>
              </a:spcBef>
              <a:buClr>
                <a:schemeClr val="accent1"/>
              </a:buClr>
              <a:buSzPct val="100000"/>
              <a:buFont typeface="LucidaGrande" charset="0"/>
              <a:buNone/>
              <a:tabLst/>
              <a:defRPr sz="1500" kern="1200">
                <a:solidFill>
                  <a:schemeClr val="tx1">
                    <a:tint val="75000"/>
                  </a:schemeClr>
                </a:solidFill>
                <a:latin typeface="+mn-lt"/>
                <a:ea typeface="+mn-ea"/>
                <a:cs typeface="+mn-cs"/>
              </a:defRPr>
            </a:lvl4pPr>
            <a:lvl5pPr marL="1371465" indent="0" algn="ctr" defTabSz="685733" rtl="0" eaLnBrk="1" latinLnBrk="0" hangingPunct="1">
              <a:spcBef>
                <a:spcPts val="450"/>
              </a:spcBef>
              <a:buClr>
                <a:schemeClr val="bg1">
                  <a:lumMod val="50000"/>
                </a:schemeClr>
              </a:buClr>
              <a:buFont typeface=".HelveticaNeueDeskInterface-Regular"/>
              <a:buNone/>
              <a:tabLst/>
              <a:defRPr sz="1500" kern="1200">
                <a:solidFill>
                  <a:schemeClr val="tx1">
                    <a:tint val="75000"/>
                  </a:schemeClr>
                </a:solidFill>
                <a:latin typeface="+mn-lt"/>
                <a:ea typeface="+mn-ea"/>
                <a:cs typeface="+mn-cs"/>
              </a:defRPr>
            </a:lvl5pPr>
            <a:lvl6pPr marL="1714331" indent="0" algn="ctr" defTabSz="68573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6pPr>
            <a:lvl7pPr marL="2057197" indent="0" algn="ctr" defTabSz="68573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7pPr>
            <a:lvl8pPr marL="2400065" indent="0" algn="ctr" defTabSz="68573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8pPr>
            <a:lvl9pPr marL="2742931" indent="0" algn="ctr" defTabSz="685733" rtl="0" eaLnBrk="1" latinLnBrk="0" hangingPunct="1">
              <a:spcBef>
                <a:spcPct val="20000"/>
              </a:spcBef>
              <a:buFont typeface="Arial" pitchFamily="34" charset="0"/>
              <a:buNone/>
              <a:defRPr sz="1500" kern="1200">
                <a:solidFill>
                  <a:schemeClr val="tx1">
                    <a:tint val="75000"/>
                  </a:schemeClr>
                </a:solidFill>
                <a:latin typeface="+mn-lt"/>
                <a:ea typeface="+mn-ea"/>
                <a:cs typeface="+mn-cs"/>
              </a:defRPr>
            </a:lvl9pPr>
          </a:lstStyle>
          <a:p>
            <a:r>
              <a:rPr lang="en-US">
                <a:solidFill>
                  <a:srgbClr val="004C97"/>
                </a:solidFill>
              </a:rPr>
              <a:t>Regional Economic outlook:  middle east and central </a:t>
            </a:r>
            <a:r>
              <a:rPr lang="en-US" err="1">
                <a:solidFill>
                  <a:srgbClr val="004C97"/>
                </a:solidFill>
              </a:rPr>
              <a:t>asia</a:t>
            </a:r>
            <a:endParaRPr lang="en-US">
              <a:solidFill>
                <a:srgbClr val="004C97"/>
              </a:solidFill>
            </a:endParaRPr>
          </a:p>
          <a:p>
            <a:r>
              <a:rPr lang="en-US">
                <a:solidFill>
                  <a:srgbClr val="004C97"/>
                </a:solidFill>
              </a:rPr>
              <a:t>chapter 3</a:t>
            </a:r>
          </a:p>
        </p:txBody>
      </p:sp>
    </p:spTree>
    <p:extLst>
      <p:ext uri="{BB962C8B-B14F-4D97-AF65-F5344CB8AC3E}">
        <p14:creationId xmlns:p14="http://schemas.microsoft.com/office/powerpoint/2010/main" val="944718346"/>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88789" y="273933"/>
            <a:ext cx="11457246" cy="659321"/>
          </a:xfrm>
        </p:spPr>
        <p:txBody>
          <a:bodyPr>
            <a:normAutofit/>
          </a:bodyPr>
          <a:lstStyle/>
          <a:p>
            <a:r>
              <a:rPr lang="en-US" sz="2400">
                <a:latin typeface="Arial Black"/>
                <a:cs typeface="Segoe UI"/>
              </a:rPr>
              <a:t>Outline</a:t>
            </a:r>
            <a:endParaRPr lang="en-US" sz="2400" strike="sngStrike">
              <a:solidFill>
                <a:srgbClr val="FF0000"/>
              </a:solidFill>
              <a:latin typeface="Arial Black"/>
              <a:cs typeface="Segoe UI"/>
            </a:endParaRPr>
          </a:p>
        </p:txBody>
      </p:sp>
      <p:sp>
        <p:nvSpPr>
          <p:cNvPr id="11" name="Rectangle 10">
            <a:extLst>
              <a:ext uri="{FF2B5EF4-FFF2-40B4-BE49-F238E27FC236}">
                <a16:creationId xmlns:a16="http://schemas.microsoft.com/office/drawing/2014/main" id="{2311F96A-E3E1-6FA0-4C76-9B6E1066413B}"/>
              </a:ext>
            </a:extLst>
          </p:cNvPr>
          <p:cNvSpPr/>
          <p:nvPr/>
        </p:nvSpPr>
        <p:spPr>
          <a:xfrm>
            <a:off x="6878618" y="2747913"/>
            <a:ext cx="3996965" cy="317683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Rounded Corners 4">
            <a:extLst>
              <a:ext uri="{FF2B5EF4-FFF2-40B4-BE49-F238E27FC236}">
                <a16:creationId xmlns:a16="http://schemas.microsoft.com/office/drawing/2014/main" id="{ACFBDD5A-65D2-7301-100E-9405C2513F1E}"/>
              </a:ext>
            </a:extLst>
          </p:cNvPr>
          <p:cNvSpPr/>
          <p:nvPr/>
        </p:nvSpPr>
        <p:spPr>
          <a:xfrm>
            <a:off x="1316416" y="1921644"/>
            <a:ext cx="9248775"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Arial Black"/>
              </a:rPr>
              <a:t>Shocks and rising trade restrictions are reshaping trade</a:t>
            </a:r>
            <a:endParaRPr lang="en-US"/>
          </a:p>
        </p:txBody>
      </p:sp>
      <p:sp>
        <p:nvSpPr>
          <p:cNvPr id="8" name="Rectangle: Rounded Corners 7">
            <a:extLst>
              <a:ext uri="{FF2B5EF4-FFF2-40B4-BE49-F238E27FC236}">
                <a16:creationId xmlns:a16="http://schemas.microsoft.com/office/drawing/2014/main" id="{F385CF5E-5A86-A941-DF6C-54968DB09223}"/>
              </a:ext>
            </a:extLst>
          </p:cNvPr>
          <p:cNvSpPr/>
          <p:nvPr/>
        </p:nvSpPr>
        <p:spPr>
          <a:xfrm>
            <a:off x="1316416" y="3152628"/>
            <a:ext cx="9248775"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latin typeface="Arial Black"/>
              </a:rPr>
              <a:t>A changing geoeconomic landscape could further shift trade patterns</a:t>
            </a:r>
            <a:endParaRPr lang="en-US" dirty="0"/>
          </a:p>
        </p:txBody>
      </p:sp>
      <p:sp>
        <p:nvSpPr>
          <p:cNvPr id="10" name="Rectangle: Rounded Corners 9">
            <a:extLst>
              <a:ext uri="{FF2B5EF4-FFF2-40B4-BE49-F238E27FC236}">
                <a16:creationId xmlns:a16="http://schemas.microsoft.com/office/drawing/2014/main" id="{9AC5408F-D32A-DDF9-3995-D947997AC201}"/>
              </a:ext>
            </a:extLst>
          </p:cNvPr>
          <p:cNvSpPr/>
          <p:nvPr/>
        </p:nvSpPr>
        <p:spPr>
          <a:xfrm>
            <a:off x="1325941" y="4343133"/>
            <a:ext cx="9248775" cy="914400"/>
          </a:xfrm>
          <a:prstGeom prst="roundRect">
            <a:avLst/>
          </a:prstGeom>
          <a:solidFill>
            <a:schemeClr val="tx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a:latin typeface="Arial Black"/>
              </a:rPr>
              <a:t>Decisive and targeted policy actions are needed</a:t>
            </a:r>
            <a:endParaRPr lang="en-US"/>
          </a:p>
        </p:txBody>
      </p:sp>
    </p:spTree>
    <p:extLst>
      <p:ext uri="{BB962C8B-B14F-4D97-AF65-F5344CB8AC3E}">
        <p14:creationId xmlns:p14="http://schemas.microsoft.com/office/powerpoint/2010/main" val="3958036097"/>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Shocks and rising trade restrictions are reshaping trade</a:t>
            </a:r>
          </a:p>
        </p:txBody>
      </p:sp>
    </p:spTree>
    <p:extLst>
      <p:ext uri="{BB962C8B-B14F-4D97-AF65-F5344CB8AC3E}">
        <p14:creationId xmlns:p14="http://schemas.microsoft.com/office/powerpoint/2010/main" val="1346584596"/>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367377" y="315223"/>
            <a:ext cx="11457246" cy="659321"/>
          </a:xfrm>
        </p:spPr>
        <p:txBody>
          <a:bodyPr>
            <a:normAutofit/>
          </a:bodyPr>
          <a:lstStyle/>
          <a:p>
            <a:r>
              <a:rPr lang="en-US" sz="2400" dirty="0">
                <a:latin typeface="Arial Black"/>
                <a:cs typeface="Segoe UI"/>
              </a:rPr>
              <a:t>Trade diversion following Russia’s war in Ukraine is reshaping trade patterns across the CCA and MENA regions</a:t>
            </a:r>
          </a:p>
        </p:txBody>
      </p:sp>
      <p:sp>
        <p:nvSpPr>
          <p:cNvPr id="3" name="AutoShape 5">
            <a:extLst>
              <a:ext uri="{FF2B5EF4-FFF2-40B4-BE49-F238E27FC236}">
                <a16:creationId xmlns:a16="http://schemas.microsoft.com/office/drawing/2014/main" id="{C553EFAF-2B51-D572-ED5E-812C55415752}"/>
              </a:ext>
            </a:extLst>
          </p:cNvPr>
          <p:cNvSpPr>
            <a:spLocks noChangeArrowheads="1"/>
          </p:cNvSpPr>
          <p:nvPr>
            <p:custDataLst>
              <p:tags r:id="rId1"/>
            </p:custDataLst>
          </p:nvPr>
        </p:nvSpPr>
        <p:spPr bwMode="auto">
          <a:xfrm rot="5400000">
            <a:off x="9512530" y="33896"/>
            <a:ext cx="969113" cy="315311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 and deepening involvement in Global Value Chains</a:t>
            </a:r>
          </a:p>
        </p:txBody>
      </p:sp>
      <p:sp>
        <p:nvSpPr>
          <p:cNvPr id="6" name="AutoShape 5">
            <a:extLst>
              <a:ext uri="{FF2B5EF4-FFF2-40B4-BE49-F238E27FC236}">
                <a16:creationId xmlns:a16="http://schemas.microsoft.com/office/drawing/2014/main" id="{FEE6E542-2D23-80D1-D44B-B22DD2D5C352}"/>
              </a:ext>
            </a:extLst>
          </p:cNvPr>
          <p:cNvSpPr>
            <a:spLocks noChangeArrowheads="1"/>
          </p:cNvSpPr>
          <p:nvPr>
            <p:custDataLst>
              <p:tags r:id="rId2"/>
            </p:custDataLst>
          </p:nvPr>
        </p:nvSpPr>
        <p:spPr bwMode="auto">
          <a:xfrm rot="5400000">
            <a:off x="1614897" y="-56921"/>
            <a:ext cx="969113" cy="3342898"/>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Rising trade shares with key trading partners, particularly in the CCA …</a:t>
            </a:r>
          </a:p>
        </p:txBody>
      </p:sp>
      <p:sp>
        <p:nvSpPr>
          <p:cNvPr id="8" name="AutoShape 5">
            <a:extLst>
              <a:ext uri="{FF2B5EF4-FFF2-40B4-BE49-F238E27FC236}">
                <a16:creationId xmlns:a16="http://schemas.microsoft.com/office/drawing/2014/main" id="{5F7A4780-930C-F38D-4CC1-98E18719D278}"/>
              </a:ext>
            </a:extLst>
          </p:cNvPr>
          <p:cNvSpPr>
            <a:spLocks noChangeArrowheads="1"/>
          </p:cNvSpPr>
          <p:nvPr>
            <p:custDataLst>
              <p:tags r:id="rId3"/>
            </p:custDataLst>
          </p:nvPr>
        </p:nvSpPr>
        <p:spPr bwMode="auto">
          <a:xfrm rot="5400000">
            <a:off x="5611159" y="-60606"/>
            <a:ext cx="969113" cy="3342898"/>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lvl="0"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sym typeface="Gill Sans"/>
              </a:rPr>
              <a:t>... amid higher exports across a wide range of products …</a:t>
            </a:r>
          </a:p>
        </p:txBody>
      </p:sp>
      <p:sp>
        <p:nvSpPr>
          <p:cNvPr id="4" name="TextBox 15">
            <a:extLst>
              <a:ext uri="{FF2B5EF4-FFF2-40B4-BE49-F238E27FC236}">
                <a16:creationId xmlns:a16="http://schemas.microsoft.com/office/drawing/2014/main" id="{90542C2D-FBA3-4E0A-B012-DA991E0DCCA8}"/>
              </a:ext>
            </a:extLst>
          </p:cNvPr>
          <p:cNvSpPr txBox="1"/>
          <p:nvPr/>
        </p:nvSpPr>
        <p:spPr>
          <a:xfrm>
            <a:off x="287220" y="2160743"/>
            <a:ext cx="3626099" cy="47163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Trade Shares</a:t>
            </a:r>
            <a:r>
              <a:rPr lang="en-US" sz="1000" b="1" baseline="0">
                <a:latin typeface="Arial" panose="020B0604020202020204" pitchFamily="34" charset="0"/>
                <a:cs typeface="Arial" panose="020B0604020202020204" pitchFamily="34" charset="0"/>
              </a:rPr>
              <a:t> with Partner Countries</a:t>
            </a:r>
            <a:r>
              <a:rPr lang="en-US" sz="1000" b="1">
                <a:latin typeface="Arial" panose="020B0604020202020204" pitchFamily="34" charset="0"/>
                <a:cs typeface="Arial" panose="020B0604020202020204" pitchFamily="34" charset="0"/>
              </a:rPr>
              <a:t>, 2021-22</a:t>
            </a:r>
            <a:endParaRPr lang="en-US" sz="1000" b="0">
              <a:latin typeface="Arial" panose="020B0604020202020204" pitchFamily="34" charset="0"/>
              <a:cs typeface="Arial" panose="020B0604020202020204" pitchFamily="34" charset="0"/>
            </a:endParaRPr>
          </a:p>
          <a:p>
            <a:pPr algn="ctr"/>
            <a:r>
              <a:rPr lang="en-US" sz="1000" b="0">
                <a:latin typeface="Arial" panose="020B0604020202020204" pitchFamily="34" charset="0"/>
                <a:cs typeface="Arial" panose="020B0604020202020204" pitchFamily="34" charset="0"/>
              </a:rPr>
              <a:t>(Percentage change)</a:t>
            </a:r>
          </a:p>
        </p:txBody>
      </p:sp>
      <p:graphicFrame>
        <p:nvGraphicFramePr>
          <p:cNvPr id="10" name="Chart 9">
            <a:extLst>
              <a:ext uri="{FF2B5EF4-FFF2-40B4-BE49-F238E27FC236}">
                <a16:creationId xmlns:a16="http://schemas.microsoft.com/office/drawing/2014/main" id="{70B326B7-FF3F-29B2-F857-EF6BEFB66F7F}"/>
              </a:ext>
            </a:extLst>
          </p:cNvPr>
          <p:cNvGraphicFramePr/>
          <p:nvPr/>
        </p:nvGraphicFramePr>
        <p:xfrm>
          <a:off x="127272" y="2575419"/>
          <a:ext cx="3944365" cy="3538648"/>
        </p:xfrm>
        <a:graphic>
          <a:graphicData uri="http://schemas.openxmlformats.org/drawingml/2006/chart">
            <c:chart xmlns:c="http://schemas.openxmlformats.org/drawingml/2006/chart" xmlns:r="http://schemas.openxmlformats.org/officeDocument/2006/relationships" r:id="rId6"/>
          </a:graphicData>
        </a:graphic>
      </p:graphicFrame>
      <p:sp>
        <p:nvSpPr>
          <p:cNvPr id="9" name="TextBox 1">
            <a:extLst>
              <a:ext uri="{FF2B5EF4-FFF2-40B4-BE49-F238E27FC236}">
                <a16:creationId xmlns:a16="http://schemas.microsoft.com/office/drawing/2014/main" id="{2B033558-B15B-4CDD-80F9-7AA78BE3AEEA}"/>
              </a:ext>
            </a:extLst>
          </p:cNvPr>
          <p:cNvSpPr txBox="1"/>
          <p:nvPr/>
        </p:nvSpPr>
        <p:spPr>
          <a:xfrm>
            <a:off x="287220" y="6062545"/>
            <a:ext cx="3624468" cy="538436"/>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a:solidFill>
                  <a:schemeClr val="dk1"/>
                </a:solidFill>
                <a:effectLst/>
                <a:latin typeface="Arial" panose="020B0604020202020204" pitchFamily="34" charset="0"/>
                <a:ea typeface="+mn-ea"/>
                <a:cs typeface="Arial" panose="020B0604020202020204" pitchFamily="34" charset="0"/>
              </a:rPr>
              <a:t>Sources: CEPII BACI database; and IMF staff calculations.</a:t>
            </a:r>
          </a:p>
          <a:p>
            <a:r>
              <a:rPr lang="en-US" sz="700">
                <a:solidFill>
                  <a:schemeClr val="dk1"/>
                </a:solidFill>
                <a:effectLst/>
                <a:latin typeface="Arial" panose="020B0604020202020204" pitchFamily="34" charset="0"/>
                <a:ea typeface="+mn-ea"/>
                <a:cs typeface="Arial" panose="020B0604020202020204" pitchFamily="34" charset="0"/>
              </a:rPr>
              <a:t>Note: Percent change in the share of CCA, MENA and Pakistan, and Russia in exports and imports from/to selected trading partners between 2021 and 2022. CCA = Caucasus and Central Asia; MENA &amp; PAK = Middle East and North Africa and Pakistan.</a:t>
            </a:r>
          </a:p>
          <a:p>
            <a:pPr marL="0" indent="0"/>
            <a:endParaRPr lang="en-US" sz="100">
              <a:solidFill>
                <a:schemeClr val="dk1"/>
              </a:solidFill>
              <a:latin typeface="Arial" panose="020B0604020202020204" pitchFamily="34" charset="0"/>
              <a:ea typeface="+mn-ea"/>
              <a:cs typeface="Arial" panose="020B0604020202020204" pitchFamily="34" charset="0"/>
            </a:endParaRPr>
          </a:p>
        </p:txBody>
      </p:sp>
      <p:graphicFrame>
        <p:nvGraphicFramePr>
          <p:cNvPr id="12" name="Chart 11">
            <a:extLst>
              <a:ext uri="{FF2B5EF4-FFF2-40B4-BE49-F238E27FC236}">
                <a16:creationId xmlns:a16="http://schemas.microsoft.com/office/drawing/2014/main" id="{1FA8411D-0335-4C00-B6D0-FAE05992653D}"/>
              </a:ext>
            </a:extLst>
          </p:cNvPr>
          <p:cNvGraphicFramePr>
            <a:graphicFrameLocks/>
          </p:cNvGraphicFramePr>
          <p:nvPr/>
        </p:nvGraphicFramePr>
        <p:xfrm>
          <a:off x="4079786" y="2721546"/>
          <a:ext cx="3944365" cy="3246394"/>
        </p:xfrm>
        <a:graphic>
          <a:graphicData uri="http://schemas.openxmlformats.org/drawingml/2006/chart">
            <c:chart xmlns:c="http://schemas.openxmlformats.org/drawingml/2006/chart" xmlns:r="http://schemas.openxmlformats.org/officeDocument/2006/relationships" r:id="rId7"/>
          </a:graphicData>
        </a:graphic>
      </p:graphicFrame>
      <p:sp>
        <p:nvSpPr>
          <p:cNvPr id="13" name="TextBox 2">
            <a:extLst>
              <a:ext uri="{FF2B5EF4-FFF2-40B4-BE49-F238E27FC236}">
                <a16:creationId xmlns:a16="http://schemas.microsoft.com/office/drawing/2014/main" id="{8B7220C7-0BC5-4BFC-B1A8-E2A8F05F6922}"/>
              </a:ext>
            </a:extLst>
          </p:cNvPr>
          <p:cNvSpPr txBox="1"/>
          <p:nvPr/>
        </p:nvSpPr>
        <p:spPr>
          <a:xfrm>
            <a:off x="4282665" y="2187647"/>
            <a:ext cx="3626099" cy="54705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CCA: Exports by Product</a:t>
            </a:r>
            <a:r>
              <a:rPr lang="en-US" sz="1000" b="1" baseline="0">
                <a:latin typeface="Arial" panose="020B0604020202020204" pitchFamily="34" charset="0"/>
                <a:cs typeface="Arial" panose="020B0604020202020204" pitchFamily="34" charset="0"/>
              </a:rPr>
              <a:t> Group</a:t>
            </a:r>
            <a:endParaRPr lang="en-US" sz="1000" b="0">
              <a:latin typeface="Arial" panose="020B0604020202020204" pitchFamily="34" charset="0"/>
              <a:cs typeface="Arial" panose="020B0604020202020204" pitchFamily="34" charset="0"/>
            </a:endParaRPr>
          </a:p>
          <a:p>
            <a:pPr algn="ctr"/>
            <a:r>
              <a:rPr lang="en-US" sz="1000" b="0">
                <a:latin typeface="Arial" panose="020B0604020202020204" pitchFamily="34" charset="0"/>
                <a:cs typeface="Arial" panose="020B0604020202020204" pitchFamily="34" charset="0"/>
              </a:rPr>
              <a:t>(Value change in billions of U.S.</a:t>
            </a:r>
            <a:r>
              <a:rPr lang="en-US" sz="1000" b="0" baseline="0">
                <a:latin typeface="Arial" panose="020B0604020202020204" pitchFamily="34" charset="0"/>
                <a:cs typeface="Arial" panose="020B0604020202020204" pitchFamily="34" charset="0"/>
              </a:rPr>
              <a:t> dollars, 2022 versus 2019-21 average</a:t>
            </a:r>
            <a:r>
              <a:rPr lang="en-US" sz="1000" b="0">
                <a:latin typeface="Arial" panose="020B0604020202020204" pitchFamily="34" charset="0"/>
                <a:cs typeface="Arial" panose="020B0604020202020204" pitchFamily="34" charset="0"/>
              </a:rPr>
              <a:t>)</a:t>
            </a:r>
          </a:p>
        </p:txBody>
      </p:sp>
      <p:sp>
        <p:nvSpPr>
          <p:cNvPr id="15" name="TextBox 3">
            <a:extLst>
              <a:ext uri="{FF2B5EF4-FFF2-40B4-BE49-F238E27FC236}">
                <a16:creationId xmlns:a16="http://schemas.microsoft.com/office/drawing/2014/main" id="{5FE81A57-09A4-4FD5-96EA-193760021D2F}"/>
              </a:ext>
            </a:extLst>
          </p:cNvPr>
          <p:cNvSpPr txBox="1"/>
          <p:nvPr/>
        </p:nvSpPr>
        <p:spPr>
          <a:xfrm>
            <a:off x="4074844" y="6090292"/>
            <a:ext cx="4153379" cy="48070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a:solidFill>
                  <a:schemeClr val="dk1"/>
                </a:solidFill>
                <a:effectLst/>
                <a:latin typeface="Arial" panose="020B0604020202020204" pitchFamily="34" charset="0"/>
                <a:ea typeface="+mn-ea"/>
                <a:cs typeface="Arial" panose="020B0604020202020204" pitchFamily="34" charset="0"/>
              </a:rPr>
              <a:t>Sources: United Nations </a:t>
            </a:r>
            <a:r>
              <a:rPr lang="en-US" sz="700" err="1">
                <a:solidFill>
                  <a:schemeClr val="dk1"/>
                </a:solidFill>
                <a:effectLst/>
                <a:latin typeface="Arial" panose="020B0604020202020204" pitchFamily="34" charset="0"/>
                <a:ea typeface="+mn-ea"/>
                <a:cs typeface="Arial" panose="020B0604020202020204" pitchFamily="34" charset="0"/>
              </a:rPr>
              <a:t>Comtrade</a:t>
            </a:r>
            <a:r>
              <a:rPr lang="en-US" sz="700">
                <a:solidFill>
                  <a:schemeClr val="dk1"/>
                </a:solidFill>
                <a:effectLst/>
                <a:latin typeface="Arial" panose="020B0604020202020204" pitchFamily="34" charset="0"/>
                <a:ea typeface="+mn-ea"/>
                <a:cs typeface="Arial" panose="020B0604020202020204" pitchFamily="34" charset="0"/>
              </a:rPr>
              <a:t>; and IMF staff calculations. </a:t>
            </a:r>
          </a:p>
          <a:p>
            <a:r>
              <a:rPr lang="en-US" sz="700">
                <a:solidFill>
                  <a:schemeClr val="dk1"/>
                </a:solidFill>
                <a:effectLst/>
                <a:latin typeface="Arial" panose="020B0604020202020204" pitchFamily="34" charset="0"/>
                <a:ea typeface="+mn-ea"/>
                <a:cs typeface="Arial" panose="020B0604020202020204" pitchFamily="34" charset="0"/>
              </a:rPr>
              <a:t>Note: Excludes Tajikistan given data limitations. Country abbreviations are International Organization for Standardization (ISO) country codes.</a:t>
            </a:r>
            <a:endParaRPr lang="en-US" sz="100">
              <a:solidFill>
                <a:schemeClr val="dk1"/>
              </a:solidFill>
              <a:latin typeface="Arial" panose="020B0604020202020204" pitchFamily="34" charset="0"/>
              <a:ea typeface="+mn-ea"/>
              <a:cs typeface="Arial" panose="020B0604020202020204" pitchFamily="34" charset="0"/>
            </a:endParaRPr>
          </a:p>
        </p:txBody>
      </p:sp>
      <p:grpSp>
        <p:nvGrpSpPr>
          <p:cNvPr id="16" name="Group 15">
            <a:extLst>
              <a:ext uri="{FF2B5EF4-FFF2-40B4-BE49-F238E27FC236}">
                <a16:creationId xmlns:a16="http://schemas.microsoft.com/office/drawing/2014/main" id="{D9F4B5AB-A7AC-8948-2719-8DFEE3D28E08}"/>
              </a:ext>
            </a:extLst>
          </p:cNvPr>
          <p:cNvGrpSpPr/>
          <p:nvPr/>
        </p:nvGrpSpPr>
        <p:grpSpPr>
          <a:xfrm>
            <a:off x="7874187" y="2160743"/>
            <a:ext cx="4245798" cy="4528834"/>
            <a:chOff x="0" y="260099"/>
            <a:chExt cx="4277731" cy="4776737"/>
          </a:xfrm>
        </p:grpSpPr>
        <p:grpSp>
          <p:nvGrpSpPr>
            <p:cNvPr id="18" name="Group 17">
              <a:extLst>
                <a:ext uri="{FF2B5EF4-FFF2-40B4-BE49-F238E27FC236}">
                  <a16:creationId xmlns:a16="http://schemas.microsoft.com/office/drawing/2014/main" id="{9FDCE696-D757-2111-E063-AD0E4560E1C2}"/>
                </a:ext>
              </a:extLst>
            </p:cNvPr>
            <p:cNvGrpSpPr/>
            <p:nvPr/>
          </p:nvGrpSpPr>
          <p:grpSpPr>
            <a:xfrm>
              <a:off x="0" y="710120"/>
              <a:ext cx="4277731" cy="3464248"/>
              <a:chOff x="0" y="710176"/>
              <a:chExt cx="4277731" cy="3459657"/>
            </a:xfrm>
          </p:grpSpPr>
          <p:graphicFrame>
            <p:nvGraphicFramePr>
              <p:cNvPr id="21" name="Chart 20">
                <a:extLst>
                  <a:ext uri="{FF2B5EF4-FFF2-40B4-BE49-F238E27FC236}">
                    <a16:creationId xmlns:a16="http://schemas.microsoft.com/office/drawing/2014/main" id="{6A6C0DC2-7CF7-C7C3-848D-22F3DDCEDC5E}"/>
                  </a:ext>
                </a:extLst>
              </p:cNvPr>
              <p:cNvGraphicFramePr>
                <a:graphicFrameLocks/>
              </p:cNvGraphicFramePr>
              <p:nvPr/>
            </p:nvGraphicFramePr>
            <p:xfrm>
              <a:off x="357062" y="710176"/>
              <a:ext cx="3581496" cy="3459657"/>
            </p:xfrm>
            <a:graphic>
              <a:graphicData uri="http://schemas.openxmlformats.org/drawingml/2006/chart">
                <c:chart xmlns:c="http://schemas.openxmlformats.org/drawingml/2006/chart" xmlns:r="http://schemas.openxmlformats.org/officeDocument/2006/relationships" r:id="rId8"/>
              </a:graphicData>
            </a:graphic>
          </p:graphicFrame>
          <p:grpSp>
            <p:nvGrpSpPr>
              <p:cNvPr id="22" name="Group 21">
                <a:extLst>
                  <a:ext uri="{FF2B5EF4-FFF2-40B4-BE49-F238E27FC236}">
                    <a16:creationId xmlns:a16="http://schemas.microsoft.com/office/drawing/2014/main" id="{6170141E-E74B-45C7-B42C-60A427FF428F}"/>
                  </a:ext>
                </a:extLst>
              </p:cNvPr>
              <p:cNvGrpSpPr/>
              <p:nvPr/>
            </p:nvGrpSpPr>
            <p:grpSpPr>
              <a:xfrm>
                <a:off x="3929379" y="1347109"/>
                <a:ext cx="348352" cy="1972168"/>
                <a:chOff x="3929379" y="1347109"/>
                <a:chExt cx="348352" cy="1972168"/>
              </a:xfrm>
            </p:grpSpPr>
            <p:cxnSp>
              <p:nvCxnSpPr>
                <p:cNvPr id="28" name="Straight Arrow Connector 27">
                  <a:extLst>
                    <a:ext uri="{FF2B5EF4-FFF2-40B4-BE49-F238E27FC236}">
                      <a16:creationId xmlns:a16="http://schemas.microsoft.com/office/drawing/2014/main" id="{F98DA651-69D7-1624-1240-3C7CAE398DCA}"/>
                    </a:ext>
                  </a:extLst>
                </p:cNvPr>
                <p:cNvCxnSpPr/>
                <p:nvPr/>
              </p:nvCxnSpPr>
              <p:spPr>
                <a:xfrm flipV="1">
                  <a:off x="3977823" y="1347109"/>
                  <a:ext cx="6464" cy="167658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nvGrpSpPr>
                <p:cNvPr id="29" name="Group 28">
                  <a:extLst>
                    <a:ext uri="{FF2B5EF4-FFF2-40B4-BE49-F238E27FC236}">
                      <a16:creationId xmlns:a16="http://schemas.microsoft.com/office/drawing/2014/main" id="{3E1ADE2C-352E-EEB6-0AE1-74AB64B2827B}"/>
                    </a:ext>
                  </a:extLst>
                </p:cNvPr>
                <p:cNvGrpSpPr/>
                <p:nvPr/>
              </p:nvGrpSpPr>
              <p:grpSpPr>
                <a:xfrm>
                  <a:off x="3929379" y="1546098"/>
                  <a:ext cx="348352" cy="1773179"/>
                  <a:chOff x="3929514" y="1546098"/>
                  <a:chExt cx="349923" cy="1771301"/>
                </a:xfrm>
              </p:grpSpPr>
              <p:cxnSp>
                <p:nvCxnSpPr>
                  <p:cNvPr id="30" name="Straight Arrow Connector 29">
                    <a:extLst>
                      <a:ext uri="{FF2B5EF4-FFF2-40B4-BE49-F238E27FC236}">
                        <a16:creationId xmlns:a16="http://schemas.microsoft.com/office/drawing/2014/main" id="{84294CF6-CB9F-512F-B7B4-952E35492822}"/>
                      </a:ext>
                    </a:extLst>
                  </p:cNvPr>
                  <p:cNvCxnSpPr/>
                  <p:nvPr/>
                </p:nvCxnSpPr>
                <p:spPr>
                  <a:xfrm flipV="1">
                    <a:off x="3929514" y="1546098"/>
                    <a:ext cx="6458" cy="1706180"/>
                  </a:xfrm>
                  <a:prstGeom prst="straightConnector1">
                    <a:avLst/>
                  </a:prstGeom>
                  <a:ln>
                    <a:noFill/>
                    <a:tailEnd type="triangle"/>
                  </a:ln>
                </p:spPr>
                <p:style>
                  <a:lnRef idx="1">
                    <a:schemeClr val="accent2"/>
                  </a:lnRef>
                  <a:fillRef idx="0">
                    <a:schemeClr val="accent2"/>
                  </a:fillRef>
                  <a:effectRef idx="0">
                    <a:schemeClr val="accent2"/>
                  </a:effectRef>
                  <a:fontRef idx="minor">
                    <a:schemeClr val="tx1"/>
                  </a:fontRef>
                </p:style>
              </p:cxnSp>
              <p:sp>
                <p:nvSpPr>
                  <p:cNvPr id="31" name="TextBox 22">
                    <a:extLst>
                      <a:ext uri="{FF2B5EF4-FFF2-40B4-BE49-F238E27FC236}">
                        <a16:creationId xmlns:a16="http://schemas.microsoft.com/office/drawing/2014/main" id="{8B74A807-8847-CEFB-CFE5-BFBD067EA8AB}"/>
                      </a:ext>
                    </a:extLst>
                  </p:cNvPr>
                  <p:cNvSpPr txBox="1"/>
                  <p:nvPr/>
                </p:nvSpPr>
                <p:spPr>
                  <a:xfrm>
                    <a:off x="3970062" y="1756245"/>
                    <a:ext cx="309375" cy="1561154"/>
                  </a:xfrm>
                  <a:prstGeom prst="rect">
                    <a:avLst/>
                  </a:prstGeom>
                  <a:noFill/>
                  <a:ln>
                    <a:noFill/>
                  </a:ln>
                </p:spPr>
                <p:style>
                  <a:lnRef idx="0">
                    <a:scrgbClr r="0" g="0" b="0"/>
                  </a:lnRef>
                  <a:fillRef idx="0">
                    <a:scrgbClr r="0" g="0" b="0"/>
                  </a:fillRef>
                  <a:effectRef idx="0">
                    <a:scrgbClr r="0" g="0" b="0"/>
                  </a:effectRef>
                  <a:fontRef idx="minor">
                    <a:schemeClr val="accent2"/>
                  </a:fontRef>
                </p:style>
                <p:txBody>
                  <a:bodyPr vert="eaVert" wrap="square" rtlCol="0" anchor="t"/>
                  <a:lstStyle>
                    <a:lvl1pPr marL="0" indent="0">
                      <a:defRPr sz="1100">
                        <a:solidFill>
                          <a:schemeClr val="accent2"/>
                        </a:solidFill>
                        <a:latin typeface="+mn-lt"/>
                        <a:ea typeface="+mn-ea"/>
                        <a:cs typeface="+mn-cs"/>
                      </a:defRPr>
                    </a:lvl1pPr>
                    <a:lvl2pPr marL="457200" indent="0">
                      <a:defRPr sz="1100">
                        <a:solidFill>
                          <a:schemeClr val="accent2"/>
                        </a:solidFill>
                        <a:latin typeface="+mn-lt"/>
                        <a:ea typeface="+mn-ea"/>
                        <a:cs typeface="+mn-cs"/>
                      </a:defRPr>
                    </a:lvl2pPr>
                    <a:lvl3pPr marL="914400" indent="0">
                      <a:defRPr sz="1100">
                        <a:solidFill>
                          <a:schemeClr val="accent2"/>
                        </a:solidFill>
                        <a:latin typeface="+mn-lt"/>
                        <a:ea typeface="+mn-ea"/>
                        <a:cs typeface="+mn-cs"/>
                      </a:defRPr>
                    </a:lvl3pPr>
                    <a:lvl4pPr marL="1371600" indent="0">
                      <a:defRPr sz="1100">
                        <a:solidFill>
                          <a:schemeClr val="accent2"/>
                        </a:solidFill>
                        <a:latin typeface="+mn-lt"/>
                        <a:ea typeface="+mn-ea"/>
                        <a:cs typeface="+mn-cs"/>
                      </a:defRPr>
                    </a:lvl4pPr>
                    <a:lvl5pPr marL="1828800" indent="0">
                      <a:defRPr sz="1100">
                        <a:solidFill>
                          <a:schemeClr val="accent2"/>
                        </a:solidFill>
                        <a:latin typeface="+mn-lt"/>
                        <a:ea typeface="+mn-ea"/>
                        <a:cs typeface="+mn-cs"/>
                      </a:defRPr>
                    </a:lvl5pPr>
                    <a:lvl6pPr marL="2286000" indent="0">
                      <a:defRPr sz="1100">
                        <a:solidFill>
                          <a:schemeClr val="accent2"/>
                        </a:solidFill>
                        <a:latin typeface="+mn-lt"/>
                        <a:ea typeface="+mn-ea"/>
                        <a:cs typeface="+mn-cs"/>
                      </a:defRPr>
                    </a:lvl6pPr>
                    <a:lvl7pPr marL="2743200" indent="0">
                      <a:defRPr sz="1100">
                        <a:solidFill>
                          <a:schemeClr val="accent2"/>
                        </a:solidFill>
                        <a:latin typeface="+mn-lt"/>
                        <a:ea typeface="+mn-ea"/>
                        <a:cs typeface="+mn-cs"/>
                      </a:defRPr>
                    </a:lvl7pPr>
                    <a:lvl8pPr marL="3200400" indent="0">
                      <a:defRPr sz="1100">
                        <a:solidFill>
                          <a:schemeClr val="accent2"/>
                        </a:solidFill>
                        <a:latin typeface="+mn-lt"/>
                        <a:ea typeface="+mn-ea"/>
                        <a:cs typeface="+mn-cs"/>
                      </a:defRPr>
                    </a:lvl8pPr>
                    <a:lvl9pPr marL="3657600" indent="0">
                      <a:defRPr sz="1100">
                        <a:solidFill>
                          <a:schemeClr val="accent2"/>
                        </a:solidFill>
                        <a:latin typeface="+mn-lt"/>
                        <a:ea typeface="+mn-ea"/>
                        <a:cs typeface="+mn-cs"/>
                      </a:defRPr>
                    </a:lvl9pPr>
                  </a:lstStyle>
                  <a:p>
                    <a:r>
                      <a:rPr lang="en-US" sz="1100">
                        <a:solidFill>
                          <a:srgbClr val="FF0000"/>
                        </a:solidFill>
                      </a:rPr>
                      <a:t>More upstream </a:t>
                    </a:r>
                  </a:p>
                </p:txBody>
              </p:sp>
            </p:grpSp>
          </p:grpSp>
          <p:grpSp>
            <p:nvGrpSpPr>
              <p:cNvPr id="23" name="Group 22">
                <a:extLst>
                  <a:ext uri="{FF2B5EF4-FFF2-40B4-BE49-F238E27FC236}">
                    <a16:creationId xmlns:a16="http://schemas.microsoft.com/office/drawing/2014/main" id="{6986A89D-FA31-1C67-1FE3-AE15EBFAACA6}"/>
                  </a:ext>
                </a:extLst>
              </p:cNvPr>
              <p:cNvGrpSpPr/>
              <p:nvPr/>
            </p:nvGrpSpPr>
            <p:grpSpPr>
              <a:xfrm>
                <a:off x="0" y="1338038"/>
                <a:ext cx="346643" cy="1830073"/>
                <a:chOff x="0" y="1338038"/>
                <a:chExt cx="346643" cy="1830073"/>
              </a:xfrm>
            </p:grpSpPr>
            <p:grpSp>
              <p:nvGrpSpPr>
                <p:cNvPr id="24" name="Group 23">
                  <a:extLst>
                    <a:ext uri="{FF2B5EF4-FFF2-40B4-BE49-F238E27FC236}">
                      <a16:creationId xmlns:a16="http://schemas.microsoft.com/office/drawing/2014/main" id="{1AC6DE26-D5D6-77CE-AFBA-6C6F48AA2448}"/>
                    </a:ext>
                  </a:extLst>
                </p:cNvPr>
                <p:cNvGrpSpPr/>
                <p:nvPr/>
              </p:nvGrpSpPr>
              <p:grpSpPr>
                <a:xfrm>
                  <a:off x="0" y="1369542"/>
                  <a:ext cx="275804" cy="1798569"/>
                  <a:chOff x="0" y="1369542"/>
                  <a:chExt cx="277048" cy="1796664"/>
                </a:xfrm>
              </p:grpSpPr>
              <p:cxnSp>
                <p:nvCxnSpPr>
                  <p:cNvPr id="26" name="Straight Arrow Connector 25">
                    <a:extLst>
                      <a:ext uri="{FF2B5EF4-FFF2-40B4-BE49-F238E27FC236}">
                        <a16:creationId xmlns:a16="http://schemas.microsoft.com/office/drawing/2014/main" id="{132166AB-3535-1D4A-F84B-FBEF9DECEB3D}"/>
                      </a:ext>
                    </a:extLst>
                  </p:cNvPr>
                  <p:cNvCxnSpPr/>
                  <p:nvPr/>
                </p:nvCxnSpPr>
                <p:spPr>
                  <a:xfrm flipV="1">
                    <a:off x="243820" y="1460026"/>
                    <a:ext cx="6459" cy="1706180"/>
                  </a:xfrm>
                  <a:prstGeom prst="straightConnector1">
                    <a:avLst/>
                  </a:prstGeom>
                  <a:ln>
                    <a:noFill/>
                    <a:tailEnd type="triangle"/>
                  </a:ln>
                </p:spPr>
                <p:style>
                  <a:lnRef idx="1">
                    <a:schemeClr val="accent1"/>
                  </a:lnRef>
                  <a:fillRef idx="0">
                    <a:schemeClr val="accent1"/>
                  </a:fillRef>
                  <a:effectRef idx="0">
                    <a:schemeClr val="accent1"/>
                  </a:effectRef>
                  <a:fontRef idx="minor">
                    <a:schemeClr val="tx1"/>
                  </a:fontRef>
                </p:style>
              </p:cxnSp>
              <p:sp>
                <p:nvSpPr>
                  <p:cNvPr id="27" name="TextBox 27">
                    <a:extLst>
                      <a:ext uri="{FF2B5EF4-FFF2-40B4-BE49-F238E27FC236}">
                        <a16:creationId xmlns:a16="http://schemas.microsoft.com/office/drawing/2014/main" id="{A72A668F-2A12-2706-3D00-30FDFFA87AFE}"/>
                      </a:ext>
                    </a:extLst>
                  </p:cNvPr>
                  <p:cNvSpPr txBox="1"/>
                  <p:nvPr/>
                </p:nvSpPr>
                <p:spPr>
                  <a:xfrm rot="10800000">
                    <a:off x="0" y="1369542"/>
                    <a:ext cx="277048" cy="1561154"/>
                  </a:xfrm>
                  <a:prstGeom prst="rect">
                    <a:avLst/>
                  </a:prstGeom>
                  <a:noFill/>
                  <a:ln>
                    <a:noFill/>
                  </a:ln>
                </p:spPr>
                <p:style>
                  <a:lnRef idx="0">
                    <a:scrgbClr r="0" g="0" b="0"/>
                  </a:lnRef>
                  <a:fillRef idx="0">
                    <a:scrgbClr r="0" g="0" b="0"/>
                  </a:fillRef>
                  <a:effectRef idx="0">
                    <a:scrgbClr r="0" g="0" b="0"/>
                  </a:effectRef>
                  <a:fontRef idx="minor">
                    <a:schemeClr val="accent1"/>
                  </a:fontRef>
                </p:style>
                <p:txBody>
                  <a:bodyPr vert="eaVert" wrap="square" rtlCol="0" anchor="t"/>
                  <a:lstStyle>
                    <a:lvl1pPr marL="0" indent="0">
                      <a:defRPr sz="1100">
                        <a:solidFill>
                          <a:schemeClr val="accent1"/>
                        </a:solidFill>
                        <a:latin typeface="+mn-lt"/>
                        <a:ea typeface="+mn-ea"/>
                        <a:cs typeface="+mn-cs"/>
                      </a:defRPr>
                    </a:lvl1pPr>
                    <a:lvl2pPr marL="457200" indent="0">
                      <a:defRPr sz="1100">
                        <a:solidFill>
                          <a:schemeClr val="accent1"/>
                        </a:solidFill>
                        <a:latin typeface="+mn-lt"/>
                        <a:ea typeface="+mn-ea"/>
                        <a:cs typeface="+mn-cs"/>
                      </a:defRPr>
                    </a:lvl2pPr>
                    <a:lvl3pPr marL="914400" indent="0">
                      <a:defRPr sz="1100">
                        <a:solidFill>
                          <a:schemeClr val="accent1"/>
                        </a:solidFill>
                        <a:latin typeface="+mn-lt"/>
                        <a:ea typeface="+mn-ea"/>
                        <a:cs typeface="+mn-cs"/>
                      </a:defRPr>
                    </a:lvl3pPr>
                    <a:lvl4pPr marL="1371600" indent="0">
                      <a:defRPr sz="1100">
                        <a:solidFill>
                          <a:schemeClr val="accent1"/>
                        </a:solidFill>
                        <a:latin typeface="+mn-lt"/>
                        <a:ea typeface="+mn-ea"/>
                        <a:cs typeface="+mn-cs"/>
                      </a:defRPr>
                    </a:lvl4pPr>
                    <a:lvl5pPr marL="1828800" indent="0">
                      <a:defRPr sz="1100">
                        <a:solidFill>
                          <a:schemeClr val="accent1"/>
                        </a:solidFill>
                        <a:latin typeface="+mn-lt"/>
                        <a:ea typeface="+mn-ea"/>
                        <a:cs typeface="+mn-cs"/>
                      </a:defRPr>
                    </a:lvl5pPr>
                    <a:lvl6pPr marL="2286000" indent="0">
                      <a:defRPr sz="1100">
                        <a:solidFill>
                          <a:schemeClr val="accent1"/>
                        </a:solidFill>
                        <a:latin typeface="+mn-lt"/>
                        <a:ea typeface="+mn-ea"/>
                        <a:cs typeface="+mn-cs"/>
                      </a:defRPr>
                    </a:lvl6pPr>
                    <a:lvl7pPr marL="2743200" indent="0">
                      <a:defRPr sz="1100">
                        <a:solidFill>
                          <a:schemeClr val="accent1"/>
                        </a:solidFill>
                        <a:latin typeface="+mn-lt"/>
                        <a:ea typeface="+mn-ea"/>
                        <a:cs typeface="+mn-cs"/>
                      </a:defRPr>
                    </a:lvl7pPr>
                    <a:lvl8pPr marL="3200400" indent="0">
                      <a:defRPr sz="1100">
                        <a:solidFill>
                          <a:schemeClr val="accent1"/>
                        </a:solidFill>
                        <a:latin typeface="+mn-lt"/>
                        <a:ea typeface="+mn-ea"/>
                        <a:cs typeface="+mn-cs"/>
                      </a:defRPr>
                    </a:lvl8pPr>
                    <a:lvl9pPr marL="3657600" indent="0">
                      <a:defRPr sz="1100">
                        <a:solidFill>
                          <a:schemeClr val="accent1"/>
                        </a:solidFill>
                        <a:latin typeface="+mn-lt"/>
                        <a:ea typeface="+mn-ea"/>
                        <a:cs typeface="+mn-cs"/>
                      </a:defRPr>
                    </a:lvl9pPr>
                  </a:lstStyle>
                  <a:p>
                    <a:r>
                      <a:rPr lang="en-US" sz="1100">
                        <a:solidFill>
                          <a:srgbClr val="FF0000"/>
                        </a:solidFill>
                      </a:rPr>
                      <a:t>Higher participation </a:t>
                    </a:r>
                  </a:p>
                </p:txBody>
              </p:sp>
            </p:grpSp>
            <p:cxnSp>
              <p:nvCxnSpPr>
                <p:cNvPr id="25" name="Straight Arrow Connector 24">
                  <a:extLst>
                    <a:ext uri="{FF2B5EF4-FFF2-40B4-BE49-F238E27FC236}">
                      <a16:creationId xmlns:a16="http://schemas.microsoft.com/office/drawing/2014/main" id="{6E735D11-A268-74E7-BF25-B206BCDB204E}"/>
                    </a:ext>
                  </a:extLst>
                </p:cNvPr>
                <p:cNvCxnSpPr/>
                <p:nvPr/>
              </p:nvCxnSpPr>
              <p:spPr>
                <a:xfrm flipV="1">
                  <a:off x="340179" y="1338038"/>
                  <a:ext cx="6464" cy="1676587"/>
                </a:xfrm>
                <a:prstGeom prst="straightConnector1">
                  <a:avLst/>
                </a:prstGeom>
                <a:ln>
                  <a:solidFill>
                    <a:srgbClr val="FF0000"/>
                  </a:solidFill>
                  <a:tailEnd type="triangle"/>
                </a:ln>
              </p:spPr>
              <p:style>
                <a:lnRef idx="1">
                  <a:schemeClr val="accent2"/>
                </a:lnRef>
                <a:fillRef idx="0">
                  <a:schemeClr val="accent2"/>
                </a:fillRef>
                <a:effectRef idx="0">
                  <a:schemeClr val="accent2"/>
                </a:effectRef>
                <a:fontRef idx="minor">
                  <a:schemeClr val="tx1"/>
                </a:fontRef>
              </p:style>
            </p:cxnSp>
          </p:grpSp>
        </p:grpSp>
        <p:sp>
          <p:nvSpPr>
            <p:cNvPr id="19" name="TextBox 1">
              <a:extLst>
                <a:ext uri="{FF2B5EF4-FFF2-40B4-BE49-F238E27FC236}">
                  <a16:creationId xmlns:a16="http://schemas.microsoft.com/office/drawing/2014/main" id="{F825C8AE-6692-4ED0-842D-2085CB116222}"/>
                </a:ext>
              </a:extLst>
            </p:cNvPr>
            <p:cNvSpPr txBox="1"/>
            <p:nvPr/>
          </p:nvSpPr>
          <p:spPr>
            <a:xfrm>
              <a:off x="353787" y="260099"/>
              <a:ext cx="3583215" cy="2161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CCA: Deepened Involvement in GVCs</a:t>
              </a:r>
              <a:endParaRPr lang="en-US" sz="1000" b="0">
                <a:latin typeface="Arial" panose="020B0604020202020204" pitchFamily="34" charset="0"/>
                <a:cs typeface="Arial" panose="020B0604020202020204" pitchFamily="34" charset="0"/>
              </a:endParaRPr>
            </a:p>
            <a:p>
              <a:pPr algn="ctr"/>
              <a:r>
                <a:rPr lang="en-US" sz="1000" b="0">
                  <a:latin typeface="Arial" panose="020B0604020202020204" pitchFamily="34" charset="0"/>
                  <a:cs typeface="Arial" panose="020B0604020202020204" pitchFamily="34" charset="0"/>
                </a:rPr>
                <a:t>(Change in index values, 2021-22)</a:t>
              </a:r>
            </a:p>
          </p:txBody>
        </p:sp>
        <p:sp>
          <p:nvSpPr>
            <p:cNvPr id="20" name="TextBox 2">
              <a:extLst>
                <a:ext uri="{FF2B5EF4-FFF2-40B4-BE49-F238E27FC236}">
                  <a16:creationId xmlns:a16="http://schemas.microsoft.com/office/drawing/2014/main" id="{E8BC7FA1-DA97-4977-925D-801B869E571D}"/>
                </a:ext>
              </a:extLst>
            </p:cNvPr>
            <p:cNvSpPr txBox="1"/>
            <p:nvPr/>
          </p:nvSpPr>
          <p:spPr>
            <a:xfrm>
              <a:off x="362859" y="4213676"/>
              <a:ext cx="3583214" cy="82316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a:solidFill>
                    <a:schemeClr val="dk1"/>
                  </a:solidFill>
                  <a:effectLst/>
                  <a:latin typeface="Arial" panose="020B0604020202020204" pitchFamily="34" charset="0"/>
                  <a:ea typeface="+mn-ea"/>
                  <a:cs typeface="Arial" panose="020B0604020202020204" pitchFamily="34" charset="0"/>
                </a:rPr>
                <a:t>Sources: EORA MRIO database; and IMF staff calculations </a:t>
              </a:r>
            </a:p>
            <a:p>
              <a:r>
                <a:rPr lang="en-US" sz="700">
                  <a:solidFill>
                    <a:schemeClr val="dk1"/>
                  </a:solidFill>
                  <a:effectLst/>
                  <a:latin typeface="Arial" panose="020B0604020202020204" pitchFamily="34" charset="0"/>
                  <a:ea typeface="+mn-ea"/>
                  <a:cs typeface="Arial" panose="020B0604020202020204" pitchFamily="34" charset="0"/>
                </a:rPr>
                <a:t>Note: Both indices are calculated following Aslam, </a:t>
              </a:r>
              <a:r>
                <a:rPr lang="en-US" sz="700" err="1">
                  <a:solidFill>
                    <a:schemeClr val="dk1"/>
                  </a:solidFill>
                  <a:effectLst/>
                  <a:latin typeface="Arial" panose="020B0604020202020204" pitchFamily="34" charset="0"/>
                  <a:ea typeface="+mn-ea"/>
                  <a:cs typeface="Arial" panose="020B0604020202020204" pitchFamily="34" charset="0"/>
                </a:rPr>
                <a:t>Novta</a:t>
              </a:r>
              <a:r>
                <a:rPr lang="en-US" sz="700">
                  <a:solidFill>
                    <a:schemeClr val="dk1"/>
                  </a:solidFill>
                  <a:effectLst/>
                  <a:latin typeface="Arial" panose="020B0604020202020204" pitchFamily="34" charset="0"/>
                  <a:ea typeface="+mn-ea"/>
                  <a:cs typeface="Arial" panose="020B0604020202020204" pitchFamily="34" charset="0"/>
                </a:rPr>
                <a:t>, and Bastos (2017), based on manufacturing trade excluding extractive sector. Increasing participation implies greater integration with global value chains. Increasing position implies more upstream exports. Country abbreviations are International Organization for Standardization (ISO) country codes. CCA = Caucasus and Central Asia. &amp; PAK = Middle East and North Africa and Pakistan.</a:t>
              </a:r>
              <a:endParaRPr lang="en-US" sz="100" baseline="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686390909"/>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367377" y="315223"/>
            <a:ext cx="11457246" cy="659321"/>
          </a:xfrm>
        </p:spPr>
        <p:txBody>
          <a:bodyPr>
            <a:normAutofit/>
          </a:bodyPr>
          <a:lstStyle/>
          <a:p>
            <a:r>
              <a:rPr lang="en-US" sz="2400">
                <a:latin typeface="Arial Black"/>
                <a:cs typeface="Segoe UI"/>
              </a:rPr>
              <a:t>Red Sea disruptions are weighing on trade in MENA</a:t>
            </a:r>
          </a:p>
        </p:txBody>
      </p:sp>
      <p:sp>
        <p:nvSpPr>
          <p:cNvPr id="3" name="AutoShape 5">
            <a:extLst>
              <a:ext uri="{FF2B5EF4-FFF2-40B4-BE49-F238E27FC236}">
                <a16:creationId xmlns:a16="http://schemas.microsoft.com/office/drawing/2014/main" id="{C553EFAF-2B51-D572-ED5E-812C55415752}"/>
              </a:ext>
            </a:extLst>
          </p:cNvPr>
          <p:cNvSpPr>
            <a:spLocks noChangeArrowheads="1"/>
          </p:cNvSpPr>
          <p:nvPr>
            <p:custDataLst>
              <p:tags r:id="rId1"/>
            </p:custDataLst>
          </p:nvPr>
        </p:nvSpPr>
        <p:spPr bwMode="auto">
          <a:xfrm rot="5400000">
            <a:off x="9880522" y="99630"/>
            <a:ext cx="969113" cy="315311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If tensions are prolonged, MENA export and GDP losses could be substantial</a:t>
            </a:r>
          </a:p>
        </p:txBody>
      </p:sp>
      <p:sp>
        <p:nvSpPr>
          <p:cNvPr id="6" name="AutoShape 5">
            <a:extLst>
              <a:ext uri="{FF2B5EF4-FFF2-40B4-BE49-F238E27FC236}">
                <a16:creationId xmlns:a16="http://schemas.microsoft.com/office/drawing/2014/main" id="{FEE6E542-2D23-80D1-D44B-B22DD2D5C352}"/>
              </a:ext>
            </a:extLst>
          </p:cNvPr>
          <p:cNvSpPr>
            <a:spLocks noChangeArrowheads="1"/>
          </p:cNvSpPr>
          <p:nvPr>
            <p:custDataLst>
              <p:tags r:id="rId2"/>
            </p:custDataLst>
          </p:nvPr>
        </p:nvSpPr>
        <p:spPr bwMode="auto">
          <a:xfrm rot="5400000">
            <a:off x="1815830" y="-22405"/>
            <a:ext cx="969113" cy="3342898"/>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Countries are exposed differently to Red Sea disruptions</a:t>
            </a:r>
          </a:p>
        </p:txBody>
      </p:sp>
      <p:sp>
        <p:nvSpPr>
          <p:cNvPr id="8" name="AutoShape 5">
            <a:extLst>
              <a:ext uri="{FF2B5EF4-FFF2-40B4-BE49-F238E27FC236}">
                <a16:creationId xmlns:a16="http://schemas.microsoft.com/office/drawing/2014/main" id="{5F7A4780-930C-F38D-4CC1-98E18719D278}"/>
              </a:ext>
            </a:extLst>
          </p:cNvPr>
          <p:cNvSpPr>
            <a:spLocks noChangeArrowheads="1"/>
          </p:cNvSpPr>
          <p:nvPr>
            <p:custDataLst>
              <p:tags r:id="rId3"/>
            </p:custDataLst>
          </p:nvPr>
        </p:nvSpPr>
        <p:spPr bwMode="auto">
          <a:xfrm rot="5400000">
            <a:off x="5969305" y="5854"/>
            <a:ext cx="969113" cy="3342898"/>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Cargo trade volume has contracted particularly in countries reliant on </a:t>
            </a:r>
          </a:p>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Red Sea ports</a:t>
            </a:r>
          </a:p>
        </p:txBody>
      </p:sp>
      <p:graphicFrame>
        <p:nvGraphicFramePr>
          <p:cNvPr id="7" name="Chart 6">
            <a:extLst>
              <a:ext uri="{FF2B5EF4-FFF2-40B4-BE49-F238E27FC236}">
                <a16:creationId xmlns:a16="http://schemas.microsoft.com/office/drawing/2014/main" id="{D0FBAAC5-F9AA-42A1-9047-5D02723B1C7B}"/>
              </a:ext>
            </a:extLst>
          </p:cNvPr>
          <p:cNvGraphicFramePr>
            <a:graphicFrameLocks/>
          </p:cNvGraphicFramePr>
          <p:nvPr/>
        </p:nvGraphicFramePr>
        <p:xfrm>
          <a:off x="268533" y="2732967"/>
          <a:ext cx="3899608" cy="3368245"/>
        </p:xfrm>
        <a:graphic>
          <a:graphicData uri="http://schemas.openxmlformats.org/drawingml/2006/chart">
            <c:chart xmlns:c="http://schemas.openxmlformats.org/drawingml/2006/chart" xmlns:r="http://schemas.openxmlformats.org/officeDocument/2006/relationships" r:id="rId6"/>
          </a:graphicData>
        </a:graphic>
      </p:graphicFrame>
      <p:sp>
        <p:nvSpPr>
          <p:cNvPr id="10" name="TextBox 2">
            <a:extLst>
              <a:ext uri="{FF2B5EF4-FFF2-40B4-BE49-F238E27FC236}">
                <a16:creationId xmlns:a16="http://schemas.microsoft.com/office/drawing/2014/main" id="{917D1313-BC69-448A-97E8-D7CCF80DB1A9}"/>
              </a:ext>
            </a:extLst>
          </p:cNvPr>
          <p:cNvSpPr txBox="1"/>
          <p:nvPr/>
        </p:nvSpPr>
        <p:spPr>
          <a:xfrm>
            <a:off x="503353" y="2193220"/>
            <a:ext cx="3636976" cy="57210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Exports</a:t>
            </a:r>
            <a:r>
              <a:rPr lang="en-US" sz="1000" b="1" baseline="0">
                <a:latin typeface="Arial" panose="020B0604020202020204" pitchFamily="34" charset="0"/>
                <a:cs typeface="Arial" panose="020B0604020202020204" pitchFamily="34" charset="0"/>
              </a:rPr>
              <a:t> and Imports Transiting through the Bab </a:t>
            </a:r>
            <a:r>
              <a:rPr lang="en-US" sz="1000" b="1" baseline="0" err="1">
                <a:latin typeface="Arial" panose="020B0604020202020204" pitchFamily="34" charset="0"/>
                <a:cs typeface="Arial" panose="020B0604020202020204" pitchFamily="34" charset="0"/>
              </a:rPr>
              <a:t>el</a:t>
            </a:r>
            <a:r>
              <a:rPr lang="en-US" sz="1000" b="1" baseline="0">
                <a:latin typeface="Arial" panose="020B0604020202020204" pitchFamily="34" charset="0"/>
                <a:cs typeface="Arial" panose="020B0604020202020204" pitchFamily="34" charset="0"/>
              </a:rPr>
              <a:t>-Mandeb Strait</a:t>
            </a:r>
            <a:endParaRPr lang="en-US" sz="1000" b="0">
              <a:latin typeface="Arial" panose="020B0604020202020204" pitchFamily="34" charset="0"/>
              <a:cs typeface="Arial" panose="020B0604020202020204" pitchFamily="34" charset="0"/>
            </a:endParaRPr>
          </a:p>
          <a:p>
            <a:pPr algn="ctr"/>
            <a:r>
              <a:rPr lang="en-US" sz="1000" b="0">
                <a:latin typeface="Arial" panose="020B0604020202020204" pitchFamily="34" charset="0"/>
                <a:cs typeface="Arial" panose="020B0604020202020204" pitchFamily="34" charset="0"/>
              </a:rPr>
              <a:t>(Percent of total merchandise exports/imports,</a:t>
            </a:r>
            <a:r>
              <a:rPr lang="en-US" sz="1000" b="0" baseline="0">
                <a:latin typeface="Arial" panose="020B0604020202020204" pitchFamily="34" charset="0"/>
                <a:cs typeface="Arial" panose="020B0604020202020204" pitchFamily="34" charset="0"/>
              </a:rPr>
              <a:t> 2022</a:t>
            </a:r>
            <a:r>
              <a:rPr lang="en-US" sz="1000" b="0">
                <a:latin typeface="Arial" panose="020B0604020202020204" pitchFamily="34" charset="0"/>
                <a:cs typeface="Arial" panose="020B0604020202020204" pitchFamily="34" charset="0"/>
              </a:rPr>
              <a:t>)</a:t>
            </a:r>
          </a:p>
        </p:txBody>
      </p:sp>
      <p:sp>
        <p:nvSpPr>
          <p:cNvPr id="11" name="TextBox 3">
            <a:extLst>
              <a:ext uri="{FF2B5EF4-FFF2-40B4-BE49-F238E27FC236}">
                <a16:creationId xmlns:a16="http://schemas.microsoft.com/office/drawing/2014/main" id="{5D8A355C-3217-4E50-9DC3-74E958CD448A}"/>
              </a:ext>
            </a:extLst>
          </p:cNvPr>
          <p:cNvSpPr txBox="1"/>
          <p:nvPr/>
        </p:nvSpPr>
        <p:spPr>
          <a:xfrm>
            <a:off x="491923" y="6007436"/>
            <a:ext cx="3659835" cy="57210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700">
                <a:solidFill>
                  <a:schemeClr val="dk1"/>
                </a:solidFill>
                <a:effectLst/>
                <a:latin typeface="Arial" panose="020B0604020202020204" pitchFamily="34" charset="0"/>
                <a:ea typeface="+mn-ea"/>
                <a:cs typeface="Arial" panose="020B0604020202020204" pitchFamily="34" charset="0"/>
              </a:rPr>
              <a:t>Source: </a:t>
            </a:r>
            <a:r>
              <a:rPr lang="en-US" sz="700" err="1">
                <a:solidFill>
                  <a:schemeClr val="dk1"/>
                </a:solidFill>
                <a:effectLst/>
                <a:latin typeface="Arial" panose="020B0604020202020204" pitchFamily="34" charset="0"/>
                <a:ea typeface="+mn-ea"/>
                <a:cs typeface="Arial" panose="020B0604020202020204" pitchFamily="34" charset="0"/>
              </a:rPr>
              <a:t>Verschuur</a:t>
            </a:r>
            <a:r>
              <a:rPr lang="en-US" sz="700">
                <a:solidFill>
                  <a:schemeClr val="dk1"/>
                </a:solidFill>
                <a:effectLst/>
                <a:latin typeface="Arial" panose="020B0604020202020204" pitchFamily="34" charset="0"/>
                <a:ea typeface="+mn-ea"/>
                <a:cs typeface="Arial" panose="020B0604020202020204" pitchFamily="34" charset="0"/>
              </a:rPr>
              <a:t> and Hall (forthcoming).</a:t>
            </a:r>
          </a:p>
          <a:p>
            <a:r>
              <a:rPr lang="en-US" sz="700">
                <a:solidFill>
                  <a:schemeClr val="dk1"/>
                </a:solidFill>
                <a:effectLst/>
                <a:latin typeface="Arial" panose="020B0604020202020204" pitchFamily="34" charset="0"/>
                <a:ea typeface="+mn-ea"/>
                <a:cs typeface="Arial" panose="020B0604020202020204" pitchFamily="34" charset="0"/>
              </a:rPr>
              <a:t>Note: Labels correspond to International Organization for Standardization (ISO) country codes. CCA = Caucasus and Central Asia; MENA &amp; PAK = Middle East and North Africa and Pakistan.</a:t>
            </a:r>
            <a:endParaRPr lang="en-US" sz="100" baseline="0">
              <a:latin typeface="Arial" panose="020B0604020202020204" pitchFamily="34" charset="0"/>
              <a:cs typeface="Arial" panose="020B0604020202020204" pitchFamily="34" charset="0"/>
            </a:endParaRPr>
          </a:p>
        </p:txBody>
      </p:sp>
      <p:grpSp>
        <p:nvGrpSpPr>
          <p:cNvPr id="13" name="Group 12">
            <a:extLst>
              <a:ext uri="{FF2B5EF4-FFF2-40B4-BE49-F238E27FC236}">
                <a16:creationId xmlns:a16="http://schemas.microsoft.com/office/drawing/2014/main" id="{1D1E8799-8B89-4F30-BCC0-734A41AA3FE8}"/>
              </a:ext>
            </a:extLst>
          </p:cNvPr>
          <p:cNvGrpSpPr/>
          <p:nvPr/>
        </p:nvGrpSpPr>
        <p:grpSpPr>
          <a:xfrm>
            <a:off x="8421057" y="2627697"/>
            <a:ext cx="3616924" cy="3051941"/>
            <a:chOff x="82190" y="670694"/>
            <a:chExt cx="4159251" cy="2801815"/>
          </a:xfrm>
        </p:grpSpPr>
        <p:graphicFrame>
          <p:nvGraphicFramePr>
            <p:cNvPr id="16" name="Chart 15">
              <a:extLst>
                <a:ext uri="{FF2B5EF4-FFF2-40B4-BE49-F238E27FC236}">
                  <a16:creationId xmlns:a16="http://schemas.microsoft.com/office/drawing/2014/main" id="{6731E14E-D2AE-E2E1-DEAD-2F3FCF4C7BD9}"/>
                </a:ext>
              </a:extLst>
            </p:cNvPr>
            <p:cNvGraphicFramePr>
              <a:graphicFrameLocks/>
            </p:cNvGraphicFramePr>
            <p:nvPr/>
          </p:nvGraphicFramePr>
          <p:xfrm>
            <a:off x="82190" y="670694"/>
            <a:ext cx="4159251" cy="2743200"/>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17" name="Chart 16">
              <a:extLst>
                <a:ext uri="{FF2B5EF4-FFF2-40B4-BE49-F238E27FC236}">
                  <a16:creationId xmlns:a16="http://schemas.microsoft.com/office/drawing/2014/main" id="{16B25051-DB0A-8CEB-BC76-C47D0FEE8E2D}"/>
                </a:ext>
              </a:extLst>
            </p:cNvPr>
            <p:cNvGraphicFramePr>
              <a:graphicFrameLocks/>
            </p:cNvGraphicFramePr>
            <p:nvPr/>
          </p:nvGraphicFramePr>
          <p:xfrm>
            <a:off x="2123960" y="729309"/>
            <a:ext cx="2053981" cy="2743200"/>
          </p:xfrm>
          <a:graphic>
            <a:graphicData uri="http://schemas.openxmlformats.org/drawingml/2006/chart">
              <c:chart xmlns:c="http://schemas.openxmlformats.org/drawingml/2006/chart" xmlns:r="http://schemas.openxmlformats.org/officeDocument/2006/relationships" r:id="rId8"/>
            </a:graphicData>
          </a:graphic>
        </p:graphicFrame>
      </p:grpSp>
      <p:sp>
        <p:nvSpPr>
          <p:cNvPr id="14" name="TextBox 4">
            <a:extLst>
              <a:ext uri="{FF2B5EF4-FFF2-40B4-BE49-F238E27FC236}">
                <a16:creationId xmlns:a16="http://schemas.microsoft.com/office/drawing/2014/main" id="{BD76EDFE-D311-419F-836B-5EE2787B0E0A}"/>
              </a:ext>
            </a:extLst>
          </p:cNvPr>
          <p:cNvSpPr txBox="1"/>
          <p:nvPr/>
        </p:nvSpPr>
        <p:spPr>
          <a:xfrm>
            <a:off x="8459647" y="2157708"/>
            <a:ext cx="3567868" cy="56613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Estimated Impact of Prolonged Red Sea Disruptions on MENA and</a:t>
            </a:r>
            <a:r>
              <a:rPr lang="en-US" sz="1000" b="1" baseline="0">
                <a:latin typeface="Arial" panose="020B0604020202020204" pitchFamily="34" charset="0"/>
                <a:cs typeface="Arial" panose="020B0604020202020204" pitchFamily="34" charset="0"/>
              </a:rPr>
              <a:t> Pakistan</a:t>
            </a:r>
            <a:endParaRPr lang="en-US" sz="1000" b="1">
              <a:latin typeface="Arial" panose="020B0604020202020204" pitchFamily="34" charset="0"/>
              <a:cs typeface="Arial" panose="020B0604020202020204" pitchFamily="34" charset="0"/>
            </a:endParaRPr>
          </a:p>
          <a:p>
            <a:pPr algn="ctr"/>
            <a:r>
              <a:rPr lang="en-US" sz="1000">
                <a:latin typeface="Arial" panose="020B0604020202020204" pitchFamily="34" charset="0"/>
                <a:cs typeface="Arial" panose="020B0604020202020204" pitchFamily="34" charset="0"/>
              </a:rPr>
              <a:t>(Percent change)</a:t>
            </a:r>
          </a:p>
        </p:txBody>
      </p:sp>
      <p:sp>
        <p:nvSpPr>
          <p:cNvPr id="15" name="TextBox 8">
            <a:extLst>
              <a:ext uri="{FF2B5EF4-FFF2-40B4-BE49-F238E27FC236}">
                <a16:creationId xmlns:a16="http://schemas.microsoft.com/office/drawing/2014/main" id="{7DBA8F31-AB94-43E5-BBED-1AD2FF436C70}"/>
              </a:ext>
            </a:extLst>
          </p:cNvPr>
          <p:cNvSpPr txBox="1"/>
          <p:nvPr/>
        </p:nvSpPr>
        <p:spPr>
          <a:xfrm>
            <a:off x="8421057" y="5722919"/>
            <a:ext cx="3753411" cy="75658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kern="1200">
                <a:solidFill>
                  <a:schemeClr val="dk1"/>
                </a:solidFill>
                <a:effectLst/>
                <a:latin typeface="Arial" panose="020B0604020202020204" pitchFamily="34" charset="0"/>
                <a:ea typeface="+mn-ea"/>
                <a:cs typeface="Arial" panose="020B0604020202020204" pitchFamily="34" charset="0"/>
              </a:rPr>
              <a:t>Sources: CEPII Gravity data set; and IMF staff calculations. </a:t>
            </a:r>
          </a:p>
          <a:p>
            <a:r>
              <a:rPr lang="en-US" sz="800" kern="1200">
                <a:solidFill>
                  <a:schemeClr val="dk1"/>
                </a:solidFill>
                <a:effectLst/>
                <a:latin typeface="Arial" panose="020B0604020202020204" pitchFamily="34" charset="0"/>
                <a:ea typeface="+mn-ea"/>
                <a:cs typeface="Arial" panose="020B0604020202020204" pitchFamily="34" charset="0"/>
              </a:rPr>
              <a:t>Note: The scenario assumes the current level of disruptions in maritime trade through the Red Sea continues through the end of 2024. The chart displays one-year impacts. Red Sea bordering countries include Egypt, Jordan, Sudan, Saudi Arabia, and Yemen. MENA &amp; PAK = Middle East and North Africa and Pakistan.</a:t>
            </a:r>
          </a:p>
        </p:txBody>
      </p:sp>
      <p:pic>
        <p:nvPicPr>
          <p:cNvPr id="21" name="Picture 20">
            <a:extLst>
              <a:ext uri="{FF2B5EF4-FFF2-40B4-BE49-F238E27FC236}">
                <a16:creationId xmlns:a16="http://schemas.microsoft.com/office/drawing/2014/main" id="{A057D7AA-C571-3E05-790F-3D8A4CA08C90}"/>
              </a:ext>
            </a:extLst>
          </p:cNvPr>
          <p:cNvPicPr>
            <a:picLocks noChangeAspect="1"/>
          </p:cNvPicPr>
          <p:nvPr/>
        </p:nvPicPr>
        <p:blipFill>
          <a:blip r:embed="rId9"/>
          <a:stretch>
            <a:fillRect/>
          </a:stretch>
        </p:blipFill>
        <p:spPr>
          <a:xfrm>
            <a:off x="4550035" y="2616483"/>
            <a:ext cx="3799332" cy="3601212"/>
          </a:xfrm>
          <a:prstGeom prst="rect">
            <a:avLst/>
          </a:prstGeom>
        </p:spPr>
      </p:pic>
      <p:sp>
        <p:nvSpPr>
          <p:cNvPr id="22" name="TextBox 2">
            <a:extLst>
              <a:ext uri="{FF2B5EF4-FFF2-40B4-BE49-F238E27FC236}">
                <a16:creationId xmlns:a16="http://schemas.microsoft.com/office/drawing/2014/main" id="{E9596CF7-1D34-4B1C-907C-05CFBC7074F9}"/>
              </a:ext>
            </a:extLst>
          </p:cNvPr>
          <p:cNvSpPr txBox="1"/>
          <p:nvPr/>
        </p:nvSpPr>
        <p:spPr>
          <a:xfrm>
            <a:off x="4564037" y="2220507"/>
            <a:ext cx="3771327" cy="46652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Cargo Trade</a:t>
            </a:r>
            <a:r>
              <a:rPr lang="en-US" sz="1000" b="1" baseline="0">
                <a:latin typeface="Arial" panose="020B0604020202020204" pitchFamily="34" charset="0"/>
                <a:cs typeface="Arial" panose="020B0604020202020204" pitchFamily="34" charset="0"/>
              </a:rPr>
              <a:t> Volume</a:t>
            </a:r>
            <a:endParaRPr lang="en-US" sz="1000" b="0">
              <a:latin typeface="Arial" panose="020B0604020202020204" pitchFamily="34" charset="0"/>
              <a:cs typeface="Arial" panose="020B0604020202020204" pitchFamily="34" charset="0"/>
            </a:endParaRPr>
          </a:p>
          <a:p>
            <a:pPr algn="ctr"/>
            <a:r>
              <a:rPr lang="en-US" sz="1000" b="0">
                <a:latin typeface="Arial" panose="020B0604020202020204" pitchFamily="34" charset="0"/>
                <a:cs typeface="Arial" panose="020B0604020202020204" pitchFamily="34" charset="0"/>
              </a:rPr>
              <a:t>(November 2023 = 100)</a:t>
            </a:r>
          </a:p>
        </p:txBody>
      </p:sp>
      <p:sp>
        <p:nvSpPr>
          <p:cNvPr id="23" name="TextBox 2">
            <a:extLst>
              <a:ext uri="{FF2B5EF4-FFF2-40B4-BE49-F238E27FC236}">
                <a16:creationId xmlns:a16="http://schemas.microsoft.com/office/drawing/2014/main" id="{CEA0D65E-7C5E-4B9D-B094-04A3D1A1DAD6}"/>
              </a:ext>
            </a:extLst>
          </p:cNvPr>
          <p:cNvSpPr txBox="1"/>
          <p:nvPr/>
        </p:nvSpPr>
        <p:spPr>
          <a:xfrm>
            <a:off x="4660315" y="6278561"/>
            <a:ext cx="3799332" cy="40189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chemeClr val="dk1"/>
                </a:solidFill>
                <a:effectLst/>
                <a:latin typeface="Arial" panose="020B0604020202020204" pitchFamily="34" charset="0"/>
                <a:ea typeface="+mn-ea"/>
                <a:cs typeface="Arial" panose="020B0604020202020204" pitchFamily="34" charset="0"/>
              </a:rPr>
              <a:t>Sources: </a:t>
            </a:r>
            <a:r>
              <a:rPr lang="en-US" sz="800" err="1">
                <a:solidFill>
                  <a:schemeClr val="dk1"/>
                </a:solidFill>
                <a:effectLst/>
                <a:latin typeface="Arial" panose="020B0604020202020204" pitchFamily="34" charset="0"/>
                <a:ea typeface="+mn-ea"/>
                <a:cs typeface="Arial" panose="020B0604020202020204" pitchFamily="34" charset="0"/>
              </a:rPr>
              <a:t>PortWatch</a:t>
            </a:r>
            <a:r>
              <a:rPr lang="en-US" sz="800">
                <a:solidFill>
                  <a:schemeClr val="dk1"/>
                </a:solidFill>
                <a:effectLst/>
                <a:latin typeface="Arial" panose="020B0604020202020204" pitchFamily="34" charset="0"/>
                <a:ea typeface="+mn-ea"/>
                <a:cs typeface="Arial" panose="020B0604020202020204" pitchFamily="34" charset="0"/>
              </a:rPr>
              <a:t>; and IMF staff calculations</a:t>
            </a:r>
          </a:p>
          <a:p>
            <a:r>
              <a:rPr lang="en-US" sz="800">
                <a:solidFill>
                  <a:schemeClr val="dk1"/>
                </a:solidFill>
                <a:effectLst/>
                <a:latin typeface="Arial" panose="020B0604020202020204" pitchFamily="34" charset="0"/>
                <a:ea typeface="+mn-ea"/>
                <a:cs typeface="Arial" panose="020B0604020202020204" pitchFamily="34" charset="0"/>
              </a:rPr>
              <a:t>Note: Data capture trade in goods. Labels correspond to International for Standardization (ISO) country codes.</a:t>
            </a:r>
            <a:endParaRPr lang="en-US" sz="100" baseline="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33192902"/>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46931" y="182687"/>
            <a:ext cx="11457246" cy="659321"/>
          </a:xfrm>
        </p:spPr>
        <p:txBody>
          <a:bodyPr>
            <a:normAutofit/>
          </a:bodyPr>
          <a:lstStyle/>
          <a:p>
            <a:r>
              <a:rPr lang="en-US" sz="2400">
                <a:latin typeface="Arial Black"/>
                <a:cs typeface="Segoe UI"/>
              </a:rPr>
              <a:t>Amid rising trade restrictions affecting CCA and MENA countries</a:t>
            </a:r>
            <a:endParaRPr lang="en-US" sz="2400" strike="sngStrike">
              <a:solidFill>
                <a:srgbClr val="FF0000"/>
              </a:solidFill>
              <a:latin typeface="Arial Black"/>
              <a:cs typeface="Segoe UI"/>
            </a:endParaRPr>
          </a:p>
        </p:txBody>
      </p:sp>
      <p:sp>
        <p:nvSpPr>
          <p:cNvPr id="12" name="AutoShape 5">
            <a:extLst>
              <a:ext uri="{FF2B5EF4-FFF2-40B4-BE49-F238E27FC236}">
                <a16:creationId xmlns:a16="http://schemas.microsoft.com/office/drawing/2014/main" id="{8444F729-E145-9402-D0ED-6F2008C26BDE}"/>
              </a:ext>
            </a:extLst>
          </p:cNvPr>
          <p:cNvSpPr>
            <a:spLocks noChangeArrowheads="1"/>
          </p:cNvSpPr>
          <p:nvPr>
            <p:custDataLst>
              <p:tags r:id="rId1"/>
            </p:custDataLst>
          </p:nvPr>
        </p:nvSpPr>
        <p:spPr bwMode="auto">
          <a:xfrm rot="5400000">
            <a:off x="8623146" y="-714624"/>
            <a:ext cx="969113" cy="483807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panose="020B0604020202020204" pitchFamily="34" charset="0"/>
                <a:sym typeface="Gill Sans"/>
              </a:rPr>
              <a:t>… with varying degrees across countries</a:t>
            </a:r>
          </a:p>
        </p:txBody>
      </p:sp>
      <p:sp>
        <p:nvSpPr>
          <p:cNvPr id="3" name="AutoShape 5">
            <a:extLst>
              <a:ext uri="{FF2B5EF4-FFF2-40B4-BE49-F238E27FC236}">
                <a16:creationId xmlns:a16="http://schemas.microsoft.com/office/drawing/2014/main" id="{C553EFAF-2B51-D572-ED5E-812C55415752}"/>
              </a:ext>
            </a:extLst>
          </p:cNvPr>
          <p:cNvSpPr>
            <a:spLocks noChangeArrowheads="1"/>
          </p:cNvSpPr>
          <p:nvPr>
            <p:custDataLst>
              <p:tags r:id="rId2"/>
            </p:custDataLst>
          </p:nvPr>
        </p:nvSpPr>
        <p:spPr bwMode="auto">
          <a:xfrm rot="5400000">
            <a:off x="3001385" y="-714625"/>
            <a:ext cx="969113" cy="483807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sym typeface="Gill Sans"/>
              </a:rPr>
              <a:t>Trade interventions have surged since 2019, affecting particularly MENA …</a:t>
            </a:r>
          </a:p>
        </p:txBody>
      </p:sp>
      <p:sp>
        <p:nvSpPr>
          <p:cNvPr id="4" name="Rectangle 3">
            <a:extLst>
              <a:ext uri="{FF2B5EF4-FFF2-40B4-BE49-F238E27FC236}">
                <a16:creationId xmlns:a16="http://schemas.microsoft.com/office/drawing/2014/main" id="{90200481-F395-97FC-0FF2-C114D059280F}"/>
              </a:ext>
            </a:extLst>
          </p:cNvPr>
          <p:cNvSpPr/>
          <p:nvPr/>
        </p:nvSpPr>
        <p:spPr>
          <a:xfrm>
            <a:off x="6350000" y="2455333"/>
            <a:ext cx="677333" cy="190836"/>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5" name="Chart 4">
            <a:extLst>
              <a:ext uri="{FF2B5EF4-FFF2-40B4-BE49-F238E27FC236}">
                <a16:creationId xmlns:a16="http://schemas.microsoft.com/office/drawing/2014/main" id="{ACFD2D0D-81C7-863E-12CA-CEDB431DAB0A}"/>
              </a:ext>
            </a:extLst>
          </p:cNvPr>
          <p:cNvGraphicFramePr>
            <a:graphicFrameLocks/>
          </p:cNvGraphicFramePr>
          <p:nvPr/>
        </p:nvGraphicFramePr>
        <p:xfrm>
          <a:off x="1101143" y="2646169"/>
          <a:ext cx="4838073" cy="3092555"/>
        </p:xfrm>
        <a:graphic>
          <a:graphicData uri="http://schemas.openxmlformats.org/drawingml/2006/chart">
            <c:chart xmlns:c="http://schemas.openxmlformats.org/drawingml/2006/chart" xmlns:r="http://schemas.openxmlformats.org/officeDocument/2006/relationships" r:id="rId5"/>
          </a:graphicData>
        </a:graphic>
      </p:graphicFrame>
      <p:sp>
        <p:nvSpPr>
          <p:cNvPr id="8" name="TextBox 6">
            <a:extLst>
              <a:ext uri="{FF2B5EF4-FFF2-40B4-BE49-F238E27FC236}">
                <a16:creationId xmlns:a16="http://schemas.microsoft.com/office/drawing/2014/main" id="{CCF9D223-1BB9-EAA2-3EB2-9CEF60F8D4AE}"/>
              </a:ext>
            </a:extLst>
          </p:cNvPr>
          <p:cNvSpPr txBox="1"/>
          <p:nvPr/>
        </p:nvSpPr>
        <p:spPr>
          <a:xfrm>
            <a:off x="1066905" y="5821363"/>
            <a:ext cx="4838073" cy="75269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chemeClr val="dk1"/>
                </a:solidFill>
                <a:effectLst/>
                <a:latin typeface="Arial" panose="020B0604020202020204" pitchFamily="34" charset="0"/>
                <a:ea typeface="+mn-ea"/>
                <a:cs typeface="Arial" panose="020B0604020202020204" pitchFamily="34" charset="0"/>
              </a:rPr>
              <a:t>Sources: Global Trade Alert database 2023; and IMF staff calculations.</a:t>
            </a:r>
          </a:p>
          <a:p>
            <a:r>
              <a:rPr lang="en-US" sz="800">
                <a:solidFill>
                  <a:schemeClr val="dk1"/>
                </a:solidFill>
                <a:effectLst/>
                <a:latin typeface="Arial" panose="020B0604020202020204" pitchFamily="34" charset="0"/>
                <a:ea typeface="+mn-ea"/>
                <a:cs typeface="Arial" panose="020B0604020202020204" pitchFamily="34" charset="0"/>
              </a:rPr>
              <a:t>Note: Trade interventions are defined as those that discriminate against foreign commercial interests. The main categories of interventions include export and import policy instruments, subsidies and state aid, and trade defense instruments. CCA = Caucasus and Central Asia; MENA &amp; PAK = Middle East, North Africa, and Pakistan; ROW = rest of the world. </a:t>
            </a:r>
            <a:endParaRPr lang="en-US" sz="800" baseline="0">
              <a:solidFill>
                <a:schemeClr val="dk1"/>
              </a:solidFill>
              <a:latin typeface="Arial" panose="020B0604020202020204" pitchFamily="34" charset="0"/>
              <a:ea typeface="+mn-ea"/>
              <a:cs typeface="Arial" panose="020B0604020202020204" pitchFamily="34" charset="0"/>
            </a:endParaRPr>
          </a:p>
          <a:p>
            <a:endParaRPr lang="en-US" sz="800">
              <a:latin typeface="Arial" panose="020B0604020202020204" pitchFamily="34" charset="0"/>
              <a:cs typeface="Arial" panose="020B0604020202020204" pitchFamily="34" charset="0"/>
            </a:endParaRPr>
          </a:p>
        </p:txBody>
      </p:sp>
      <p:sp>
        <p:nvSpPr>
          <p:cNvPr id="9" name="TextBox 1">
            <a:extLst>
              <a:ext uri="{FF2B5EF4-FFF2-40B4-BE49-F238E27FC236}">
                <a16:creationId xmlns:a16="http://schemas.microsoft.com/office/drawing/2014/main" id="{D70647CE-4E10-7CEF-7A4C-5855B8AFFC21}"/>
              </a:ext>
            </a:extLst>
          </p:cNvPr>
          <p:cNvSpPr txBox="1"/>
          <p:nvPr/>
        </p:nvSpPr>
        <p:spPr>
          <a:xfrm>
            <a:off x="1082261" y="2240840"/>
            <a:ext cx="4856956" cy="53851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latin typeface="Arial" panose="020B0604020202020204" pitchFamily="34" charset="0"/>
                <a:cs typeface="Arial" panose="020B0604020202020204" pitchFamily="34" charset="0"/>
              </a:rPr>
              <a:t>Trends in Trade Interventions</a:t>
            </a:r>
          </a:p>
          <a:p>
            <a:pPr algn="ctr"/>
            <a:r>
              <a:rPr lang="en-US" sz="1000">
                <a:latin typeface="Arial" panose="020B0604020202020204" pitchFamily="34" charset="0"/>
                <a:cs typeface="Arial" panose="020B0604020202020204" pitchFamily="34" charset="0"/>
              </a:rPr>
              <a:t>(Number)</a:t>
            </a:r>
          </a:p>
        </p:txBody>
      </p:sp>
      <p:graphicFrame>
        <p:nvGraphicFramePr>
          <p:cNvPr id="10" name="Chart 9">
            <a:extLst>
              <a:ext uri="{FF2B5EF4-FFF2-40B4-BE49-F238E27FC236}">
                <a16:creationId xmlns:a16="http://schemas.microsoft.com/office/drawing/2014/main" id="{208A9DEB-85E1-8708-A2E1-EA8BAEA7F63B}"/>
              </a:ext>
            </a:extLst>
          </p:cNvPr>
          <p:cNvGraphicFramePr>
            <a:graphicFrameLocks/>
          </p:cNvGraphicFramePr>
          <p:nvPr/>
        </p:nvGraphicFramePr>
        <p:xfrm>
          <a:off x="6688666" y="2869421"/>
          <a:ext cx="4838073" cy="2642920"/>
        </p:xfrm>
        <a:graphic>
          <a:graphicData uri="http://schemas.openxmlformats.org/drawingml/2006/chart">
            <c:chart xmlns:c="http://schemas.openxmlformats.org/drawingml/2006/chart" xmlns:r="http://schemas.openxmlformats.org/officeDocument/2006/relationships" r:id="rId6"/>
          </a:graphicData>
        </a:graphic>
      </p:graphicFrame>
      <p:sp>
        <p:nvSpPr>
          <p:cNvPr id="11" name="TextBox 3">
            <a:extLst>
              <a:ext uri="{FF2B5EF4-FFF2-40B4-BE49-F238E27FC236}">
                <a16:creationId xmlns:a16="http://schemas.microsoft.com/office/drawing/2014/main" id="{37A94981-A2F2-6BCF-8EBA-010B2B5B8AEB}"/>
              </a:ext>
            </a:extLst>
          </p:cNvPr>
          <p:cNvSpPr txBox="1"/>
          <p:nvPr/>
        </p:nvSpPr>
        <p:spPr>
          <a:xfrm>
            <a:off x="6688666" y="2287448"/>
            <a:ext cx="4939695" cy="445294"/>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000" b="1">
                <a:solidFill>
                  <a:sysClr val="windowText" lastClr="000000"/>
                </a:solidFill>
                <a:latin typeface="Arial" panose="020B0604020202020204" pitchFamily="34" charset="0"/>
                <a:cs typeface="Arial" panose="020B0604020202020204" pitchFamily="34" charset="0"/>
              </a:rPr>
              <a:t>ME&amp;CA:</a:t>
            </a:r>
            <a:r>
              <a:rPr lang="en-US" sz="1000" b="1" baseline="0">
                <a:solidFill>
                  <a:sysClr val="windowText" lastClr="000000"/>
                </a:solidFill>
                <a:latin typeface="Arial" panose="020B0604020202020204" pitchFamily="34" charset="0"/>
                <a:cs typeface="Arial" panose="020B0604020202020204" pitchFamily="34" charset="0"/>
              </a:rPr>
              <a:t> New Trade Interventions</a:t>
            </a:r>
            <a:endParaRPr lang="en-US" sz="1000" b="1">
              <a:solidFill>
                <a:sysClr val="windowText" lastClr="000000"/>
              </a:solidFill>
              <a:latin typeface="Arial" panose="020B0604020202020204" pitchFamily="34" charset="0"/>
              <a:cs typeface="Arial" panose="020B0604020202020204" pitchFamily="34" charset="0"/>
            </a:endParaRPr>
          </a:p>
          <a:p>
            <a:pPr algn="ctr"/>
            <a:r>
              <a:rPr lang="en-US" sz="1000">
                <a:solidFill>
                  <a:sysClr val="windowText" lastClr="000000"/>
                </a:solidFill>
                <a:latin typeface="Arial" panose="020B0604020202020204" pitchFamily="34" charset="0"/>
                <a:cs typeface="Arial" panose="020B0604020202020204" pitchFamily="34" charset="0"/>
              </a:rPr>
              <a:t>(Number, 2020-22)</a:t>
            </a:r>
          </a:p>
        </p:txBody>
      </p:sp>
      <p:sp>
        <p:nvSpPr>
          <p:cNvPr id="13" name="TextBox 8">
            <a:extLst>
              <a:ext uri="{FF2B5EF4-FFF2-40B4-BE49-F238E27FC236}">
                <a16:creationId xmlns:a16="http://schemas.microsoft.com/office/drawing/2014/main" id="{A5919072-62A7-7E07-1AA6-379CF480DBB4}"/>
              </a:ext>
            </a:extLst>
          </p:cNvPr>
          <p:cNvSpPr txBox="1"/>
          <p:nvPr/>
        </p:nvSpPr>
        <p:spPr>
          <a:xfrm>
            <a:off x="6522033" y="5821363"/>
            <a:ext cx="4934010" cy="78985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kern="1200">
                <a:solidFill>
                  <a:schemeClr val="dk1"/>
                </a:solidFill>
                <a:effectLst/>
                <a:latin typeface="Arial" panose="020B0604020202020204" pitchFamily="34" charset="0"/>
                <a:ea typeface="+mn-ea"/>
                <a:cs typeface="Arial" panose="020B0604020202020204" pitchFamily="34" charset="0"/>
              </a:rPr>
              <a:t>Source: Global Trade Alert database 2023; and IMF staff calculations.</a:t>
            </a:r>
          </a:p>
          <a:p>
            <a:r>
              <a:rPr lang="en-US" sz="800" kern="1200">
                <a:solidFill>
                  <a:schemeClr val="dk1"/>
                </a:solidFill>
                <a:effectLst/>
                <a:latin typeface="Arial" panose="020B0604020202020204" pitchFamily="34" charset="0"/>
                <a:ea typeface="+mn-ea"/>
                <a:cs typeface="Arial" panose="020B0604020202020204" pitchFamily="34" charset="0"/>
              </a:rPr>
              <a:t>Note: Other measures include anti-circumvention, anti-dumping, anti-subsidy, restrictions to public procurement, special safeguards, and measures not elsewhere specified. Data labels in the figure use International for Standardization (ISO) country codes. CCA = Caucasus and Central Asia; MENA &amp; PAK = Middle East, North Africa, and Pakistan.</a:t>
            </a:r>
            <a:endParaRPr lang="en-US" sz="200" kern="1200">
              <a:solidFill>
                <a:schemeClr val="dk1"/>
              </a:solidFill>
              <a:effectLst/>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1057136562"/>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5FB5C5-1E1D-4E7D-AE8E-A92A3D7379D0}"/>
              </a:ext>
            </a:extLst>
          </p:cNvPr>
          <p:cNvSpPr>
            <a:spLocks noGrp="1"/>
          </p:cNvSpPr>
          <p:nvPr>
            <p:ph type="ctrTitle"/>
          </p:nvPr>
        </p:nvSpPr>
        <p:spPr>
          <a:xfrm>
            <a:off x="5601681" y="2772698"/>
            <a:ext cx="6253152" cy="1241058"/>
          </a:xfrm>
        </p:spPr>
        <p:txBody>
          <a:bodyPr>
            <a:normAutofit fontScale="90000"/>
          </a:bodyPr>
          <a:lstStyle/>
          <a:p>
            <a:r>
              <a:rPr lang="en-US"/>
              <a:t>Middle East and Central Asia </a:t>
            </a:r>
            <a:br>
              <a:rPr lang="en-US"/>
            </a:br>
            <a:r>
              <a:rPr lang="en-US"/>
              <a:t>Regional Economic Outlook</a:t>
            </a:r>
            <a:br>
              <a:rPr lang="en-US"/>
            </a:br>
            <a:br>
              <a:rPr lang="en-US" sz="1500"/>
            </a:br>
            <a:r>
              <a:rPr lang="en-US" sz="2200"/>
              <a:t>An Uneven Recovery amid High Uncertainty</a:t>
            </a:r>
          </a:p>
        </p:txBody>
      </p:sp>
      <p:sp>
        <p:nvSpPr>
          <p:cNvPr id="3" name="Subtitle 2">
            <a:extLst>
              <a:ext uri="{FF2B5EF4-FFF2-40B4-BE49-F238E27FC236}">
                <a16:creationId xmlns:a16="http://schemas.microsoft.com/office/drawing/2014/main" id="{96F77D18-5D84-491A-8270-2963607CF21C}"/>
              </a:ext>
            </a:extLst>
          </p:cNvPr>
          <p:cNvSpPr>
            <a:spLocks noGrp="1"/>
          </p:cNvSpPr>
          <p:nvPr>
            <p:ph type="subTitle" idx="1"/>
          </p:nvPr>
        </p:nvSpPr>
        <p:spPr>
          <a:xfrm>
            <a:off x="5649479" y="4271682"/>
            <a:ext cx="5515285" cy="465226"/>
          </a:xfrm>
        </p:spPr>
        <p:txBody>
          <a:bodyPr vert="horz" lIns="0" tIns="91440" rIns="0" bIns="0" rtlCol="0" anchor="t">
            <a:normAutofit/>
          </a:bodyPr>
          <a:lstStyle/>
          <a:p>
            <a:r>
              <a:rPr lang="en-US"/>
              <a:t>May 2024</a:t>
            </a:r>
          </a:p>
        </p:txBody>
      </p:sp>
      <p:pic>
        <p:nvPicPr>
          <p:cNvPr id="6" name="Picture 5" descr="A group of cargo ships in the water&#10;&#10;Description automatically generated">
            <a:extLst>
              <a:ext uri="{FF2B5EF4-FFF2-40B4-BE49-F238E27FC236}">
                <a16:creationId xmlns:a16="http://schemas.microsoft.com/office/drawing/2014/main" id="{7D3DA8EF-D4F8-6797-23B5-D30A85EF5009}"/>
              </a:ext>
            </a:extLst>
          </p:cNvPr>
          <p:cNvPicPr>
            <a:picLocks noChangeAspect="1"/>
          </p:cNvPicPr>
          <p:nvPr/>
        </p:nvPicPr>
        <p:blipFill rotWithShape="1">
          <a:blip r:embed="rId3">
            <a:extLst>
              <a:ext uri="{28A0092B-C50C-407E-A947-70E740481C1C}">
                <a14:useLocalDpi xmlns:a14="http://schemas.microsoft.com/office/drawing/2010/main" val="0"/>
              </a:ext>
            </a:extLst>
          </a:blip>
          <a:srcRect l="3034" t="16563" r="17403" b="4992"/>
          <a:stretch/>
        </p:blipFill>
        <p:spPr>
          <a:xfrm>
            <a:off x="-2" y="2130162"/>
            <a:ext cx="3725812" cy="2448948"/>
          </a:xfrm>
          <a:prstGeom prst="rect">
            <a:avLst/>
          </a:prstGeom>
          <a:ln>
            <a:noFill/>
          </a:ln>
          <a:effectLst>
            <a:softEdge rad="112500"/>
          </a:effectLst>
        </p:spPr>
      </p:pic>
      <p:pic>
        <p:nvPicPr>
          <p:cNvPr id="5" name="Picture 4" descr="A group of people standing in front of a destroyed building&#10;&#10;Description automatically generated">
            <a:extLst>
              <a:ext uri="{FF2B5EF4-FFF2-40B4-BE49-F238E27FC236}">
                <a16:creationId xmlns:a16="http://schemas.microsoft.com/office/drawing/2014/main" id="{9D7D70E2-83CE-FA62-C4FD-A8A44A65A1DC}"/>
              </a:ext>
            </a:extLst>
          </p:cNvPr>
          <p:cNvPicPr>
            <a:picLocks noChangeAspect="1"/>
          </p:cNvPicPr>
          <p:nvPr/>
        </p:nvPicPr>
        <p:blipFill rotWithShape="1">
          <a:blip r:embed="rId4">
            <a:extLst>
              <a:ext uri="{28A0092B-C50C-407E-A947-70E740481C1C}">
                <a14:useLocalDpi xmlns:a14="http://schemas.microsoft.com/office/drawing/2010/main" val="0"/>
              </a:ext>
            </a:extLst>
          </a:blip>
          <a:srcRect b="7495"/>
          <a:stretch/>
        </p:blipFill>
        <p:spPr>
          <a:xfrm>
            <a:off x="0" y="0"/>
            <a:ext cx="3695287" cy="2278891"/>
          </a:xfrm>
          <a:prstGeom prst="rect">
            <a:avLst/>
          </a:prstGeom>
          <a:ln>
            <a:noFill/>
          </a:ln>
          <a:effectLst>
            <a:softEdge rad="112500"/>
          </a:effectLst>
        </p:spPr>
      </p:pic>
      <p:pic>
        <p:nvPicPr>
          <p:cNvPr id="7" name="Picture 6" descr="A large group of bowls of food&#10;&#10;Description automatically generated">
            <a:extLst>
              <a:ext uri="{FF2B5EF4-FFF2-40B4-BE49-F238E27FC236}">
                <a16:creationId xmlns:a16="http://schemas.microsoft.com/office/drawing/2014/main" id="{C311A926-8424-2204-5BFF-6B6FF888502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4298" y="4504295"/>
            <a:ext cx="3688934" cy="2451279"/>
          </a:xfrm>
          <a:prstGeom prst="rect">
            <a:avLst/>
          </a:prstGeom>
          <a:ln>
            <a:noFill/>
          </a:ln>
          <a:effectLst>
            <a:softEdge rad="112500"/>
          </a:effectLst>
        </p:spPr>
      </p:pic>
    </p:spTree>
    <p:extLst>
      <p:ext uri="{BB962C8B-B14F-4D97-AF65-F5344CB8AC3E}">
        <p14:creationId xmlns:p14="http://schemas.microsoft.com/office/powerpoint/2010/main" val="3751815986"/>
      </p:ext>
    </p:extLst>
  </p:cSld>
  <p:clrMapOvr>
    <a:masterClrMapping/>
  </p:clrMapOvr>
  <p:transition>
    <p:fade/>
  </p:transition>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pPr>
            <a:r>
              <a:rPr lang="en-US" sz="3300">
                <a:latin typeface="Arial Black"/>
              </a:rPr>
              <a:t>A changing geoeconomic landscape could further shift trade patterns</a:t>
            </a:r>
          </a:p>
          <a:p>
            <a:pPr algn="ctr">
              <a:lnSpc>
                <a:spcPct val="150000"/>
              </a:lnSpc>
              <a:spcAft>
                <a:spcPts val="1200"/>
              </a:spcAft>
            </a:pPr>
            <a:endParaRPr lang="en-US" sz="3300">
              <a:latin typeface="Arial Black"/>
            </a:endParaRPr>
          </a:p>
        </p:txBody>
      </p:sp>
    </p:spTree>
    <p:extLst>
      <p:ext uri="{BB962C8B-B14F-4D97-AF65-F5344CB8AC3E}">
        <p14:creationId xmlns:p14="http://schemas.microsoft.com/office/powerpoint/2010/main" val="1836752251"/>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F0B27E-0442-F548-49F3-1FA708E0BD2F}"/>
              </a:ext>
            </a:extLst>
          </p:cNvPr>
          <p:cNvSpPr txBox="1">
            <a:spLocks/>
          </p:cNvSpPr>
          <p:nvPr/>
        </p:nvSpPr>
        <p:spPr>
          <a:xfrm>
            <a:off x="367377" y="258862"/>
            <a:ext cx="11457246" cy="659321"/>
          </a:xfrm>
          <a:prstGeom prst="rect">
            <a:avLst/>
          </a:prstGeom>
        </p:spPr>
        <p:txBody>
          <a:bodyPr>
            <a:normAutofit fontScale="92500" lnSpcReduction="10000"/>
          </a:bodyPr>
          <a:lstStyle>
            <a:lvl1pPr algn="l" defTabSz="685733" rtl="0" eaLnBrk="1" latinLnBrk="0" hangingPunct="1">
              <a:lnSpc>
                <a:spcPct val="90000"/>
              </a:lnSpc>
              <a:spcBef>
                <a:spcPct val="0"/>
              </a:spcBef>
              <a:buNone/>
              <a:defRPr sz="2700" b="1" i="0" kern="1200">
                <a:solidFill>
                  <a:schemeClr val="tx2"/>
                </a:solidFill>
                <a:latin typeface="Arial Black" panose="020B0604020202020204" pitchFamily="34" charset="0"/>
                <a:ea typeface="+mj-ea"/>
                <a:cs typeface="Arial Black" panose="020B0604020202020204" pitchFamily="34" charset="0"/>
              </a:defRPr>
            </a:lvl1pPr>
          </a:lstStyle>
          <a:p>
            <a:r>
              <a:rPr lang="en-US" sz="2400" dirty="0">
                <a:latin typeface="Arial Black"/>
                <a:cs typeface="Segoe UI"/>
              </a:rPr>
              <a:t>CCA and MENA countries could face export and GDP gains or losses, depending on the fragmentation scenarios considered</a:t>
            </a:r>
          </a:p>
        </p:txBody>
      </p:sp>
      <p:sp>
        <p:nvSpPr>
          <p:cNvPr id="4" name="TextBox 3">
            <a:extLst>
              <a:ext uri="{FF2B5EF4-FFF2-40B4-BE49-F238E27FC236}">
                <a16:creationId xmlns:a16="http://schemas.microsoft.com/office/drawing/2014/main" id="{21E8288A-E82F-9F35-BC11-0874F2120339}"/>
              </a:ext>
            </a:extLst>
          </p:cNvPr>
          <p:cNvSpPr txBox="1"/>
          <p:nvPr/>
        </p:nvSpPr>
        <p:spPr>
          <a:xfrm>
            <a:off x="0" y="948690"/>
            <a:ext cx="6096000" cy="5909310"/>
          </a:xfrm>
          <a:prstGeom prst="rect">
            <a:avLst/>
          </a:prstGeom>
          <a:noFill/>
        </p:spPr>
        <p:txBody>
          <a:bodyPr wrap="square" rtlCol="0">
            <a:spAutoFit/>
          </a:bodyPr>
          <a:lstStyle/>
          <a:p>
            <a:pPr>
              <a:buClr>
                <a:srgbClr val="004C97"/>
              </a:buClr>
            </a:pPr>
            <a:endParaRPr lang="en-US" b="1" dirty="0"/>
          </a:p>
          <a:p>
            <a:pPr marL="742950" lvl="1" indent="-285750">
              <a:buClr>
                <a:srgbClr val="004C97"/>
              </a:buClr>
              <a:buFont typeface="Wingdings" panose="05000000000000000000" pitchFamily="2" charset="2"/>
              <a:buChar char="v"/>
            </a:pPr>
            <a:r>
              <a:rPr lang="en-US" b="1" dirty="0"/>
              <a:t>Three illustrative fragmentation scenarios.</a:t>
            </a:r>
          </a:p>
          <a:p>
            <a:pPr marL="1200150" lvl="2" indent="-285750">
              <a:buClr>
                <a:srgbClr val="004C97"/>
              </a:buClr>
              <a:buFont typeface="Wingdings" panose="05000000000000000000" pitchFamily="2" charset="2"/>
              <a:buChar char="v"/>
            </a:pPr>
            <a:r>
              <a:rPr lang="en-US" dirty="0"/>
              <a:t>2 blocs: EU/US vs. Russia (</a:t>
            </a:r>
            <a:r>
              <a:rPr lang="en-US" i="1" dirty="0"/>
              <a:t>scenario 1</a:t>
            </a:r>
            <a:r>
              <a:rPr lang="en-US" dirty="0"/>
              <a:t>)</a:t>
            </a:r>
          </a:p>
          <a:p>
            <a:pPr marL="1200150" lvl="2" indent="-285750">
              <a:buClr>
                <a:srgbClr val="004C97"/>
              </a:buClr>
              <a:buFont typeface="Wingdings" panose="05000000000000000000" pitchFamily="2" charset="2"/>
              <a:buChar char="v"/>
            </a:pPr>
            <a:r>
              <a:rPr lang="en-US" dirty="0"/>
              <a:t>3 blocs: western, eastern, neutral blocs.</a:t>
            </a:r>
          </a:p>
          <a:p>
            <a:pPr marL="1657350" lvl="3" indent="-285750">
              <a:buClr>
                <a:srgbClr val="004C97"/>
              </a:buClr>
              <a:buFont typeface="Wingdings" panose="05000000000000000000" pitchFamily="2" charset="2"/>
              <a:buChar char="v"/>
            </a:pPr>
            <a:r>
              <a:rPr lang="en-US" dirty="0"/>
              <a:t>CCA/MENA countries assumed neutral (</a:t>
            </a:r>
            <a:r>
              <a:rPr lang="en-US" i="1" dirty="0"/>
              <a:t>scenario 2</a:t>
            </a:r>
            <a:r>
              <a:rPr lang="en-US" dirty="0"/>
              <a:t>)</a:t>
            </a:r>
          </a:p>
          <a:p>
            <a:pPr marL="1657350" lvl="3" indent="-285750">
              <a:buClr>
                <a:srgbClr val="004C97"/>
              </a:buClr>
              <a:buFont typeface="Wingdings" panose="05000000000000000000" pitchFamily="2" charset="2"/>
              <a:buChar char="v"/>
            </a:pPr>
            <a:r>
              <a:rPr lang="en-US" dirty="0"/>
              <a:t>CCA/MENA countries aligned based on UN vote (</a:t>
            </a:r>
            <a:r>
              <a:rPr lang="en-US" i="1" dirty="0"/>
              <a:t>scenario 3</a:t>
            </a:r>
            <a:r>
              <a:rPr lang="en-US" dirty="0"/>
              <a:t>)</a:t>
            </a:r>
          </a:p>
          <a:p>
            <a:pPr marL="742950" lvl="1" indent="-285750">
              <a:buClr>
                <a:srgbClr val="004C97"/>
              </a:buClr>
              <a:buFont typeface="Wingdings" panose="05000000000000000000" pitchFamily="2" charset="2"/>
              <a:buChar char="v"/>
            </a:pPr>
            <a:endParaRPr lang="en-US" b="1" dirty="0"/>
          </a:p>
          <a:p>
            <a:pPr marL="742950" lvl="1" indent="-285750">
              <a:buClr>
                <a:srgbClr val="004C97"/>
              </a:buClr>
              <a:buFont typeface="Wingdings" panose="05000000000000000000" pitchFamily="2" charset="2"/>
              <a:buChar char="v"/>
            </a:pPr>
            <a:r>
              <a:rPr lang="en-US" b="1" dirty="0"/>
              <a:t>Assessed based on a gravity model with a general equilibrium layer.</a:t>
            </a:r>
          </a:p>
          <a:p>
            <a:pPr marL="742950" lvl="1" indent="-285750">
              <a:buClr>
                <a:srgbClr val="004C97"/>
              </a:buClr>
              <a:buFont typeface="Wingdings" panose="05000000000000000000" pitchFamily="2" charset="2"/>
              <a:buChar char="v"/>
            </a:pPr>
            <a:endParaRPr lang="en-US" b="1" dirty="0"/>
          </a:p>
          <a:p>
            <a:pPr marL="742950" lvl="1" indent="-285750">
              <a:buClr>
                <a:srgbClr val="004C97"/>
              </a:buClr>
              <a:buFont typeface="Wingdings" panose="05000000000000000000" pitchFamily="2" charset="2"/>
              <a:buChar char="v"/>
            </a:pPr>
            <a:r>
              <a:rPr lang="en-US" b="1" dirty="0"/>
              <a:t>The net effect on trade and output depends on two opposing forces.</a:t>
            </a:r>
          </a:p>
          <a:p>
            <a:pPr marL="1200150" lvl="2" indent="-285750">
              <a:buClr>
                <a:srgbClr val="004C97"/>
              </a:buClr>
              <a:buFont typeface="Wingdings" panose="05000000000000000000" pitchFamily="2" charset="2"/>
              <a:buChar char="v"/>
            </a:pPr>
            <a:r>
              <a:rPr lang="en-US" dirty="0"/>
              <a:t>Loss of trade partners would lead to reduced trade, adversely affecting economic output.</a:t>
            </a:r>
          </a:p>
          <a:p>
            <a:pPr marL="1200150" lvl="2" indent="-285750">
              <a:buClr>
                <a:srgbClr val="004C97"/>
              </a:buClr>
              <a:buFont typeface="Wingdings" panose="05000000000000000000" pitchFamily="2" charset="2"/>
              <a:buChar char="v"/>
            </a:pPr>
            <a:r>
              <a:rPr lang="en-US" dirty="0"/>
              <a:t>Trade diversion due to fragmentation would redirect trade flows toward countries that can trade.</a:t>
            </a:r>
          </a:p>
          <a:p>
            <a:pPr marL="285750" indent="-285750">
              <a:buClr>
                <a:srgbClr val="004C97"/>
              </a:buClr>
              <a:buFont typeface="Wingdings" panose="05000000000000000000" pitchFamily="2" charset="2"/>
              <a:buChar char="v"/>
            </a:pPr>
            <a:endParaRPr lang="en-US" b="1" dirty="0"/>
          </a:p>
          <a:p>
            <a:pPr marL="1200150" lvl="2" indent="-285750">
              <a:buClr>
                <a:srgbClr val="004C97"/>
              </a:buClr>
              <a:buFont typeface="Wingdings" panose="05000000000000000000" pitchFamily="2" charset="2"/>
              <a:buChar char="v"/>
            </a:pPr>
            <a:endParaRPr lang="en-US" dirty="0"/>
          </a:p>
        </p:txBody>
      </p:sp>
      <p:sp>
        <p:nvSpPr>
          <p:cNvPr id="3" name="TextBox 3">
            <a:extLst>
              <a:ext uri="{FF2B5EF4-FFF2-40B4-BE49-F238E27FC236}">
                <a16:creationId xmlns:a16="http://schemas.microsoft.com/office/drawing/2014/main" id="{8FB71E5B-8A48-9C59-E6FC-AABC2E4CEE1C}"/>
              </a:ext>
            </a:extLst>
          </p:cNvPr>
          <p:cNvSpPr txBox="1"/>
          <p:nvPr/>
        </p:nvSpPr>
        <p:spPr>
          <a:xfrm>
            <a:off x="6333946" y="5698391"/>
            <a:ext cx="5166899" cy="571022"/>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chemeClr val="dk1"/>
                </a:solidFill>
                <a:effectLst/>
                <a:latin typeface="Arial" panose="020B0604020202020204" pitchFamily="34" charset="0"/>
                <a:ea typeface="+mn-ea"/>
                <a:cs typeface="Arial" panose="020B0604020202020204" pitchFamily="34" charset="0"/>
              </a:rPr>
              <a:t>Sources: CEPII Gravity dataset; and IMF staff calculations. </a:t>
            </a:r>
          </a:p>
          <a:p>
            <a:r>
              <a:rPr lang="en-US" sz="800">
                <a:solidFill>
                  <a:schemeClr val="dk1"/>
                </a:solidFill>
                <a:effectLst/>
                <a:latin typeface="Arial" panose="020B0604020202020204" pitchFamily="34" charset="0"/>
                <a:ea typeface="+mn-ea"/>
                <a:cs typeface="Arial" panose="020B0604020202020204" pitchFamily="34" charset="0"/>
              </a:rPr>
              <a:t>Note: CCA = Caucasus and Central Asia; EM = emerging markets; GCC = Gulf Cooperation Council; MENA &amp; PAK excl. GCC = Middle East and North Africa and Pakistan excluding the GCC.</a:t>
            </a:r>
          </a:p>
          <a:p>
            <a:pPr marL="0" marR="0">
              <a:lnSpc>
                <a:spcPct val="125000"/>
              </a:lnSpc>
              <a:spcBef>
                <a:spcPts val="0"/>
              </a:spcBef>
              <a:spcAft>
                <a:spcPts val="0"/>
              </a:spcAft>
            </a:pPr>
            <a:endParaRPr lang="en-US" sz="800">
              <a:latin typeface="Arial" panose="020B0604020202020204" pitchFamily="34" charset="0"/>
              <a:cs typeface="Arial" panose="020B0604020202020204" pitchFamily="34" charset="0"/>
            </a:endParaRPr>
          </a:p>
        </p:txBody>
      </p:sp>
      <p:sp>
        <p:nvSpPr>
          <p:cNvPr id="6" name="TextBox 4">
            <a:extLst>
              <a:ext uri="{FF2B5EF4-FFF2-40B4-BE49-F238E27FC236}">
                <a16:creationId xmlns:a16="http://schemas.microsoft.com/office/drawing/2014/main" id="{71F0F1A9-6A15-889C-901F-9F8B4F104704}"/>
              </a:ext>
            </a:extLst>
          </p:cNvPr>
          <p:cNvSpPr txBox="1"/>
          <p:nvPr/>
        </p:nvSpPr>
        <p:spPr>
          <a:xfrm>
            <a:off x="6193164" y="1283916"/>
            <a:ext cx="5439118" cy="379036"/>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latin typeface="Segoe UI" panose="020B0502040204020203" pitchFamily="34" charset="0"/>
                <a:cs typeface="Segoe UI" panose="020B0502040204020203" pitchFamily="34" charset="0"/>
              </a:rPr>
              <a:t>Baseline Impact on Exports and GDP</a:t>
            </a:r>
          </a:p>
        </p:txBody>
      </p:sp>
      <p:grpSp>
        <p:nvGrpSpPr>
          <p:cNvPr id="7" name="Group 6">
            <a:extLst>
              <a:ext uri="{FF2B5EF4-FFF2-40B4-BE49-F238E27FC236}">
                <a16:creationId xmlns:a16="http://schemas.microsoft.com/office/drawing/2014/main" id="{B5663F8E-B4C2-A2FB-9D63-83574E889BD0}"/>
              </a:ext>
            </a:extLst>
          </p:cNvPr>
          <p:cNvGrpSpPr/>
          <p:nvPr/>
        </p:nvGrpSpPr>
        <p:grpSpPr>
          <a:xfrm>
            <a:off x="6096000" y="1529917"/>
            <a:ext cx="5526714" cy="4014819"/>
            <a:chOff x="0" y="246001"/>
            <a:chExt cx="5493096" cy="3932642"/>
          </a:xfrm>
        </p:grpSpPr>
        <p:grpSp>
          <p:nvGrpSpPr>
            <p:cNvPr id="8" name="Group 7">
              <a:extLst>
                <a:ext uri="{FF2B5EF4-FFF2-40B4-BE49-F238E27FC236}">
                  <a16:creationId xmlns:a16="http://schemas.microsoft.com/office/drawing/2014/main" id="{23675C1B-F38F-26AA-C81F-10612EEC3DA7}"/>
                </a:ext>
              </a:extLst>
            </p:cNvPr>
            <p:cNvGrpSpPr/>
            <p:nvPr/>
          </p:nvGrpSpPr>
          <p:grpSpPr>
            <a:xfrm>
              <a:off x="0" y="246001"/>
              <a:ext cx="5493096" cy="3932642"/>
              <a:chOff x="0" y="246001"/>
              <a:chExt cx="5493096" cy="3932642"/>
            </a:xfrm>
          </p:grpSpPr>
          <p:grpSp>
            <p:nvGrpSpPr>
              <p:cNvPr id="10" name="Group 9">
                <a:extLst>
                  <a:ext uri="{FF2B5EF4-FFF2-40B4-BE49-F238E27FC236}">
                    <a16:creationId xmlns:a16="http://schemas.microsoft.com/office/drawing/2014/main" id="{D84D46A3-EED4-62B8-7F4E-375CF2584632}"/>
                  </a:ext>
                </a:extLst>
              </p:cNvPr>
              <p:cNvGrpSpPr/>
              <p:nvPr/>
            </p:nvGrpSpPr>
            <p:grpSpPr>
              <a:xfrm>
                <a:off x="0" y="246001"/>
                <a:ext cx="5493096" cy="3932642"/>
                <a:chOff x="0" y="246001"/>
                <a:chExt cx="5499820" cy="3957295"/>
              </a:xfrm>
            </p:grpSpPr>
            <p:grpSp>
              <p:nvGrpSpPr>
                <p:cNvPr id="12" name="Group 11">
                  <a:extLst>
                    <a:ext uri="{FF2B5EF4-FFF2-40B4-BE49-F238E27FC236}">
                      <a16:creationId xmlns:a16="http://schemas.microsoft.com/office/drawing/2014/main" id="{33F601E7-C7D4-7DB8-D8A3-65158598251B}"/>
                    </a:ext>
                  </a:extLst>
                </p:cNvPr>
                <p:cNvGrpSpPr/>
                <p:nvPr/>
              </p:nvGrpSpPr>
              <p:grpSpPr>
                <a:xfrm>
                  <a:off x="0" y="246001"/>
                  <a:ext cx="5499820" cy="3957293"/>
                  <a:chOff x="0" y="246001"/>
                  <a:chExt cx="8170389" cy="4146550"/>
                </a:xfrm>
              </p:grpSpPr>
              <p:graphicFrame>
                <p:nvGraphicFramePr>
                  <p:cNvPr id="14" name="Chart 13">
                    <a:extLst>
                      <a:ext uri="{FF2B5EF4-FFF2-40B4-BE49-F238E27FC236}">
                        <a16:creationId xmlns:a16="http://schemas.microsoft.com/office/drawing/2014/main" id="{5B740585-86C9-D956-49CE-456D034BED79}"/>
                      </a:ext>
                    </a:extLst>
                  </p:cNvPr>
                  <p:cNvGraphicFramePr>
                    <a:graphicFrameLocks/>
                  </p:cNvGraphicFramePr>
                  <p:nvPr/>
                </p:nvGraphicFramePr>
                <p:xfrm>
                  <a:off x="0" y="246001"/>
                  <a:ext cx="8170389" cy="4146550"/>
                </p:xfrm>
                <a:graphic>
                  <a:graphicData uri="http://schemas.openxmlformats.org/drawingml/2006/chart">
                    <c:chart xmlns:c="http://schemas.openxmlformats.org/drawingml/2006/chart" xmlns:r="http://schemas.openxmlformats.org/officeDocument/2006/relationships" r:id="rId3"/>
                  </a:graphicData>
                </a:graphic>
              </p:graphicFrame>
              <p:cxnSp>
                <p:nvCxnSpPr>
                  <p:cNvPr id="15" name="Straight Connector 14">
                    <a:extLst>
                      <a:ext uri="{FF2B5EF4-FFF2-40B4-BE49-F238E27FC236}">
                        <a16:creationId xmlns:a16="http://schemas.microsoft.com/office/drawing/2014/main" id="{8892B962-FA21-1AB7-2C13-8EF44FA8E1ED}"/>
                      </a:ext>
                    </a:extLst>
                  </p:cNvPr>
                  <p:cNvCxnSpPr/>
                  <p:nvPr/>
                </p:nvCxnSpPr>
                <p:spPr>
                  <a:xfrm flipV="1">
                    <a:off x="2737822" y="3636608"/>
                    <a:ext cx="512293" cy="12475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sp>
                <p:nvSpPr>
                  <p:cNvPr id="16" name="TextBox 9">
                    <a:extLst>
                      <a:ext uri="{FF2B5EF4-FFF2-40B4-BE49-F238E27FC236}">
                        <a16:creationId xmlns:a16="http://schemas.microsoft.com/office/drawing/2014/main" id="{AF53689E-8188-E551-C516-744C574F9B8D}"/>
                      </a:ext>
                    </a:extLst>
                  </p:cNvPr>
                  <p:cNvSpPr txBox="1"/>
                  <p:nvPr/>
                </p:nvSpPr>
                <p:spPr>
                  <a:xfrm>
                    <a:off x="3447125" y="3800455"/>
                    <a:ext cx="661118" cy="159722"/>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600">
                        <a:latin typeface="Arial" panose="020B0604020202020204" pitchFamily="34" charset="0"/>
                        <a:cs typeface="Arial" panose="020B0604020202020204" pitchFamily="34" charset="0"/>
                      </a:rPr>
                      <a:t>–7.4</a:t>
                    </a:r>
                  </a:p>
                </p:txBody>
              </p:sp>
              <p:cxnSp>
                <p:nvCxnSpPr>
                  <p:cNvPr id="17" name="Straight Connector 16">
                    <a:extLst>
                      <a:ext uri="{FF2B5EF4-FFF2-40B4-BE49-F238E27FC236}">
                        <a16:creationId xmlns:a16="http://schemas.microsoft.com/office/drawing/2014/main" id="{D02767C9-3CFB-017F-043E-E5F214E945BF}"/>
                      </a:ext>
                    </a:extLst>
                  </p:cNvPr>
                  <p:cNvCxnSpPr/>
                  <p:nvPr/>
                </p:nvCxnSpPr>
                <p:spPr>
                  <a:xfrm flipV="1">
                    <a:off x="3565332" y="3653619"/>
                    <a:ext cx="394718" cy="9073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108F0B83-2BE6-C252-0ED2-FC64381D54A6}"/>
                      </a:ext>
                    </a:extLst>
                  </p:cNvPr>
                  <p:cNvCxnSpPr/>
                  <p:nvPr/>
                </p:nvCxnSpPr>
                <p:spPr>
                  <a:xfrm flipV="1">
                    <a:off x="2266152" y="3636608"/>
                    <a:ext cx="512293" cy="124759"/>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A79CF697-4C47-EABA-A00E-F7872B06A37E}"/>
                      </a:ext>
                    </a:extLst>
                  </p:cNvPr>
                  <p:cNvCxnSpPr/>
                  <p:nvPr/>
                </p:nvCxnSpPr>
                <p:spPr>
                  <a:xfrm flipV="1">
                    <a:off x="3193204" y="3663811"/>
                    <a:ext cx="320735" cy="79844"/>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graphicFrame>
              <p:nvGraphicFramePr>
                <p:cNvPr id="13" name="Chart 12">
                  <a:extLst>
                    <a:ext uri="{FF2B5EF4-FFF2-40B4-BE49-F238E27FC236}">
                      <a16:creationId xmlns:a16="http://schemas.microsoft.com/office/drawing/2014/main" id="{CE37A621-E71A-46F6-DBC1-B90C783E92AB}"/>
                    </a:ext>
                  </a:extLst>
                </p:cNvPr>
                <p:cNvGraphicFramePr>
                  <a:graphicFrameLocks/>
                </p:cNvGraphicFramePr>
                <p:nvPr/>
              </p:nvGraphicFramePr>
              <p:xfrm>
                <a:off x="2810383" y="246002"/>
                <a:ext cx="2514242" cy="3957294"/>
              </p:xfrm>
              <a:graphic>
                <a:graphicData uri="http://schemas.openxmlformats.org/drawingml/2006/chart">
                  <c:chart xmlns:c="http://schemas.openxmlformats.org/drawingml/2006/chart" xmlns:r="http://schemas.openxmlformats.org/officeDocument/2006/relationships" r:id="rId4"/>
                </a:graphicData>
              </a:graphic>
            </p:graphicFrame>
          </p:grpSp>
          <p:sp>
            <p:nvSpPr>
              <p:cNvPr id="11" name="TextBox 2">
                <a:extLst>
                  <a:ext uri="{FF2B5EF4-FFF2-40B4-BE49-F238E27FC236}">
                    <a16:creationId xmlns:a16="http://schemas.microsoft.com/office/drawing/2014/main" id="{03E3F6BB-7B17-4D2E-9D1E-9B225805CB2A}"/>
                  </a:ext>
                </a:extLst>
              </p:cNvPr>
              <p:cNvSpPr txBox="1"/>
              <p:nvPr/>
            </p:nvSpPr>
            <p:spPr>
              <a:xfrm>
                <a:off x="5005294" y="3627497"/>
                <a:ext cx="453652" cy="140295"/>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600">
                    <a:latin typeface="Arial" panose="020B0604020202020204" pitchFamily="34" charset="0"/>
                    <a:cs typeface="Arial" panose="020B0604020202020204" pitchFamily="34" charset="0"/>
                  </a:rPr>
                  <a:t>–0.8</a:t>
                </a:r>
              </a:p>
            </p:txBody>
          </p:sp>
        </p:grpSp>
        <p:cxnSp>
          <p:nvCxnSpPr>
            <p:cNvPr id="9" name="Straight Connector 8">
              <a:extLst>
                <a:ext uri="{FF2B5EF4-FFF2-40B4-BE49-F238E27FC236}">
                  <a16:creationId xmlns:a16="http://schemas.microsoft.com/office/drawing/2014/main" id="{7BE3CA1C-5B0D-4BAE-929B-47A6C0967E1E}"/>
                </a:ext>
              </a:extLst>
            </p:cNvPr>
            <p:cNvCxnSpPr/>
            <p:nvPr/>
          </p:nvCxnSpPr>
          <p:spPr>
            <a:xfrm flipV="1">
              <a:off x="5039942" y="3484501"/>
              <a:ext cx="265376" cy="86053"/>
            </a:xfrm>
            <a:prstGeom prst="line">
              <a:avLst/>
            </a:prstGeom>
            <a:ln w="38100">
              <a:solidFill>
                <a:schemeClr val="bg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69331397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854749" y="197642"/>
            <a:ext cx="10986068" cy="659321"/>
          </a:xfrm>
        </p:spPr>
        <p:txBody>
          <a:bodyPr>
            <a:normAutofit/>
          </a:bodyPr>
          <a:lstStyle/>
          <a:p>
            <a:r>
              <a:rPr lang="en-US" sz="2400">
                <a:latin typeface="Arial Black"/>
                <a:cs typeface="Segoe UI"/>
              </a:rPr>
              <a:t>Policy actions can expand trade gains and prevent losses</a:t>
            </a:r>
          </a:p>
        </p:txBody>
      </p:sp>
      <p:sp>
        <p:nvSpPr>
          <p:cNvPr id="3" name="AutoShape 5">
            <a:extLst>
              <a:ext uri="{FF2B5EF4-FFF2-40B4-BE49-F238E27FC236}">
                <a16:creationId xmlns:a16="http://schemas.microsoft.com/office/drawing/2014/main" id="{C553EFAF-2B51-D572-ED5E-812C55415752}"/>
              </a:ext>
            </a:extLst>
          </p:cNvPr>
          <p:cNvSpPr>
            <a:spLocks noChangeArrowheads="1"/>
          </p:cNvSpPr>
          <p:nvPr>
            <p:custDataLst>
              <p:tags r:id="rId1"/>
            </p:custDataLst>
          </p:nvPr>
        </p:nvSpPr>
        <p:spPr bwMode="auto">
          <a:xfrm rot="5400000">
            <a:off x="2033658" y="-141648"/>
            <a:ext cx="748719" cy="3269185"/>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rPr>
              <a:t>Policies can help harness the gains from trade diversion</a:t>
            </a:r>
          </a:p>
        </p:txBody>
      </p:sp>
      <p:sp>
        <p:nvSpPr>
          <p:cNvPr id="7" name="AutoShape 5">
            <a:extLst>
              <a:ext uri="{FF2B5EF4-FFF2-40B4-BE49-F238E27FC236}">
                <a16:creationId xmlns:a16="http://schemas.microsoft.com/office/drawing/2014/main" id="{5CE7B18C-9B32-2DDE-DDA6-807F10E3E6D8}"/>
              </a:ext>
            </a:extLst>
          </p:cNvPr>
          <p:cNvSpPr>
            <a:spLocks noChangeArrowheads="1"/>
          </p:cNvSpPr>
          <p:nvPr>
            <p:custDataLst>
              <p:tags r:id="rId2"/>
            </p:custDataLst>
          </p:nvPr>
        </p:nvSpPr>
        <p:spPr bwMode="auto">
          <a:xfrm rot="5400000">
            <a:off x="5805160" y="-141647"/>
            <a:ext cx="748717" cy="3269185"/>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rPr>
              <a:t>Gains are more pronounced</a:t>
            </a:r>
          </a:p>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rPr>
              <a:t> under neutrality</a:t>
            </a:r>
          </a:p>
        </p:txBody>
      </p:sp>
      <p:sp>
        <p:nvSpPr>
          <p:cNvPr id="8" name="AutoShape 5">
            <a:extLst>
              <a:ext uri="{FF2B5EF4-FFF2-40B4-BE49-F238E27FC236}">
                <a16:creationId xmlns:a16="http://schemas.microsoft.com/office/drawing/2014/main" id="{04D0BC1D-833D-46DA-5177-9DCE8CD04146}"/>
              </a:ext>
            </a:extLst>
          </p:cNvPr>
          <p:cNvSpPr>
            <a:spLocks noChangeArrowheads="1"/>
          </p:cNvSpPr>
          <p:nvPr>
            <p:custDataLst>
              <p:tags r:id="rId3"/>
            </p:custDataLst>
          </p:nvPr>
        </p:nvSpPr>
        <p:spPr bwMode="auto">
          <a:xfrm rot="5400000">
            <a:off x="9491633" y="-141647"/>
            <a:ext cx="748719" cy="3269185"/>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rPr>
              <a:t>While losses are prevented, gains are lesser if CCA/MENA countries </a:t>
            </a:r>
          </a:p>
          <a:p>
            <a:pPr algn="ctr" defTabSz="642915" eaLnBrk="0" fontAlgn="base" hangingPunct="0">
              <a:spcBef>
                <a:spcPct val="0"/>
              </a:spcBef>
              <a:spcAft>
                <a:spcPct val="0"/>
              </a:spcAft>
              <a:defRPr/>
            </a:pPr>
            <a:r>
              <a:rPr lang="en-US" sz="1400" b="1">
                <a:solidFill>
                  <a:schemeClr val="bg1"/>
                </a:solidFill>
                <a:latin typeface="Arial" panose="020B0604020202020204"/>
                <a:cs typeface="Arial" panose="020B0604020202020204" pitchFamily="34" charset="0"/>
              </a:rPr>
              <a:t>are in different blocs</a:t>
            </a:r>
          </a:p>
        </p:txBody>
      </p:sp>
      <p:sp>
        <p:nvSpPr>
          <p:cNvPr id="4" name="TextBox 3">
            <a:extLst>
              <a:ext uri="{FF2B5EF4-FFF2-40B4-BE49-F238E27FC236}">
                <a16:creationId xmlns:a16="http://schemas.microsoft.com/office/drawing/2014/main" id="{07EA42FD-2B65-C178-76EE-3C28035F70A8}"/>
              </a:ext>
            </a:extLst>
          </p:cNvPr>
          <p:cNvSpPr txBox="1"/>
          <p:nvPr/>
        </p:nvSpPr>
        <p:spPr>
          <a:xfrm>
            <a:off x="501007" y="1867303"/>
            <a:ext cx="10999579" cy="346507"/>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228600" marR="0" indent="-228600" algn="ctr">
              <a:lnSpc>
                <a:spcPct val="125000"/>
              </a:lnSpc>
              <a:spcBef>
                <a:spcPts val="0"/>
              </a:spcBef>
              <a:spcAft>
                <a:spcPts val="1200"/>
              </a:spcAft>
              <a:tabLst>
                <a:tab pos="228600" algn="l"/>
                <a:tab pos="457200" algn="l"/>
              </a:tabLst>
            </a:pPr>
            <a:r>
              <a:rPr lang="en-US" sz="1200" b="1">
                <a:solidFill>
                  <a:srgbClr val="000000"/>
                </a:solidFill>
                <a:effectLst/>
                <a:latin typeface="Segoe UI" panose="020B0502040204020203" pitchFamily="34" charset="0"/>
                <a:ea typeface="Garamond" panose="02020404030301010803" pitchFamily="18" charset="0"/>
                <a:cs typeface="Segoe UI" panose="020B0502040204020203" pitchFamily="34" charset="0"/>
              </a:rPr>
              <a:t>Trade and Output Gains from Policy Actions</a:t>
            </a:r>
            <a:r>
              <a:rPr lang="en-US" sz="1200">
                <a:solidFill>
                  <a:srgbClr val="000000"/>
                </a:solidFill>
                <a:effectLst/>
                <a:latin typeface="Segoe UI" panose="020B0502040204020203" pitchFamily="34" charset="0"/>
                <a:ea typeface="Garamond" panose="02020404030301010803" pitchFamily="18" charset="0"/>
                <a:cs typeface="Segoe UI" panose="020B0502040204020203" pitchFamily="34" charset="0"/>
              </a:rPr>
              <a:t> (Percent)</a:t>
            </a:r>
          </a:p>
          <a:p>
            <a:pPr algn="ctr"/>
            <a:endParaRPr lang="en-US" sz="1100"/>
          </a:p>
        </p:txBody>
      </p:sp>
      <p:sp>
        <p:nvSpPr>
          <p:cNvPr id="5" name="TextBox 4">
            <a:extLst>
              <a:ext uri="{FF2B5EF4-FFF2-40B4-BE49-F238E27FC236}">
                <a16:creationId xmlns:a16="http://schemas.microsoft.com/office/drawing/2014/main" id="{5AF65781-52AA-E5FA-0C81-B29DAE38B435}"/>
              </a:ext>
            </a:extLst>
          </p:cNvPr>
          <p:cNvSpPr txBox="1"/>
          <p:nvPr/>
        </p:nvSpPr>
        <p:spPr>
          <a:xfrm>
            <a:off x="501007" y="6299907"/>
            <a:ext cx="9595893" cy="53482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chemeClr val="dk1"/>
                </a:solidFill>
                <a:effectLst/>
                <a:latin typeface="Arial" panose="020B0604020202020204" pitchFamily="34" charset="0"/>
                <a:ea typeface="+mn-ea"/>
                <a:cs typeface="Arial" panose="020B0604020202020204" pitchFamily="34" charset="0"/>
              </a:rPr>
              <a:t>Sources: CEPII Gravity dataset; and IMF staff calculations. </a:t>
            </a:r>
          </a:p>
          <a:p>
            <a:r>
              <a:rPr lang="en-US" sz="800">
                <a:solidFill>
                  <a:schemeClr val="dk1"/>
                </a:solidFill>
                <a:effectLst/>
                <a:latin typeface="Arial" panose="020B0604020202020204" pitchFamily="34" charset="0"/>
                <a:ea typeface="+mn-ea"/>
                <a:cs typeface="Arial" panose="020B0604020202020204" pitchFamily="34" charset="0"/>
              </a:rPr>
              <a:t>Note: CCA = Caucasus and Central Asia; EM = emerging markets; GCC = Gulf Cooperation Council; MENA &amp; PAK excl. GCC = Middle East and North Africa and Pakistan excluding the GCC.</a:t>
            </a:r>
            <a:endParaRPr lang="en-US" sz="400">
              <a:solidFill>
                <a:srgbClr val="000000"/>
              </a:solidFill>
              <a:effectLst/>
              <a:latin typeface="Arial" panose="020B0604020202020204" pitchFamily="34" charset="0"/>
              <a:ea typeface="Garamond" panose="02020404030301010803" pitchFamily="18" charset="0"/>
              <a:cs typeface="Arial" panose="020B0604020202020204" pitchFamily="34" charset="0"/>
            </a:endParaRPr>
          </a:p>
        </p:txBody>
      </p:sp>
      <p:grpSp>
        <p:nvGrpSpPr>
          <p:cNvPr id="6" name="Group 5">
            <a:extLst>
              <a:ext uri="{FF2B5EF4-FFF2-40B4-BE49-F238E27FC236}">
                <a16:creationId xmlns:a16="http://schemas.microsoft.com/office/drawing/2014/main" id="{A6F58E2D-1B18-0BB4-34B2-4694FCDAC66D}"/>
              </a:ext>
            </a:extLst>
          </p:cNvPr>
          <p:cNvGrpSpPr/>
          <p:nvPr/>
        </p:nvGrpSpPr>
        <p:grpSpPr>
          <a:xfrm>
            <a:off x="491761" y="2131700"/>
            <a:ext cx="11208477" cy="3979641"/>
            <a:chOff x="0" y="370271"/>
            <a:chExt cx="11208477" cy="3979641"/>
          </a:xfrm>
        </p:grpSpPr>
        <p:grpSp>
          <p:nvGrpSpPr>
            <p:cNvPr id="9" name="Group 8">
              <a:extLst>
                <a:ext uri="{FF2B5EF4-FFF2-40B4-BE49-F238E27FC236}">
                  <a16:creationId xmlns:a16="http://schemas.microsoft.com/office/drawing/2014/main" id="{23856206-0686-44F3-F0C7-399C669A9C5B}"/>
                </a:ext>
              </a:extLst>
            </p:cNvPr>
            <p:cNvGrpSpPr/>
            <p:nvPr/>
          </p:nvGrpSpPr>
          <p:grpSpPr>
            <a:xfrm>
              <a:off x="0" y="370271"/>
              <a:ext cx="11208477" cy="3979641"/>
              <a:chOff x="0" y="370271"/>
              <a:chExt cx="11166856" cy="3967518"/>
            </a:xfrm>
          </p:grpSpPr>
          <p:grpSp>
            <p:nvGrpSpPr>
              <p:cNvPr id="11" name="Group 10">
                <a:extLst>
                  <a:ext uri="{FF2B5EF4-FFF2-40B4-BE49-F238E27FC236}">
                    <a16:creationId xmlns:a16="http://schemas.microsoft.com/office/drawing/2014/main" id="{110A0331-18BA-2F8F-8118-608775CBCD10}"/>
                  </a:ext>
                </a:extLst>
              </p:cNvPr>
              <p:cNvGrpSpPr/>
              <p:nvPr/>
            </p:nvGrpSpPr>
            <p:grpSpPr>
              <a:xfrm>
                <a:off x="0" y="370271"/>
                <a:ext cx="11166856" cy="3967518"/>
                <a:chOff x="0" y="370271"/>
                <a:chExt cx="11166856" cy="3967518"/>
              </a:xfrm>
            </p:grpSpPr>
            <p:graphicFrame>
              <p:nvGraphicFramePr>
                <p:cNvPr id="14" name="Chart 13">
                  <a:extLst>
                    <a:ext uri="{FF2B5EF4-FFF2-40B4-BE49-F238E27FC236}">
                      <a16:creationId xmlns:a16="http://schemas.microsoft.com/office/drawing/2014/main" id="{635EC5C1-06A6-5CFB-8545-FA229B9EF22C}"/>
                    </a:ext>
                  </a:extLst>
                </p:cNvPr>
                <p:cNvGraphicFramePr>
                  <a:graphicFrameLocks/>
                </p:cNvGraphicFramePr>
                <p:nvPr/>
              </p:nvGraphicFramePr>
              <p:xfrm>
                <a:off x="0" y="379904"/>
                <a:ext cx="3694590" cy="3957885"/>
              </p:xfrm>
              <a:graphic>
                <a:graphicData uri="http://schemas.openxmlformats.org/drawingml/2006/chart">
                  <c:chart xmlns:c="http://schemas.openxmlformats.org/drawingml/2006/chart" xmlns:r="http://schemas.openxmlformats.org/officeDocument/2006/relationships" r:id="rId6"/>
                </a:graphicData>
              </a:graphic>
            </p:graphicFrame>
            <p:grpSp>
              <p:nvGrpSpPr>
                <p:cNvPr id="15" name="Group 14">
                  <a:extLst>
                    <a:ext uri="{FF2B5EF4-FFF2-40B4-BE49-F238E27FC236}">
                      <a16:creationId xmlns:a16="http://schemas.microsoft.com/office/drawing/2014/main" id="{E70B560F-404B-AAFA-CAF2-85BC9E999CC6}"/>
                    </a:ext>
                  </a:extLst>
                </p:cNvPr>
                <p:cNvGrpSpPr/>
                <p:nvPr/>
              </p:nvGrpSpPr>
              <p:grpSpPr>
                <a:xfrm>
                  <a:off x="3735352" y="370271"/>
                  <a:ext cx="7431504" cy="3957884"/>
                  <a:chOff x="3735352" y="370271"/>
                  <a:chExt cx="6805320" cy="4080932"/>
                </a:xfrm>
                <a:noFill/>
              </p:grpSpPr>
              <p:graphicFrame>
                <p:nvGraphicFramePr>
                  <p:cNvPr id="16" name="Chart 15">
                    <a:extLst>
                      <a:ext uri="{FF2B5EF4-FFF2-40B4-BE49-F238E27FC236}">
                        <a16:creationId xmlns:a16="http://schemas.microsoft.com/office/drawing/2014/main" id="{153803C0-2F31-2E47-4E4C-A14629B1537D}"/>
                      </a:ext>
                    </a:extLst>
                  </p:cNvPr>
                  <p:cNvGraphicFramePr/>
                  <p:nvPr/>
                </p:nvGraphicFramePr>
                <p:xfrm>
                  <a:off x="3735352" y="370271"/>
                  <a:ext cx="3383280" cy="4080932"/>
                </p:xfrm>
                <a:graphic>
                  <a:graphicData uri="http://schemas.openxmlformats.org/drawingml/2006/chart">
                    <c:chart xmlns:c="http://schemas.openxmlformats.org/drawingml/2006/chart" xmlns:r="http://schemas.openxmlformats.org/officeDocument/2006/relationships" r:id="rId7"/>
                  </a:graphicData>
                </a:graphic>
              </p:graphicFrame>
              <p:sp>
                <p:nvSpPr>
                  <p:cNvPr id="17" name="TextBox 8">
                    <a:extLst>
                      <a:ext uri="{FF2B5EF4-FFF2-40B4-BE49-F238E27FC236}">
                        <a16:creationId xmlns:a16="http://schemas.microsoft.com/office/drawing/2014/main" id="{D2CE4ADB-9B2B-A624-0B59-C90345987A92}"/>
                      </a:ext>
                    </a:extLst>
                  </p:cNvPr>
                  <p:cNvSpPr txBox="1"/>
                  <p:nvPr/>
                </p:nvSpPr>
                <p:spPr>
                  <a:xfrm>
                    <a:off x="4968191" y="975423"/>
                    <a:ext cx="742123" cy="169656"/>
                  </a:xfrm>
                  <a:prstGeom prst="rect">
                    <a:avLst/>
                  </a:prstGeom>
                  <a:solidFill>
                    <a:schemeClr val="bg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solidFill>
                          <a:sysClr val="windowText" lastClr="000000"/>
                        </a:solidFill>
                      </a:rPr>
                      <a:t>20.4  24.1</a:t>
                    </a:r>
                    <a:endParaRPr lang="en-US" sz="800"/>
                  </a:p>
                </p:txBody>
              </p:sp>
              <p:sp>
                <p:nvSpPr>
                  <p:cNvPr id="18" name="TextBox 9">
                    <a:extLst>
                      <a:ext uri="{FF2B5EF4-FFF2-40B4-BE49-F238E27FC236}">
                        <a16:creationId xmlns:a16="http://schemas.microsoft.com/office/drawing/2014/main" id="{882AF1E3-DDBB-97D4-98C1-11D5211F7AC4}"/>
                      </a:ext>
                    </a:extLst>
                  </p:cNvPr>
                  <p:cNvSpPr txBox="1"/>
                  <p:nvPr/>
                </p:nvSpPr>
                <p:spPr>
                  <a:xfrm>
                    <a:off x="3961549" y="976600"/>
                    <a:ext cx="614065" cy="1851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800">
                        <a:solidFill>
                          <a:sysClr val="windowText" lastClr="000000"/>
                        </a:solidFill>
                      </a:rPr>
                      <a:t>17.7  22.1</a:t>
                    </a:r>
                  </a:p>
                </p:txBody>
              </p:sp>
              <p:graphicFrame>
                <p:nvGraphicFramePr>
                  <p:cNvPr id="19" name="Chart 18">
                    <a:extLst>
                      <a:ext uri="{FF2B5EF4-FFF2-40B4-BE49-F238E27FC236}">
                        <a16:creationId xmlns:a16="http://schemas.microsoft.com/office/drawing/2014/main" id="{3B5D8D46-E673-AE40-A56D-6BED1288A18A}"/>
                      </a:ext>
                    </a:extLst>
                  </p:cNvPr>
                  <p:cNvGraphicFramePr/>
                  <p:nvPr/>
                </p:nvGraphicFramePr>
                <p:xfrm>
                  <a:off x="7157392" y="370271"/>
                  <a:ext cx="3383280" cy="4080932"/>
                </p:xfrm>
                <a:graphic>
                  <a:graphicData uri="http://schemas.openxmlformats.org/drawingml/2006/chart">
                    <c:chart xmlns:c="http://schemas.openxmlformats.org/drawingml/2006/chart" xmlns:r="http://schemas.openxmlformats.org/officeDocument/2006/relationships" r:id="rId8"/>
                  </a:graphicData>
                </a:graphic>
              </p:graphicFrame>
            </p:grpSp>
          </p:grpSp>
          <p:sp>
            <p:nvSpPr>
              <p:cNvPr id="12" name="Oval 11">
                <a:extLst>
                  <a:ext uri="{FF2B5EF4-FFF2-40B4-BE49-F238E27FC236}">
                    <a16:creationId xmlns:a16="http://schemas.microsoft.com/office/drawing/2014/main" id="{FCAF0C4A-0E36-6D1B-B828-BF05C7B007CB}"/>
                  </a:ext>
                </a:extLst>
              </p:cNvPr>
              <p:cNvSpPr/>
              <p:nvPr/>
            </p:nvSpPr>
            <p:spPr>
              <a:xfrm>
                <a:off x="9081578" y="3421981"/>
                <a:ext cx="80517" cy="86327"/>
              </a:xfrm>
              <a:prstGeom prst="ellipse">
                <a:avLst/>
              </a:prstGeom>
              <a:solidFill>
                <a:schemeClr val="accent1"/>
              </a:solidFill>
              <a:ln w="9525">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t"/>
              <a:lstStyle>
                <a:lvl1pPr marL="0" indent="0">
                  <a:defRPr sz="1100">
                    <a:solidFill>
                      <a:schemeClr val="lt1"/>
                    </a:solidFill>
                    <a:latin typeface="+mn-lt"/>
                    <a:ea typeface="+mn-ea"/>
                    <a:cs typeface="+mn-cs"/>
                  </a:defRPr>
                </a:lvl1pPr>
                <a:lvl2pPr marL="457200" indent="0">
                  <a:defRPr sz="1100">
                    <a:solidFill>
                      <a:schemeClr val="lt1"/>
                    </a:solidFill>
                    <a:latin typeface="+mn-lt"/>
                    <a:ea typeface="+mn-ea"/>
                    <a:cs typeface="+mn-cs"/>
                  </a:defRPr>
                </a:lvl2pPr>
                <a:lvl3pPr marL="914400" indent="0">
                  <a:defRPr sz="1100">
                    <a:solidFill>
                      <a:schemeClr val="lt1"/>
                    </a:solidFill>
                    <a:latin typeface="+mn-lt"/>
                    <a:ea typeface="+mn-ea"/>
                    <a:cs typeface="+mn-cs"/>
                  </a:defRPr>
                </a:lvl3pPr>
                <a:lvl4pPr marL="1371600" indent="0">
                  <a:defRPr sz="1100">
                    <a:solidFill>
                      <a:schemeClr val="lt1"/>
                    </a:solidFill>
                    <a:latin typeface="+mn-lt"/>
                    <a:ea typeface="+mn-ea"/>
                    <a:cs typeface="+mn-cs"/>
                  </a:defRPr>
                </a:lvl4pPr>
                <a:lvl5pPr marL="1828800" indent="0">
                  <a:defRPr sz="1100">
                    <a:solidFill>
                      <a:schemeClr val="lt1"/>
                    </a:solidFill>
                    <a:latin typeface="+mn-lt"/>
                    <a:ea typeface="+mn-ea"/>
                    <a:cs typeface="+mn-cs"/>
                  </a:defRPr>
                </a:lvl5pPr>
                <a:lvl6pPr marL="2286000" indent="0">
                  <a:defRPr sz="1100">
                    <a:solidFill>
                      <a:schemeClr val="lt1"/>
                    </a:solidFill>
                    <a:latin typeface="+mn-lt"/>
                    <a:ea typeface="+mn-ea"/>
                    <a:cs typeface="+mn-cs"/>
                  </a:defRPr>
                </a:lvl6pPr>
                <a:lvl7pPr marL="2743200" indent="0">
                  <a:defRPr sz="1100">
                    <a:solidFill>
                      <a:schemeClr val="lt1"/>
                    </a:solidFill>
                    <a:latin typeface="+mn-lt"/>
                    <a:ea typeface="+mn-ea"/>
                    <a:cs typeface="+mn-cs"/>
                  </a:defRPr>
                </a:lvl7pPr>
                <a:lvl8pPr marL="3200400" indent="0">
                  <a:defRPr sz="1100">
                    <a:solidFill>
                      <a:schemeClr val="lt1"/>
                    </a:solidFill>
                    <a:latin typeface="+mn-lt"/>
                    <a:ea typeface="+mn-ea"/>
                    <a:cs typeface="+mn-cs"/>
                  </a:defRPr>
                </a:lvl8pPr>
                <a:lvl9pPr marL="3657600" indent="0">
                  <a:defRPr sz="1100">
                    <a:solidFill>
                      <a:schemeClr val="lt1"/>
                    </a:solidFill>
                    <a:latin typeface="+mn-lt"/>
                    <a:ea typeface="+mn-ea"/>
                    <a:cs typeface="+mn-cs"/>
                  </a:defRPr>
                </a:lvl9pPr>
              </a:lstStyle>
              <a:p>
                <a:pPr algn="l"/>
                <a:endParaRPr lang="en-US" sz="1100"/>
              </a:p>
            </p:txBody>
          </p:sp>
          <p:sp>
            <p:nvSpPr>
              <p:cNvPr id="13" name="TextBox 14">
                <a:extLst>
                  <a:ext uri="{FF2B5EF4-FFF2-40B4-BE49-F238E27FC236}">
                    <a16:creationId xmlns:a16="http://schemas.microsoft.com/office/drawing/2014/main" id="{FA3EC95D-FA8B-672E-200A-60765D60B80A}"/>
                  </a:ext>
                </a:extLst>
              </p:cNvPr>
              <p:cNvSpPr txBox="1"/>
              <p:nvPr/>
            </p:nvSpPr>
            <p:spPr>
              <a:xfrm>
                <a:off x="8919290" y="3486016"/>
                <a:ext cx="509850" cy="24674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indent="0"/>
                <a:r>
                  <a:rPr lang="en-US" sz="800">
                    <a:solidFill>
                      <a:schemeClr val="dk1"/>
                    </a:solidFill>
                    <a:latin typeface="+mn-lt"/>
                    <a:ea typeface="+mn-ea"/>
                    <a:cs typeface="+mn-cs"/>
                  </a:rPr>
                  <a:t>– 7.4</a:t>
                </a:r>
              </a:p>
            </p:txBody>
          </p:sp>
        </p:grpSp>
        <p:sp>
          <p:nvSpPr>
            <p:cNvPr id="10" name="TextBox 1">
              <a:extLst>
                <a:ext uri="{FF2B5EF4-FFF2-40B4-BE49-F238E27FC236}">
                  <a16:creationId xmlns:a16="http://schemas.microsoft.com/office/drawing/2014/main" id="{5E473B4C-8FB3-E60C-45BE-963394FA6AAF}"/>
                </a:ext>
              </a:extLst>
            </p:cNvPr>
            <p:cNvSpPr txBox="1"/>
            <p:nvPr/>
          </p:nvSpPr>
          <p:spPr>
            <a:xfrm>
              <a:off x="1356879" y="925945"/>
              <a:ext cx="479137" cy="184728"/>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t>17.4</a:t>
              </a:r>
            </a:p>
          </p:txBody>
        </p:sp>
      </p:grpSp>
    </p:spTree>
    <p:extLst>
      <p:ext uri="{BB962C8B-B14F-4D97-AF65-F5344CB8AC3E}">
        <p14:creationId xmlns:p14="http://schemas.microsoft.com/office/powerpoint/2010/main" val="3820990792"/>
      </p:ext>
    </p:extLst>
  </p:cSld>
  <p:clrMapOvr>
    <a:masterClrMapping/>
  </p:clrMapOvr>
  <p:transition>
    <p:fade/>
  </p:transition>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pPr>
            <a:r>
              <a:rPr lang="en-US" sz="3300">
                <a:latin typeface="Arial Black"/>
              </a:rPr>
              <a:t>Decisive and targeted policy actions</a:t>
            </a:r>
            <a:br>
              <a:rPr lang="en-US" sz="3300">
                <a:latin typeface="Arial Black"/>
              </a:rPr>
            </a:br>
            <a:r>
              <a:rPr lang="en-US" sz="3300">
                <a:latin typeface="Arial Black"/>
              </a:rPr>
              <a:t> are needed</a:t>
            </a:r>
          </a:p>
          <a:p>
            <a:pPr algn="ctr">
              <a:lnSpc>
                <a:spcPct val="150000"/>
              </a:lnSpc>
              <a:spcAft>
                <a:spcPts val="1200"/>
              </a:spcAft>
            </a:pPr>
            <a:endParaRPr lang="en-US" sz="3300">
              <a:latin typeface="Arial Black"/>
            </a:endParaRPr>
          </a:p>
        </p:txBody>
      </p:sp>
    </p:spTree>
    <p:extLst>
      <p:ext uri="{BB962C8B-B14F-4D97-AF65-F5344CB8AC3E}">
        <p14:creationId xmlns:p14="http://schemas.microsoft.com/office/powerpoint/2010/main" val="11501233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46931" y="336923"/>
            <a:ext cx="11448816" cy="659321"/>
          </a:xfrm>
        </p:spPr>
        <p:txBody>
          <a:bodyPr>
            <a:normAutofit/>
          </a:bodyPr>
          <a:lstStyle/>
          <a:p>
            <a:r>
              <a:rPr lang="en-US" sz="2400">
                <a:latin typeface="Arial Black"/>
                <a:cs typeface="Segoe UI"/>
              </a:rPr>
              <a:t>Policies can boost trade and growth while mitigating the adverse effects of shocks</a:t>
            </a:r>
          </a:p>
        </p:txBody>
      </p:sp>
      <p:grpSp>
        <p:nvGrpSpPr>
          <p:cNvPr id="23" name="Group 22">
            <a:extLst>
              <a:ext uri="{FF2B5EF4-FFF2-40B4-BE49-F238E27FC236}">
                <a16:creationId xmlns:a16="http://schemas.microsoft.com/office/drawing/2014/main" id="{2C091CB5-B925-E733-0CBB-B30AA62EAECE}"/>
              </a:ext>
            </a:extLst>
          </p:cNvPr>
          <p:cNvGrpSpPr/>
          <p:nvPr/>
        </p:nvGrpSpPr>
        <p:grpSpPr>
          <a:xfrm rot="16200000">
            <a:off x="5014688" y="539564"/>
            <a:ext cx="1712889" cy="10279535"/>
            <a:chOff x="646931" y="1307860"/>
            <a:chExt cx="4505900" cy="4802977"/>
          </a:xfrm>
        </p:grpSpPr>
        <p:sp>
          <p:nvSpPr>
            <p:cNvPr id="24" name="Arrow: Chevron 23">
              <a:extLst>
                <a:ext uri="{FF2B5EF4-FFF2-40B4-BE49-F238E27FC236}">
                  <a16:creationId xmlns:a16="http://schemas.microsoft.com/office/drawing/2014/main" id="{D7735526-0448-D459-547D-5375D1D6E9F0}"/>
                </a:ext>
              </a:extLst>
            </p:cNvPr>
            <p:cNvSpPr/>
            <p:nvPr/>
          </p:nvSpPr>
          <p:spPr>
            <a:xfrm rot="5400000">
              <a:off x="498392" y="1456399"/>
              <a:ext cx="4802977" cy="4505900"/>
            </a:xfrm>
            <a:prstGeom prst="chevron">
              <a:avLst>
                <a:gd name="adj" fmla="val 1967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25" name="Arrow: Chevron 24">
              <a:extLst>
                <a:ext uri="{FF2B5EF4-FFF2-40B4-BE49-F238E27FC236}">
                  <a16:creationId xmlns:a16="http://schemas.microsoft.com/office/drawing/2014/main" id="{A5A86486-1DE0-493A-5ACD-DC090EEFAD7E}"/>
                </a:ext>
              </a:extLst>
            </p:cNvPr>
            <p:cNvSpPr/>
            <p:nvPr/>
          </p:nvSpPr>
          <p:spPr>
            <a:xfrm rot="5400000">
              <a:off x="783765" y="1731216"/>
              <a:ext cx="4307595" cy="3973952"/>
            </a:xfrm>
            <a:prstGeom prst="chevron">
              <a:avLst>
                <a:gd name="adj" fmla="val 1743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26" name="TextBox 25">
              <a:extLst>
                <a:ext uri="{FF2B5EF4-FFF2-40B4-BE49-F238E27FC236}">
                  <a16:creationId xmlns:a16="http://schemas.microsoft.com/office/drawing/2014/main" id="{0E431797-8D06-9598-54AE-DC77D7EB6C16}"/>
                </a:ext>
              </a:extLst>
            </p:cNvPr>
            <p:cNvSpPr txBox="1"/>
            <p:nvPr/>
          </p:nvSpPr>
          <p:spPr>
            <a:xfrm rot="5400000">
              <a:off x="960018" y="1882464"/>
              <a:ext cx="3939027" cy="3602865"/>
            </a:xfrm>
            <a:prstGeom prst="rect">
              <a:avLst/>
            </a:prstGeom>
            <a:noFill/>
          </p:spPr>
          <p:txBody>
            <a:bodyPr wrap="square" rtlCol="0">
              <a:spAutoFit/>
            </a:bodyPr>
            <a:lstStyle/>
            <a:p>
              <a:pPr>
                <a:spcBef>
                  <a:spcPts val="1800"/>
                </a:spcBef>
              </a:pPr>
              <a:r>
                <a:rPr lang="en-US" sz="2000" b="1">
                  <a:solidFill>
                    <a:schemeClr val="bg1"/>
                  </a:solidFill>
                  <a:effectLst/>
                  <a:latin typeface="Arial" panose="020B0604020202020204" pitchFamily="34" charset="0"/>
                  <a:ea typeface="Garamond" panose="02020404030301010803" pitchFamily="18" charset="0"/>
                  <a:cs typeface="Garamond" panose="02020404030301010803" pitchFamily="18" charset="0"/>
                </a:rPr>
                <a:t>Foster trade diversification and increase integration to GVCs</a:t>
              </a:r>
            </a:p>
            <a:p>
              <a:pPr>
                <a:spcBef>
                  <a:spcPts val="1800"/>
                </a:spcBef>
              </a:pPr>
              <a:r>
                <a:rPr lang="en-US" sz="1600" b="1">
                  <a:solidFill>
                    <a:schemeClr val="bg1"/>
                  </a:solidFill>
                  <a:effectLst/>
                  <a:latin typeface="Arial" panose="020B0604020202020204" pitchFamily="34" charset="0"/>
                  <a:ea typeface="Garamond" panose="02020404030301010803" pitchFamily="18" charset="0"/>
                  <a:cs typeface="Garamond" panose="02020404030301010803" pitchFamily="18" charset="0"/>
                </a:rPr>
                <a:t> </a:t>
              </a:r>
              <a:r>
                <a:rPr lang="en-US" sz="1600">
                  <a:solidFill>
                    <a:schemeClr val="bg1"/>
                  </a:solidFill>
                  <a:effectLst/>
                  <a:latin typeface="Arial" panose="020B0604020202020204" pitchFamily="34" charset="0"/>
                  <a:ea typeface="Garamond" panose="02020404030301010803" pitchFamily="18" charset="0"/>
                  <a:cs typeface="Garamond" panose="02020404030301010803" pitchFamily="18" charset="0"/>
                </a:rPr>
                <a:t>including via improving the business environment to stimulate private investment and attract FDI while strengthening governance and institutional quality to enhance economic resilience, foster trade diversification, and further integration into GVCs</a:t>
              </a:r>
            </a:p>
          </p:txBody>
        </p:sp>
      </p:grpSp>
      <p:grpSp>
        <p:nvGrpSpPr>
          <p:cNvPr id="4" name="Group 3">
            <a:extLst>
              <a:ext uri="{FF2B5EF4-FFF2-40B4-BE49-F238E27FC236}">
                <a16:creationId xmlns:a16="http://schemas.microsoft.com/office/drawing/2014/main" id="{A4E3C51D-0A75-A49F-2293-3B5D909BF122}"/>
              </a:ext>
            </a:extLst>
          </p:cNvPr>
          <p:cNvGrpSpPr/>
          <p:nvPr/>
        </p:nvGrpSpPr>
        <p:grpSpPr>
          <a:xfrm rot="16200000">
            <a:off x="4949746" y="-3143959"/>
            <a:ext cx="1758345" cy="10363972"/>
            <a:chOff x="646932" y="1307860"/>
            <a:chExt cx="4965050" cy="4802977"/>
          </a:xfrm>
        </p:grpSpPr>
        <p:sp>
          <p:nvSpPr>
            <p:cNvPr id="5" name="Arrow: Chevron 4">
              <a:extLst>
                <a:ext uri="{FF2B5EF4-FFF2-40B4-BE49-F238E27FC236}">
                  <a16:creationId xmlns:a16="http://schemas.microsoft.com/office/drawing/2014/main" id="{5B815B41-E53B-AE91-40E8-AFE83CA2984E}"/>
                </a:ext>
              </a:extLst>
            </p:cNvPr>
            <p:cNvSpPr/>
            <p:nvPr/>
          </p:nvSpPr>
          <p:spPr>
            <a:xfrm rot="5400000">
              <a:off x="498394" y="1456398"/>
              <a:ext cx="4802977" cy="4505901"/>
            </a:xfrm>
            <a:prstGeom prst="chevron">
              <a:avLst>
                <a:gd name="adj" fmla="val 1967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6" name="Arrow: Chevron 5">
              <a:extLst>
                <a:ext uri="{FF2B5EF4-FFF2-40B4-BE49-F238E27FC236}">
                  <a16:creationId xmlns:a16="http://schemas.microsoft.com/office/drawing/2014/main" id="{E9EC4BF7-F673-2026-FD70-D8D1E1931FA4}"/>
                </a:ext>
              </a:extLst>
            </p:cNvPr>
            <p:cNvSpPr/>
            <p:nvPr/>
          </p:nvSpPr>
          <p:spPr>
            <a:xfrm rot="5400000">
              <a:off x="783765" y="1731216"/>
              <a:ext cx="4307595" cy="3973952"/>
            </a:xfrm>
            <a:prstGeom prst="chevron">
              <a:avLst>
                <a:gd name="adj" fmla="val 1743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7" name="TextBox 6">
              <a:extLst>
                <a:ext uri="{FF2B5EF4-FFF2-40B4-BE49-F238E27FC236}">
                  <a16:creationId xmlns:a16="http://schemas.microsoft.com/office/drawing/2014/main" id="{141A01A1-7BF4-BA4E-C569-3678231DFEA1}"/>
                </a:ext>
              </a:extLst>
            </p:cNvPr>
            <p:cNvSpPr txBox="1"/>
            <p:nvPr/>
          </p:nvSpPr>
          <p:spPr>
            <a:xfrm rot="5400000">
              <a:off x="1371910" y="1462260"/>
              <a:ext cx="3960977" cy="4519166"/>
            </a:xfrm>
            <a:prstGeom prst="rect">
              <a:avLst/>
            </a:prstGeom>
            <a:noFill/>
          </p:spPr>
          <p:txBody>
            <a:bodyPr wrap="square" rtlCol="0">
              <a:spAutoFit/>
            </a:bodyPr>
            <a:lstStyle/>
            <a:p>
              <a:pPr>
                <a:spcBef>
                  <a:spcPts val="1800"/>
                </a:spcBef>
              </a:pPr>
              <a:endParaRPr lang="en-US" sz="1600" b="1">
                <a:solidFill>
                  <a:schemeClr val="bg1"/>
                </a:solidFill>
                <a:effectLst/>
                <a:latin typeface="Arial" panose="020B0604020202020204" pitchFamily="34" charset="0"/>
                <a:ea typeface="Garamond" panose="02020404030301010803" pitchFamily="18" charset="0"/>
                <a:cs typeface="Garamond" panose="02020404030301010803" pitchFamily="18" charset="0"/>
              </a:endParaRPr>
            </a:p>
            <a:p>
              <a:pPr>
                <a:spcBef>
                  <a:spcPts val="1800"/>
                </a:spcBef>
              </a:pPr>
              <a:r>
                <a:rPr lang="en-US" sz="2000" b="1">
                  <a:solidFill>
                    <a:schemeClr val="bg1"/>
                  </a:solidFill>
                  <a:effectLst/>
                  <a:latin typeface="Arial" panose="020B0604020202020204" pitchFamily="34" charset="0"/>
                  <a:ea typeface="Garamond" panose="02020404030301010803" pitchFamily="18" charset="0"/>
                  <a:cs typeface="Garamond" panose="02020404030301010803" pitchFamily="18" charset="0"/>
                </a:rPr>
                <a:t>In the short term, reduce non-tariff barriers</a:t>
              </a:r>
              <a:endParaRPr lang="en-US" sz="2000">
                <a:solidFill>
                  <a:schemeClr val="bg1"/>
                </a:solidFill>
                <a:effectLst/>
                <a:latin typeface="Arial" panose="020B0604020202020204" pitchFamily="34" charset="0"/>
                <a:ea typeface="Garamond" panose="02020404030301010803" pitchFamily="18" charset="0"/>
                <a:cs typeface="Garamond" panose="02020404030301010803" pitchFamily="18" charset="0"/>
              </a:endParaRPr>
            </a:p>
            <a:p>
              <a:pPr>
                <a:spcBef>
                  <a:spcPts val="1800"/>
                </a:spcBef>
              </a:pPr>
              <a:r>
                <a:rPr lang="en-US" sz="1600">
                  <a:solidFill>
                    <a:schemeClr val="bg1"/>
                  </a:solidFill>
                  <a:effectLst/>
                  <a:latin typeface="Arial" panose="020B0604020202020204" pitchFamily="34" charset="0"/>
                  <a:ea typeface="Garamond" panose="02020404030301010803" pitchFamily="18" charset="0"/>
                  <a:cs typeface="Garamond" panose="02020404030301010803" pitchFamily="18" charset="0"/>
                </a:rPr>
                <a:t>including via improving digital infrastructure, efficiency in customs, simplifying import and export license process, and tackling technical barriers at the border</a:t>
              </a:r>
            </a:p>
          </p:txBody>
        </p:sp>
      </p:grpSp>
      <p:grpSp>
        <p:nvGrpSpPr>
          <p:cNvPr id="14" name="Group 13">
            <a:extLst>
              <a:ext uri="{FF2B5EF4-FFF2-40B4-BE49-F238E27FC236}">
                <a16:creationId xmlns:a16="http://schemas.microsoft.com/office/drawing/2014/main" id="{055578D3-5879-9B0F-A8F6-D58AD33CE99B}"/>
              </a:ext>
            </a:extLst>
          </p:cNvPr>
          <p:cNvGrpSpPr/>
          <p:nvPr/>
        </p:nvGrpSpPr>
        <p:grpSpPr>
          <a:xfrm rot="16200000">
            <a:off x="4858763" y="-1476799"/>
            <a:ext cx="1978481" cy="10363972"/>
            <a:chOff x="646932" y="1307860"/>
            <a:chExt cx="5586640" cy="4802977"/>
          </a:xfrm>
        </p:grpSpPr>
        <p:sp>
          <p:nvSpPr>
            <p:cNvPr id="15" name="Arrow: Chevron 14">
              <a:extLst>
                <a:ext uri="{FF2B5EF4-FFF2-40B4-BE49-F238E27FC236}">
                  <a16:creationId xmlns:a16="http://schemas.microsoft.com/office/drawing/2014/main" id="{3B2D064C-17FD-4E9F-B277-F99B448CB4B2}"/>
                </a:ext>
              </a:extLst>
            </p:cNvPr>
            <p:cNvSpPr/>
            <p:nvPr/>
          </p:nvSpPr>
          <p:spPr>
            <a:xfrm rot="5400000">
              <a:off x="498394" y="1456398"/>
              <a:ext cx="4802977" cy="4505901"/>
            </a:xfrm>
            <a:prstGeom prst="chevron">
              <a:avLst>
                <a:gd name="adj" fmla="val 19672"/>
              </a:avLst>
            </a:prstGeom>
            <a:solidFill>
              <a:schemeClr val="tx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16" name="Arrow: Chevron 15">
              <a:extLst>
                <a:ext uri="{FF2B5EF4-FFF2-40B4-BE49-F238E27FC236}">
                  <a16:creationId xmlns:a16="http://schemas.microsoft.com/office/drawing/2014/main" id="{0437B8E7-7ACE-3F15-8ADE-368AD4C947B5}"/>
                </a:ext>
              </a:extLst>
            </p:cNvPr>
            <p:cNvSpPr/>
            <p:nvPr/>
          </p:nvSpPr>
          <p:spPr>
            <a:xfrm rot="5400000">
              <a:off x="783765" y="1731216"/>
              <a:ext cx="4307595" cy="3973952"/>
            </a:xfrm>
            <a:prstGeom prst="chevron">
              <a:avLst>
                <a:gd name="adj" fmla="val 17436"/>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solidFill>
                  <a:schemeClr val="tx1"/>
                </a:solidFill>
                <a:latin typeface="Arial Narrow" panose="020B0606020202030204" pitchFamily="34" charset="0"/>
              </a:endParaRPr>
            </a:p>
          </p:txBody>
        </p:sp>
        <p:sp>
          <p:nvSpPr>
            <p:cNvPr id="17" name="TextBox 16">
              <a:extLst>
                <a:ext uri="{FF2B5EF4-FFF2-40B4-BE49-F238E27FC236}">
                  <a16:creationId xmlns:a16="http://schemas.microsoft.com/office/drawing/2014/main" id="{C56357C3-6C9C-5626-DF8D-F79F381EDDA0}"/>
                </a:ext>
              </a:extLst>
            </p:cNvPr>
            <p:cNvSpPr txBox="1"/>
            <p:nvPr/>
          </p:nvSpPr>
          <p:spPr>
            <a:xfrm rot="5400000">
              <a:off x="1526363" y="1060333"/>
              <a:ext cx="4026187" cy="5388231"/>
            </a:xfrm>
            <a:prstGeom prst="rect">
              <a:avLst/>
            </a:prstGeom>
            <a:noFill/>
          </p:spPr>
          <p:txBody>
            <a:bodyPr wrap="square" rtlCol="0">
              <a:spAutoFit/>
            </a:bodyPr>
            <a:lstStyle/>
            <a:p>
              <a:pPr>
                <a:spcBef>
                  <a:spcPts val="1800"/>
                </a:spcBef>
              </a:pPr>
              <a:endParaRPr lang="en-US" sz="1600" b="1" dirty="0">
                <a:solidFill>
                  <a:schemeClr val="bg1"/>
                </a:solidFill>
                <a:effectLst/>
                <a:latin typeface="Arial" panose="020B0604020202020204" pitchFamily="34" charset="0"/>
                <a:ea typeface="Garamond" panose="02020404030301010803" pitchFamily="18" charset="0"/>
                <a:cs typeface="Garamond" panose="02020404030301010803" pitchFamily="18" charset="0"/>
              </a:endParaRPr>
            </a:p>
            <a:p>
              <a:pPr>
                <a:spcBef>
                  <a:spcPts val="1800"/>
                </a:spcBef>
              </a:pPr>
              <a:r>
                <a:rPr lang="en-US" sz="2000" b="1" dirty="0">
                  <a:solidFill>
                    <a:schemeClr val="bg1"/>
                  </a:solidFill>
                  <a:latin typeface="Arial" panose="020B0604020202020204" pitchFamily="34" charset="0"/>
                  <a:ea typeface="Garamond" panose="02020404030301010803" pitchFamily="18" charset="0"/>
                  <a:cs typeface="Garamond" panose="02020404030301010803" pitchFamily="18" charset="0"/>
                </a:rPr>
                <a:t>Over the medium term, u</a:t>
              </a:r>
              <a:r>
                <a:rPr lang="en-US" sz="2000" b="1" dirty="0">
                  <a:solidFill>
                    <a:schemeClr val="bg1"/>
                  </a:solidFill>
                  <a:effectLst/>
                  <a:latin typeface="Arial" panose="020B0604020202020204" pitchFamily="34" charset="0"/>
                  <a:ea typeface="Garamond" panose="02020404030301010803" pitchFamily="18" charset="0"/>
                  <a:cs typeface="Garamond" panose="02020404030301010803" pitchFamily="18" charset="0"/>
                </a:rPr>
                <a:t>pgrade infrastructure and enhance regulatory quality </a:t>
              </a:r>
            </a:p>
            <a:p>
              <a:pPr>
                <a:spcBef>
                  <a:spcPts val="1800"/>
                </a:spcBef>
              </a:pPr>
              <a:r>
                <a:rPr lang="en-US" sz="1600" dirty="0">
                  <a:solidFill>
                    <a:schemeClr val="bg1"/>
                  </a:solidFill>
                  <a:effectLst/>
                  <a:latin typeface="Arial" panose="020B0604020202020204" pitchFamily="34" charset="0"/>
                  <a:ea typeface="Garamond" panose="02020404030301010803" pitchFamily="18" charset="0"/>
                  <a:cs typeface="Garamond" panose="02020404030301010803" pitchFamily="18" charset="0"/>
                </a:rPr>
                <a:t>including removing infrastructure bottlenecks and investing on transportation infrastructure (to leverage </a:t>
              </a:r>
              <a:r>
                <a:rPr lang="en-US" sz="1600" i="1" dirty="0">
                  <a:solidFill>
                    <a:schemeClr val="bg1"/>
                  </a:solidFill>
                  <a:effectLst/>
                  <a:latin typeface="Arial" panose="020B0604020202020204" pitchFamily="34" charset="0"/>
                  <a:ea typeface="Garamond" panose="02020404030301010803" pitchFamily="18" charset="0"/>
                  <a:cs typeface="Garamond" panose="02020404030301010803" pitchFamily="18" charset="0"/>
                </a:rPr>
                <a:t>new trade corridors</a:t>
              </a:r>
              <a:r>
                <a:rPr lang="en-US" sz="1600" dirty="0">
                  <a:solidFill>
                    <a:schemeClr val="bg1"/>
                  </a:solidFill>
                  <a:effectLst/>
                  <a:latin typeface="Arial" panose="020B0604020202020204" pitchFamily="34" charset="0"/>
                  <a:ea typeface="Garamond" panose="02020404030301010803" pitchFamily="18" charset="0"/>
                  <a:cs typeface="Garamond" panose="02020404030301010803" pitchFamily="18" charset="0"/>
                </a:rPr>
                <a:t>) and harmonizing and streamlining regulatory requirements</a:t>
              </a:r>
            </a:p>
          </p:txBody>
        </p:sp>
      </p:grpSp>
    </p:spTree>
    <p:extLst>
      <p:ext uri="{BB962C8B-B14F-4D97-AF65-F5344CB8AC3E}">
        <p14:creationId xmlns:p14="http://schemas.microsoft.com/office/powerpoint/2010/main" val="2849777033"/>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7137F5-88FB-4198-A2CD-EBBED06E870F}"/>
              </a:ext>
            </a:extLst>
          </p:cNvPr>
          <p:cNvSpPr>
            <a:spLocks noGrp="1"/>
          </p:cNvSpPr>
          <p:nvPr>
            <p:ph type="title"/>
          </p:nvPr>
        </p:nvSpPr>
        <p:spPr>
          <a:xfrm>
            <a:off x="1295400" y="1371600"/>
            <a:ext cx="9601200" cy="2804160"/>
          </a:xfrm>
        </p:spPr>
        <p:txBody>
          <a:bodyPr>
            <a:normAutofit/>
          </a:bodyPr>
          <a:lstStyle/>
          <a:p>
            <a:pPr>
              <a:spcBef>
                <a:spcPts val="422"/>
              </a:spcBef>
              <a:spcAft>
                <a:spcPts val="844"/>
              </a:spcAft>
            </a:pPr>
            <a:r>
              <a:rPr lang="en-US" altLang="en-US" sz="3300">
                <a:latin typeface="Arial Black" panose="020B0A04020102020204" pitchFamily="34" charset="0"/>
                <a:ea typeface="Segoe UI" panose="020B0502040204020203" pitchFamily="34" charset="0"/>
                <a:cs typeface="Segoe UI" panose="020B0502040204020203" pitchFamily="34" charset="0"/>
              </a:rPr>
              <a:t>Thank you</a:t>
            </a:r>
          </a:p>
        </p:txBody>
      </p:sp>
    </p:spTree>
    <p:extLst>
      <p:ext uri="{BB962C8B-B14F-4D97-AF65-F5344CB8AC3E}">
        <p14:creationId xmlns:p14="http://schemas.microsoft.com/office/powerpoint/2010/main" val="1094824108"/>
      </p:ext>
    </p:extLst>
  </p:cSld>
  <p:clrMapOvr>
    <a:masterClrMapping/>
  </p:clrMapOvr>
  <p:transition>
    <p:fade/>
  </p:transition>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Recent Developments</a:t>
            </a:r>
            <a:endParaRPr lang="en-US" sz="3300"/>
          </a:p>
        </p:txBody>
      </p:sp>
    </p:spTree>
    <p:extLst>
      <p:ext uri="{BB962C8B-B14F-4D97-AF65-F5344CB8AC3E}">
        <p14:creationId xmlns:p14="http://schemas.microsoft.com/office/powerpoint/2010/main" val="3558418941"/>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46931" y="182687"/>
            <a:ext cx="11457246" cy="659321"/>
          </a:xfrm>
        </p:spPr>
        <p:txBody>
          <a:bodyPr>
            <a:normAutofit/>
          </a:bodyPr>
          <a:lstStyle/>
          <a:p>
            <a:r>
              <a:rPr lang="en-US" sz="2400">
                <a:latin typeface="Arial Black"/>
                <a:cs typeface="Segoe UI"/>
              </a:rPr>
              <a:t>Growth in MENA is slowing, amid </a:t>
            </a:r>
            <a:r>
              <a:rPr lang="en-US" sz="2400">
                <a:highlight>
                  <a:srgbClr val="FEFEFE"/>
                </a:highlight>
                <a:latin typeface="Arial Black"/>
                <a:cs typeface="Segoe UI"/>
              </a:rPr>
              <a:t>declining inflation</a:t>
            </a:r>
            <a:r>
              <a:rPr lang="en-US" sz="2400">
                <a:latin typeface="Arial Black"/>
                <a:cs typeface="Segoe UI"/>
              </a:rPr>
              <a:t> </a:t>
            </a:r>
          </a:p>
        </p:txBody>
      </p:sp>
      <p:sp>
        <p:nvSpPr>
          <p:cNvPr id="12" name="AutoShape 5">
            <a:extLst>
              <a:ext uri="{FF2B5EF4-FFF2-40B4-BE49-F238E27FC236}">
                <a16:creationId xmlns:a16="http://schemas.microsoft.com/office/drawing/2014/main" id="{8444F729-E145-9402-D0ED-6F2008C26BDE}"/>
              </a:ext>
            </a:extLst>
          </p:cNvPr>
          <p:cNvSpPr>
            <a:spLocks noChangeArrowheads="1"/>
          </p:cNvSpPr>
          <p:nvPr>
            <p:custDataLst>
              <p:tags r:id="rId1"/>
            </p:custDataLst>
          </p:nvPr>
        </p:nvSpPr>
        <p:spPr bwMode="auto">
          <a:xfrm rot="5400000">
            <a:off x="8040005" y="-994437"/>
            <a:ext cx="969113" cy="483807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a:sym typeface="Gill Sans"/>
              </a:rPr>
              <a:t>…and inflation has declined, but remains high in some countries</a:t>
            </a:r>
            <a:endParaRPr lang="en-US" sz="1400" b="1">
              <a:solidFill>
                <a:schemeClr val="bg1"/>
              </a:solidFill>
              <a:latin typeface="Arial" panose="020B0604020202020204"/>
              <a:cs typeface="Arial" panose="020B0604020202020204" pitchFamily="34" charset="0"/>
              <a:sym typeface="Gill Sans"/>
            </a:endParaRPr>
          </a:p>
        </p:txBody>
      </p:sp>
      <p:sp>
        <p:nvSpPr>
          <p:cNvPr id="21" name="AutoShape 5">
            <a:extLst>
              <a:ext uri="{FF2B5EF4-FFF2-40B4-BE49-F238E27FC236}">
                <a16:creationId xmlns:a16="http://schemas.microsoft.com/office/drawing/2014/main" id="{9C7B937F-0F49-159B-87BC-29C1D43ED549}"/>
              </a:ext>
            </a:extLst>
          </p:cNvPr>
          <p:cNvSpPr>
            <a:spLocks noChangeArrowheads="1"/>
          </p:cNvSpPr>
          <p:nvPr>
            <p:custDataLst>
              <p:tags r:id="rId2"/>
            </p:custDataLst>
          </p:nvPr>
        </p:nvSpPr>
        <p:spPr bwMode="auto">
          <a:xfrm rot="5400000">
            <a:off x="2746123" y="-1016579"/>
            <a:ext cx="969113" cy="4838073"/>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a:sym typeface="Gill Sans"/>
              </a:rPr>
              <a:t>Growth has slowed across the region…  </a:t>
            </a:r>
          </a:p>
        </p:txBody>
      </p:sp>
      <p:grpSp>
        <p:nvGrpSpPr>
          <p:cNvPr id="14" name="Group 13">
            <a:extLst>
              <a:ext uri="{FF2B5EF4-FFF2-40B4-BE49-F238E27FC236}">
                <a16:creationId xmlns:a16="http://schemas.microsoft.com/office/drawing/2014/main" id="{0367C3EB-FC4D-5D4B-AFE0-17F098A6BF2B}"/>
              </a:ext>
            </a:extLst>
          </p:cNvPr>
          <p:cNvGrpSpPr/>
          <p:nvPr/>
        </p:nvGrpSpPr>
        <p:grpSpPr>
          <a:xfrm>
            <a:off x="831984" y="2003367"/>
            <a:ext cx="4797390" cy="4509835"/>
            <a:chOff x="879082" y="2003367"/>
            <a:chExt cx="4797390" cy="4509835"/>
          </a:xfrm>
        </p:grpSpPr>
        <p:sp>
          <p:nvSpPr>
            <p:cNvPr id="4" name="TextBox 3">
              <a:extLst>
                <a:ext uri="{FF2B5EF4-FFF2-40B4-BE49-F238E27FC236}">
                  <a16:creationId xmlns:a16="http://schemas.microsoft.com/office/drawing/2014/main" id="{D3507313-7638-BFB6-CC79-16951FE4927A}"/>
                </a:ext>
              </a:extLst>
            </p:cNvPr>
            <p:cNvSpPr txBox="1"/>
            <p:nvPr/>
          </p:nvSpPr>
          <p:spPr>
            <a:xfrm>
              <a:off x="879082" y="2003367"/>
              <a:ext cx="4797390" cy="4363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MENA EM&amp;MI and GCC: Real GDP Growth</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(Year-over-year percent change)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86192EF9-F227-2FBB-30CC-1F7E5238C7A2}"/>
                </a:ext>
              </a:extLst>
            </p:cNvPr>
            <p:cNvSpPr txBox="1"/>
            <p:nvPr/>
          </p:nvSpPr>
          <p:spPr>
            <a:xfrm>
              <a:off x="879082" y="6144902"/>
              <a:ext cx="4797390" cy="368300"/>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Arial" panose="020B0604020202020204" pitchFamily="34" charset="0"/>
                  <a:cs typeface="Arial" panose="020B0604020202020204" pitchFamily="34" charset="0"/>
                </a:rPr>
                <a:t>Sources:</a:t>
              </a:r>
              <a:r>
                <a:rPr lang="en-US" sz="800" baseline="0">
                  <a:latin typeface="Arial" panose="020B0604020202020204" pitchFamily="34" charset="0"/>
                  <a:cs typeface="Arial" panose="020B0604020202020204" pitchFamily="34" charset="0"/>
                </a:rPr>
                <a:t> Haver Analytics; and IMF staff calculations.</a:t>
              </a:r>
              <a:endParaRPr lang="en-US" sz="800">
                <a:latin typeface="Arial" panose="020B0604020202020204" pitchFamily="34" charset="0"/>
                <a:cs typeface="Arial" panose="020B0604020202020204" pitchFamily="34" charset="0"/>
              </a:endParaRPr>
            </a:p>
          </p:txBody>
        </p:sp>
      </p:grpSp>
      <p:grpSp>
        <p:nvGrpSpPr>
          <p:cNvPr id="10" name="Group 9">
            <a:extLst>
              <a:ext uri="{FF2B5EF4-FFF2-40B4-BE49-F238E27FC236}">
                <a16:creationId xmlns:a16="http://schemas.microsoft.com/office/drawing/2014/main" id="{F50AFEA6-F4B3-DD60-B0D5-38339B5D4109}"/>
              </a:ext>
            </a:extLst>
          </p:cNvPr>
          <p:cNvGrpSpPr/>
          <p:nvPr/>
        </p:nvGrpSpPr>
        <p:grpSpPr>
          <a:xfrm>
            <a:off x="6096000" y="2008232"/>
            <a:ext cx="4797390" cy="4733819"/>
            <a:chOff x="6146208" y="2003367"/>
            <a:chExt cx="4797390" cy="4733819"/>
          </a:xfrm>
        </p:grpSpPr>
        <p:sp>
          <p:nvSpPr>
            <p:cNvPr id="11" name="TextBox 5">
              <a:extLst>
                <a:ext uri="{FF2B5EF4-FFF2-40B4-BE49-F238E27FC236}">
                  <a16:creationId xmlns:a16="http://schemas.microsoft.com/office/drawing/2014/main" id="{B7ED36D1-D283-6E27-B7D7-9766BEBBA9AE}"/>
                </a:ext>
              </a:extLst>
            </p:cNvPr>
            <p:cNvSpPr txBox="1"/>
            <p:nvPr/>
          </p:nvSpPr>
          <p:spPr>
            <a:xfrm>
              <a:off x="6267681" y="6179561"/>
              <a:ext cx="4614175" cy="557625"/>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Arial" panose="020B0604020202020204" pitchFamily="34" charset="0"/>
                  <a:cs typeface="Arial" panose="020B0604020202020204" pitchFamily="34" charset="0"/>
                </a:rPr>
                <a:t>Sources:</a:t>
              </a:r>
              <a:r>
                <a:rPr lang="en-US" sz="800" baseline="0">
                  <a:latin typeface="Arial" panose="020B0604020202020204" pitchFamily="34" charset="0"/>
                  <a:cs typeface="Arial" panose="020B0604020202020204" pitchFamily="34" charset="0"/>
                </a:rPr>
                <a:t> Haver Analytics; national authorities; and IMF staff calculations.</a:t>
              </a:r>
            </a:p>
          </p:txBody>
        </p:sp>
        <p:sp>
          <p:nvSpPr>
            <p:cNvPr id="8" name="TextBox 7">
              <a:extLst>
                <a:ext uri="{FF2B5EF4-FFF2-40B4-BE49-F238E27FC236}">
                  <a16:creationId xmlns:a16="http://schemas.microsoft.com/office/drawing/2014/main" id="{1D35685D-2436-77CD-DC29-F4984C596F13}"/>
                </a:ext>
              </a:extLst>
            </p:cNvPr>
            <p:cNvSpPr txBox="1"/>
            <p:nvPr/>
          </p:nvSpPr>
          <p:spPr>
            <a:xfrm>
              <a:off x="6146208" y="2003367"/>
              <a:ext cx="4797390" cy="436352"/>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1"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MENA: Headline Inflation</a:t>
              </a:r>
            </a:p>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a:ln>
                    <a:noFill/>
                  </a:ln>
                  <a:solidFill>
                    <a:sysClr val="windowText" lastClr="000000"/>
                  </a:solidFill>
                  <a:effectLst/>
                  <a:uLnTx/>
                  <a:uFillTx/>
                  <a:latin typeface="Arial" panose="020B0604020202020204" pitchFamily="34" charset="0"/>
                  <a:ea typeface="+mn-ea"/>
                  <a:cs typeface="Arial" panose="020B0604020202020204" pitchFamily="34" charset="0"/>
                </a:rPr>
                <a:t>(Year-over-year percent change, weighted average)</a:t>
              </a: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grpSp>
      <p:graphicFrame>
        <p:nvGraphicFramePr>
          <p:cNvPr id="6" name="Chart 5">
            <a:extLst>
              <a:ext uri="{FF2B5EF4-FFF2-40B4-BE49-F238E27FC236}">
                <a16:creationId xmlns:a16="http://schemas.microsoft.com/office/drawing/2014/main" id="{BB9F204F-D1D7-41BF-A37A-BFE2E940FFC3}"/>
              </a:ext>
            </a:extLst>
          </p:cNvPr>
          <p:cNvGraphicFramePr>
            <a:graphicFrameLocks/>
          </p:cNvGraphicFramePr>
          <p:nvPr>
            <p:extLst>
              <p:ext uri="{D42A27DB-BD31-4B8C-83A1-F6EECF244321}">
                <p14:modId xmlns:p14="http://schemas.microsoft.com/office/powerpoint/2010/main" val="91735208"/>
              </p:ext>
            </p:extLst>
          </p:nvPr>
        </p:nvGraphicFramePr>
        <p:xfrm>
          <a:off x="6095999" y="2544145"/>
          <a:ext cx="4797391" cy="3493452"/>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3" name="Chart 12">
            <a:extLst>
              <a:ext uri="{FF2B5EF4-FFF2-40B4-BE49-F238E27FC236}">
                <a16:creationId xmlns:a16="http://schemas.microsoft.com/office/drawing/2014/main" id="{DC16E9AB-DDDC-DCAE-F2C9-ACC273685F43}"/>
              </a:ext>
            </a:extLst>
          </p:cNvPr>
          <p:cNvGraphicFramePr>
            <a:graphicFrameLocks/>
          </p:cNvGraphicFramePr>
          <p:nvPr>
            <p:extLst>
              <p:ext uri="{D42A27DB-BD31-4B8C-83A1-F6EECF244321}">
                <p14:modId xmlns:p14="http://schemas.microsoft.com/office/powerpoint/2010/main" val="625132065"/>
              </p:ext>
            </p:extLst>
          </p:nvPr>
        </p:nvGraphicFramePr>
        <p:xfrm>
          <a:off x="1128712" y="2439720"/>
          <a:ext cx="4500661" cy="3597878"/>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320758110"/>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367377" y="162034"/>
            <a:ext cx="11457246" cy="659321"/>
          </a:xfrm>
        </p:spPr>
        <p:txBody>
          <a:bodyPr>
            <a:normAutofit/>
          </a:bodyPr>
          <a:lstStyle/>
          <a:p>
            <a:r>
              <a:rPr lang="en-US" sz="2400">
                <a:latin typeface="Arial Black"/>
                <a:cs typeface="Segoe UI"/>
              </a:rPr>
              <a:t>Conflicts are impacting trade, transportation, and neighboring economies, while financial markets remain stable</a:t>
            </a:r>
          </a:p>
        </p:txBody>
      </p:sp>
      <p:sp>
        <p:nvSpPr>
          <p:cNvPr id="7" name="TextBox 6">
            <a:extLst>
              <a:ext uri="{FF2B5EF4-FFF2-40B4-BE49-F238E27FC236}">
                <a16:creationId xmlns:a16="http://schemas.microsoft.com/office/drawing/2014/main" id="{597FDFD1-94DD-CE37-8E4A-14CFCC85741F}"/>
              </a:ext>
            </a:extLst>
          </p:cNvPr>
          <p:cNvSpPr txBox="1"/>
          <p:nvPr/>
        </p:nvSpPr>
        <p:spPr>
          <a:xfrm>
            <a:off x="4267200" y="1865753"/>
            <a:ext cx="3657600" cy="553997"/>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rtl="0"/>
            <a:r>
              <a:rPr lang="en-US" sz="1200" b="1" i="0" baseline="0">
                <a:solidFill>
                  <a:schemeClr val="dk1"/>
                </a:solidFill>
                <a:effectLst/>
                <a:latin typeface="+mn-lt"/>
                <a:ea typeface="+mn-ea"/>
                <a:cs typeface="+mn-cs"/>
              </a:rPr>
              <a:t>Trade Volumes, Seasonally Adjusted</a:t>
            </a:r>
            <a:endParaRPr lang="en-US" sz="1200">
              <a:effectLst/>
            </a:endParaRPr>
          </a:p>
          <a:p>
            <a:pPr algn="ctr" rtl="0"/>
            <a:r>
              <a:rPr lang="en-US" sz="1000" b="0" i="0" baseline="0">
                <a:solidFill>
                  <a:schemeClr val="dk1"/>
                </a:solidFill>
                <a:effectLst/>
                <a:latin typeface="+mn-lt"/>
                <a:ea typeface="+mn-ea"/>
                <a:cs typeface="+mn-cs"/>
              </a:rPr>
              <a:t>(Percentage change, February 2024 as compared to November </a:t>
            </a:r>
            <a:r>
              <a:rPr lang="en-US" sz="1000"/>
              <a:t>20</a:t>
            </a:r>
            <a:r>
              <a:rPr lang="en-US" sz="1000" b="0" i="0" baseline="0">
                <a:solidFill>
                  <a:schemeClr val="dk1"/>
                </a:solidFill>
                <a:effectLst/>
                <a:latin typeface="+mn-lt"/>
                <a:ea typeface="+mn-ea"/>
                <a:cs typeface="+mn-cs"/>
              </a:rPr>
              <a:t>23, and February 2023)</a:t>
            </a:r>
            <a:endParaRPr lang="en-US" sz="1000">
              <a:effectLst/>
            </a:endParaRPr>
          </a:p>
          <a:p>
            <a:pPr marL="0" marR="0" lvl="0" indent="0" algn="ctr" defTabSz="914400" eaLnBrk="1" fontAlgn="auto" latinLnBrk="0" hangingPunct="1">
              <a:lnSpc>
                <a:spcPct val="100000"/>
              </a:lnSpc>
              <a:spcBef>
                <a:spcPts val="0"/>
              </a:spcBef>
              <a:spcAft>
                <a:spcPts val="0"/>
              </a:spcAft>
              <a:buClrTx/>
              <a:buSzTx/>
              <a:buFontTx/>
              <a:buNone/>
              <a:tabLst/>
              <a:defRPr/>
            </a:pPr>
            <a:endParaRPr lang="en-US" sz="1000">
              <a:solidFill>
                <a:sysClr val="windowText" lastClr="000000"/>
              </a:solidFill>
              <a:latin typeface="Arial" panose="020B0604020202020204" pitchFamily="34" charset="0"/>
              <a:cs typeface="Arial" panose="020B0604020202020204" pitchFamily="34" charset="0"/>
            </a:endParaRPr>
          </a:p>
        </p:txBody>
      </p:sp>
      <p:sp>
        <p:nvSpPr>
          <p:cNvPr id="25" name="AutoShape 5">
            <a:extLst>
              <a:ext uri="{FF2B5EF4-FFF2-40B4-BE49-F238E27FC236}">
                <a16:creationId xmlns:a16="http://schemas.microsoft.com/office/drawing/2014/main" id="{D13B025E-276A-C820-274E-C71BB1A21CC3}"/>
              </a:ext>
            </a:extLst>
          </p:cNvPr>
          <p:cNvSpPr>
            <a:spLocks noChangeArrowheads="1"/>
          </p:cNvSpPr>
          <p:nvPr>
            <p:custDataLst>
              <p:tags r:id="rId1"/>
            </p:custDataLst>
          </p:nvPr>
        </p:nvSpPr>
        <p:spPr bwMode="auto">
          <a:xfrm rot="5400000">
            <a:off x="1630526" y="-571319"/>
            <a:ext cx="923660" cy="38640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a:sym typeface="Gill Sans"/>
              </a:rPr>
              <a:t>Disruptions in the Red Sea impacted shipping and traffic through the Suez Canal…</a:t>
            </a:r>
            <a:endParaRPr lang="en-US" sz="1400" b="1">
              <a:solidFill>
                <a:schemeClr val="bg1"/>
              </a:solidFill>
              <a:latin typeface="Arial" panose="020B0604020202020204"/>
              <a:cs typeface="Arial" panose="020B0604020202020204" pitchFamily="34" charset="0"/>
              <a:sym typeface="Gill Sans"/>
            </a:endParaRPr>
          </a:p>
        </p:txBody>
      </p:sp>
      <p:sp>
        <p:nvSpPr>
          <p:cNvPr id="30" name="TextBox 28">
            <a:extLst>
              <a:ext uri="{FF2B5EF4-FFF2-40B4-BE49-F238E27FC236}">
                <a16:creationId xmlns:a16="http://schemas.microsoft.com/office/drawing/2014/main" id="{3D6AF334-0A07-280C-877D-5B197FFFB61F}"/>
              </a:ext>
            </a:extLst>
          </p:cNvPr>
          <p:cNvSpPr txBox="1"/>
          <p:nvPr/>
        </p:nvSpPr>
        <p:spPr>
          <a:xfrm>
            <a:off x="8277828" y="1865753"/>
            <a:ext cx="3657601" cy="381463"/>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algn="ctr"/>
            <a:r>
              <a:rPr lang="en-US" sz="1200" b="1">
                <a:latin typeface="Arial" panose="020B0604020202020204" pitchFamily="34" charset="0"/>
                <a:cs typeface="Arial" panose="020B0604020202020204" pitchFamily="34" charset="0"/>
              </a:rPr>
              <a:t>JP Morgan EMBIG Spreads</a:t>
            </a:r>
          </a:p>
          <a:p>
            <a:pPr algn="ctr"/>
            <a:r>
              <a:rPr lang="en-US" sz="950">
                <a:latin typeface="Arial" panose="020B0604020202020204" pitchFamily="34" charset="0"/>
                <a:cs typeface="Arial" panose="020B0604020202020204" pitchFamily="34" charset="0"/>
              </a:rPr>
              <a:t>(Basis points)</a:t>
            </a:r>
          </a:p>
        </p:txBody>
      </p:sp>
      <p:sp>
        <p:nvSpPr>
          <p:cNvPr id="15" name="AutoShape 5">
            <a:extLst>
              <a:ext uri="{FF2B5EF4-FFF2-40B4-BE49-F238E27FC236}">
                <a16:creationId xmlns:a16="http://schemas.microsoft.com/office/drawing/2014/main" id="{DB9BBE77-1B16-1D8B-5F85-FA1D01A316E1}"/>
              </a:ext>
            </a:extLst>
          </p:cNvPr>
          <p:cNvSpPr>
            <a:spLocks noChangeArrowheads="1"/>
          </p:cNvSpPr>
          <p:nvPr>
            <p:custDataLst>
              <p:tags r:id="rId2"/>
            </p:custDataLst>
          </p:nvPr>
        </p:nvSpPr>
        <p:spPr bwMode="auto">
          <a:xfrm rot="5400000">
            <a:off x="5636017" y="-561519"/>
            <a:ext cx="923660" cy="38640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cs typeface="Arial"/>
                <a:sym typeface="Gill Sans"/>
              </a:rPr>
              <a:t>…with notable impacts on trade volumes in surrounding ports </a:t>
            </a:r>
            <a:endParaRPr lang="en-US" sz="1400" b="1">
              <a:solidFill>
                <a:schemeClr val="bg1"/>
              </a:solidFill>
              <a:latin typeface="Arial" panose="020B0604020202020204"/>
              <a:cs typeface="Arial" panose="020B0604020202020204" pitchFamily="34" charset="0"/>
              <a:sym typeface="Gill Sans"/>
            </a:endParaRPr>
          </a:p>
        </p:txBody>
      </p:sp>
      <p:sp>
        <p:nvSpPr>
          <p:cNvPr id="16" name="AutoShape 5">
            <a:extLst>
              <a:ext uri="{FF2B5EF4-FFF2-40B4-BE49-F238E27FC236}">
                <a16:creationId xmlns:a16="http://schemas.microsoft.com/office/drawing/2014/main" id="{C21308E3-C111-1EE9-76BD-12144C962549}"/>
              </a:ext>
            </a:extLst>
          </p:cNvPr>
          <p:cNvSpPr>
            <a:spLocks noChangeArrowheads="1"/>
          </p:cNvSpPr>
          <p:nvPr>
            <p:custDataLst>
              <p:tags r:id="rId3"/>
            </p:custDataLst>
          </p:nvPr>
        </p:nvSpPr>
        <p:spPr bwMode="auto">
          <a:xfrm rot="5400000">
            <a:off x="9644799" y="-571319"/>
            <a:ext cx="923660" cy="38640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a:solidFill>
                  <a:schemeClr val="bg1"/>
                </a:solidFill>
                <a:latin typeface="Arial" panose="020B0604020202020204"/>
                <a:sym typeface="Gill Sans"/>
              </a:rPr>
              <a:t> Sovereign spreads have mostly returned to pre-conflict levels</a:t>
            </a:r>
            <a:endParaRPr kumimoji="0" lang="en-US" sz="1400" b="1" i="0" u="none" strike="noStrike" kern="1200" cap="none" spc="0" normalizeH="0" baseline="0" noProof="0">
              <a:ln>
                <a:noFill/>
              </a:ln>
              <a:solidFill>
                <a:srgbClr val="FF0000"/>
              </a:solidFill>
              <a:effectLst/>
              <a:uLnTx/>
              <a:uFillTx/>
              <a:latin typeface="Arial" panose="020B0604020202020204"/>
              <a:ea typeface="+mn-ea"/>
              <a:cs typeface="+mn-cs"/>
              <a:sym typeface="Gill Sans"/>
            </a:endParaRPr>
          </a:p>
        </p:txBody>
      </p:sp>
      <p:sp>
        <p:nvSpPr>
          <p:cNvPr id="23" name="TextBox 3">
            <a:extLst>
              <a:ext uri="{FF2B5EF4-FFF2-40B4-BE49-F238E27FC236}">
                <a16:creationId xmlns:a16="http://schemas.microsoft.com/office/drawing/2014/main" id="{7B1210D5-B7EF-96B7-F97A-F2FDBE8BA29E}"/>
              </a:ext>
            </a:extLst>
          </p:cNvPr>
          <p:cNvSpPr txBox="1"/>
          <p:nvPr/>
        </p:nvSpPr>
        <p:spPr>
          <a:xfrm>
            <a:off x="81904" y="1764130"/>
            <a:ext cx="4008782" cy="584708"/>
          </a:xfrm>
          <a:prstGeom prst="rect">
            <a:avLst/>
          </a:prstGeom>
          <a:noFill/>
          <a:ln w="9525" cmpd="sng">
            <a:noFill/>
          </a:ln>
          <a:effectLst/>
        </p:spPr>
        <p:txBody>
          <a:bodyPr wrap="square" rtlCol="0" anchor="ctr"/>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algn="ctr" defTabSz="914314" eaLnBrk="1" fontAlgn="auto" latinLnBrk="0" hangingPunct="1">
              <a:lnSpc>
                <a:spcPct val="100000"/>
              </a:lnSpc>
              <a:spcBef>
                <a:spcPts val="0"/>
              </a:spcBef>
              <a:spcAft>
                <a:spcPts val="0"/>
              </a:spcAft>
              <a:buClrTx/>
              <a:buSzTx/>
              <a:buFontTx/>
              <a:buNone/>
              <a:tabLst/>
              <a:defRPr/>
            </a:pPr>
            <a:r>
              <a:rPr kumimoji="0" lang="en-US" sz="1200" b="1" i="0" u="none" strike="noStrike" kern="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Impact on Shipping Costs and Volumes</a:t>
            </a:r>
          </a:p>
          <a:p>
            <a:pPr marL="0" marR="0" lvl="0" indent="0" algn="ctr" defTabSz="914314" eaLnBrk="1" fontAlgn="auto" latinLnBrk="0" hangingPunct="1">
              <a:lnSpc>
                <a:spcPct val="100000"/>
              </a:lnSpc>
              <a:spcBef>
                <a:spcPts val="0"/>
              </a:spcBef>
              <a:spcAft>
                <a:spcPts val="0"/>
              </a:spcAft>
              <a:buClrTx/>
              <a:buSzTx/>
              <a:buFontTx/>
              <a:buNone/>
              <a:tabLst/>
              <a:defRPr/>
            </a:pPr>
            <a:r>
              <a:rPr kumimoji="0" lang="en-US" sz="1000" b="0" i="0" u="none" strike="noStrike" kern="0" cap="none" spc="0" normalizeH="0" baseline="0" noProof="0">
                <a:ln>
                  <a:noFill/>
                </a:ln>
                <a:solidFill>
                  <a:sysClr val="windowText" lastClr="000000"/>
                </a:solidFill>
                <a:effectLst/>
                <a:uLnTx/>
                <a:uFillTx/>
                <a:latin typeface="Arial" panose="020B0604020202020204"/>
                <a:ea typeface="+mn-ea"/>
                <a:cs typeface="Arial" panose="020B0604020202020204" pitchFamily="34" charset="0"/>
              </a:rPr>
              <a:t>(Index, October 1, 2023=100)</a:t>
            </a:r>
          </a:p>
        </p:txBody>
      </p:sp>
      <p:sp>
        <p:nvSpPr>
          <p:cNvPr id="10" name="TextBox 1">
            <a:extLst>
              <a:ext uri="{FF2B5EF4-FFF2-40B4-BE49-F238E27FC236}">
                <a16:creationId xmlns:a16="http://schemas.microsoft.com/office/drawing/2014/main" id="{955685C1-A9F0-916F-8B33-8A6ACF56D1ED}"/>
              </a:ext>
            </a:extLst>
          </p:cNvPr>
          <p:cNvSpPr txBox="1"/>
          <p:nvPr/>
        </p:nvSpPr>
        <p:spPr>
          <a:xfrm>
            <a:off x="4706454" y="6101600"/>
            <a:ext cx="3657600" cy="338554"/>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800"/>
              <a:t>Sources: </a:t>
            </a:r>
            <a:r>
              <a:rPr lang="en-US" sz="800" err="1"/>
              <a:t>PortWatch</a:t>
            </a:r>
            <a:r>
              <a:rPr lang="en-US" sz="800"/>
              <a:t>; and IMF staff calculations</a:t>
            </a:r>
          </a:p>
          <a:p>
            <a:r>
              <a:rPr lang="en-US" sz="800"/>
              <a:t>Note: The data capture trade in goods.</a:t>
            </a:r>
          </a:p>
        </p:txBody>
      </p:sp>
      <p:sp>
        <p:nvSpPr>
          <p:cNvPr id="20" name="TextBox 19">
            <a:extLst>
              <a:ext uri="{FF2B5EF4-FFF2-40B4-BE49-F238E27FC236}">
                <a16:creationId xmlns:a16="http://schemas.microsoft.com/office/drawing/2014/main" id="{2DB5376A-52C8-0F0F-7071-9620F44A432B}"/>
              </a:ext>
            </a:extLst>
          </p:cNvPr>
          <p:cNvSpPr txBox="1"/>
          <p:nvPr/>
        </p:nvSpPr>
        <p:spPr>
          <a:xfrm>
            <a:off x="446993" y="6111191"/>
            <a:ext cx="3968284" cy="584775"/>
          </a:xfrm>
          <a:prstGeom prst="rect">
            <a:avLst/>
          </a:prstGeom>
          <a:noFill/>
        </p:spPr>
        <p:txBody>
          <a:bodyPr wrap="square" lIns="91440" tIns="45720" rIns="91440" bIns="45720" rtlCol="0" anchor="t">
            <a:spAutoFit/>
          </a:bodyPr>
          <a:lstStyle/>
          <a:p>
            <a:r>
              <a:rPr lang="en-US" sz="800"/>
              <a:t>Source: Bloomberg Finance L.P., </a:t>
            </a:r>
            <a:r>
              <a:rPr lang="en-US" sz="800" err="1"/>
              <a:t>PortWatch</a:t>
            </a:r>
            <a:r>
              <a:rPr lang="en-US" sz="800"/>
              <a:t>; and IMF staff calculations.</a:t>
            </a:r>
          </a:p>
          <a:p>
            <a:r>
              <a:rPr lang="en-US" sz="800"/>
              <a:t>Note: The Europe/Mediterranean to China route shipping cost is the average cost for shipments between ports in Europe or the Mediterranean and ports in China or East Asia.</a:t>
            </a:r>
          </a:p>
        </p:txBody>
      </p:sp>
      <p:sp>
        <p:nvSpPr>
          <p:cNvPr id="28" name="TextBox 2">
            <a:extLst>
              <a:ext uri="{FF2B5EF4-FFF2-40B4-BE49-F238E27FC236}">
                <a16:creationId xmlns:a16="http://schemas.microsoft.com/office/drawing/2014/main" id="{5BEB17C7-4273-5772-007B-B72514BF605B}"/>
              </a:ext>
            </a:extLst>
          </p:cNvPr>
          <p:cNvSpPr txBox="1"/>
          <p:nvPr/>
        </p:nvSpPr>
        <p:spPr>
          <a:xfrm>
            <a:off x="8292999" y="6192503"/>
            <a:ext cx="3411491" cy="247651"/>
          </a:xfrm>
          <a:prstGeom prst="rect">
            <a:avLst/>
          </a:prstGeom>
          <a:solidFill>
            <a:schemeClr val="lt1"/>
          </a:solid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Arial" panose="020B0604020202020204" pitchFamily="34" charset="0"/>
                <a:cs typeface="Arial" panose="020B0604020202020204" pitchFamily="34" charset="0"/>
              </a:rPr>
              <a:t>Source: </a:t>
            </a:r>
            <a:r>
              <a:rPr lang="en-US" sz="800">
                <a:solidFill>
                  <a:schemeClr val="dk1"/>
                </a:solidFill>
                <a:effectLst/>
                <a:latin typeface="Arial" panose="020B0604020202020204" pitchFamily="34" charset="0"/>
                <a:ea typeface="+mn-ea"/>
                <a:cs typeface="Arial" panose="020B0604020202020204" pitchFamily="34" charset="0"/>
              </a:rPr>
              <a:t>Bloomberg Finance L.P</a:t>
            </a:r>
            <a:endParaRPr lang="en-US" sz="800" baseline="0">
              <a:latin typeface="Arial" panose="020B0604020202020204" pitchFamily="34" charset="0"/>
              <a:cs typeface="Arial" panose="020B0604020202020204" pitchFamily="34" charset="0"/>
            </a:endParaRPr>
          </a:p>
        </p:txBody>
      </p:sp>
      <p:graphicFrame>
        <p:nvGraphicFramePr>
          <p:cNvPr id="22" name="Chart 21">
            <a:extLst>
              <a:ext uri="{FF2B5EF4-FFF2-40B4-BE49-F238E27FC236}">
                <a16:creationId xmlns:a16="http://schemas.microsoft.com/office/drawing/2014/main" id="{784CF0C2-3898-40F7-A847-7FD378C5516A}"/>
              </a:ext>
            </a:extLst>
          </p:cNvPr>
          <p:cNvGraphicFramePr>
            <a:graphicFrameLocks/>
          </p:cNvGraphicFramePr>
          <p:nvPr>
            <p:extLst>
              <p:ext uri="{D42A27DB-BD31-4B8C-83A1-F6EECF244321}">
                <p14:modId xmlns:p14="http://schemas.microsoft.com/office/powerpoint/2010/main" val="215585182"/>
              </p:ext>
            </p:extLst>
          </p:nvPr>
        </p:nvGraphicFramePr>
        <p:xfrm>
          <a:off x="153794" y="2247216"/>
          <a:ext cx="3936892" cy="3761340"/>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24" name="Chart 23">
            <a:extLst>
              <a:ext uri="{FF2B5EF4-FFF2-40B4-BE49-F238E27FC236}">
                <a16:creationId xmlns:a16="http://schemas.microsoft.com/office/drawing/2014/main" id="{FC8AB2BB-5D5D-46ED-A06F-0265D5F0BEE5}"/>
              </a:ext>
            </a:extLst>
          </p:cNvPr>
          <p:cNvGraphicFramePr>
            <a:graphicFrameLocks/>
          </p:cNvGraphicFramePr>
          <p:nvPr>
            <p:extLst>
              <p:ext uri="{D42A27DB-BD31-4B8C-83A1-F6EECF244321}">
                <p14:modId xmlns:p14="http://schemas.microsoft.com/office/powerpoint/2010/main" val="3651346929"/>
              </p:ext>
            </p:extLst>
          </p:nvPr>
        </p:nvGraphicFramePr>
        <p:xfrm>
          <a:off x="4214888" y="2598382"/>
          <a:ext cx="3750017" cy="3263265"/>
        </p:xfrm>
        <a:graphic>
          <a:graphicData uri="http://schemas.openxmlformats.org/drawingml/2006/chart">
            <c:chart xmlns:c="http://schemas.openxmlformats.org/drawingml/2006/chart" xmlns:r="http://schemas.openxmlformats.org/officeDocument/2006/relationships" r:id="rId7"/>
          </a:graphicData>
        </a:graphic>
      </p:graphicFrame>
      <p:grpSp>
        <p:nvGrpSpPr>
          <p:cNvPr id="5" name="Group 4">
            <a:extLst>
              <a:ext uri="{FF2B5EF4-FFF2-40B4-BE49-F238E27FC236}">
                <a16:creationId xmlns:a16="http://schemas.microsoft.com/office/drawing/2014/main" id="{D471EC58-0351-4BAE-9304-3334DCB7BFB9}"/>
              </a:ext>
            </a:extLst>
          </p:cNvPr>
          <p:cNvGrpSpPr/>
          <p:nvPr/>
        </p:nvGrpSpPr>
        <p:grpSpPr>
          <a:xfrm>
            <a:off x="7809861" y="2366819"/>
            <a:ext cx="4146902" cy="3522133"/>
            <a:chOff x="0" y="0"/>
            <a:chExt cx="4224690" cy="3592047"/>
          </a:xfrm>
        </p:grpSpPr>
        <p:graphicFrame>
          <p:nvGraphicFramePr>
            <p:cNvPr id="6" name="Chart 5">
              <a:extLst>
                <a:ext uri="{FF2B5EF4-FFF2-40B4-BE49-F238E27FC236}">
                  <a16:creationId xmlns:a16="http://schemas.microsoft.com/office/drawing/2014/main" id="{1DCED48E-F349-E2EB-65B5-D7BB538660ED}"/>
                </a:ext>
              </a:extLst>
            </p:cNvPr>
            <p:cNvGraphicFramePr>
              <a:graphicFrameLocks/>
            </p:cNvGraphicFramePr>
            <p:nvPr>
              <p:extLst>
                <p:ext uri="{D42A27DB-BD31-4B8C-83A1-F6EECF244321}">
                  <p14:modId xmlns:p14="http://schemas.microsoft.com/office/powerpoint/2010/main" val="3595373845"/>
                </p:ext>
              </p:extLst>
            </p:nvPr>
          </p:nvGraphicFramePr>
          <p:xfrm>
            <a:off x="0" y="0"/>
            <a:ext cx="4224690" cy="3592047"/>
          </p:xfrm>
          <a:graphic>
            <a:graphicData uri="http://schemas.openxmlformats.org/drawingml/2006/chart">
              <c:chart xmlns:c="http://schemas.openxmlformats.org/drawingml/2006/chart" xmlns:r="http://schemas.openxmlformats.org/officeDocument/2006/relationships" r:id="rId8"/>
            </a:graphicData>
          </a:graphic>
        </p:graphicFrame>
        <p:sp>
          <p:nvSpPr>
            <p:cNvPr id="8" name="TextBox 32">
              <a:extLst>
                <a:ext uri="{FF2B5EF4-FFF2-40B4-BE49-F238E27FC236}">
                  <a16:creationId xmlns:a16="http://schemas.microsoft.com/office/drawing/2014/main" id="{0D71EF3B-3AA3-5F76-7B1D-D1FF43833664}"/>
                </a:ext>
              </a:extLst>
            </p:cNvPr>
            <p:cNvSpPr txBox="1"/>
            <p:nvPr/>
          </p:nvSpPr>
          <p:spPr>
            <a:xfrm>
              <a:off x="2490893" y="553246"/>
              <a:ext cx="726033" cy="247105"/>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altLang="zh-CN" sz="800">
                  <a:latin typeface="+mj-lt"/>
                </a:rPr>
                <a:t>Spreads widened</a:t>
              </a:r>
              <a:endParaRPr lang="en-US" sz="800">
                <a:latin typeface="+mj-lt"/>
              </a:endParaRPr>
            </a:p>
          </p:txBody>
        </p:sp>
        <p:sp>
          <p:nvSpPr>
            <p:cNvPr id="9" name="TextBox 33">
              <a:extLst>
                <a:ext uri="{FF2B5EF4-FFF2-40B4-BE49-F238E27FC236}">
                  <a16:creationId xmlns:a16="http://schemas.microsoft.com/office/drawing/2014/main" id="{4BC8CB80-B74C-0C27-C761-A9306DA9C259}"/>
                </a:ext>
              </a:extLst>
            </p:cNvPr>
            <p:cNvSpPr txBox="1"/>
            <p:nvPr/>
          </p:nvSpPr>
          <p:spPr>
            <a:xfrm>
              <a:off x="3071377" y="1094855"/>
              <a:ext cx="799002" cy="277010"/>
            </a:xfrm>
            <a:prstGeom prst="rect">
              <a:avLst/>
            </a:prstGeom>
            <a:noFill/>
            <a:ln w="9525" cmpd="sng">
              <a:no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mj-lt"/>
                </a:rPr>
                <a:t>Spreads narrowed</a:t>
              </a:r>
            </a:p>
          </p:txBody>
        </p:sp>
        <p:cxnSp>
          <p:nvCxnSpPr>
            <p:cNvPr id="11" name="Straight Arrow Connector 10">
              <a:extLst>
                <a:ext uri="{FF2B5EF4-FFF2-40B4-BE49-F238E27FC236}">
                  <a16:creationId xmlns:a16="http://schemas.microsoft.com/office/drawing/2014/main" id="{E935D2BD-EF6D-6CD6-BC25-591C39FE5BB6}"/>
                </a:ext>
              </a:extLst>
            </p:cNvPr>
            <p:cNvCxnSpPr/>
            <p:nvPr/>
          </p:nvCxnSpPr>
          <p:spPr>
            <a:xfrm flipH="1" flipV="1">
              <a:off x="2415208" y="720757"/>
              <a:ext cx="354709" cy="342830"/>
            </a:xfrm>
            <a:prstGeom prst="straightConnector1">
              <a:avLst/>
            </a:prstGeom>
            <a:ln w="952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B1A9CF92-27E3-B606-76FC-DBB46C1DBD8A}"/>
                </a:ext>
              </a:extLst>
            </p:cNvPr>
            <p:cNvCxnSpPr/>
            <p:nvPr/>
          </p:nvCxnSpPr>
          <p:spPr>
            <a:xfrm>
              <a:off x="2898341" y="1197481"/>
              <a:ext cx="358241" cy="340838"/>
            </a:xfrm>
            <a:prstGeom prst="straightConnector1">
              <a:avLst/>
            </a:prstGeom>
            <a:ln w="9525">
              <a:solidFill>
                <a:srgbClr val="00B0F0"/>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39524760"/>
      </p:ext>
    </p:extLst>
  </p:cSld>
  <p:clrMapOvr>
    <a:masterClrMapping/>
  </p:clrMapOvr>
  <p:transition>
    <p:fade/>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98E6DF-D65D-44F0-8ECB-6F7082E48CF9}"/>
              </a:ext>
            </a:extLst>
          </p:cNvPr>
          <p:cNvSpPr>
            <a:spLocks noGrp="1"/>
          </p:cNvSpPr>
          <p:nvPr>
            <p:ph type="title"/>
          </p:nvPr>
        </p:nvSpPr>
        <p:spPr>
          <a:xfrm>
            <a:off x="602969" y="128485"/>
            <a:ext cx="10900394" cy="659321"/>
          </a:xfrm>
        </p:spPr>
        <p:txBody>
          <a:bodyPr>
            <a:normAutofit/>
          </a:bodyPr>
          <a:lstStyle/>
          <a:p>
            <a:r>
              <a:rPr lang="en-US" sz="2400">
                <a:latin typeface="Arial Black"/>
                <a:cs typeface="Segoe UI"/>
              </a:rPr>
              <a:t>Amid easing inflationary pressures, monetary policy tightening is likely coming to an end, while fiscal outturns are mixed</a:t>
            </a:r>
          </a:p>
        </p:txBody>
      </p:sp>
      <p:sp>
        <p:nvSpPr>
          <p:cNvPr id="7" name="AutoShape 5">
            <a:extLst>
              <a:ext uri="{FF2B5EF4-FFF2-40B4-BE49-F238E27FC236}">
                <a16:creationId xmlns:a16="http://schemas.microsoft.com/office/drawing/2014/main" id="{6E787956-FE9E-273B-E1E6-C64B7F1292C3}"/>
              </a:ext>
            </a:extLst>
          </p:cNvPr>
          <p:cNvSpPr>
            <a:spLocks noChangeArrowheads="1"/>
          </p:cNvSpPr>
          <p:nvPr>
            <p:custDataLst>
              <p:tags r:id="rId1"/>
            </p:custDataLst>
          </p:nvPr>
        </p:nvSpPr>
        <p:spPr bwMode="auto">
          <a:xfrm rot="5400000">
            <a:off x="2910110" y="-1039994"/>
            <a:ext cx="766013" cy="48870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kumimoji="0" lang="en-US" sz="1400" b="1" i="0" u="none" strike="noStrike" kern="1200" cap="none" spc="0" normalizeH="0" baseline="0" noProof="0">
                <a:ln>
                  <a:noFill/>
                </a:ln>
                <a:solidFill>
                  <a:schemeClr val="bg1"/>
                </a:solidFill>
                <a:effectLst/>
                <a:uLnTx/>
                <a:uFillTx/>
                <a:latin typeface="Arial" panose="020B0604020202020204"/>
                <a:ea typeface="+mn-ea"/>
                <a:cs typeface="+mn-cs"/>
                <a:sym typeface="Gill Sans"/>
              </a:rPr>
              <a:t>Monetary tightening is likely coming to an end…</a:t>
            </a:r>
          </a:p>
        </p:txBody>
      </p:sp>
      <p:sp>
        <p:nvSpPr>
          <p:cNvPr id="15" name="TextBox 2">
            <a:extLst>
              <a:ext uri="{FF2B5EF4-FFF2-40B4-BE49-F238E27FC236}">
                <a16:creationId xmlns:a16="http://schemas.microsoft.com/office/drawing/2014/main" id="{35987405-2CAD-7D8D-42E2-D0EAD582A39C}"/>
              </a:ext>
            </a:extLst>
          </p:cNvPr>
          <p:cNvSpPr txBox="1"/>
          <p:nvPr/>
        </p:nvSpPr>
        <p:spPr>
          <a:xfrm>
            <a:off x="602969" y="1865285"/>
            <a:ext cx="5380294" cy="400110"/>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i="0" baseline="0">
                <a:solidFill>
                  <a:sysClr val="windowText" lastClr="000000"/>
                </a:solidFill>
                <a:effectLst/>
                <a:latin typeface="+mj-lt"/>
                <a:ea typeface="+mn-ea"/>
                <a:cs typeface="+mn-cs"/>
              </a:rPr>
              <a:t>MENA: Policy Interest Rates</a:t>
            </a:r>
            <a:br>
              <a:rPr lang="en-US" sz="1000" b="1" i="0" baseline="0">
                <a:solidFill>
                  <a:sysClr val="windowText" lastClr="000000"/>
                </a:solidFill>
                <a:effectLst/>
                <a:latin typeface="+mj-lt"/>
                <a:ea typeface="+mn-ea"/>
                <a:cs typeface="+mn-cs"/>
              </a:rPr>
            </a:br>
            <a:r>
              <a:rPr lang="en-US" sz="1000" b="0" i="0" baseline="0">
                <a:solidFill>
                  <a:sysClr val="windowText" lastClr="000000"/>
                </a:solidFill>
                <a:effectLst/>
                <a:latin typeface="+mj-lt"/>
                <a:ea typeface="+mn-ea"/>
                <a:cs typeface="+mn-cs"/>
              </a:rPr>
              <a:t>(Percent)</a:t>
            </a:r>
            <a:endParaRPr lang="en-US" sz="1000" b="0" i="0">
              <a:solidFill>
                <a:sysClr val="windowText" lastClr="000000"/>
              </a:solidFill>
              <a:effectLst/>
              <a:latin typeface="+mj-lt"/>
            </a:endParaRPr>
          </a:p>
        </p:txBody>
      </p:sp>
      <p:sp>
        <p:nvSpPr>
          <p:cNvPr id="6" name="TextBox 6">
            <a:extLst>
              <a:ext uri="{FF2B5EF4-FFF2-40B4-BE49-F238E27FC236}">
                <a16:creationId xmlns:a16="http://schemas.microsoft.com/office/drawing/2014/main" id="{24373F24-7ECE-96F5-0A0B-B83D3C95081D}"/>
              </a:ext>
            </a:extLst>
          </p:cNvPr>
          <p:cNvSpPr txBox="1"/>
          <p:nvPr/>
        </p:nvSpPr>
        <p:spPr>
          <a:xfrm>
            <a:off x="849576" y="5982196"/>
            <a:ext cx="5133688" cy="468820"/>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Sources: Haver Analytics; National authorities; and IMF staff calculations. </a:t>
            </a:r>
          </a:p>
          <a:p>
            <a:pPr marL="0" marR="0" lvl="0" indent="0" defTabSz="914400" rtl="0" eaLnBrk="1" fontAlgn="auto" latinLnBrk="0" hangingPunct="1">
              <a:lnSpc>
                <a:spcPct val="100000"/>
              </a:lnSpc>
              <a:spcBef>
                <a:spcPts val="0"/>
              </a:spcBef>
              <a:spcAft>
                <a:spcPts val="0"/>
              </a:spcAft>
              <a:buClrTx/>
              <a:buSzTx/>
              <a:buFontTx/>
              <a:buNone/>
              <a:tabLst/>
              <a:defRPr/>
            </a:pPr>
            <a:r>
              <a:rPr kumimoji="0" lang="en-US" sz="800" b="0" i="0" u="none" strike="noStrike" kern="0" cap="none" spc="0" normalizeH="0" baseline="0" noProof="0">
                <a:ln>
                  <a:noFill/>
                </a:ln>
                <a:solidFill>
                  <a:sysClr val="windowText" lastClr="000000"/>
                </a:solidFill>
                <a:effectLst/>
                <a:uLnTx/>
                <a:uFillTx/>
                <a:latin typeface="Arial" panose="020B0604020202020204" pitchFamily="34" charset="0"/>
                <a:ea typeface="+mn-ea"/>
                <a:cs typeface="Arial" panose="020B0604020202020204" pitchFamily="34" charset="0"/>
              </a:rPr>
              <a:t>Note: Country abbreviations are International Organization for Standardization country codes. The ranges around the neutral rate estimates reflect one SD confidence intervals.</a:t>
            </a:r>
          </a:p>
        </p:txBody>
      </p:sp>
      <p:sp>
        <p:nvSpPr>
          <p:cNvPr id="4" name="TextBox 2">
            <a:extLst>
              <a:ext uri="{FF2B5EF4-FFF2-40B4-BE49-F238E27FC236}">
                <a16:creationId xmlns:a16="http://schemas.microsoft.com/office/drawing/2014/main" id="{2FDCF961-F6F7-56A0-93D5-41A9F2F2CD88}"/>
              </a:ext>
            </a:extLst>
          </p:cNvPr>
          <p:cNvSpPr txBox="1"/>
          <p:nvPr/>
        </p:nvSpPr>
        <p:spPr>
          <a:xfrm>
            <a:off x="6053457" y="1865285"/>
            <a:ext cx="5698761" cy="400110"/>
          </a:xfrm>
          <a:prstGeom prst="rect">
            <a:avLst/>
          </a:prstGeom>
          <a:solidFill>
            <a:sysClr val="window" lastClr="FFFFFF"/>
          </a:solid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a:solidFill>
                  <a:sysClr val="windowText" lastClr="000000"/>
                </a:solidFill>
                <a:latin typeface="Arial" panose="020B0604020202020204" pitchFamily="34" charset="0"/>
                <a:ea typeface="+mn-ea"/>
                <a:cs typeface="Arial" panose="020B0604020202020204" pitchFamily="34" charset="0"/>
              </a:rPr>
              <a:t>MENA: Change</a:t>
            </a:r>
            <a:r>
              <a:rPr lang="en-US" sz="1000" b="1" baseline="0">
                <a:solidFill>
                  <a:sysClr val="windowText" lastClr="000000"/>
                </a:solidFill>
                <a:latin typeface="Arial" panose="020B0604020202020204" pitchFamily="34" charset="0"/>
                <a:ea typeface="+mn-ea"/>
                <a:cs typeface="Arial" panose="020B0604020202020204" pitchFamily="34" charset="0"/>
              </a:rPr>
              <a:t> in </a:t>
            </a:r>
            <a:r>
              <a:rPr lang="en-US" sz="1000" b="1">
                <a:solidFill>
                  <a:sysClr val="windowText" lastClr="000000"/>
                </a:solidFill>
                <a:latin typeface="Arial" panose="020B0604020202020204" pitchFamily="34" charset="0"/>
                <a:cs typeface="Arial" panose="020B0604020202020204" pitchFamily="34" charset="0"/>
              </a:rPr>
              <a:t>Primary</a:t>
            </a:r>
            <a:r>
              <a:rPr lang="en-US" sz="1000" b="1" baseline="0">
                <a:solidFill>
                  <a:sysClr val="windowText" lastClr="000000"/>
                </a:solidFill>
                <a:latin typeface="Arial" panose="020B0604020202020204" pitchFamily="34" charset="0"/>
                <a:ea typeface="+mn-ea"/>
                <a:cs typeface="Arial" panose="020B0604020202020204" pitchFamily="34" charset="0"/>
              </a:rPr>
              <a:t> Balances (excluding grants)</a:t>
            </a:r>
            <a:r>
              <a:rPr lang="en-US" sz="1000" b="1">
                <a:solidFill>
                  <a:sysClr val="windowText" lastClr="000000"/>
                </a:solidFill>
                <a:latin typeface="Arial" panose="020B0604020202020204" pitchFamily="34" charset="0"/>
                <a:ea typeface="+mn-ea"/>
                <a:cs typeface="Arial" panose="020B0604020202020204" pitchFamily="34" charset="0"/>
              </a:rPr>
              <a:t>, 2022-23</a:t>
            </a:r>
            <a:br>
              <a:rPr lang="en-US" sz="1000" b="1" i="0" baseline="0">
                <a:solidFill>
                  <a:sysClr val="windowText" lastClr="000000"/>
                </a:solidFill>
                <a:effectLst/>
                <a:latin typeface="+mj-lt"/>
                <a:ea typeface="+mn-ea"/>
                <a:cs typeface="+mn-cs"/>
              </a:rPr>
            </a:br>
            <a:r>
              <a:rPr lang="en-US" sz="1000" b="0" i="0" baseline="0">
                <a:solidFill>
                  <a:sysClr val="windowText" lastClr="000000"/>
                </a:solidFill>
                <a:effectLst/>
                <a:latin typeface="+mj-lt"/>
                <a:ea typeface="+mn-ea"/>
                <a:cs typeface="+mn-cs"/>
              </a:rPr>
              <a:t>(Percent of GDP; Percent of Non-oil GDP for Oil Exporters, average)</a:t>
            </a:r>
            <a:endParaRPr lang="en-US" sz="1000" b="0" i="0">
              <a:solidFill>
                <a:sysClr val="windowText" lastClr="000000"/>
              </a:solidFill>
              <a:effectLst/>
              <a:latin typeface="+mj-lt"/>
            </a:endParaRPr>
          </a:p>
        </p:txBody>
      </p:sp>
      <p:sp>
        <p:nvSpPr>
          <p:cNvPr id="5" name="TextBox 6">
            <a:extLst>
              <a:ext uri="{FF2B5EF4-FFF2-40B4-BE49-F238E27FC236}">
                <a16:creationId xmlns:a16="http://schemas.microsoft.com/office/drawing/2014/main" id="{7B59DEAE-E36A-E71A-647A-1DAFA4CA9DBB}"/>
              </a:ext>
            </a:extLst>
          </p:cNvPr>
          <p:cNvSpPr txBox="1"/>
          <p:nvPr/>
        </p:nvSpPr>
        <p:spPr>
          <a:xfrm>
            <a:off x="6305289" y="5982196"/>
            <a:ext cx="5245027" cy="573502"/>
          </a:xfrm>
          <a:prstGeom prst="rect">
            <a:avLst/>
          </a:prstGeom>
          <a:solidFill>
            <a:sysClr val="window" lastClr="FFFFFF"/>
          </a:solidFill>
          <a:ln w="9525" cmpd="sng">
            <a:noFill/>
          </a:ln>
          <a:effectLst/>
        </p:spPr>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r>
              <a:rPr lang="en-US" sz="800">
                <a:latin typeface="Arial" panose="020B0604020202020204" pitchFamily="34" charset="0"/>
                <a:cs typeface="Arial" panose="020B0604020202020204" pitchFamily="34" charset="0"/>
              </a:rPr>
              <a:t>Sources: IMF, World Economic Outlook database; and IMF staff</a:t>
            </a:r>
            <a:r>
              <a:rPr lang="en-US" sz="800" baseline="0">
                <a:latin typeface="Arial" panose="020B0604020202020204" pitchFamily="34" charset="0"/>
                <a:cs typeface="Arial" panose="020B0604020202020204" pitchFamily="34" charset="0"/>
              </a:rPr>
              <a:t> calculations. </a:t>
            </a:r>
          </a:p>
          <a:p>
            <a:r>
              <a:rPr lang="en-US" sz="800">
                <a:latin typeface="Arial" panose="020B0604020202020204" pitchFamily="34" charset="0"/>
                <a:cs typeface="Arial" panose="020B0604020202020204" pitchFamily="34" charset="0"/>
              </a:rPr>
              <a:t>Note: Country abbreviations are International Organization for Standardization country codes. EM&amp;MI = emerging market and middle-income economies; GCC = Gulf Cooperation Council; LIC = low-income country; OE = oil exporter</a:t>
            </a:r>
          </a:p>
        </p:txBody>
      </p:sp>
      <p:sp>
        <p:nvSpPr>
          <p:cNvPr id="10" name="AutoShape 5">
            <a:extLst>
              <a:ext uri="{FF2B5EF4-FFF2-40B4-BE49-F238E27FC236}">
                <a16:creationId xmlns:a16="http://schemas.microsoft.com/office/drawing/2014/main" id="{12D91E86-A22B-15A8-1BDE-4E82ADF3B15A}"/>
              </a:ext>
            </a:extLst>
          </p:cNvPr>
          <p:cNvSpPr>
            <a:spLocks noChangeArrowheads="1"/>
          </p:cNvSpPr>
          <p:nvPr>
            <p:custDataLst>
              <p:tags r:id="rId2"/>
            </p:custDataLst>
          </p:nvPr>
        </p:nvSpPr>
        <p:spPr bwMode="auto">
          <a:xfrm rot="5400000">
            <a:off x="8445380" y="-1039994"/>
            <a:ext cx="766013" cy="4887082"/>
          </a:xfrm>
          <a:prstGeom prst="homePlate">
            <a:avLst>
              <a:gd name="adj" fmla="val 17185"/>
            </a:avLst>
          </a:prstGeom>
          <a:solidFill>
            <a:srgbClr val="004C97"/>
          </a:solidFill>
          <a:ln>
            <a:noFill/>
          </a:ln>
        </p:spPr>
        <p:txBody>
          <a:bodyPr rot="10800000" vert="eaVert" lIns="0" tIns="0" rIns="0" bIns="0" anchor="ctr"/>
          <a:lstStyle>
            <a:lvl1pPr>
              <a:defRPr sz="2400">
                <a:solidFill>
                  <a:schemeClr val="tx1"/>
                </a:solidFill>
                <a:latin typeface="Book Antiqua" panose="02040602050305030304" pitchFamily="18" charset="0"/>
              </a:defRPr>
            </a:lvl1pPr>
            <a:lvl2pPr marL="742950" indent="-285750">
              <a:defRPr sz="2400">
                <a:solidFill>
                  <a:schemeClr val="tx1"/>
                </a:solidFill>
                <a:latin typeface="Book Antiqua" panose="02040602050305030304" pitchFamily="18" charset="0"/>
              </a:defRPr>
            </a:lvl2pPr>
            <a:lvl3pPr marL="1143000" indent="-228600">
              <a:defRPr sz="2400">
                <a:solidFill>
                  <a:schemeClr val="tx1"/>
                </a:solidFill>
                <a:latin typeface="Book Antiqua" panose="02040602050305030304" pitchFamily="18" charset="0"/>
              </a:defRPr>
            </a:lvl3pPr>
            <a:lvl4pPr marL="1600200" indent="-228600">
              <a:defRPr sz="2400">
                <a:solidFill>
                  <a:schemeClr val="tx1"/>
                </a:solidFill>
                <a:latin typeface="Book Antiqua" panose="02040602050305030304" pitchFamily="18" charset="0"/>
              </a:defRPr>
            </a:lvl4pPr>
            <a:lvl5pPr marL="2057400" indent="-228600">
              <a:defRPr sz="2400">
                <a:solidFill>
                  <a:schemeClr val="tx1"/>
                </a:solidFill>
                <a:latin typeface="Book Antiqua" panose="02040602050305030304" pitchFamily="18" charset="0"/>
              </a:defRPr>
            </a:lvl5pPr>
            <a:lvl6pPr marL="2514600" indent="-228600" eaLnBrk="0" fontAlgn="base" hangingPunct="0">
              <a:spcBef>
                <a:spcPct val="0"/>
              </a:spcBef>
              <a:spcAft>
                <a:spcPct val="0"/>
              </a:spcAft>
              <a:defRPr sz="2400">
                <a:solidFill>
                  <a:schemeClr val="tx1"/>
                </a:solidFill>
                <a:latin typeface="Book Antiqua" panose="02040602050305030304" pitchFamily="18" charset="0"/>
              </a:defRPr>
            </a:lvl6pPr>
            <a:lvl7pPr marL="2971800" indent="-228600" eaLnBrk="0" fontAlgn="base" hangingPunct="0">
              <a:spcBef>
                <a:spcPct val="0"/>
              </a:spcBef>
              <a:spcAft>
                <a:spcPct val="0"/>
              </a:spcAft>
              <a:defRPr sz="2400">
                <a:solidFill>
                  <a:schemeClr val="tx1"/>
                </a:solidFill>
                <a:latin typeface="Book Antiqua" panose="02040602050305030304" pitchFamily="18" charset="0"/>
              </a:defRPr>
            </a:lvl7pPr>
            <a:lvl8pPr marL="3429000" indent="-228600" eaLnBrk="0" fontAlgn="base" hangingPunct="0">
              <a:spcBef>
                <a:spcPct val="0"/>
              </a:spcBef>
              <a:spcAft>
                <a:spcPct val="0"/>
              </a:spcAft>
              <a:defRPr sz="2400">
                <a:solidFill>
                  <a:schemeClr val="tx1"/>
                </a:solidFill>
                <a:latin typeface="Book Antiqua" panose="02040602050305030304" pitchFamily="18" charset="0"/>
              </a:defRPr>
            </a:lvl8pPr>
            <a:lvl9pPr marL="3886200" indent="-228600" eaLnBrk="0" fontAlgn="base" hangingPunct="0">
              <a:spcBef>
                <a:spcPct val="0"/>
              </a:spcBef>
              <a:spcAft>
                <a:spcPct val="0"/>
              </a:spcAft>
              <a:defRPr sz="2400">
                <a:solidFill>
                  <a:schemeClr val="tx1"/>
                </a:solidFill>
                <a:latin typeface="Book Antiqua" panose="02040602050305030304" pitchFamily="18" charset="0"/>
              </a:defRPr>
            </a:lvl9pPr>
          </a:lstStyle>
          <a:p>
            <a:pPr marL="0" marR="0" lvl="0" indent="0" algn="ctr" defTabSz="642915" rtl="0" eaLnBrk="0" fontAlgn="base" latinLnBrk="0" hangingPunct="0">
              <a:lnSpc>
                <a:spcPct val="100000"/>
              </a:lnSpc>
              <a:spcBef>
                <a:spcPct val="0"/>
              </a:spcBef>
              <a:spcAft>
                <a:spcPct val="0"/>
              </a:spcAft>
              <a:buClrTx/>
              <a:buSzTx/>
              <a:buFontTx/>
              <a:buNone/>
              <a:tabLst/>
              <a:defRPr/>
            </a:pPr>
            <a:r>
              <a:rPr lang="en-US" sz="1400" b="1" i="0" u="none" strike="noStrike" kern="1200" cap="none" spc="0" normalizeH="0" baseline="0" noProof="0">
                <a:ln>
                  <a:noFill/>
                </a:ln>
                <a:solidFill>
                  <a:schemeClr val="bg1"/>
                </a:solidFill>
                <a:effectLst/>
                <a:uLnTx/>
                <a:uFillTx/>
                <a:latin typeface="Arial" panose="020B0604020202020204"/>
                <a:cs typeface="Arial"/>
              </a:rPr>
              <a:t>…while fiscal outturns were mixed</a:t>
            </a:r>
          </a:p>
        </p:txBody>
      </p:sp>
      <p:graphicFrame>
        <p:nvGraphicFramePr>
          <p:cNvPr id="9" name="Chart 8">
            <a:extLst>
              <a:ext uri="{FF2B5EF4-FFF2-40B4-BE49-F238E27FC236}">
                <a16:creationId xmlns:a16="http://schemas.microsoft.com/office/drawing/2014/main" id="{85077702-CC75-0448-1C56-FDD326DA3194}"/>
              </a:ext>
            </a:extLst>
          </p:cNvPr>
          <p:cNvGraphicFramePr>
            <a:graphicFrameLocks/>
          </p:cNvGraphicFramePr>
          <p:nvPr>
            <p:extLst>
              <p:ext uri="{D42A27DB-BD31-4B8C-83A1-F6EECF244321}">
                <p14:modId xmlns:p14="http://schemas.microsoft.com/office/powerpoint/2010/main" val="3365446687"/>
              </p:ext>
            </p:extLst>
          </p:nvPr>
        </p:nvGraphicFramePr>
        <p:xfrm>
          <a:off x="849575" y="2251934"/>
          <a:ext cx="4831354" cy="357206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11" name="Chart 10">
            <a:extLst>
              <a:ext uri="{FF2B5EF4-FFF2-40B4-BE49-F238E27FC236}">
                <a16:creationId xmlns:a16="http://schemas.microsoft.com/office/drawing/2014/main" id="{57522D3F-ED3D-7923-10CE-B974C8E82AE8}"/>
              </a:ext>
            </a:extLst>
          </p:cNvPr>
          <p:cNvGraphicFramePr>
            <a:graphicFrameLocks/>
          </p:cNvGraphicFramePr>
          <p:nvPr>
            <p:extLst>
              <p:ext uri="{D42A27DB-BD31-4B8C-83A1-F6EECF244321}">
                <p14:modId xmlns:p14="http://schemas.microsoft.com/office/powerpoint/2010/main" val="3842037252"/>
              </p:ext>
            </p:extLst>
          </p:nvPr>
        </p:nvGraphicFramePr>
        <p:xfrm>
          <a:off x="6096000" y="2265395"/>
          <a:ext cx="5543480" cy="3574241"/>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3946074666"/>
      </p:ext>
    </p:extLst>
  </p:cSld>
  <p:clrMapOvr>
    <a:masterClrMapping/>
  </p:clrMapOvr>
  <p:transition>
    <p:fade/>
  </p:transition>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004C9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18D0F-D192-467B-BAC4-C500B7327A25}"/>
              </a:ext>
            </a:extLst>
          </p:cNvPr>
          <p:cNvSpPr>
            <a:spLocks noGrp="1"/>
          </p:cNvSpPr>
          <p:nvPr>
            <p:ph type="title"/>
          </p:nvPr>
        </p:nvSpPr>
        <p:spPr>
          <a:xfrm>
            <a:off x="707571" y="2351977"/>
            <a:ext cx="10896600" cy="1329373"/>
          </a:xfrm>
        </p:spPr>
        <p:txBody>
          <a:bodyPr>
            <a:noAutofit/>
          </a:bodyPr>
          <a:lstStyle/>
          <a:p>
            <a:pPr algn="ctr">
              <a:lnSpc>
                <a:spcPct val="150000"/>
              </a:lnSpc>
              <a:spcAft>
                <a:spcPts val="1200"/>
              </a:spcAft>
            </a:pPr>
            <a:r>
              <a:rPr lang="en-US" sz="3300">
                <a:latin typeface="Arial Black"/>
              </a:rPr>
              <a:t>Outlook</a:t>
            </a:r>
            <a:endParaRPr lang="en-US" sz="3300"/>
          </a:p>
        </p:txBody>
      </p:sp>
    </p:spTree>
    <p:extLst>
      <p:ext uri="{BB962C8B-B14F-4D97-AF65-F5344CB8AC3E}">
        <p14:creationId xmlns:p14="http://schemas.microsoft.com/office/powerpoint/2010/main" val="282025224"/>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2.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33.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pxnmjWzFP1UOrY73khy34xw"/>
</p:tagLst>
</file>

<file path=ppt/theme/theme1.xml><?xml version="1.0" encoding="utf-8"?>
<a:theme xmlns:a="http://schemas.openxmlformats.org/drawingml/2006/main" name="4_Custom Design">
  <a:themeElements>
    <a:clrScheme name="IMF Colors V2">
      <a:dk1>
        <a:srgbClr val="000000"/>
      </a:dk1>
      <a:lt1>
        <a:srgbClr val="FEFEFE"/>
      </a:lt1>
      <a:dk2>
        <a:srgbClr val="004C97"/>
      </a:dk2>
      <a:lt2>
        <a:srgbClr val="CAEDFE"/>
      </a:lt2>
      <a:accent1>
        <a:srgbClr val="009CDE"/>
      </a:accent1>
      <a:accent2>
        <a:srgbClr val="F2A900"/>
      </a:accent2>
      <a:accent3>
        <a:srgbClr val="8030A7"/>
      </a:accent3>
      <a:accent4>
        <a:srgbClr val="DA281C"/>
      </a:accent4>
      <a:accent5>
        <a:srgbClr val="78BE20"/>
      </a:accent5>
      <a:accent6>
        <a:srgbClr val="00B0B9"/>
      </a:accent6>
      <a:hlink>
        <a:srgbClr val="0065B3"/>
      </a:hlink>
      <a:folHlink>
        <a:srgbClr val="FFBD00"/>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8" id="{34518DDD-2F67-7047-97D8-E7E4766D9226}" vid="{A3D9BB1D-CBFC-F94A-A503-59128DD95E5E}"/>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IMF Colors V2">
    <a:dk1>
      <a:srgbClr val="000000"/>
    </a:dk1>
    <a:lt1>
      <a:srgbClr val="FEFEFE"/>
    </a:lt1>
    <a:dk2>
      <a:srgbClr val="004C97"/>
    </a:dk2>
    <a:lt2>
      <a:srgbClr val="CAEDFE"/>
    </a:lt2>
    <a:accent1>
      <a:srgbClr val="009CDE"/>
    </a:accent1>
    <a:accent2>
      <a:srgbClr val="F2A900"/>
    </a:accent2>
    <a:accent3>
      <a:srgbClr val="8030A7"/>
    </a:accent3>
    <a:accent4>
      <a:srgbClr val="DA281C"/>
    </a:accent4>
    <a:accent5>
      <a:srgbClr val="78BE20"/>
    </a:accent5>
    <a:accent6>
      <a:srgbClr val="00B0B9"/>
    </a:accent6>
    <a:hlink>
      <a:srgbClr val="0065B3"/>
    </a:hlink>
    <a:folHlink>
      <a:srgbClr val="FFBD00"/>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lcf76f155ced4ddcb4097134ff3c332f xmlns="17ac9971-ba94-4a44-b55e-b5632be7420b">
      <Terms xmlns="http://schemas.microsoft.com/office/infopath/2007/PartnerControls"/>
    </lcf76f155ced4ddcb4097134ff3c332f>
    <TaxCatchAll xmlns="74e6f7e9-3a24-4def-900b-191a91390bd5" xsi:nil="true"/>
    <SharedWithUsers xmlns="74e6f7e9-3a24-4def-900b-191a91390bd5">
      <UserInfo>
        <DisplayName>Menkulasi, Jeta</DisplayName>
        <AccountId>28</AccountId>
        <AccountType/>
      </UserInfo>
      <UserInfo>
        <DisplayName>Koranchelian, Taline</DisplayName>
        <AccountId>44</AccountId>
        <AccountType/>
      </UserInfo>
      <UserInfo>
        <DisplayName>Velkumar, Subi Suvetha</DisplayName>
        <AccountId>67</AccountId>
        <AccountType/>
      </UserInfo>
      <UserInfo>
        <DisplayName>Boranova, Vizhdan</DisplayName>
        <AccountId>35</AccountId>
        <AccountType/>
      </UserInfo>
      <UserInfo>
        <DisplayName>Brown, Bronwen J.</DisplayName>
        <AccountId>59</AccountId>
        <AccountType/>
      </UserInfo>
      <UserInfo>
        <DisplayName>Abel, Will</DisplayName>
        <AccountId>123</AccountId>
        <AccountType/>
      </UserInfo>
      <UserInfo>
        <DisplayName>Abdulkarim, Azhin Ihsan</DisplayName>
        <AccountId>17</AccountId>
        <AccountType/>
      </UserInfo>
      <UserInfo>
        <DisplayName>Gedrimaite, Gintare</DisplayName>
        <AccountId>20</AccountId>
        <AccountType/>
      </UserInfo>
      <UserInfo>
        <DisplayName>Randen, Roy Keith</DisplayName>
        <AccountId>34</AccountId>
        <AccountType/>
      </UserInfo>
      <UserInfo>
        <DisplayName>Serra, Cesar Manuel</DisplayName>
        <AccountId>23</AccountId>
        <AccountType/>
      </UserInfo>
      <UserInfo>
        <DisplayName>Bizimana, Olivier</DisplayName>
        <AccountId>24</AccountId>
        <AccountType/>
      </UserInfo>
      <UserInfo>
        <DisplayName>Hlayhel, Bashar</DisplayName>
        <AccountId>43</AccountId>
        <AccountType/>
      </UserInfo>
      <UserInfo>
        <DisplayName>Garcia-Verdu, Rodrigo</DisplayName>
        <AccountId>30</AccountId>
        <AccountType/>
      </UserInfo>
      <UserInfo>
        <DisplayName>Abdih, Yasser</DisplayName>
        <AccountId>33</AccountId>
        <AccountType/>
      </UserInfo>
      <UserInfo>
        <DisplayName>Gori, Filippo</DisplayName>
        <AccountId>41</AccountId>
        <AccountType/>
      </UserInfo>
      <UserInfo>
        <DisplayName>Matheson, Troy Dale</DisplayName>
        <AccountId>29</AccountId>
        <AccountType/>
      </UserInfo>
      <UserInfo>
        <DisplayName>Christiansen, Lone Engbo</DisplayName>
        <AccountId>127</AccountId>
        <AccountType/>
      </UserInfo>
      <UserInfo>
        <DisplayName>Sakha, Sahra</DisplayName>
        <AccountId>25</AccountId>
        <AccountType/>
      </UserInfo>
      <UserInfo>
        <DisplayName>Gaetskaya, Maria</DisplayName>
        <AccountId>40</AccountId>
        <AccountType/>
      </UserInfo>
      <UserInfo>
        <DisplayName>Belkhir, Mohamed</DisplayName>
        <AccountId>18</AccountId>
        <AccountType/>
      </UserInfo>
      <UserInfo>
        <DisplayName>Kroen, Thomas</DisplayName>
        <AccountId>70</AccountId>
        <AccountType/>
      </UserInfo>
      <UserInfo>
        <DisplayName>Meeting Hall</DisplayName>
        <AccountId>144</AccountId>
        <AccountType/>
      </UserInfo>
      <UserInfo>
        <DisplayName>Meeting Hall B</DisplayName>
        <AccountId>145</AccountId>
        <AccountType/>
      </UserInfo>
      <UserInfo>
        <DisplayName>Mircheva, Borislava</DisplayName>
        <AccountId>264</AccountId>
        <AccountType/>
      </UserInfo>
      <UserInfo>
        <DisplayName>Bluedorn, John Christopher</DisplayName>
        <AccountId>234</AccountId>
        <AccountType/>
      </UserInfo>
      <UserInfo>
        <DisplayName>OLATIDOYE, ADETORO Oluwafunmilayo</DisplayName>
        <AccountId>141</AccountId>
        <AccountType/>
      </UserInfo>
      <UserInfo>
        <DisplayName>Zaffaroni, Joanna G.</DisplayName>
        <AccountId>200</AccountId>
        <AccountType/>
      </UserInfo>
      <UserInfo>
        <DisplayName>Ladreit, Colombe</DisplayName>
        <AccountId>235</AccountId>
        <AccountType/>
      </UserInfo>
      <UserInfo>
        <DisplayName>Dang, Steven</DisplayName>
        <AccountId>203</AccountId>
        <AccountType/>
      </UserInfo>
      <UserInfo>
        <DisplayName>Tabti, Bilal</DisplayName>
        <AccountId>303</AccountId>
        <AccountType/>
      </UserInfo>
      <UserInfo>
        <DisplayName>Zhang, Qirui</DisplayName>
        <AccountId>204</AccountId>
        <AccountType/>
      </UserInfo>
      <UserInfo>
        <DisplayName>Dudu, Hasan</DisplayName>
        <AccountId>140</AccountId>
        <AccountType/>
      </UserInfo>
      <UserInfo>
        <DisplayName>Nechi, Salem</DisplayName>
        <AccountId>253</AccountId>
        <AccountType/>
      </UserInfo>
      <UserInfo>
        <DisplayName>Gupta, Rhea</DisplayName>
        <AccountId>291</AccountId>
        <AccountType/>
      </UserInfo>
      <UserInfo>
        <DisplayName>Abajyan, Gohar</DisplayName>
        <AccountId>16</AccountId>
        <AccountType/>
      </UserInfo>
      <UserInfo>
        <DisplayName>Apostolou, Apostolos</DisplayName>
        <AccountId>217</AccountId>
        <AccountType/>
      </UserInfo>
      <UserInfo>
        <DisplayName>Al Masri, Diala</DisplayName>
        <AccountId>277</AccountId>
        <AccountType/>
      </UserInfo>
      <UserInfo>
        <DisplayName>Radzewicz-Bak, Bozena</DisplayName>
        <AccountId>276</AccountId>
        <AccountType/>
      </UserInfo>
      <UserInfo>
        <DisplayName>Piontek, Thomas</DisplayName>
        <AccountId>191</AccountId>
        <AccountType/>
      </UserInfo>
      <UserInfo>
        <DisplayName>Hajdenberg, Alejandro</DisplayName>
        <AccountId>274</AccountId>
        <AccountType/>
      </UserInfo>
      <UserInfo>
        <DisplayName>Liu, Fei</DisplayName>
        <AccountId>201</AccountId>
        <AccountType/>
      </UserInfo>
      <UserInfo>
        <DisplayName>Kireyev, Alexei P.</DisplayName>
        <AccountId>422</AccountId>
        <AccountType/>
      </UserInfo>
      <UserInfo>
        <DisplayName>Zaher, Mohd S.M.</DisplayName>
        <AccountId>428</AccountId>
        <AccountType/>
      </UserInfo>
    </SharedWithUsers>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7197167DB1510F439663434E6D69AAA7" ma:contentTypeVersion="16" ma:contentTypeDescription="Create a new document." ma:contentTypeScope="" ma:versionID="3004bab34171256fbc0c7a793b9a6699">
  <xsd:schema xmlns:xsd="http://www.w3.org/2001/XMLSchema" xmlns:xs="http://www.w3.org/2001/XMLSchema" xmlns:p="http://schemas.microsoft.com/office/2006/metadata/properties" xmlns:ns2="17ac9971-ba94-4a44-b55e-b5632be7420b" xmlns:ns3="74e6f7e9-3a24-4def-900b-191a91390bd5" targetNamespace="http://schemas.microsoft.com/office/2006/metadata/properties" ma:root="true" ma:fieldsID="8764b600f87bba3e0a484753181a2692" ns2:_="" ns3:_="">
    <xsd:import namespace="17ac9971-ba94-4a44-b55e-b5632be7420b"/>
    <xsd:import namespace="74e6f7e9-3a24-4def-900b-191a91390bd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bjectDetectorVersions" minOccurs="0"/>
                <xsd:element ref="ns2:MediaServiceOCR"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7ac9971-ba94-4a44-b55e-b5632be7420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781b0229-19ef-4425-8520-9f00e8db620a"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bjectDetectorVersions" ma:index="21" nillable="true" ma:displayName="MediaServiceObjectDetectorVersions" ma:hidden="true" ma:indexed="true" ma:internalName="MediaServiceObjectDetectorVersions" ma:readOnly="true">
      <xsd:simpleType>
        <xsd:restriction base="dms:Text"/>
      </xsd:simpleType>
    </xsd:element>
    <xsd:element name="MediaServiceOCR" ma:index="22" nillable="true" ma:displayName="Extracted Text" ma:internalName="MediaServiceOCR" ma:readOnly="true">
      <xsd:simpleType>
        <xsd:restriction base="dms:Note">
          <xsd:maxLength value="255"/>
        </xsd:restriction>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74e6f7e9-3a24-4def-900b-191a91390bd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2824f2f1-6dc2-496a-978d-07c1beaae920}" ma:internalName="TaxCatchAll" ma:showField="CatchAllData" ma:web="74e6f7e9-3a24-4def-900b-191a91390bd5">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58192EA-F634-4924-B9EC-6FE7A54079C7}">
  <ds:schemaRefs>
    <ds:schemaRef ds:uri="http://schemas.microsoft.com/sharepoint/v3/contenttype/forms"/>
  </ds:schemaRefs>
</ds:datastoreItem>
</file>

<file path=customXml/itemProps2.xml><?xml version="1.0" encoding="utf-8"?>
<ds:datastoreItem xmlns:ds="http://schemas.openxmlformats.org/officeDocument/2006/customXml" ds:itemID="{C367B2EF-EA93-451E-84D9-3AF75A8156E4}">
  <ds:schemaRefs>
    <ds:schemaRef ds:uri="http://purl.org/dc/terms/"/>
    <ds:schemaRef ds:uri="http://schemas.microsoft.com/office/2006/documentManagement/types"/>
    <ds:schemaRef ds:uri="http://purl.org/dc/elements/1.1/"/>
    <ds:schemaRef ds:uri="http://www.w3.org/XML/1998/namespace"/>
    <ds:schemaRef ds:uri="17ac9971-ba94-4a44-b55e-b5632be7420b"/>
    <ds:schemaRef ds:uri="http://purl.org/dc/dcmitype/"/>
    <ds:schemaRef ds:uri="74e6f7e9-3a24-4def-900b-191a91390bd5"/>
    <ds:schemaRef ds:uri="http://schemas.microsoft.com/office/infopath/2007/PartnerControls"/>
    <ds:schemaRef ds:uri="http://schemas.openxmlformats.org/package/2006/metadata/core-properties"/>
    <ds:schemaRef ds:uri="http://schemas.microsoft.com/office/2006/metadata/properties"/>
  </ds:schemaRefs>
</ds:datastoreItem>
</file>

<file path=customXml/itemProps3.xml><?xml version="1.0" encoding="utf-8"?>
<ds:datastoreItem xmlns:ds="http://schemas.openxmlformats.org/officeDocument/2006/customXml" ds:itemID="{666E6023-78E2-4B21-AA96-A8F129826D00}">
  <ds:schemaRefs>
    <ds:schemaRef ds:uri="17ac9971-ba94-4a44-b55e-b5632be7420b"/>
    <ds:schemaRef ds:uri="74e6f7e9-3a24-4def-900b-191a91390bd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blank</Template>
  <TotalTime>0</TotalTime>
  <Words>6211</Words>
  <Application>Microsoft Office PowerPoint</Application>
  <PresentationFormat>Widescreen</PresentationFormat>
  <Paragraphs>475</Paragraphs>
  <Slides>45</Slides>
  <Notes>40</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45</vt:i4>
      </vt:variant>
    </vt:vector>
  </HeadingPairs>
  <TitlesOfParts>
    <vt:vector size="60" baseType="lpstr">
      <vt:lpstr>.HelveticaNeueDeskInterface-Regular</vt:lpstr>
      <vt:lpstr>Arial</vt:lpstr>
      <vt:lpstr>Arial Black</vt:lpstr>
      <vt:lpstr>Arial Narrow</vt:lpstr>
      <vt:lpstr>ArialMT</vt:lpstr>
      <vt:lpstr>Calibri</vt:lpstr>
      <vt:lpstr>Cambria Math</vt:lpstr>
      <vt:lpstr>Lato</vt:lpstr>
      <vt:lpstr>Lucida Grande</vt:lpstr>
      <vt:lpstr>LucidaGrande</vt:lpstr>
      <vt:lpstr>Montserrat</vt:lpstr>
      <vt:lpstr>Segoe UI</vt:lpstr>
      <vt:lpstr>Univers</vt:lpstr>
      <vt:lpstr>Wingdings</vt:lpstr>
      <vt:lpstr>4_Custom Design</vt:lpstr>
      <vt:lpstr>PowerPoint Presentation</vt:lpstr>
      <vt:lpstr>PowerPoint Presentation</vt:lpstr>
      <vt:lpstr>PowerPoint Presentation</vt:lpstr>
      <vt:lpstr>Middle East and Central Asia  Regional Economic Outlook  An Uneven Recovery amid High Uncertainty</vt:lpstr>
      <vt:lpstr>Recent Developments</vt:lpstr>
      <vt:lpstr>Growth in MENA is slowing, amid declining inflation </vt:lpstr>
      <vt:lpstr>Conflicts are impacting trade, transportation, and neighboring economies, while financial markets remain stable</vt:lpstr>
      <vt:lpstr>Amid easing inflationary pressures, monetary policy tightening is likely coming to an end, while fiscal outturns are mixed</vt:lpstr>
      <vt:lpstr>Outlook</vt:lpstr>
      <vt:lpstr>No break from challenges for MENA economies </vt:lpstr>
      <vt:lpstr>Oil dependence, conflicts, uncertainties and policy settings are shaping an uneven recovery across MENA economies  </vt:lpstr>
      <vt:lpstr>However, elevated debt levels and borrowing costs pose financing challenges among MENA EM&amp;MIs</vt:lpstr>
      <vt:lpstr>Risks</vt:lpstr>
      <vt:lpstr>Downside risks and uncertainty have risen</vt:lpstr>
      <vt:lpstr>Policy Priorities</vt:lpstr>
      <vt:lpstr>PowerPoint Presentation</vt:lpstr>
      <vt:lpstr>The IMF remains strongly engaged in supporting the region</vt:lpstr>
      <vt:lpstr>CD continues to expand</vt:lpstr>
      <vt:lpstr>Thank you</vt:lpstr>
      <vt:lpstr>Fragile Foundations: The Lasting Economic Scars of Conflict</vt:lpstr>
      <vt:lpstr>Motivation and Outline </vt:lpstr>
      <vt:lpstr>A Region Prone to Conflict </vt:lpstr>
      <vt:lpstr>ME&amp;CA has seen frequent and severe conflicts</vt:lpstr>
      <vt:lpstr>Social Effects</vt:lpstr>
      <vt:lpstr>Intense and prolonged conflicts can disrupt the accumulation of human capital and social cohesion</vt:lpstr>
      <vt:lpstr>Economic Effects</vt:lpstr>
      <vt:lpstr>The impact of conflict in ME&amp;CA economies…</vt:lpstr>
      <vt:lpstr>Heterogeneous effects are at play</vt:lpstr>
      <vt:lpstr>Spillovers</vt:lpstr>
      <vt:lpstr>Spillovers from conflict are damaging to bordering economies</vt:lpstr>
      <vt:lpstr>Main Takeaways </vt:lpstr>
      <vt:lpstr>Annex</vt:lpstr>
      <vt:lpstr>Local projection specification</vt:lpstr>
      <vt:lpstr>Trade Patterns amid Shocks and a Changing Geoeconomic Landscape</vt:lpstr>
      <vt:lpstr>Outline</vt:lpstr>
      <vt:lpstr>Shocks and rising trade restrictions are reshaping trade</vt:lpstr>
      <vt:lpstr>Trade diversion following Russia’s war in Ukraine is reshaping trade patterns across the CCA and MENA regions</vt:lpstr>
      <vt:lpstr>Red Sea disruptions are weighing on trade in MENA</vt:lpstr>
      <vt:lpstr>Amid rising trade restrictions affecting CCA and MENA countries</vt:lpstr>
      <vt:lpstr>A changing geoeconomic landscape could further shift trade patterns </vt:lpstr>
      <vt:lpstr>PowerPoint Presentation</vt:lpstr>
      <vt:lpstr>Policy actions can expand trade gains and prevent losses</vt:lpstr>
      <vt:lpstr>Decisive and targeted policy actions  are needed </vt:lpstr>
      <vt:lpstr>Policies can boost trade and growth while mitigating the adverse effects of shocks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Boranova, Vizhdan</dc:creator>
  <cp:lastModifiedBy>Awad, Basil</cp:lastModifiedBy>
  <cp:revision>2</cp:revision>
  <cp:lastPrinted>2024-03-27T19:29:00Z</cp:lastPrinted>
  <dcterms:created xsi:type="dcterms:W3CDTF">2021-08-27T16:00:13Z</dcterms:created>
  <dcterms:modified xsi:type="dcterms:W3CDTF">2024-05-23T08:59:57Z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0c07ed86-5dc5-4593-ad03-a8684b843815_Enabled">
    <vt:lpwstr>true</vt:lpwstr>
  </property>
  <property fmtid="{D5CDD505-2E9C-101B-9397-08002B2CF9AE}" pid="3" name="MSIP_Label_0c07ed86-5dc5-4593-ad03-a8684b843815_SetDate">
    <vt:lpwstr>2021-09-28T04:28:51Z</vt:lpwstr>
  </property>
  <property fmtid="{D5CDD505-2E9C-101B-9397-08002B2CF9AE}" pid="4" name="MSIP_Label_0c07ed86-5dc5-4593-ad03-a8684b843815_Method">
    <vt:lpwstr>Privileged</vt:lpwstr>
  </property>
  <property fmtid="{D5CDD505-2E9C-101B-9397-08002B2CF9AE}" pid="5" name="MSIP_Label_0c07ed86-5dc5-4593-ad03-a8684b843815_Name">
    <vt:lpwstr>0c07ed86-5dc5-4593-ad03-a8684b843815</vt:lpwstr>
  </property>
  <property fmtid="{D5CDD505-2E9C-101B-9397-08002B2CF9AE}" pid="6" name="MSIP_Label_0c07ed86-5dc5-4593-ad03-a8684b843815_SiteId">
    <vt:lpwstr>8085fa43-302e-45bd-b171-a6648c3b6be7</vt:lpwstr>
  </property>
  <property fmtid="{D5CDD505-2E9C-101B-9397-08002B2CF9AE}" pid="7" name="MSIP_Label_0c07ed86-5dc5-4593-ad03-a8684b843815_ActionId">
    <vt:lpwstr>5c536dd0-344b-454e-9a1b-b251d56f1ef3</vt:lpwstr>
  </property>
  <property fmtid="{D5CDD505-2E9C-101B-9397-08002B2CF9AE}" pid="8" name="MSIP_Label_0c07ed86-5dc5-4593-ad03-a8684b843815_ContentBits">
    <vt:lpwstr>0</vt:lpwstr>
  </property>
  <property fmtid="{D5CDD505-2E9C-101B-9397-08002B2CF9AE}" pid="9" name="ContentTypeId">
    <vt:lpwstr>0x0101007197167DB1510F439663434E6D69AAA7</vt:lpwstr>
  </property>
  <property fmtid="{D5CDD505-2E9C-101B-9397-08002B2CF9AE}" pid="10" name="MediaServiceImageTags">
    <vt:lpwstr/>
  </property>
  <property fmtid="{D5CDD505-2E9C-101B-9397-08002B2CF9AE}" pid="11" name="eDOCS AutoSave">
    <vt:lpwstr/>
  </property>
</Properties>
</file>