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1"/>
  </p:notesMasterIdLst>
  <p:handoutMasterIdLst>
    <p:handoutMasterId r:id="rId32"/>
  </p:handoutMasterIdLst>
  <p:sldIdLst>
    <p:sldId id="1262" r:id="rId2"/>
    <p:sldId id="3859" r:id="rId3"/>
    <p:sldId id="1263" r:id="rId4"/>
    <p:sldId id="3849" r:id="rId5"/>
    <p:sldId id="3874" r:id="rId6"/>
    <p:sldId id="3824" r:id="rId7"/>
    <p:sldId id="3876" r:id="rId8"/>
    <p:sldId id="1264" r:id="rId9"/>
    <p:sldId id="3866" r:id="rId10"/>
    <p:sldId id="3796" r:id="rId11"/>
    <p:sldId id="3868" r:id="rId12"/>
    <p:sldId id="3878" r:id="rId13"/>
    <p:sldId id="3869" r:id="rId14"/>
    <p:sldId id="3870" r:id="rId15"/>
    <p:sldId id="3850" r:id="rId16"/>
    <p:sldId id="1247" r:id="rId17"/>
    <p:sldId id="1245" r:id="rId18"/>
    <p:sldId id="3853" r:id="rId19"/>
    <p:sldId id="3872" r:id="rId20"/>
    <p:sldId id="3852" r:id="rId21"/>
    <p:sldId id="1290" r:id="rId22"/>
    <p:sldId id="1292" r:id="rId23"/>
    <p:sldId id="3851" r:id="rId24"/>
    <p:sldId id="3847" r:id="rId25"/>
    <p:sldId id="3861" r:id="rId26"/>
    <p:sldId id="3835" r:id="rId27"/>
    <p:sldId id="3827" r:id="rId28"/>
    <p:sldId id="3864" r:id="rId29"/>
    <p:sldId id="3863" r:id="rId30"/>
  </p:sldIdLst>
  <p:sldSz cx="12192000" cy="6858000"/>
  <p:notesSz cx="7023100" cy="9309100"/>
  <p:defaultTextStyle>
    <a:defPPr>
      <a:defRPr lang="en-US"/>
    </a:defPPr>
    <a:lvl1pPr marL="0" algn="l" defTabSz="914314" rtl="0" eaLnBrk="1" latinLnBrk="0" hangingPunct="1">
      <a:defRPr sz="1800" kern="1200">
        <a:solidFill>
          <a:schemeClr val="tx1"/>
        </a:solidFill>
        <a:latin typeface="+mn-lt"/>
        <a:ea typeface="+mn-ea"/>
        <a:cs typeface="+mn-cs"/>
      </a:defRPr>
    </a:lvl1pPr>
    <a:lvl2pPr marL="457157" algn="l" defTabSz="914314" rtl="0" eaLnBrk="1" latinLnBrk="0" hangingPunct="1">
      <a:defRPr sz="1800" kern="1200">
        <a:solidFill>
          <a:schemeClr val="tx1"/>
        </a:solidFill>
        <a:latin typeface="+mn-lt"/>
        <a:ea typeface="+mn-ea"/>
        <a:cs typeface="+mn-cs"/>
      </a:defRPr>
    </a:lvl2pPr>
    <a:lvl3pPr marL="914314" algn="l" defTabSz="914314" rtl="0" eaLnBrk="1" latinLnBrk="0" hangingPunct="1">
      <a:defRPr sz="1800" kern="1200">
        <a:solidFill>
          <a:schemeClr val="tx1"/>
        </a:solidFill>
        <a:latin typeface="+mn-lt"/>
        <a:ea typeface="+mn-ea"/>
        <a:cs typeface="+mn-cs"/>
      </a:defRPr>
    </a:lvl3pPr>
    <a:lvl4pPr marL="1371472" algn="l" defTabSz="914314" rtl="0" eaLnBrk="1" latinLnBrk="0" hangingPunct="1">
      <a:defRPr sz="1800" kern="1200">
        <a:solidFill>
          <a:schemeClr val="tx1"/>
        </a:solidFill>
        <a:latin typeface="+mn-lt"/>
        <a:ea typeface="+mn-ea"/>
        <a:cs typeface="+mn-cs"/>
      </a:defRPr>
    </a:lvl4pPr>
    <a:lvl5pPr marL="1828628" algn="l" defTabSz="914314" rtl="0" eaLnBrk="1" latinLnBrk="0" hangingPunct="1">
      <a:defRPr sz="1800" kern="1200">
        <a:solidFill>
          <a:schemeClr val="tx1"/>
        </a:solidFill>
        <a:latin typeface="+mn-lt"/>
        <a:ea typeface="+mn-ea"/>
        <a:cs typeface="+mn-cs"/>
      </a:defRPr>
    </a:lvl5pPr>
    <a:lvl6pPr marL="2285785" algn="l" defTabSz="914314" rtl="0" eaLnBrk="1" latinLnBrk="0" hangingPunct="1">
      <a:defRPr sz="1800" kern="1200">
        <a:solidFill>
          <a:schemeClr val="tx1"/>
        </a:solidFill>
        <a:latin typeface="+mn-lt"/>
        <a:ea typeface="+mn-ea"/>
        <a:cs typeface="+mn-cs"/>
      </a:defRPr>
    </a:lvl6pPr>
    <a:lvl7pPr marL="2742942" algn="l" defTabSz="914314" rtl="0" eaLnBrk="1" latinLnBrk="0" hangingPunct="1">
      <a:defRPr sz="1800" kern="1200">
        <a:solidFill>
          <a:schemeClr val="tx1"/>
        </a:solidFill>
        <a:latin typeface="+mn-lt"/>
        <a:ea typeface="+mn-ea"/>
        <a:cs typeface="+mn-cs"/>
      </a:defRPr>
    </a:lvl7pPr>
    <a:lvl8pPr marL="3200100" algn="l" defTabSz="914314" rtl="0" eaLnBrk="1" latinLnBrk="0" hangingPunct="1">
      <a:defRPr sz="1800" kern="1200">
        <a:solidFill>
          <a:schemeClr val="tx1"/>
        </a:solidFill>
        <a:latin typeface="+mn-lt"/>
        <a:ea typeface="+mn-ea"/>
        <a:cs typeface="+mn-cs"/>
      </a:defRPr>
    </a:lvl8pPr>
    <a:lvl9pPr marL="3657257" algn="l" defTabSz="914314"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31754463-30FA-824E-9681-17E0926DDDD5}">
          <p14:sldIdLst>
            <p14:sldId id="1262"/>
            <p14:sldId id="3859"/>
            <p14:sldId id="1263"/>
            <p14:sldId id="3849"/>
            <p14:sldId id="3874"/>
            <p14:sldId id="3824"/>
            <p14:sldId id="3876"/>
            <p14:sldId id="1264"/>
            <p14:sldId id="3866"/>
            <p14:sldId id="3796"/>
            <p14:sldId id="3868"/>
            <p14:sldId id="3878"/>
            <p14:sldId id="3869"/>
            <p14:sldId id="3870"/>
            <p14:sldId id="3850"/>
            <p14:sldId id="1247"/>
            <p14:sldId id="1245"/>
            <p14:sldId id="3853"/>
            <p14:sldId id="3872"/>
            <p14:sldId id="3852"/>
            <p14:sldId id="1290"/>
            <p14:sldId id="1292"/>
            <p14:sldId id="3851"/>
            <p14:sldId id="3847"/>
            <p14:sldId id="3861"/>
            <p14:sldId id="3835"/>
            <p14:sldId id="3827"/>
            <p14:sldId id="3864"/>
            <p14:sldId id="3863"/>
          </p14:sldIdLst>
        </p14:section>
      </p14:sectionLst>
    </p:ext>
    <p:ext uri="{EFAFB233-063F-42B5-8137-9DF3F51BA10A}">
      <p15:sldGuideLst xmlns:p15="http://schemas.microsoft.com/office/powerpoint/2012/main"/>
    </p:ext>
    <p:ext uri="{2D200454-40CA-4A62-9FC3-DE9A4176ACB9}">
      <p15:notesGuideLst xmlns:p15="http://schemas.microsoft.com/office/powerpoint/2012/main">
        <p15:guide id="1" orient="horz" pos="2844" userDrawn="1">
          <p15:clr>
            <a:srgbClr val="A4A3A4"/>
          </p15:clr>
        </p15:guide>
        <p15:guide id="2" pos="2124" userDrawn="1">
          <p15:clr>
            <a:srgbClr val="A4A3A4"/>
          </p15:clr>
        </p15:guide>
        <p15:guide id="3" orient="horz" pos="2932" userDrawn="1">
          <p15:clr>
            <a:srgbClr val="A4A3A4"/>
          </p15:clr>
        </p15:guide>
        <p15:guide id="4" pos="2212"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7" name="Cardarelli, Roberto" initials="CR" lastIdx="30" clrIdx="6">
    <p:extLst>
      <p:ext uri="{19B8F6BF-5375-455C-9EA6-DF929625EA0E}">
        <p15:presenceInfo xmlns:p15="http://schemas.microsoft.com/office/powerpoint/2012/main" userId="S::RCardarelli@imf.org::b9909e8d-ec03-4564-8a22-370cd5d889b5" providerId="AD"/>
      </p:ext>
    </p:extLst>
  </p:cmAuthor>
  <p:cmAuthor id="1" name="Nandwa, Boaz" initials="NB" lastIdx="10" clrIdx="0"/>
  <p:cmAuthor id="2" name="Kamil Dybczak" initials="KD" lastIdx="10" clrIdx="1"/>
  <p:cmAuthor id="3" name="Tamirisa, Natalia" initials="TN" lastIdx="12" clrIdx="2"/>
  <p:cmAuthor id="4" name="Almalik, Mansour" initials="AM" lastIdx="6" clrIdx="3"/>
  <p:cmAuthor id="5" name="Pierre, Gaelle" initials="PG" lastIdx="3" clrIdx="4"/>
  <p:cmAuthor id="6" name="Basile, Gregory" initials="BG" lastIdx="9" clrIdx="5"/>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46C0A"/>
    <a:srgbClr val="4B8CAD"/>
    <a:srgbClr val="BEFCFF"/>
    <a:srgbClr val="E5F7CE"/>
    <a:srgbClr val="96BA79"/>
    <a:srgbClr val="FFFFFF"/>
    <a:srgbClr val="CADCBC"/>
    <a:srgbClr val="93A9CF"/>
    <a:srgbClr val="A6A6A6"/>
    <a:srgbClr val="25D12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A712193-4037-42AD-B4AF-F6797D71EA18}" v="3" dt="2024-04-30T11:30:56.30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3511" autoAdjust="0"/>
    <p:restoredTop sz="87682" autoAdjust="0"/>
  </p:normalViewPr>
  <p:slideViewPr>
    <p:cSldViewPr snapToGrid="0">
      <p:cViewPr varScale="1">
        <p:scale>
          <a:sx n="94" d="100"/>
          <a:sy n="94" d="100"/>
        </p:scale>
        <p:origin x="114" y="660"/>
      </p:cViewPr>
      <p:guideLst/>
    </p:cSldViewPr>
  </p:slideViewPr>
  <p:outlineViewPr>
    <p:cViewPr>
      <p:scale>
        <a:sx n="33" d="100"/>
        <a:sy n="33" d="100"/>
      </p:scale>
      <p:origin x="0" y="-1104"/>
    </p:cViewPr>
  </p:outlineViewPr>
  <p:notesTextViewPr>
    <p:cViewPr>
      <p:scale>
        <a:sx n="3" d="2"/>
        <a:sy n="3" d="2"/>
      </p:scale>
      <p:origin x="0" y="0"/>
    </p:cViewPr>
  </p:notesTextViewPr>
  <p:sorterViewPr>
    <p:cViewPr varScale="1">
      <p:scale>
        <a:sx n="1" d="1"/>
        <a:sy n="1" d="1"/>
      </p:scale>
      <p:origin x="0" y="0"/>
    </p:cViewPr>
  </p:sorterViewPr>
  <p:notesViewPr>
    <p:cSldViewPr snapToGrid="0">
      <p:cViewPr varScale="1">
        <p:scale>
          <a:sx n="167" d="100"/>
          <a:sy n="167" d="100"/>
        </p:scale>
        <p:origin x="4152" y="184"/>
      </p:cViewPr>
      <p:guideLst>
        <p:guide orient="horz" pos="2844"/>
        <p:guide pos="2124"/>
        <p:guide orient="horz" pos="2932"/>
        <p:guide pos="2212"/>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microsoft.com/office/2015/10/relationships/revisionInfo" Target="revisionInfo.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commentAuthors" Target="commentAuthors.xml"/><Relationship Id="rId38"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ippolyte" userId="a5265edd-3184-41ba-9a26-eba983effb0e" providerId="ADAL" clId="{8A712193-4037-42AD-B4AF-F6797D71EA18}"/>
    <pc:docChg chg="custSel addSld delSld modSld sldOrd modSection">
      <pc:chgData name="Hippolyte" userId="a5265edd-3184-41ba-9a26-eba983effb0e" providerId="ADAL" clId="{8A712193-4037-42AD-B4AF-F6797D71EA18}" dt="2024-04-30T11:31:36.281" v="129" actId="20577"/>
      <pc:docMkLst>
        <pc:docMk/>
      </pc:docMkLst>
      <pc:sldChg chg="new del ord">
        <pc:chgData name="Hippolyte" userId="a5265edd-3184-41ba-9a26-eba983effb0e" providerId="ADAL" clId="{8A712193-4037-42AD-B4AF-F6797D71EA18}" dt="2024-04-30T11:28:27.210" v="4" actId="47"/>
        <pc:sldMkLst>
          <pc:docMk/>
          <pc:sldMk cId="1900252996" sldId="3873"/>
        </pc:sldMkLst>
      </pc:sldChg>
      <pc:sldChg chg="modSp add mod">
        <pc:chgData name="Hippolyte" userId="a5265edd-3184-41ba-9a26-eba983effb0e" providerId="ADAL" clId="{8A712193-4037-42AD-B4AF-F6797D71EA18}" dt="2024-04-30T11:29:35.811" v="28" actId="114"/>
        <pc:sldMkLst>
          <pc:docMk/>
          <pc:sldMk cId="1807873261" sldId="3874"/>
        </pc:sldMkLst>
        <pc:spChg chg="mod">
          <ac:chgData name="Hippolyte" userId="a5265edd-3184-41ba-9a26-eba983effb0e" providerId="ADAL" clId="{8A712193-4037-42AD-B4AF-F6797D71EA18}" dt="2024-04-30T11:29:35.811" v="28" actId="114"/>
          <ac:spMkLst>
            <pc:docMk/>
            <pc:sldMk cId="1807873261" sldId="3874"/>
            <ac:spMk id="3" creationId="{E4405503-1C20-44DE-8E73-B797D78092D8}"/>
          </ac:spMkLst>
        </pc:spChg>
      </pc:sldChg>
      <pc:sldChg chg="new del">
        <pc:chgData name="Hippolyte" userId="a5265edd-3184-41ba-9a26-eba983effb0e" providerId="ADAL" clId="{8A712193-4037-42AD-B4AF-F6797D71EA18}" dt="2024-04-30T11:29:54.052" v="31" actId="47"/>
        <pc:sldMkLst>
          <pc:docMk/>
          <pc:sldMk cId="3816881651" sldId="3875"/>
        </pc:sldMkLst>
      </pc:sldChg>
      <pc:sldChg chg="modSp add mod">
        <pc:chgData name="Hippolyte" userId="a5265edd-3184-41ba-9a26-eba983effb0e" providerId="ADAL" clId="{8A712193-4037-42AD-B4AF-F6797D71EA18}" dt="2024-04-30T11:30:31.013" v="60" actId="20577"/>
        <pc:sldMkLst>
          <pc:docMk/>
          <pc:sldMk cId="3833970419" sldId="3876"/>
        </pc:sldMkLst>
        <pc:spChg chg="mod">
          <ac:chgData name="Hippolyte" userId="a5265edd-3184-41ba-9a26-eba983effb0e" providerId="ADAL" clId="{8A712193-4037-42AD-B4AF-F6797D71EA18}" dt="2024-04-30T11:30:31.013" v="60" actId="20577"/>
          <ac:spMkLst>
            <pc:docMk/>
            <pc:sldMk cId="3833970419" sldId="3876"/>
            <ac:spMk id="3" creationId="{E4405503-1C20-44DE-8E73-B797D78092D8}"/>
          </ac:spMkLst>
        </pc:spChg>
      </pc:sldChg>
      <pc:sldChg chg="new del ord">
        <pc:chgData name="Hippolyte" userId="a5265edd-3184-41ba-9a26-eba983effb0e" providerId="ADAL" clId="{8A712193-4037-42AD-B4AF-F6797D71EA18}" dt="2024-04-30T11:30:58.547" v="65" actId="47"/>
        <pc:sldMkLst>
          <pc:docMk/>
          <pc:sldMk cId="3902798679" sldId="3877"/>
        </pc:sldMkLst>
      </pc:sldChg>
      <pc:sldChg chg="modSp add mod">
        <pc:chgData name="Hippolyte" userId="a5265edd-3184-41ba-9a26-eba983effb0e" providerId="ADAL" clId="{8A712193-4037-42AD-B4AF-F6797D71EA18}" dt="2024-04-30T11:31:36.281" v="129" actId="20577"/>
        <pc:sldMkLst>
          <pc:docMk/>
          <pc:sldMk cId="657298426" sldId="3878"/>
        </pc:sldMkLst>
        <pc:spChg chg="mod">
          <ac:chgData name="Hippolyte" userId="a5265edd-3184-41ba-9a26-eba983effb0e" providerId="ADAL" clId="{8A712193-4037-42AD-B4AF-F6797D71EA18}" dt="2024-04-30T11:31:36.281" v="129" actId="20577"/>
          <ac:spMkLst>
            <pc:docMk/>
            <pc:sldMk cId="657298426" sldId="3878"/>
            <ac:spMk id="3" creationId="{E4405503-1C20-44DE-8E73-B797D78092D8}"/>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2" y="12"/>
            <a:ext cx="3043447" cy="464977"/>
          </a:xfrm>
          <a:prstGeom prst="rect">
            <a:avLst/>
          </a:prstGeom>
        </p:spPr>
        <p:txBody>
          <a:bodyPr vert="horz" lIns="91239" tIns="45618" rIns="91239" bIns="45618" rtlCol="0"/>
          <a:lstStyle>
            <a:lvl1pPr algn="l">
              <a:defRPr sz="1200"/>
            </a:lvl1pPr>
          </a:lstStyle>
          <a:p>
            <a:endParaRPr lang="en-US" dirty="0"/>
          </a:p>
        </p:txBody>
      </p:sp>
      <p:sp>
        <p:nvSpPr>
          <p:cNvPr id="4" name="Footer Placeholder 3"/>
          <p:cNvSpPr>
            <a:spLocks noGrp="1"/>
          </p:cNvSpPr>
          <p:nvPr>
            <p:ph type="ftr" sz="quarter" idx="2"/>
          </p:nvPr>
        </p:nvSpPr>
        <p:spPr>
          <a:xfrm>
            <a:off x="12" y="8842547"/>
            <a:ext cx="3043447" cy="464977"/>
          </a:xfrm>
          <a:prstGeom prst="rect">
            <a:avLst/>
          </a:prstGeom>
        </p:spPr>
        <p:txBody>
          <a:bodyPr vert="horz" lIns="91239" tIns="45618" rIns="91239" bIns="45618"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8075" y="8842547"/>
            <a:ext cx="3043447" cy="464977"/>
          </a:xfrm>
          <a:prstGeom prst="rect">
            <a:avLst/>
          </a:prstGeom>
        </p:spPr>
        <p:txBody>
          <a:bodyPr vert="horz" lIns="91239" tIns="45618" rIns="91239" bIns="45618" rtlCol="0" anchor="b"/>
          <a:lstStyle>
            <a:lvl1pPr algn="r">
              <a:defRPr sz="1200"/>
            </a:lvl1pPr>
          </a:lstStyle>
          <a:p>
            <a:fld id="{70787CFD-D5C7-455D-B121-683BFE13FBD4}" type="slidenum">
              <a:rPr lang="en-US" smtClean="0"/>
              <a:pPr/>
              <a:t>‹#›</a:t>
            </a:fld>
            <a:endParaRPr lang="en-US" dirty="0"/>
          </a:p>
        </p:txBody>
      </p:sp>
    </p:spTree>
    <p:extLst>
      <p:ext uri="{BB962C8B-B14F-4D97-AF65-F5344CB8AC3E}">
        <p14:creationId xmlns:p14="http://schemas.microsoft.com/office/powerpoint/2010/main" val="3391989844"/>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6"/>
            <a:ext cx="3043343" cy="465455"/>
          </a:xfrm>
          <a:prstGeom prst="rect">
            <a:avLst/>
          </a:prstGeom>
        </p:spPr>
        <p:txBody>
          <a:bodyPr vert="horz" lIns="93134" tIns="46567" rIns="93134" bIns="46567" rtlCol="0"/>
          <a:lstStyle>
            <a:lvl1pPr algn="l">
              <a:defRPr sz="1200"/>
            </a:lvl1pPr>
          </a:lstStyle>
          <a:p>
            <a:endParaRPr lang="en-US" dirty="0"/>
          </a:p>
        </p:txBody>
      </p:sp>
      <p:sp>
        <p:nvSpPr>
          <p:cNvPr id="3" name="Date Placeholder 2"/>
          <p:cNvSpPr>
            <a:spLocks noGrp="1"/>
          </p:cNvSpPr>
          <p:nvPr>
            <p:ph type="dt" idx="1"/>
          </p:nvPr>
        </p:nvSpPr>
        <p:spPr>
          <a:xfrm>
            <a:off x="3978139" y="6"/>
            <a:ext cx="3043343" cy="465455"/>
          </a:xfrm>
          <a:prstGeom prst="rect">
            <a:avLst/>
          </a:prstGeom>
        </p:spPr>
        <p:txBody>
          <a:bodyPr vert="horz" lIns="93134" tIns="46567" rIns="93134" bIns="46567" rtlCol="0"/>
          <a:lstStyle>
            <a:lvl1pPr algn="r">
              <a:defRPr sz="1200"/>
            </a:lvl1pPr>
          </a:lstStyle>
          <a:p>
            <a:fld id="{A804865C-3926-40B3-AD9C-0922529B9602}" type="datetime1">
              <a:rPr lang="en-US" smtClean="0"/>
              <a:t>4/30/2024</a:t>
            </a:fld>
            <a:endParaRPr lang="en-US" dirty="0"/>
          </a:p>
        </p:txBody>
      </p:sp>
      <p:sp>
        <p:nvSpPr>
          <p:cNvPr id="4" name="Slide Image Placeholder 3"/>
          <p:cNvSpPr>
            <a:spLocks noGrp="1" noRot="1" noChangeAspect="1"/>
          </p:cNvSpPr>
          <p:nvPr>
            <p:ph type="sldImg" idx="2"/>
          </p:nvPr>
        </p:nvSpPr>
        <p:spPr>
          <a:xfrm>
            <a:off x="409575" y="698500"/>
            <a:ext cx="6203950" cy="3490913"/>
          </a:xfrm>
          <a:prstGeom prst="rect">
            <a:avLst/>
          </a:prstGeom>
          <a:noFill/>
          <a:ln w="12700">
            <a:solidFill>
              <a:prstClr val="black"/>
            </a:solidFill>
          </a:ln>
        </p:spPr>
        <p:txBody>
          <a:bodyPr vert="horz" lIns="93134" tIns="46567" rIns="93134" bIns="46567" rtlCol="0" anchor="ctr"/>
          <a:lstStyle/>
          <a:p>
            <a:endParaRPr lang="en-US" dirty="0"/>
          </a:p>
        </p:txBody>
      </p:sp>
      <p:sp>
        <p:nvSpPr>
          <p:cNvPr id="5" name="Notes Placeholder 4"/>
          <p:cNvSpPr>
            <a:spLocks noGrp="1"/>
          </p:cNvSpPr>
          <p:nvPr>
            <p:ph type="body" sz="quarter" idx="3"/>
          </p:nvPr>
        </p:nvSpPr>
        <p:spPr>
          <a:xfrm>
            <a:off x="702313" y="4421825"/>
            <a:ext cx="5618480" cy="4189095"/>
          </a:xfrm>
          <a:prstGeom prst="rect">
            <a:avLst/>
          </a:prstGeom>
        </p:spPr>
        <p:txBody>
          <a:bodyPr vert="horz" lIns="93134" tIns="46567" rIns="93134" bIns="46567"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1" y="8842036"/>
            <a:ext cx="3043343" cy="465455"/>
          </a:xfrm>
          <a:prstGeom prst="rect">
            <a:avLst/>
          </a:prstGeom>
        </p:spPr>
        <p:txBody>
          <a:bodyPr vert="horz" lIns="93134" tIns="46567" rIns="93134" bIns="46567"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8139" y="8842036"/>
            <a:ext cx="3043343" cy="465455"/>
          </a:xfrm>
          <a:prstGeom prst="rect">
            <a:avLst/>
          </a:prstGeom>
        </p:spPr>
        <p:txBody>
          <a:bodyPr vert="horz" lIns="93134" tIns="46567" rIns="93134" bIns="46567" rtlCol="0" anchor="b"/>
          <a:lstStyle>
            <a:lvl1pPr algn="r">
              <a:defRPr sz="1200"/>
            </a:lvl1pPr>
          </a:lstStyle>
          <a:p>
            <a:fld id="{BA49F774-CCF9-492C-9AEB-F2814D4A6625}" type="slidenum">
              <a:rPr lang="en-US" smtClean="0"/>
              <a:pPr/>
              <a:t>‹#›</a:t>
            </a:fld>
            <a:endParaRPr lang="en-US" dirty="0"/>
          </a:p>
        </p:txBody>
      </p:sp>
    </p:spTree>
    <p:extLst>
      <p:ext uri="{BB962C8B-B14F-4D97-AF65-F5344CB8AC3E}">
        <p14:creationId xmlns:p14="http://schemas.microsoft.com/office/powerpoint/2010/main" val="1913010238"/>
      </p:ext>
    </p:extLst>
  </p:cSld>
  <p:clrMap bg1="lt1" tx1="dk1" bg2="lt2" tx2="dk2" accent1="accent1" accent2="accent2" accent3="accent3" accent4="accent4" accent5="accent5" accent6="accent6" hlink="hlink" folHlink="folHlink"/>
  <p:hf hdr="0" ftr="0"/>
  <p:notesStyle>
    <a:lvl1pPr marL="0" algn="l" defTabSz="914314" rtl="0" eaLnBrk="1" latinLnBrk="0" hangingPunct="1">
      <a:defRPr sz="1200" kern="1200">
        <a:solidFill>
          <a:schemeClr val="tx1"/>
        </a:solidFill>
        <a:latin typeface="+mn-lt"/>
        <a:ea typeface="+mn-ea"/>
        <a:cs typeface="+mn-cs"/>
      </a:defRPr>
    </a:lvl1pPr>
    <a:lvl2pPr marL="457157" algn="l" defTabSz="914314" rtl="0" eaLnBrk="1" latinLnBrk="0" hangingPunct="1">
      <a:defRPr sz="1200" kern="1200">
        <a:solidFill>
          <a:schemeClr val="tx1"/>
        </a:solidFill>
        <a:latin typeface="+mn-lt"/>
        <a:ea typeface="+mn-ea"/>
        <a:cs typeface="+mn-cs"/>
      </a:defRPr>
    </a:lvl2pPr>
    <a:lvl3pPr marL="914314" algn="l" defTabSz="914314" rtl="0" eaLnBrk="1" latinLnBrk="0" hangingPunct="1">
      <a:defRPr sz="1200" kern="1200">
        <a:solidFill>
          <a:schemeClr val="tx1"/>
        </a:solidFill>
        <a:latin typeface="+mn-lt"/>
        <a:ea typeface="+mn-ea"/>
        <a:cs typeface="+mn-cs"/>
      </a:defRPr>
    </a:lvl3pPr>
    <a:lvl4pPr marL="1371472" algn="l" defTabSz="914314" rtl="0" eaLnBrk="1" latinLnBrk="0" hangingPunct="1">
      <a:defRPr sz="1200" kern="1200">
        <a:solidFill>
          <a:schemeClr val="tx1"/>
        </a:solidFill>
        <a:latin typeface="+mn-lt"/>
        <a:ea typeface="+mn-ea"/>
        <a:cs typeface="+mn-cs"/>
      </a:defRPr>
    </a:lvl4pPr>
    <a:lvl5pPr marL="1828628" algn="l" defTabSz="914314" rtl="0" eaLnBrk="1" latinLnBrk="0" hangingPunct="1">
      <a:defRPr sz="1200" kern="1200">
        <a:solidFill>
          <a:schemeClr val="tx1"/>
        </a:solidFill>
        <a:latin typeface="+mn-lt"/>
        <a:ea typeface="+mn-ea"/>
        <a:cs typeface="+mn-cs"/>
      </a:defRPr>
    </a:lvl5pPr>
    <a:lvl6pPr marL="2285785" algn="l" defTabSz="914314" rtl="0" eaLnBrk="1" latinLnBrk="0" hangingPunct="1">
      <a:defRPr sz="1200" kern="1200">
        <a:solidFill>
          <a:schemeClr val="tx1"/>
        </a:solidFill>
        <a:latin typeface="+mn-lt"/>
        <a:ea typeface="+mn-ea"/>
        <a:cs typeface="+mn-cs"/>
      </a:defRPr>
    </a:lvl6pPr>
    <a:lvl7pPr marL="2742942" algn="l" defTabSz="914314" rtl="0" eaLnBrk="1" latinLnBrk="0" hangingPunct="1">
      <a:defRPr sz="1200" kern="1200">
        <a:solidFill>
          <a:schemeClr val="tx1"/>
        </a:solidFill>
        <a:latin typeface="+mn-lt"/>
        <a:ea typeface="+mn-ea"/>
        <a:cs typeface="+mn-cs"/>
      </a:defRPr>
    </a:lvl7pPr>
    <a:lvl8pPr marL="3200100" algn="l" defTabSz="914314" rtl="0" eaLnBrk="1" latinLnBrk="0" hangingPunct="1">
      <a:defRPr sz="1200" kern="1200">
        <a:solidFill>
          <a:schemeClr val="tx1"/>
        </a:solidFill>
        <a:latin typeface="+mn-lt"/>
        <a:ea typeface="+mn-ea"/>
        <a:cs typeface="+mn-cs"/>
      </a:defRPr>
    </a:lvl8pPr>
    <a:lvl9pPr marL="3657257" algn="l" defTabSz="914314"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Date Placeholder 3"/>
          <p:cNvSpPr>
            <a:spLocks noGrp="1"/>
          </p:cNvSpPr>
          <p:nvPr>
            <p:ph type="dt" idx="1"/>
          </p:nvPr>
        </p:nvSpPr>
        <p:spPr/>
        <p:txBody>
          <a:bodyPr/>
          <a:lstStyle/>
          <a:p>
            <a:fld id="{A804865C-3926-40B3-AD9C-0922529B9602}" type="datetime1">
              <a:rPr lang="en-US" smtClean="0"/>
              <a:t>4/30/2024</a:t>
            </a:fld>
            <a:endParaRPr lang="en-US" dirty="0"/>
          </a:p>
        </p:txBody>
      </p:sp>
      <p:sp>
        <p:nvSpPr>
          <p:cNvPr id="5" name="Slide Number Placeholder 4"/>
          <p:cNvSpPr>
            <a:spLocks noGrp="1"/>
          </p:cNvSpPr>
          <p:nvPr>
            <p:ph type="sldNum" sz="quarter" idx="5"/>
          </p:nvPr>
        </p:nvSpPr>
        <p:spPr/>
        <p:txBody>
          <a:bodyPr/>
          <a:lstStyle/>
          <a:p>
            <a:fld id="{BA49F774-CCF9-492C-9AEB-F2814D4A6625}" type="slidenum">
              <a:rPr lang="en-US" smtClean="0"/>
              <a:pPr/>
              <a:t>2</a:t>
            </a:fld>
            <a:endParaRPr lang="en-US" dirty="0"/>
          </a:p>
        </p:txBody>
      </p:sp>
    </p:spTree>
    <p:extLst>
      <p:ext uri="{BB962C8B-B14F-4D97-AF65-F5344CB8AC3E}">
        <p14:creationId xmlns:p14="http://schemas.microsoft.com/office/powerpoint/2010/main" val="20715806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
          </p:nvPr>
        </p:nvSpPr>
        <p:spPr/>
        <p:txBody>
          <a:bodyPr/>
          <a:lstStyle/>
          <a:p>
            <a:fld id="{A804865C-3926-40B3-AD9C-0922529B9602}" type="datetime1">
              <a:rPr lang="en-US" smtClean="0"/>
              <a:t>4/30/2024</a:t>
            </a:fld>
            <a:endParaRPr lang="en-US" dirty="0"/>
          </a:p>
        </p:txBody>
      </p:sp>
      <p:sp>
        <p:nvSpPr>
          <p:cNvPr id="5" name="Slide Number Placeholder 4"/>
          <p:cNvSpPr>
            <a:spLocks noGrp="1"/>
          </p:cNvSpPr>
          <p:nvPr>
            <p:ph type="sldNum" sz="quarter" idx="5"/>
          </p:nvPr>
        </p:nvSpPr>
        <p:spPr/>
        <p:txBody>
          <a:bodyPr/>
          <a:lstStyle/>
          <a:p>
            <a:fld id="{BA49F774-CCF9-492C-9AEB-F2814D4A6625}" type="slidenum">
              <a:rPr lang="en-US" smtClean="0"/>
              <a:pPr/>
              <a:t>9</a:t>
            </a:fld>
            <a:endParaRPr lang="en-US" dirty="0"/>
          </a:p>
        </p:txBody>
      </p:sp>
    </p:spTree>
    <p:extLst>
      <p:ext uri="{BB962C8B-B14F-4D97-AF65-F5344CB8AC3E}">
        <p14:creationId xmlns:p14="http://schemas.microsoft.com/office/powerpoint/2010/main" val="5654118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31775" y="4560573"/>
            <a:ext cx="5851659" cy="6668117"/>
          </a:xfrm>
        </p:spPr>
        <p:txBody>
          <a:bodyPr/>
          <a:lstStyle/>
          <a:p>
            <a:endParaRPr lang="en-US" kern="1200" dirty="0">
              <a:solidFill>
                <a:schemeClr val="tx1"/>
              </a:solidFill>
              <a:effectLst/>
              <a:latin typeface="Gill Sans" charset="0"/>
              <a:ea typeface="MS PGothic" pitchFamily="34" charset="-128"/>
              <a:cs typeface="+mn-cs"/>
            </a:endParaRPr>
          </a:p>
        </p:txBody>
      </p:sp>
    </p:spTree>
    <p:extLst>
      <p:ext uri="{BB962C8B-B14F-4D97-AF65-F5344CB8AC3E}">
        <p14:creationId xmlns:p14="http://schemas.microsoft.com/office/powerpoint/2010/main" val="306238775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31775" y="4560573"/>
            <a:ext cx="5851659" cy="6668117"/>
          </a:xfrm>
        </p:spPr>
        <p:txBody>
          <a:bodyPr/>
          <a:lstStyle/>
          <a:p>
            <a:endParaRPr lang="en-US" kern="1200" dirty="0">
              <a:solidFill>
                <a:schemeClr val="tx1"/>
              </a:solidFill>
              <a:effectLst/>
              <a:latin typeface="Gill Sans" charset="0"/>
              <a:ea typeface="MS PGothic" pitchFamily="34" charset="-128"/>
              <a:cs typeface="+mn-cs"/>
            </a:endParaRPr>
          </a:p>
        </p:txBody>
      </p:sp>
    </p:spTree>
    <p:extLst>
      <p:ext uri="{BB962C8B-B14F-4D97-AF65-F5344CB8AC3E}">
        <p14:creationId xmlns:p14="http://schemas.microsoft.com/office/powerpoint/2010/main" val="4179426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31775" y="4560573"/>
            <a:ext cx="5851659" cy="6668117"/>
          </a:xfrm>
        </p:spPr>
        <p:txBody>
          <a:bodyPr/>
          <a:lstStyle/>
          <a:p>
            <a:endParaRPr lang="en-US" kern="1200" dirty="0">
              <a:solidFill>
                <a:schemeClr val="tx1"/>
              </a:solidFill>
              <a:effectLst/>
              <a:latin typeface="Gill Sans" charset="0"/>
              <a:ea typeface="MS PGothic" pitchFamily="34" charset="-128"/>
              <a:cs typeface="+mn-cs"/>
            </a:endParaRPr>
          </a:p>
        </p:txBody>
      </p:sp>
    </p:spTree>
    <p:extLst>
      <p:ext uri="{BB962C8B-B14F-4D97-AF65-F5344CB8AC3E}">
        <p14:creationId xmlns:p14="http://schemas.microsoft.com/office/powerpoint/2010/main" val="14848672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31775" y="4560573"/>
            <a:ext cx="5851659" cy="6668117"/>
          </a:xfrm>
        </p:spPr>
        <p:txBody>
          <a:bodyPr/>
          <a:lstStyle/>
          <a:p>
            <a:endParaRPr lang="en-US" kern="1200" dirty="0">
              <a:solidFill>
                <a:schemeClr val="tx1"/>
              </a:solidFill>
              <a:effectLst/>
              <a:latin typeface="Gill Sans" charset="0"/>
              <a:ea typeface="MS PGothic" pitchFamily="34" charset="-128"/>
              <a:cs typeface="+mn-cs"/>
            </a:endParaRPr>
          </a:p>
        </p:txBody>
      </p:sp>
    </p:spTree>
    <p:extLst>
      <p:ext uri="{BB962C8B-B14F-4D97-AF65-F5344CB8AC3E}">
        <p14:creationId xmlns:p14="http://schemas.microsoft.com/office/powerpoint/2010/main" val="93702383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31775" y="4560573"/>
            <a:ext cx="5851659" cy="6668117"/>
          </a:xfrm>
        </p:spPr>
        <p:txBody>
          <a:bodyPr/>
          <a:lstStyle/>
          <a:p>
            <a:pPr marL="473421" lvl="1"/>
            <a:endParaRPr lang="en-US" kern="1200" dirty="0">
              <a:solidFill>
                <a:schemeClr val="tx1"/>
              </a:solidFill>
              <a:effectLst/>
              <a:latin typeface="Gill Sans" charset="0"/>
              <a:ea typeface="MS PGothic" pitchFamily="34" charset="-128"/>
              <a:cs typeface="+mn-cs"/>
            </a:endParaRPr>
          </a:p>
        </p:txBody>
      </p:sp>
    </p:spTree>
    <p:extLst>
      <p:ext uri="{BB962C8B-B14F-4D97-AF65-F5344CB8AC3E}">
        <p14:creationId xmlns:p14="http://schemas.microsoft.com/office/powerpoint/2010/main" val="64827396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31775" y="4560573"/>
            <a:ext cx="5851659" cy="6668117"/>
          </a:xfrm>
        </p:spPr>
        <p:txBody>
          <a:bodyPr/>
          <a:lstStyle/>
          <a:p>
            <a:pPr marL="473421" lvl="1"/>
            <a:endParaRPr lang="en-US" kern="1200" dirty="0">
              <a:solidFill>
                <a:schemeClr val="tx1"/>
              </a:solidFill>
              <a:effectLst/>
              <a:latin typeface="Gill Sans" charset="0"/>
              <a:ea typeface="MS PGothic" pitchFamily="34" charset="-128"/>
              <a:cs typeface="+mn-cs"/>
            </a:endParaRPr>
          </a:p>
        </p:txBody>
      </p:sp>
    </p:spTree>
    <p:extLst>
      <p:ext uri="{BB962C8B-B14F-4D97-AF65-F5344CB8AC3E}">
        <p14:creationId xmlns:p14="http://schemas.microsoft.com/office/powerpoint/2010/main" val="257449768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31775" y="4560573"/>
            <a:ext cx="5851659" cy="6668117"/>
          </a:xfrm>
        </p:spPr>
        <p:txBody>
          <a:bodyPr/>
          <a:lstStyle/>
          <a:p>
            <a:endParaRPr lang="en-US" kern="1200" dirty="0">
              <a:solidFill>
                <a:schemeClr val="tx1"/>
              </a:solidFill>
              <a:effectLst/>
              <a:latin typeface="Gill Sans" charset="0"/>
              <a:ea typeface="MS PGothic" pitchFamily="34" charset="-128"/>
              <a:cs typeface="+mn-cs"/>
            </a:endParaRPr>
          </a:p>
        </p:txBody>
      </p:sp>
    </p:spTree>
    <p:extLst>
      <p:ext uri="{BB962C8B-B14F-4D97-AF65-F5344CB8AC3E}">
        <p14:creationId xmlns:p14="http://schemas.microsoft.com/office/powerpoint/2010/main" val="293690971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resentation Title">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AD605BF9-2A92-FA4A-AE68-6B1AFBD208D6}"/>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573716" y="697150"/>
            <a:ext cx="1241727" cy="1243780"/>
          </a:xfrm>
          <a:prstGeom prst="rect">
            <a:avLst/>
          </a:prstGeom>
        </p:spPr>
      </p:pic>
      <p:sp>
        <p:nvSpPr>
          <p:cNvPr id="9" name="Rectangle 8">
            <a:extLst>
              <a:ext uri="{FF2B5EF4-FFF2-40B4-BE49-F238E27FC236}">
                <a16:creationId xmlns:a16="http://schemas.microsoft.com/office/drawing/2014/main" id="{FE35A615-44B8-AC4C-BDEB-B9D50F7261D9}"/>
              </a:ext>
            </a:extLst>
          </p:cNvPr>
          <p:cNvSpPr/>
          <p:nvPr userDrawn="1"/>
        </p:nvSpPr>
        <p:spPr>
          <a:xfrm>
            <a:off x="11938958" y="-2"/>
            <a:ext cx="253042" cy="685800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2" name="Title 1"/>
          <p:cNvSpPr>
            <a:spLocks noGrp="1"/>
          </p:cNvSpPr>
          <p:nvPr>
            <p:ph type="ctrTitle" hasCustomPrompt="1"/>
          </p:nvPr>
        </p:nvSpPr>
        <p:spPr>
          <a:xfrm>
            <a:off x="5741048" y="1940931"/>
            <a:ext cx="5515284" cy="2239337"/>
          </a:xfrm>
        </p:spPr>
        <p:txBody>
          <a:bodyPr lIns="0" tIns="0" rIns="0" bIns="45720" anchor="b" anchorCtr="0">
            <a:normAutofit/>
          </a:bodyPr>
          <a:lstStyle>
            <a:lvl1pPr algn="l">
              <a:lnSpc>
                <a:spcPct val="95000"/>
              </a:lnSpc>
              <a:defRPr sz="4000" b="0" i="0">
                <a:solidFill>
                  <a:schemeClr val="tx2"/>
                </a:solidFill>
                <a:latin typeface="Arial Black" panose="020B0604020202020204" pitchFamily="34" charset="0"/>
                <a:cs typeface="Arial Black" panose="020B0604020202020204" pitchFamily="34" charset="0"/>
              </a:defRPr>
            </a:lvl1pPr>
          </a:lstStyle>
          <a:p>
            <a:r>
              <a:rPr lang="en-US" dirty="0"/>
              <a:t>Presentation Title up to three lines in length</a:t>
            </a:r>
          </a:p>
        </p:txBody>
      </p:sp>
      <p:sp>
        <p:nvSpPr>
          <p:cNvPr id="3" name="Subtitle 2"/>
          <p:cNvSpPr>
            <a:spLocks noGrp="1"/>
          </p:cNvSpPr>
          <p:nvPr>
            <p:ph type="subTitle" idx="1" hasCustomPrompt="1"/>
          </p:nvPr>
        </p:nvSpPr>
        <p:spPr>
          <a:xfrm>
            <a:off x="5741048" y="4180267"/>
            <a:ext cx="5515284" cy="465240"/>
          </a:xfrm>
        </p:spPr>
        <p:txBody>
          <a:bodyPr lIns="0" tIns="91440" rIns="0" bIns="0"/>
          <a:lstStyle>
            <a:lvl1pPr marL="0" indent="0" algn="l">
              <a:buNone/>
              <a:defRPr b="1" cap="all" baseline="0">
                <a:solidFill>
                  <a:schemeClr val="tx2"/>
                </a:solidFill>
              </a:defRPr>
            </a:lvl1pPr>
            <a:lvl2pPr marL="457131" indent="0" algn="ctr">
              <a:buNone/>
              <a:defRPr>
                <a:solidFill>
                  <a:schemeClr val="tx1">
                    <a:tint val="75000"/>
                  </a:schemeClr>
                </a:solidFill>
              </a:defRPr>
            </a:lvl2pPr>
            <a:lvl3pPr marL="914261" indent="0" algn="ctr">
              <a:buNone/>
              <a:defRPr>
                <a:solidFill>
                  <a:schemeClr val="tx1">
                    <a:tint val="75000"/>
                  </a:schemeClr>
                </a:solidFill>
              </a:defRPr>
            </a:lvl3pPr>
            <a:lvl4pPr marL="1371393" indent="0" algn="ctr">
              <a:buNone/>
              <a:defRPr>
                <a:solidFill>
                  <a:schemeClr val="tx1">
                    <a:tint val="75000"/>
                  </a:schemeClr>
                </a:solidFill>
              </a:defRPr>
            </a:lvl4pPr>
            <a:lvl5pPr marL="1828523" indent="0" algn="ctr">
              <a:buNone/>
              <a:defRPr>
                <a:solidFill>
                  <a:schemeClr val="tx1">
                    <a:tint val="75000"/>
                  </a:schemeClr>
                </a:solidFill>
              </a:defRPr>
            </a:lvl5pPr>
            <a:lvl6pPr marL="2285653" indent="0" algn="ctr">
              <a:buNone/>
              <a:defRPr>
                <a:solidFill>
                  <a:schemeClr val="tx1">
                    <a:tint val="75000"/>
                  </a:schemeClr>
                </a:solidFill>
              </a:defRPr>
            </a:lvl6pPr>
            <a:lvl7pPr marL="2742784" indent="0" algn="ctr">
              <a:buNone/>
              <a:defRPr>
                <a:solidFill>
                  <a:schemeClr val="tx1">
                    <a:tint val="75000"/>
                  </a:schemeClr>
                </a:solidFill>
              </a:defRPr>
            </a:lvl7pPr>
            <a:lvl8pPr marL="3199915" indent="0" algn="ctr">
              <a:buNone/>
              <a:defRPr>
                <a:solidFill>
                  <a:schemeClr val="tx1">
                    <a:tint val="75000"/>
                  </a:schemeClr>
                </a:solidFill>
              </a:defRPr>
            </a:lvl8pPr>
            <a:lvl9pPr marL="3657046" indent="0" algn="ctr">
              <a:buNone/>
              <a:defRPr>
                <a:solidFill>
                  <a:schemeClr val="tx1">
                    <a:tint val="75000"/>
                  </a:schemeClr>
                </a:solidFill>
              </a:defRPr>
            </a:lvl9pPr>
          </a:lstStyle>
          <a:p>
            <a:r>
              <a:rPr lang="en-US" dirty="0"/>
              <a:t>Month </a:t>
            </a:r>
            <a:r>
              <a:rPr lang="en-US" dirty="0" err="1"/>
              <a:t>dd</a:t>
            </a:r>
            <a:r>
              <a:rPr lang="en-US" dirty="0"/>
              <a:t>, </a:t>
            </a:r>
            <a:r>
              <a:rPr lang="en-US" dirty="0" err="1"/>
              <a:t>yyyy</a:t>
            </a:r>
            <a:endParaRPr lang="en-US" dirty="0"/>
          </a:p>
        </p:txBody>
      </p:sp>
      <p:sp>
        <p:nvSpPr>
          <p:cNvPr id="12" name="Text Placeholder 11">
            <a:extLst>
              <a:ext uri="{FF2B5EF4-FFF2-40B4-BE49-F238E27FC236}">
                <a16:creationId xmlns:a16="http://schemas.microsoft.com/office/drawing/2014/main" id="{FF8FC6B8-AF18-8A44-98A9-C2E79C685356}"/>
              </a:ext>
            </a:extLst>
          </p:cNvPr>
          <p:cNvSpPr>
            <a:spLocks noGrp="1"/>
          </p:cNvSpPr>
          <p:nvPr>
            <p:ph type="body" sz="quarter" idx="10" hasCustomPrompt="1"/>
          </p:nvPr>
        </p:nvSpPr>
        <p:spPr>
          <a:xfrm>
            <a:off x="5741048" y="4879732"/>
            <a:ext cx="5515284" cy="1213338"/>
          </a:xfrm>
        </p:spPr>
        <p:txBody>
          <a:bodyPr lIns="0" tIns="0" rIns="0" bIns="0" anchor="b" anchorCtr="0"/>
          <a:lstStyle>
            <a:lvl1pPr marL="0" indent="0">
              <a:spcBef>
                <a:spcPts val="300"/>
              </a:spcBef>
              <a:buNone/>
              <a:tabLst/>
              <a:defRPr>
                <a:solidFill>
                  <a:schemeClr val="bg1">
                    <a:lumMod val="50000"/>
                  </a:schemeClr>
                </a:solidFill>
              </a:defRPr>
            </a:lvl1pPr>
            <a:lvl2pPr marL="0" indent="0">
              <a:spcBef>
                <a:spcPts val="300"/>
              </a:spcBef>
              <a:buNone/>
              <a:tabLst/>
              <a:defRPr>
                <a:solidFill>
                  <a:schemeClr val="bg1">
                    <a:lumMod val="50000"/>
                  </a:schemeClr>
                </a:solidFill>
              </a:defRPr>
            </a:lvl2pPr>
            <a:lvl3pPr marL="0" indent="0">
              <a:spcBef>
                <a:spcPts val="300"/>
              </a:spcBef>
              <a:buNone/>
              <a:tabLst/>
              <a:defRPr>
                <a:solidFill>
                  <a:schemeClr val="bg1">
                    <a:lumMod val="50000"/>
                  </a:schemeClr>
                </a:solidFill>
              </a:defRPr>
            </a:lvl3pPr>
            <a:lvl4pPr marL="0" indent="0">
              <a:spcBef>
                <a:spcPts val="300"/>
              </a:spcBef>
              <a:buNone/>
              <a:tabLst/>
              <a:defRPr>
                <a:solidFill>
                  <a:schemeClr val="bg1">
                    <a:lumMod val="50000"/>
                  </a:schemeClr>
                </a:solidFill>
              </a:defRPr>
            </a:lvl4pPr>
            <a:lvl5pPr marL="0" indent="0">
              <a:spcBef>
                <a:spcPts val="300"/>
              </a:spcBef>
              <a:buNone/>
              <a:tabLst/>
              <a:defRPr>
                <a:solidFill>
                  <a:schemeClr val="bg1">
                    <a:lumMod val="50000"/>
                  </a:schemeClr>
                </a:solidFill>
              </a:defRPr>
            </a:lvl5pPr>
          </a:lstStyle>
          <a:p>
            <a:pPr lvl="0"/>
            <a:r>
              <a:rPr lang="en-US" dirty="0"/>
              <a:t>Speaker Name</a:t>
            </a:r>
          </a:p>
          <a:p>
            <a:pPr lvl="0"/>
            <a:r>
              <a:rPr lang="en-US" dirty="0"/>
              <a:t>Division/Title/Affiliation</a:t>
            </a:r>
          </a:p>
        </p:txBody>
      </p:sp>
      <p:sp>
        <p:nvSpPr>
          <p:cNvPr id="5" name="Picture Placeholder 4">
            <a:extLst>
              <a:ext uri="{FF2B5EF4-FFF2-40B4-BE49-F238E27FC236}">
                <a16:creationId xmlns:a16="http://schemas.microsoft.com/office/drawing/2014/main" id="{EDD8EAEE-101A-B04C-9480-47C14533CE54}"/>
              </a:ext>
            </a:extLst>
          </p:cNvPr>
          <p:cNvSpPr>
            <a:spLocks noGrp="1"/>
          </p:cNvSpPr>
          <p:nvPr>
            <p:ph type="pic" sz="quarter" idx="11" hasCustomPrompt="1"/>
          </p:nvPr>
        </p:nvSpPr>
        <p:spPr>
          <a:xfrm>
            <a:off x="0" y="0"/>
            <a:ext cx="4891088" cy="6858000"/>
          </a:xfrm>
          <a:solidFill>
            <a:schemeClr val="tx2"/>
          </a:solidFill>
        </p:spPr>
        <p:txBody>
          <a:bodyPr lIns="365760" tIns="365760" rIns="365760" bIns="2971800" anchor="b">
            <a:normAutofit/>
          </a:bodyPr>
          <a:lstStyle>
            <a:lvl1pPr marL="0" indent="0" algn="ctr">
              <a:buNone/>
              <a:defRPr sz="1600" i="1">
                <a:solidFill>
                  <a:schemeClr val="tx2">
                    <a:lumMod val="40000"/>
                    <a:lumOff val="60000"/>
                  </a:schemeClr>
                </a:solidFill>
              </a:defRPr>
            </a:lvl1pPr>
          </a:lstStyle>
          <a:p>
            <a:r>
              <a:rPr lang="en-US" dirty="0"/>
              <a:t>Click icon to insert a photo.</a:t>
            </a:r>
          </a:p>
        </p:txBody>
      </p:sp>
      <p:sp>
        <p:nvSpPr>
          <p:cNvPr id="8" name="Text Placeholder 4">
            <a:extLst>
              <a:ext uri="{FF2B5EF4-FFF2-40B4-BE49-F238E27FC236}">
                <a16:creationId xmlns:a16="http://schemas.microsoft.com/office/drawing/2014/main" id="{FEFAF05C-419E-4343-8983-4850A83FB6CD}"/>
              </a:ext>
            </a:extLst>
          </p:cNvPr>
          <p:cNvSpPr>
            <a:spLocks noGrp="1"/>
          </p:cNvSpPr>
          <p:nvPr>
            <p:ph type="body" sz="quarter" idx="12" hasCustomPrompt="1"/>
          </p:nvPr>
        </p:nvSpPr>
        <p:spPr>
          <a:xfrm>
            <a:off x="2" y="6597160"/>
            <a:ext cx="4891089" cy="260840"/>
          </a:xfrm>
        </p:spPr>
        <p:txBody>
          <a:bodyPr lIns="91440" tIns="45720" rIns="91440" bIns="45720">
            <a:noAutofit/>
          </a:bodyPr>
          <a:lstStyle>
            <a:lvl1pPr>
              <a:defRPr sz="900">
                <a:solidFill>
                  <a:schemeClr val="bg1"/>
                </a:solidFill>
              </a:defRPr>
            </a:lvl1pPr>
            <a:lvl2pPr>
              <a:defRPr sz="1000">
                <a:solidFill>
                  <a:schemeClr val="bg1"/>
                </a:solidFill>
              </a:defRPr>
            </a:lvl2pPr>
            <a:lvl3pPr>
              <a:defRPr sz="1000">
                <a:solidFill>
                  <a:schemeClr val="bg1"/>
                </a:solidFill>
              </a:defRPr>
            </a:lvl3pPr>
            <a:lvl4pPr>
              <a:defRPr sz="1000">
                <a:solidFill>
                  <a:schemeClr val="bg1"/>
                </a:solidFill>
              </a:defRPr>
            </a:lvl4pPr>
            <a:lvl5pPr>
              <a:defRPr sz="1000">
                <a:solidFill>
                  <a:schemeClr val="bg1"/>
                </a:solidFill>
              </a:defRPr>
            </a:lvl5pPr>
          </a:lstStyle>
          <a:p>
            <a:pPr lvl="0"/>
            <a:r>
              <a:rPr lang="en-US" dirty="0"/>
              <a:t>Click here to insert photo credit/copyright information</a:t>
            </a:r>
          </a:p>
        </p:txBody>
      </p:sp>
    </p:spTree>
  </p:cSld>
  <p:clrMapOvr>
    <a:masterClrMapping/>
  </p:clrMapOvr>
  <p:transition>
    <p:fade/>
  </p:transition>
  <p:extLst>
    <p:ext uri="{DCECCB84-F9BA-43D5-87BE-67443E8EF086}">
      <p15:sldGuideLst xmlns:p15="http://schemas.microsoft.com/office/powerpoint/2012/main">
        <p15:guide id="1" orient="horz" pos="2160" userDrawn="1">
          <p15:clr>
            <a:srgbClr val="FBAE40"/>
          </p15:clr>
        </p15:guide>
        <p15:guide id="2" orient="horz" pos="3799" userDrawn="1">
          <p15:clr>
            <a:srgbClr val="FBAE40"/>
          </p15:clr>
        </p15:guide>
        <p15:guide id="3" pos="3600" userDrawn="1">
          <p15:clr>
            <a:srgbClr val="FBAE40"/>
          </p15:clr>
        </p15:guide>
        <p15:guide id="4" pos="3081"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Single-Column (W)">
    <p:spTree>
      <p:nvGrpSpPr>
        <p:cNvPr id="1" name=""/>
        <p:cNvGrpSpPr/>
        <p:nvPr/>
      </p:nvGrpSpPr>
      <p:grpSpPr>
        <a:xfrm>
          <a:off x="0" y="0"/>
          <a:ext cx="0" cy="0"/>
          <a:chOff x="0" y="0"/>
          <a:chExt cx="0" cy="0"/>
        </a:xfrm>
      </p:grpSpPr>
      <p:sp>
        <p:nvSpPr>
          <p:cNvPr id="15" name="Title Placeholder 1"/>
          <p:cNvSpPr>
            <a:spLocks noGrp="1"/>
          </p:cNvSpPr>
          <p:nvPr>
            <p:ph type="title" hasCustomPrompt="1"/>
          </p:nvPr>
        </p:nvSpPr>
        <p:spPr>
          <a:xfrm>
            <a:off x="1239838" y="491386"/>
            <a:ext cx="9715500" cy="978486"/>
          </a:xfrm>
          <a:prstGeom prst="rect">
            <a:avLst/>
          </a:prstGeom>
        </p:spPr>
        <p:txBody>
          <a:bodyPr vert="horz" lIns="0" tIns="0" rIns="0" bIns="0" rtlCol="0" anchor="ctr">
            <a:normAutofit/>
          </a:bodyPr>
          <a:lstStyle>
            <a:lvl1pPr algn="l">
              <a:defRPr lang="en-US" sz="2100" dirty="0">
                <a:solidFill>
                  <a:schemeClr val="tx2"/>
                </a:solidFill>
                <a:latin typeface="Arial Black" charset="0"/>
                <a:ea typeface="Arial Black" charset="0"/>
                <a:cs typeface="Arial Black" charset="0"/>
              </a:defRPr>
            </a:lvl1pPr>
          </a:lstStyle>
          <a:p>
            <a:pPr marL="0" lvl="0"/>
            <a:r>
              <a:rPr lang="en-US" dirty="0"/>
              <a:t>Slide Title for Single-Column (W) Layout</a:t>
            </a:r>
          </a:p>
        </p:txBody>
      </p:sp>
      <p:sp>
        <p:nvSpPr>
          <p:cNvPr id="3" name="Text Placeholder 2">
            <a:extLst>
              <a:ext uri="{FF2B5EF4-FFF2-40B4-BE49-F238E27FC236}">
                <a16:creationId xmlns:a16="http://schemas.microsoft.com/office/drawing/2014/main" id="{BEA590E5-B0BC-F540-8942-A0FB291DEE4F}"/>
              </a:ext>
            </a:extLst>
          </p:cNvPr>
          <p:cNvSpPr>
            <a:spLocks noGrp="1"/>
          </p:cNvSpPr>
          <p:nvPr>
            <p:ph type="body" sz="quarter" idx="10" hasCustomPrompt="1"/>
          </p:nvPr>
        </p:nvSpPr>
        <p:spPr>
          <a:xfrm>
            <a:off x="1239838" y="1469873"/>
            <a:ext cx="9715500" cy="4860591"/>
          </a:xfrm>
        </p:spPr>
        <p:txBody>
          <a:bodyPr/>
          <a:lstStyle>
            <a:lvl1pPr>
              <a:spcBef>
                <a:spcPts val="1800"/>
              </a:spcBef>
              <a:defRPr>
                <a:solidFill>
                  <a:schemeClr val="tx1"/>
                </a:solidFill>
              </a:defRPr>
            </a:lvl1pPr>
            <a:lvl2pPr>
              <a:defRPr/>
            </a:lvl2pPr>
            <a:lvl3pPr marL="344089" marR="0" indent="-169068" algn="l" defTabSz="685733" rtl="0" eaLnBrk="1" fontAlgn="auto" latinLnBrk="0" hangingPunct="1">
              <a:lnSpc>
                <a:spcPct val="100000"/>
              </a:lnSpc>
              <a:spcBef>
                <a:spcPts val="450"/>
              </a:spcBef>
              <a:spcAft>
                <a:spcPts val="0"/>
              </a:spcAft>
              <a:buClr>
                <a:schemeClr val="bg1">
                  <a:lumMod val="50000"/>
                </a:schemeClr>
              </a:buClr>
              <a:buSzPct val="65000"/>
              <a:buFont typeface="ArialMT"/>
              <a:buChar char="►"/>
              <a:tabLst/>
              <a:defRPr/>
            </a:lvl3pPr>
            <a:lvl4pPr>
              <a:defRPr/>
            </a:lvl4pPr>
            <a:lvl5pPr>
              <a:defRPr/>
            </a:lvl5pPr>
          </a:lstStyle>
          <a:p>
            <a:pPr lvl="0"/>
            <a:r>
              <a:rPr lang="en-US" dirty="0"/>
              <a:t>Paragraph/</a:t>
            </a:r>
            <a:r>
              <a:rPr lang="en-US" dirty="0" err="1"/>
              <a:t>unbulleted</a:t>
            </a:r>
            <a:r>
              <a:rPr lang="en-US" dirty="0"/>
              <a:t> text formatting</a:t>
            </a:r>
          </a:p>
          <a:p>
            <a:pPr lvl="1"/>
            <a:r>
              <a:rPr lang="en-US" dirty="0"/>
              <a:t>Click the “Indent More” button (in the Home ribbon, above) for first-level bullets</a:t>
            </a:r>
          </a:p>
          <a:p>
            <a:pPr marL="344089" marR="0" lvl="2" indent="-169068" algn="l" defTabSz="685733" rtl="0" eaLnBrk="1" fontAlgn="auto" latinLnBrk="0" hangingPunct="1">
              <a:lnSpc>
                <a:spcPct val="100000"/>
              </a:lnSpc>
              <a:spcBef>
                <a:spcPts val="450"/>
              </a:spcBef>
              <a:spcAft>
                <a:spcPts val="0"/>
              </a:spcAft>
              <a:buClr>
                <a:schemeClr val="bg1">
                  <a:lumMod val="50000"/>
                </a:schemeClr>
              </a:buClr>
              <a:buSzPct val="65000"/>
              <a:buFont typeface="ArialMT"/>
              <a:buChar char="►"/>
              <a:tabLst/>
              <a:defRPr/>
            </a:pPr>
            <a:r>
              <a:rPr lang="en-US" dirty="0"/>
              <a:t>Double-click the “Indent More” button (above) for second-level bullets</a:t>
            </a:r>
          </a:p>
          <a:p>
            <a:pPr lvl="3"/>
            <a:r>
              <a:rPr lang="en-US" dirty="0"/>
              <a:t>Triple-click the “Indent More” button (above) for third-level bullets</a:t>
            </a:r>
          </a:p>
          <a:p>
            <a:pPr lvl="4"/>
            <a:r>
              <a:rPr lang="en-US" dirty="0"/>
              <a:t>Quadruple-click the “Indent More” button (above) for fourth-level bullets</a:t>
            </a:r>
          </a:p>
        </p:txBody>
      </p:sp>
    </p:spTree>
    <p:extLst>
      <p:ext uri="{BB962C8B-B14F-4D97-AF65-F5344CB8AC3E}">
        <p14:creationId xmlns:p14="http://schemas.microsoft.com/office/powerpoint/2010/main" val="3826050028"/>
      </p:ext>
    </p:extLst>
  </p:cSld>
  <p:clrMapOvr>
    <a:masterClrMapping/>
  </p:clrMapOvr>
  <p:transition>
    <p:fade/>
  </p:transition>
  <p:extLst>
    <p:ext uri="{DCECCB84-F9BA-43D5-87BE-67443E8EF086}">
      <p15:sldGuideLst xmlns:p15="http://schemas.microsoft.com/office/powerpoint/2012/main">
        <p15:guide id="1" orient="horz" pos="2160">
          <p15:clr>
            <a:srgbClr val="FBAE40"/>
          </p15:clr>
        </p15:guide>
        <p15:guide id="2" pos="5120">
          <p15:clr>
            <a:srgbClr val="FBAE40"/>
          </p15:clr>
        </p15:guide>
        <p15:guide id="3" pos="1041">
          <p15:clr>
            <a:srgbClr val="FBAE40"/>
          </p15:clr>
        </p15:guide>
        <p15:guide id="4" pos="9202">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252553-C367-47C5-9C45-809E9816E62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35E630A-1A90-41F1-927A-5E786784FF1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0CDAF00-3109-4875-A0D5-2D6D22F5FAF0}"/>
              </a:ext>
            </a:extLst>
          </p:cNvPr>
          <p:cNvSpPr>
            <a:spLocks noGrp="1"/>
          </p:cNvSpPr>
          <p:nvPr>
            <p:ph type="dt" sz="half" idx="10"/>
          </p:nvPr>
        </p:nvSpPr>
        <p:spPr/>
        <p:txBody>
          <a:bodyPr/>
          <a:lstStyle/>
          <a:p>
            <a:fld id="{AFBEEC16-EC3E-47DB-8A7E-DB390A3C363D}" type="datetimeFigureOut">
              <a:rPr lang="en-US" smtClean="0"/>
              <a:t>4/30/2024</a:t>
            </a:fld>
            <a:endParaRPr lang="en-US" dirty="0"/>
          </a:p>
        </p:txBody>
      </p:sp>
      <p:sp>
        <p:nvSpPr>
          <p:cNvPr id="5" name="Footer Placeholder 4">
            <a:extLst>
              <a:ext uri="{FF2B5EF4-FFF2-40B4-BE49-F238E27FC236}">
                <a16:creationId xmlns:a16="http://schemas.microsoft.com/office/drawing/2014/main" id="{F46117AB-7A0D-4E39-8185-FB313A3E427E}"/>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7166FC8B-FBA6-4B6E-8844-8C5360474F05}"/>
              </a:ext>
            </a:extLst>
          </p:cNvPr>
          <p:cNvSpPr>
            <a:spLocks noGrp="1"/>
          </p:cNvSpPr>
          <p:nvPr>
            <p:ph type="sldNum" sz="quarter" idx="12"/>
          </p:nvPr>
        </p:nvSpPr>
        <p:spPr/>
        <p:txBody>
          <a:bodyPr/>
          <a:lstStyle/>
          <a:p>
            <a:fld id="{E00EF9D1-8FE4-4A6C-8373-E5034EFA4A90}" type="slidenum">
              <a:rPr lang="en-US" smtClean="0"/>
              <a:t>‹#›</a:t>
            </a:fld>
            <a:endParaRPr lang="en-US" dirty="0"/>
          </a:p>
        </p:txBody>
      </p:sp>
    </p:spTree>
    <p:extLst>
      <p:ext uri="{BB962C8B-B14F-4D97-AF65-F5344CB8AC3E}">
        <p14:creationId xmlns:p14="http://schemas.microsoft.com/office/powerpoint/2010/main" val="121833593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wo-Column (W)">
    <p:spTree>
      <p:nvGrpSpPr>
        <p:cNvPr id="1" name=""/>
        <p:cNvGrpSpPr/>
        <p:nvPr/>
      </p:nvGrpSpPr>
      <p:grpSpPr>
        <a:xfrm>
          <a:off x="0" y="0"/>
          <a:ext cx="0" cy="0"/>
          <a:chOff x="0" y="0"/>
          <a:chExt cx="0" cy="0"/>
        </a:xfrm>
      </p:grpSpPr>
      <p:sp>
        <p:nvSpPr>
          <p:cNvPr id="15" name="Title Placeholder 1"/>
          <p:cNvSpPr>
            <a:spLocks noGrp="1"/>
          </p:cNvSpPr>
          <p:nvPr>
            <p:ph type="title" hasCustomPrompt="1"/>
          </p:nvPr>
        </p:nvSpPr>
        <p:spPr>
          <a:xfrm>
            <a:off x="1239838" y="491386"/>
            <a:ext cx="9715500" cy="978486"/>
          </a:xfrm>
          <a:prstGeom prst="rect">
            <a:avLst/>
          </a:prstGeom>
        </p:spPr>
        <p:txBody>
          <a:bodyPr vert="horz" lIns="0" tIns="0" rIns="0" bIns="0" rtlCol="0" anchor="ctr">
            <a:normAutofit/>
          </a:bodyPr>
          <a:lstStyle>
            <a:lvl1pPr algn="l">
              <a:defRPr lang="en-US" sz="2100" dirty="0">
                <a:solidFill>
                  <a:schemeClr val="tx2"/>
                </a:solidFill>
                <a:latin typeface="Arial Black" charset="0"/>
                <a:ea typeface="Arial Black" charset="0"/>
                <a:cs typeface="Arial Black" charset="0"/>
              </a:defRPr>
            </a:lvl1pPr>
          </a:lstStyle>
          <a:p>
            <a:pPr marL="0" lvl="0"/>
            <a:r>
              <a:rPr lang="en-US" dirty="0"/>
              <a:t>Slide Title for Two-Column (W) Layout</a:t>
            </a:r>
          </a:p>
        </p:txBody>
      </p:sp>
      <p:sp>
        <p:nvSpPr>
          <p:cNvPr id="3" name="Text Placeholder 2">
            <a:extLst>
              <a:ext uri="{FF2B5EF4-FFF2-40B4-BE49-F238E27FC236}">
                <a16:creationId xmlns:a16="http://schemas.microsoft.com/office/drawing/2014/main" id="{BEA590E5-B0BC-F540-8942-A0FB291DEE4F}"/>
              </a:ext>
            </a:extLst>
          </p:cNvPr>
          <p:cNvSpPr>
            <a:spLocks noGrp="1"/>
          </p:cNvSpPr>
          <p:nvPr>
            <p:ph type="body" sz="quarter" idx="10" hasCustomPrompt="1"/>
          </p:nvPr>
        </p:nvSpPr>
        <p:spPr>
          <a:xfrm>
            <a:off x="1239838" y="1469873"/>
            <a:ext cx="4572000" cy="4860591"/>
          </a:xfrm>
        </p:spPr>
        <p:txBody>
          <a:bodyPr>
            <a:normAutofit/>
          </a:bodyPr>
          <a:lstStyle>
            <a:lvl1pPr>
              <a:spcBef>
                <a:spcPts val="1800"/>
              </a:spcBef>
              <a:defRPr sz="1350">
                <a:solidFill>
                  <a:schemeClr val="tx1"/>
                </a:solidFill>
              </a:defRPr>
            </a:lvl1pPr>
            <a:lvl2pPr>
              <a:defRPr sz="1350"/>
            </a:lvl2pPr>
            <a:lvl3pPr marL="344089" marR="0" indent="-169068" algn="l" defTabSz="685733" rtl="0" eaLnBrk="1" fontAlgn="auto" latinLnBrk="0" hangingPunct="1">
              <a:lnSpc>
                <a:spcPct val="100000"/>
              </a:lnSpc>
              <a:spcBef>
                <a:spcPts val="450"/>
              </a:spcBef>
              <a:spcAft>
                <a:spcPts val="0"/>
              </a:spcAft>
              <a:buClr>
                <a:schemeClr val="bg1">
                  <a:lumMod val="50000"/>
                </a:schemeClr>
              </a:buClr>
              <a:buSzPct val="65000"/>
              <a:buFont typeface="ArialMT"/>
              <a:buChar char="►"/>
              <a:tabLst/>
              <a:defRPr sz="1350"/>
            </a:lvl3pPr>
            <a:lvl4pPr>
              <a:defRPr sz="1350"/>
            </a:lvl4pPr>
            <a:lvl5pPr>
              <a:defRPr sz="1350"/>
            </a:lvl5pPr>
          </a:lstStyle>
          <a:p>
            <a:pPr lvl="0"/>
            <a:r>
              <a:rPr lang="en-US" dirty="0"/>
              <a:t>Paragraph/</a:t>
            </a:r>
            <a:r>
              <a:rPr lang="en-US" dirty="0" err="1"/>
              <a:t>unbulleted</a:t>
            </a:r>
            <a:r>
              <a:rPr lang="en-US" dirty="0"/>
              <a:t> text formatting</a:t>
            </a:r>
          </a:p>
          <a:p>
            <a:pPr lvl="1"/>
            <a:r>
              <a:rPr lang="en-US" dirty="0"/>
              <a:t>Click the “Indent More” button (in the Home ribbon, above) for first-level bullets</a:t>
            </a:r>
          </a:p>
          <a:p>
            <a:pPr marL="344089" marR="0" lvl="2" indent="-169068" algn="l" defTabSz="685733" rtl="0" eaLnBrk="1" fontAlgn="auto" latinLnBrk="0" hangingPunct="1">
              <a:lnSpc>
                <a:spcPct val="100000"/>
              </a:lnSpc>
              <a:spcBef>
                <a:spcPts val="450"/>
              </a:spcBef>
              <a:spcAft>
                <a:spcPts val="0"/>
              </a:spcAft>
              <a:buClr>
                <a:schemeClr val="bg1">
                  <a:lumMod val="50000"/>
                </a:schemeClr>
              </a:buClr>
              <a:buSzPct val="65000"/>
              <a:buFont typeface="ArialMT"/>
              <a:buChar char="►"/>
              <a:tabLst/>
              <a:defRPr/>
            </a:pPr>
            <a:r>
              <a:rPr lang="en-US" dirty="0"/>
              <a:t>Double-click the “Indent More” button (above) for second-level bullets</a:t>
            </a:r>
          </a:p>
          <a:p>
            <a:pPr lvl="3"/>
            <a:r>
              <a:rPr lang="en-US" dirty="0"/>
              <a:t>Triple-click the “Indent More” button (above) for third-level bullets</a:t>
            </a:r>
          </a:p>
          <a:p>
            <a:pPr lvl="4"/>
            <a:r>
              <a:rPr lang="en-US" dirty="0"/>
              <a:t>Quadruple-click the “Indent More” button (above) for fourth-level bullets</a:t>
            </a:r>
          </a:p>
        </p:txBody>
      </p:sp>
      <p:sp>
        <p:nvSpPr>
          <p:cNvPr id="6" name="Text Placeholder 2">
            <a:extLst>
              <a:ext uri="{FF2B5EF4-FFF2-40B4-BE49-F238E27FC236}">
                <a16:creationId xmlns:a16="http://schemas.microsoft.com/office/drawing/2014/main" id="{0BF7038D-D496-7248-87EC-9540380F1D12}"/>
              </a:ext>
            </a:extLst>
          </p:cNvPr>
          <p:cNvSpPr>
            <a:spLocks noGrp="1"/>
          </p:cNvSpPr>
          <p:nvPr>
            <p:ph type="body" sz="quarter" idx="13" hasCustomPrompt="1"/>
          </p:nvPr>
        </p:nvSpPr>
        <p:spPr>
          <a:xfrm>
            <a:off x="6383338" y="1469873"/>
            <a:ext cx="4572000" cy="4860591"/>
          </a:xfrm>
        </p:spPr>
        <p:txBody>
          <a:bodyPr>
            <a:normAutofit/>
          </a:bodyPr>
          <a:lstStyle>
            <a:lvl1pPr>
              <a:spcBef>
                <a:spcPts val="1800"/>
              </a:spcBef>
              <a:defRPr sz="1350">
                <a:solidFill>
                  <a:schemeClr val="tx1"/>
                </a:solidFill>
              </a:defRPr>
            </a:lvl1pPr>
            <a:lvl2pPr>
              <a:defRPr sz="1350"/>
            </a:lvl2pPr>
            <a:lvl3pPr marL="344089" marR="0" indent="-169068" algn="l" defTabSz="685733" rtl="0" eaLnBrk="1" fontAlgn="auto" latinLnBrk="0" hangingPunct="1">
              <a:lnSpc>
                <a:spcPct val="100000"/>
              </a:lnSpc>
              <a:spcBef>
                <a:spcPts val="450"/>
              </a:spcBef>
              <a:spcAft>
                <a:spcPts val="0"/>
              </a:spcAft>
              <a:buClr>
                <a:schemeClr val="bg1">
                  <a:lumMod val="50000"/>
                </a:schemeClr>
              </a:buClr>
              <a:buSzPct val="65000"/>
              <a:buFont typeface="ArialMT"/>
              <a:buChar char="►"/>
              <a:tabLst/>
              <a:defRPr sz="1350"/>
            </a:lvl3pPr>
            <a:lvl4pPr>
              <a:defRPr sz="1350"/>
            </a:lvl4pPr>
            <a:lvl5pPr>
              <a:defRPr sz="1350"/>
            </a:lvl5pPr>
          </a:lstStyle>
          <a:p>
            <a:pPr lvl="0"/>
            <a:r>
              <a:rPr lang="en-US" dirty="0"/>
              <a:t>Paragraph/</a:t>
            </a:r>
            <a:r>
              <a:rPr lang="en-US" dirty="0" err="1"/>
              <a:t>unbulleted</a:t>
            </a:r>
            <a:r>
              <a:rPr lang="en-US" dirty="0"/>
              <a:t> text formatting</a:t>
            </a:r>
          </a:p>
          <a:p>
            <a:pPr lvl="1"/>
            <a:r>
              <a:rPr lang="en-US" dirty="0"/>
              <a:t>Click the “Indent More” button (in the Home ribbon, above) for first-level bullets</a:t>
            </a:r>
          </a:p>
          <a:p>
            <a:pPr marL="344089" marR="0" lvl="2" indent="-169068" algn="l" defTabSz="685733" rtl="0" eaLnBrk="1" fontAlgn="auto" latinLnBrk="0" hangingPunct="1">
              <a:lnSpc>
                <a:spcPct val="100000"/>
              </a:lnSpc>
              <a:spcBef>
                <a:spcPts val="450"/>
              </a:spcBef>
              <a:spcAft>
                <a:spcPts val="0"/>
              </a:spcAft>
              <a:buClr>
                <a:schemeClr val="bg1">
                  <a:lumMod val="50000"/>
                </a:schemeClr>
              </a:buClr>
              <a:buSzPct val="65000"/>
              <a:buFont typeface="ArialMT"/>
              <a:buChar char="►"/>
              <a:tabLst/>
              <a:defRPr/>
            </a:pPr>
            <a:r>
              <a:rPr lang="en-US" dirty="0"/>
              <a:t>Double-click the “Indent More” button (above) for second-level bullets</a:t>
            </a:r>
          </a:p>
          <a:p>
            <a:pPr lvl="3"/>
            <a:r>
              <a:rPr lang="en-US" dirty="0"/>
              <a:t>Triple-click the “Indent More” button (above) for third-level bullets</a:t>
            </a:r>
          </a:p>
          <a:p>
            <a:pPr lvl="4"/>
            <a:r>
              <a:rPr lang="en-US" dirty="0"/>
              <a:t>Quadruple-click the “Indent More” button (above) for fourth-level bullets</a:t>
            </a:r>
          </a:p>
        </p:txBody>
      </p:sp>
    </p:spTree>
    <p:extLst>
      <p:ext uri="{BB962C8B-B14F-4D97-AF65-F5344CB8AC3E}">
        <p14:creationId xmlns:p14="http://schemas.microsoft.com/office/powerpoint/2010/main" val="3757684284"/>
      </p:ext>
    </p:extLst>
  </p:cSld>
  <p:clrMapOvr>
    <a:masterClrMapping/>
  </p:clrMapOvr>
  <p:transition>
    <p:fade/>
  </p:transition>
  <p:extLst>
    <p:ext uri="{DCECCB84-F9BA-43D5-87BE-67443E8EF086}">
      <p15:sldGuideLst xmlns:p15="http://schemas.microsoft.com/office/powerpoint/2012/main">
        <p15:guide id="1" orient="horz" pos="2160">
          <p15:clr>
            <a:srgbClr val="FBAE40"/>
          </p15:clr>
        </p15:guide>
        <p15:guide id="2" pos="5120">
          <p15:clr>
            <a:srgbClr val="FBAE40"/>
          </p15:clr>
        </p15:guide>
        <p15:guide id="3" pos="1041">
          <p15:clr>
            <a:srgbClr val="FBAE40"/>
          </p15:clr>
        </p15:guide>
        <p15:guide id="4" pos="9202">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ingle-Column, White">
    <p:spTree>
      <p:nvGrpSpPr>
        <p:cNvPr id="1" name=""/>
        <p:cNvGrpSpPr/>
        <p:nvPr/>
      </p:nvGrpSpPr>
      <p:grpSpPr>
        <a:xfrm>
          <a:off x="0" y="0"/>
          <a:ext cx="0" cy="0"/>
          <a:chOff x="0" y="0"/>
          <a:chExt cx="0" cy="0"/>
        </a:xfrm>
      </p:grpSpPr>
      <p:sp>
        <p:nvSpPr>
          <p:cNvPr id="15" name="Title Placeholder 1"/>
          <p:cNvSpPr>
            <a:spLocks noGrp="1"/>
          </p:cNvSpPr>
          <p:nvPr>
            <p:ph type="title" hasCustomPrompt="1"/>
          </p:nvPr>
        </p:nvSpPr>
        <p:spPr>
          <a:xfrm>
            <a:off x="1239838" y="491385"/>
            <a:ext cx="9715500" cy="978486"/>
          </a:xfrm>
          <a:prstGeom prst="rect">
            <a:avLst/>
          </a:prstGeom>
        </p:spPr>
        <p:txBody>
          <a:bodyPr vert="horz" lIns="0" tIns="0" rIns="0" bIns="0" rtlCol="0" anchor="ctr">
            <a:normAutofit/>
          </a:bodyPr>
          <a:lstStyle>
            <a:lvl1pPr algn="l">
              <a:defRPr lang="en-US" sz="2800" dirty="0">
                <a:solidFill>
                  <a:schemeClr val="tx2"/>
                </a:solidFill>
                <a:latin typeface="Arial Black" charset="0"/>
                <a:ea typeface="Arial Black" charset="0"/>
                <a:cs typeface="Arial Black" charset="0"/>
              </a:defRPr>
            </a:lvl1pPr>
          </a:lstStyle>
          <a:p>
            <a:pPr marL="0" lvl="0"/>
            <a:r>
              <a:rPr lang="en-US" dirty="0"/>
              <a:t>Slide Title for Single-Column, White Layout</a:t>
            </a:r>
          </a:p>
        </p:txBody>
      </p:sp>
      <p:sp>
        <p:nvSpPr>
          <p:cNvPr id="3" name="Text Placeholder 2">
            <a:extLst>
              <a:ext uri="{FF2B5EF4-FFF2-40B4-BE49-F238E27FC236}">
                <a16:creationId xmlns:a16="http://schemas.microsoft.com/office/drawing/2014/main" id="{BEA590E5-B0BC-F540-8942-A0FB291DEE4F}"/>
              </a:ext>
            </a:extLst>
          </p:cNvPr>
          <p:cNvSpPr>
            <a:spLocks noGrp="1"/>
          </p:cNvSpPr>
          <p:nvPr>
            <p:ph type="body" sz="quarter" idx="10" hasCustomPrompt="1"/>
          </p:nvPr>
        </p:nvSpPr>
        <p:spPr>
          <a:xfrm>
            <a:off x="1239838" y="1469872"/>
            <a:ext cx="9715500" cy="4860591"/>
          </a:xfrm>
        </p:spPr>
        <p:txBody>
          <a:bodyPr/>
          <a:lstStyle>
            <a:lvl1pPr>
              <a:spcBef>
                <a:spcPts val="2400"/>
              </a:spcBef>
              <a:defRPr>
                <a:solidFill>
                  <a:schemeClr val="tx1"/>
                </a:solidFill>
              </a:defRPr>
            </a:lvl1pPr>
            <a:lvl2pPr>
              <a:defRPr/>
            </a:lvl2pPr>
            <a:lvl3pPr marL="458762" marR="0" indent="-225412" algn="l" defTabSz="914261" rtl="0" eaLnBrk="1" fontAlgn="auto" latinLnBrk="0" hangingPunct="1">
              <a:lnSpc>
                <a:spcPct val="100000"/>
              </a:lnSpc>
              <a:spcBef>
                <a:spcPts val="600"/>
              </a:spcBef>
              <a:spcAft>
                <a:spcPts val="0"/>
              </a:spcAft>
              <a:buClr>
                <a:schemeClr val="bg1">
                  <a:lumMod val="50000"/>
                </a:schemeClr>
              </a:buClr>
              <a:buSzPct val="65000"/>
              <a:buFont typeface="ArialMT"/>
              <a:buChar char="►"/>
              <a:tabLst/>
              <a:defRPr/>
            </a:lvl3pPr>
            <a:lvl4pPr>
              <a:defRPr/>
            </a:lvl4pPr>
            <a:lvl5pPr>
              <a:defRPr/>
            </a:lvl5pPr>
          </a:lstStyle>
          <a:p>
            <a:pPr lvl="0"/>
            <a:r>
              <a:rPr lang="en-US" dirty="0"/>
              <a:t>Paragraph/</a:t>
            </a:r>
            <a:r>
              <a:rPr lang="en-US" dirty="0" err="1"/>
              <a:t>unbulleted</a:t>
            </a:r>
            <a:r>
              <a:rPr lang="en-US" dirty="0"/>
              <a:t> text formatting</a:t>
            </a:r>
          </a:p>
          <a:p>
            <a:pPr lvl="1"/>
            <a:r>
              <a:rPr lang="en-US" dirty="0"/>
              <a:t>Click the “Indent More” button (in the Home ribbon, above) for first-level bullets</a:t>
            </a:r>
          </a:p>
          <a:p>
            <a:pPr marL="458762" marR="0" lvl="2" indent="-225412" algn="l" defTabSz="914261" rtl="0" eaLnBrk="1" fontAlgn="auto" latinLnBrk="0" hangingPunct="1">
              <a:lnSpc>
                <a:spcPct val="100000"/>
              </a:lnSpc>
              <a:spcBef>
                <a:spcPts val="600"/>
              </a:spcBef>
              <a:spcAft>
                <a:spcPts val="0"/>
              </a:spcAft>
              <a:buClr>
                <a:schemeClr val="bg1">
                  <a:lumMod val="50000"/>
                </a:schemeClr>
              </a:buClr>
              <a:buSzPct val="65000"/>
              <a:buFont typeface="ArialMT"/>
              <a:buChar char="►"/>
              <a:tabLst/>
              <a:defRPr/>
            </a:pPr>
            <a:r>
              <a:rPr lang="en-US" dirty="0"/>
              <a:t>Double-click the “Indent More” button (above) for second-level bullets</a:t>
            </a:r>
          </a:p>
          <a:p>
            <a:pPr lvl="3"/>
            <a:r>
              <a:rPr lang="en-US" dirty="0"/>
              <a:t>Triple-click the “Indent More” button (above) for third-level bullets</a:t>
            </a:r>
          </a:p>
          <a:p>
            <a:pPr lvl="4"/>
            <a:r>
              <a:rPr lang="en-US" dirty="0"/>
              <a:t>Quadruple-click the “Indent More” button (above) for fourth-level bullets</a:t>
            </a:r>
          </a:p>
        </p:txBody>
      </p:sp>
    </p:spTree>
    <p:extLst>
      <p:ext uri="{BB962C8B-B14F-4D97-AF65-F5344CB8AC3E}">
        <p14:creationId xmlns:p14="http://schemas.microsoft.com/office/powerpoint/2010/main" val="808027569"/>
      </p:ext>
    </p:extLst>
  </p:cSld>
  <p:clrMapOvr>
    <a:masterClrMapping/>
  </p:clrMapOvr>
  <p:transition>
    <p:fade/>
  </p:transition>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guide id="3" pos="781" userDrawn="1">
          <p15:clr>
            <a:srgbClr val="FBAE40"/>
          </p15:clr>
        </p15:guide>
        <p15:guide id="4" pos="6901"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hoto+Text, White">
    <p:spTree>
      <p:nvGrpSpPr>
        <p:cNvPr id="1" name=""/>
        <p:cNvGrpSpPr/>
        <p:nvPr/>
      </p:nvGrpSpPr>
      <p:grpSpPr>
        <a:xfrm>
          <a:off x="0" y="0"/>
          <a:ext cx="0" cy="0"/>
          <a:chOff x="0" y="0"/>
          <a:chExt cx="0" cy="0"/>
        </a:xfrm>
      </p:grpSpPr>
      <p:sp>
        <p:nvSpPr>
          <p:cNvPr id="15" name="Title Placeholder 1"/>
          <p:cNvSpPr>
            <a:spLocks noGrp="1"/>
          </p:cNvSpPr>
          <p:nvPr>
            <p:ph type="title" hasCustomPrompt="1"/>
          </p:nvPr>
        </p:nvSpPr>
        <p:spPr>
          <a:xfrm>
            <a:off x="1239838" y="491385"/>
            <a:ext cx="9715500" cy="978486"/>
          </a:xfrm>
          <a:prstGeom prst="rect">
            <a:avLst/>
          </a:prstGeom>
        </p:spPr>
        <p:txBody>
          <a:bodyPr vert="horz" lIns="0" tIns="0" rIns="0" bIns="0" rtlCol="0" anchor="ctr">
            <a:normAutofit/>
          </a:bodyPr>
          <a:lstStyle>
            <a:lvl1pPr algn="l">
              <a:defRPr lang="en-US" sz="2800" dirty="0">
                <a:solidFill>
                  <a:schemeClr val="tx2"/>
                </a:solidFill>
                <a:latin typeface="Arial Black" charset="0"/>
                <a:ea typeface="Arial Black" charset="0"/>
                <a:cs typeface="Arial Black" charset="0"/>
              </a:defRPr>
            </a:lvl1pPr>
          </a:lstStyle>
          <a:p>
            <a:pPr marL="0" lvl="0"/>
            <a:r>
              <a:rPr lang="en-US" dirty="0"/>
              <a:t>Title for </a:t>
            </a:r>
            <a:r>
              <a:rPr lang="en-US" dirty="0" err="1"/>
              <a:t>Photo+Text</a:t>
            </a:r>
            <a:r>
              <a:rPr lang="en-US" dirty="0"/>
              <a:t>, White Layout</a:t>
            </a:r>
          </a:p>
        </p:txBody>
      </p:sp>
      <p:sp>
        <p:nvSpPr>
          <p:cNvPr id="4" name="Text Placeholder 2">
            <a:extLst>
              <a:ext uri="{FF2B5EF4-FFF2-40B4-BE49-F238E27FC236}">
                <a16:creationId xmlns:a16="http://schemas.microsoft.com/office/drawing/2014/main" id="{8673A610-5F4D-8049-8881-F136A3242FF6}"/>
              </a:ext>
            </a:extLst>
          </p:cNvPr>
          <p:cNvSpPr>
            <a:spLocks noGrp="1"/>
          </p:cNvSpPr>
          <p:nvPr>
            <p:ph type="body" sz="quarter" idx="11" hasCustomPrompt="1"/>
          </p:nvPr>
        </p:nvSpPr>
        <p:spPr>
          <a:xfrm>
            <a:off x="6383338" y="1469872"/>
            <a:ext cx="4572000" cy="4860591"/>
          </a:xfrm>
        </p:spPr>
        <p:txBody>
          <a:bodyPr>
            <a:normAutofit/>
          </a:bodyPr>
          <a:lstStyle>
            <a:lvl1pPr>
              <a:spcBef>
                <a:spcPts val="2000"/>
              </a:spcBef>
              <a:defRPr sz="1800">
                <a:solidFill>
                  <a:schemeClr val="tx1"/>
                </a:solidFill>
              </a:defRPr>
            </a:lvl1pPr>
            <a:lvl2pPr>
              <a:defRPr sz="1800"/>
            </a:lvl2pPr>
            <a:lvl3pPr marL="458762" marR="0" indent="-225412" algn="l" defTabSz="914261" rtl="0" eaLnBrk="1" fontAlgn="auto" latinLnBrk="0" hangingPunct="1">
              <a:lnSpc>
                <a:spcPct val="100000"/>
              </a:lnSpc>
              <a:spcBef>
                <a:spcPts val="600"/>
              </a:spcBef>
              <a:spcAft>
                <a:spcPts val="0"/>
              </a:spcAft>
              <a:buClr>
                <a:schemeClr val="bg1">
                  <a:lumMod val="50000"/>
                </a:schemeClr>
              </a:buClr>
              <a:buSzPct val="65000"/>
              <a:buFont typeface="ArialMT"/>
              <a:buChar char="►"/>
              <a:tabLst/>
              <a:defRPr sz="1800"/>
            </a:lvl3pPr>
            <a:lvl4pPr>
              <a:defRPr sz="1800"/>
            </a:lvl4pPr>
            <a:lvl5pPr marL="917522" marR="0" indent="-225412" algn="l" defTabSz="914261" rtl="0" eaLnBrk="1" fontAlgn="auto" latinLnBrk="0" hangingPunct="1">
              <a:lnSpc>
                <a:spcPct val="100000"/>
              </a:lnSpc>
              <a:spcBef>
                <a:spcPts val="600"/>
              </a:spcBef>
              <a:spcAft>
                <a:spcPts val="0"/>
              </a:spcAft>
              <a:buClr>
                <a:schemeClr val="bg1">
                  <a:lumMod val="50000"/>
                </a:schemeClr>
              </a:buClr>
              <a:buSzTx/>
              <a:buFont typeface=".HelveticaNeueDeskInterface-Regular"/>
              <a:buChar char="●"/>
              <a:tabLst/>
              <a:defRPr sz="1800"/>
            </a:lvl5pPr>
          </a:lstStyle>
          <a:p>
            <a:pPr lvl="0"/>
            <a:r>
              <a:rPr lang="en-US" dirty="0"/>
              <a:t>Paragraph/</a:t>
            </a:r>
            <a:r>
              <a:rPr lang="en-US" dirty="0" err="1"/>
              <a:t>unbulleted</a:t>
            </a:r>
            <a:r>
              <a:rPr lang="en-US" dirty="0"/>
              <a:t> text formatting</a:t>
            </a:r>
          </a:p>
          <a:p>
            <a:pPr lvl="1"/>
            <a:r>
              <a:rPr lang="en-US" dirty="0"/>
              <a:t>Click the “Indent More” button (in the Home ribbon, above) for first-level bullets</a:t>
            </a:r>
          </a:p>
          <a:p>
            <a:pPr marL="458762" marR="0" lvl="2" indent="-225412" algn="l" defTabSz="914261" rtl="0" eaLnBrk="1" fontAlgn="auto" latinLnBrk="0" hangingPunct="1">
              <a:lnSpc>
                <a:spcPct val="100000"/>
              </a:lnSpc>
              <a:spcBef>
                <a:spcPts val="600"/>
              </a:spcBef>
              <a:spcAft>
                <a:spcPts val="0"/>
              </a:spcAft>
              <a:buClr>
                <a:schemeClr val="bg1">
                  <a:lumMod val="50000"/>
                </a:schemeClr>
              </a:buClr>
              <a:buSzPct val="65000"/>
              <a:buFont typeface="ArialMT"/>
              <a:buChar char="►"/>
              <a:tabLst/>
              <a:defRPr/>
            </a:pPr>
            <a:r>
              <a:rPr lang="en-US" dirty="0"/>
              <a:t>Double-click the “Indent More” button (above) for second-level bullets</a:t>
            </a:r>
          </a:p>
          <a:p>
            <a:pPr lvl="3"/>
            <a:r>
              <a:rPr lang="en-US" dirty="0"/>
              <a:t>Triple-click the “Indent More” button (above) for third-level bullets</a:t>
            </a:r>
          </a:p>
          <a:p>
            <a:pPr marL="917522" marR="0" lvl="4" indent="-225412" algn="l" defTabSz="914261" rtl="0" eaLnBrk="1" fontAlgn="auto" latinLnBrk="0" hangingPunct="1">
              <a:lnSpc>
                <a:spcPct val="100000"/>
              </a:lnSpc>
              <a:spcBef>
                <a:spcPts val="600"/>
              </a:spcBef>
              <a:spcAft>
                <a:spcPts val="0"/>
              </a:spcAft>
              <a:buClr>
                <a:schemeClr val="bg1">
                  <a:lumMod val="50000"/>
                </a:schemeClr>
              </a:buClr>
              <a:buSzTx/>
              <a:buFont typeface=".HelveticaNeueDeskInterface-Regular"/>
              <a:buChar char="●"/>
              <a:tabLst/>
              <a:defRPr/>
            </a:pPr>
            <a:r>
              <a:rPr lang="en-US" dirty="0"/>
              <a:t>Quadruple-click the “Indent More” button (above) for fourth-level bullets</a:t>
            </a:r>
          </a:p>
        </p:txBody>
      </p:sp>
      <p:sp>
        <p:nvSpPr>
          <p:cNvPr id="6" name="Picture Placeholder 4">
            <a:extLst>
              <a:ext uri="{FF2B5EF4-FFF2-40B4-BE49-F238E27FC236}">
                <a16:creationId xmlns:a16="http://schemas.microsoft.com/office/drawing/2014/main" id="{68106178-1013-D249-8751-3EA29B2109C8}"/>
              </a:ext>
            </a:extLst>
          </p:cNvPr>
          <p:cNvSpPr>
            <a:spLocks noGrp="1"/>
          </p:cNvSpPr>
          <p:nvPr>
            <p:ph type="pic" sz="quarter" idx="12" hasCustomPrompt="1"/>
          </p:nvPr>
        </p:nvSpPr>
        <p:spPr>
          <a:xfrm>
            <a:off x="1239838" y="1669499"/>
            <a:ext cx="4856162" cy="4480560"/>
          </a:xfrm>
          <a:solidFill>
            <a:schemeClr val="bg1">
              <a:lumMod val="90000"/>
            </a:schemeClr>
          </a:solidFill>
        </p:spPr>
        <p:txBody>
          <a:bodyPr lIns="365760" tIns="365760" rIns="365760" bIns="1828800" anchor="b">
            <a:normAutofit/>
          </a:bodyPr>
          <a:lstStyle>
            <a:lvl1pPr marL="0" indent="0" algn="ctr">
              <a:buNone/>
              <a:defRPr sz="1600" i="1">
                <a:solidFill>
                  <a:schemeClr val="bg1">
                    <a:lumMod val="75000"/>
                  </a:schemeClr>
                </a:solidFill>
              </a:defRPr>
            </a:lvl1pPr>
          </a:lstStyle>
          <a:p>
            <a:r>
              <a:rPr lang="en-US" dirty="0"/>
              <a:t>Click icon to insert a photo.</a:t>
            </a:r>
          </a:p>
        </p:txBody>
      </p:sp>
      <p:sp>
        <p:nvSpPr>
          <p:cNvPr id="7" name="Text Placeholder 4">
            <a:extLst>
              <a:ext uri="{FF2B5EF4-FFF2-40B4-BE49-F238E27FC236}">
                <a16:creationId xmlns:a16="http://schemas.microsoft.com/office/drawing/2014/main" id="{CDAF09BB-AD0B-2041-83F2-50D0A4E8600C}"/>
              </a:ext>
            </a:extLst>
          </p:cNvPr>
          <p:cNvSpPr>
            <a:spLocks noGrp="1"/>
          </p:cNvSpPr>
          <p:nvPr>
            <p:ph type="body" sz="quarter" idx="13" hasCustomPrompt="1"/>
          </p:nvPr>
        </p:nvSpPr>
        <p:spPr>
          <a:xfrm>
            <a:off x="1239839" y="5889219"/>
            <a:ext cx="4856162" cy="260840"/>
          </a:xfrm>
        </p:spPr>
        <p:txBody>
          <a:bodyPr lIns="45720" tIns="45720" rIns="45720" bIns="45720" anchor="b">
            <a:noAutofit/>
          </a:bodyPr>
          <a:lstStyle>
            <a:lvl1pPr>
              <a:defRPr sz="900">
                <a:solidFill>
                  <a:schemeClr val="bg1">
                    <a:lumMod val="25000"/>
                  </a:schemeClr>
                </a:solidFill>
              </a:defRPr>
            </a:lvl1pPr>
            <a:lvl2pPr>
              <a:defRPr sz="1000">
                <a:solidFill>
                  <a:schemeClr val="bg1"/>
                </a:solidFill>
              </a:defRPr>
            </a:lvl2pPr>
            <a:lvl3pPr>
              <a:defRPr sz="1000">
                <a:solidFill>
                  <a:schemeClr val="bg1"/>
                </a:solidFill>
              </a:defRPr>
            </a:lvl3pPr>
            <a:lvl4pPr>
              <a:defRPr sz="1000">
                <a:solidFill>
                  <a:schemeClr val="bg1"/>
                </a:solidFill>
              </a:defRPr>
            </a:lvl4pPr>
            <a:lvl5pPr>
              <a:defRPr sz="1000">
                <a:solidFill>
                  <a:schemeClr val="bg1"/>
                </a:solidFill>
              </a:defRPr>
            </a:lvl5pPr>
          </a:lstStyle>
          <a:p>
            <a:pPr lvl="0"/>
            <a:r>
              <a:rPr lang="en-US" dirty="0"/>
              <a:t>Click here to insert photo credit/copyright information</a:t>
            </a:r>
          </a:p>
        </p:txBody>
      </p:sp>
    </p:spTree>
    <p:extLst>
      <p:ext uri="{BB962C8B-B14F-4D97-AF65-F5344CB8AC3E}">
        <p14:creationId xmlns:p14="http://schemas.microsoft.com/office/powerpoint/2010/main" val="3536701377"/>
      </p:ext>
    </p:extLst>
  </p:cSld>
  <p:clrMapOvr>
    <a:masterClrMapping/>
  </p:clrMapOvr>
  <p:transition>
    <p:fade/>
  </p:transition>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guide id="3" pos="781" userDrawn="1">
          <p15:clr>
            <a:srgbClr val="FBAE40"/>
          </p15:clr>
        </p15:guide>
        <p15:guide id="4" pos="6901"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Column, White">
    <p:spTree>
      <p:nvGrpSpPr>
        <p:cNvPr id="1" name=""/>
        <p:cNvGrpSpPr/>
        <p:nvPr/>
      </p:nvGrpSpPr>
      <p:grpSpPr>
        <a:xfrm>
          <a:off x="0" y="0"/>
          <a:ext cx="0" cy="0"/>
          <a:chOff x="0" y="0"/>
          <a:chExt cx="0" cy="0"/>
        </a:xfrm>
      </p:grpSpPr>
      <p:sp>
        <p:nvSpPr>
          <p:cNvPr id="15" name="Title Placeholder 1"/>
          <p:cNvSpPr>
            <a:spLocks noGrp="1"/>
          </p:cNvSpPr>
          <p:nvPr>
            <p:ph type="title" hasCustomPrompt="1"/>
          </p:nvPr>
        </p:nvSpPr>
        <p:spPr>
          <a:xfrm>
            <a:off x="1239838" y="491385"/>
            <a:ext cx="9715500" cy="978486"/>
          </a:xfrm>
          <a:prstGeom prst="rect">
            <a:avLst/>
          </a:prstGeom>
        </p:spPr>
        <p:txBody>
          <a:bodyPr vert="horz" lIns="0" tIns="0" rIns="0" bIns="0" rtlCol="0" anchor="ctr">
            <a:normAutofit/>
          </a:bodyPr>
          <a:lstStyle>
            <a:lvl1pPr algn="l">
              <a:defRPr lang="en-US" sz="2800" dirty="0">
                <a:solidFill>
                  <a:schemeClr val="tx2"/>
                </a:solidFill>
                <a:latin typeface="Arial Black" charset="0"/>
                <a:ea typeface="Arial Black" charset="0"/>
                <a:cs typeface="Arial Black" charset="0"/>
              </a:defRPr>
            </a:lvl1pPr>
          </a:lstStyle>
          <a:p>
            <a:pPr marL="0" lvl="0"/>
            <a:r>
              <a:rPr lang="en-US" dirty="0"/>
              <a:t>Title for Two-Column, White Layout</a:t>
            </a:r>
          </a:p>
        </p:txBody>
      </p:sp>
      <p:sp>
        <p:nvSpPr>
          <p:cNvPr id="3" name="Text Placeholder 2">
            <a:extLst>
              <a:ext uri="{FF2B5EF4-FFF2-40B4-BE49-F238E27FC236}">
                <a16:creationId xmlns:a16="http://schemas.microsoft.com/office/drawing/2014/main" id="{BEA590E5-B0BC-F540-8942-A0FB291DEE4F}"/>
              </a:ext>
            </a:extLst>
          </p:cNvPr>
          <p:cNvSpPr>
            <a:spLocks noGrp="1"/>
          </p:cNvSpPr>
          <p:nvPr>
            <p:ph type="body" sz="quarter" idx="10" hasCustomPrompt="1"/>
          </p:nvPr>
        </p:nvSpPr>
        <p:spPr>
          <a:xfrm>
            <a:off x="1239838" y="1469872"/>
            <a:ext cx="4572000" cy="4860591"/>
          </a:xfrm>
        </p:spPr>
        <p:txBody>
          <a:bodyPr>
            <a:normAutofit/>
          </a:bodyPr>
          <a:lstStyle>
            <a:lvl1pPr>
              <a:spcBef>
                <a:spcPts val="2000"/>
              </a:spcBef>
              <a:defRPr sz="1800">
                <a:solidFill>
                  <a:schemeClr val="tx1"/>
                </a:solidFill>
              </a:defRPr>
            </a:lvl1pPr>
            <a:lvl2pPr>
              <a:defRPr sz="1800"/>
            </a:lvl2pPr>
            <a:lvl3pPr marL="458762" marR="0" indent="-225412" algn="l" defTabSz="914261" rtl="0" eaLnBrk="1" fontAlgn="auto" latinLnBrk="0" hangingPunct="1">
              <a:lnSpc>
                <a:spcPct val="100000"/>
              </a:lnSpc>
              <a:spcBef>
                <a:spcPts val="600"/>
              </a:spcBef>
              <a:spcAft>
                <a:spcPts val="0"/>
              </a:spcAft>
              <a:buClr>
                <a:schemeClr val="bg1">
                  <a:lumMod val="50000"/>
                </a:schemeClr>
              </a:buClr>
              <a:buSzPct val="65000"/>
              <a:buFont typeface="ArialMT"/>
              <a:buChar char="►"/>
              <a:tabLst/>
              <a:defRPr sz="1800"/>
            </a:lvl3pPr>
            <a:lvl4pPr>
              <a:defRPr sz="1800"/>
            </a:lvl4pPr>
            <a:lvl5pPr>
              <a:defRPr sz="1800"/>
            </a:lvl5pPr>
          </a:lstStyle>
          <a:p>
            <a:pPr lvl="0"/>
            <a:r>
              <a:rPr lang="en-US" dirty="0"/>
              <a:t>Paragraph/</a:t>
            </a:r>
            <a:r>
              <a:rPr lang="en-US" dirty="0" err="1"/>
              <a:t>unbulleted</a:t>
            </a:r>
            <a:r>
              <a:rPr lang="en-US" dirty="0"/>
              <a:t> text formatting</a:t>
            </a:r>
          </a:p>
          <a:p>
            <a:pPr lvl="1"/>
            <a:r>
              <a:rPr lang="en-US" dirty="0"/>
              <a:t>Click the “Indent More” button (in the Home ribbon, above) for first-level bullets</a:t>
            </a:r>
          </a:p>
          <a:p>
            <a:pPr marL="458762" marR="0" lvl="2" indent="-225412" algn="l" defTabSz="914261" rtl="0" eaLnBrk="1" fontAlgn="auto" latinLnBrk="0" hangingPunct="1">
              <a:lnSpc>
                <a:spcPct val="100000"/>
              </a:lnSpc>
              <a:spcBef>
                <a:spcPts val="600"/>
              </a:spcBef>
              <a:spcAft>
                <a:spcPts val="0"/>
              </a:spcAft>
              <a:buClr>
                <a:schemeClr val="bg1">
                  <a:lumMod val="50000"/>
                </a:schemeClr>
              </a:buClr>
              <a:buSzPct val="65000"/>
              <a:buFont typeface="ArialMT"/>
              <a:buChar char="►"/>
              <a:tabLst/>
              <a:defRPr/>
            </a:pPr>
            <a:r>
              <a:rPr lang="en-US" dirty="0"/>
              <a:t>Double-click the “Indent More” button (above) for second-level bullets</a:t>
            </a:r>
          </a:p>
          <a:p>
            <a:pPr lvl="3"/>
            <a:r>
              <a:rPr lang="en-US" dirty="0"/>
              <a:t>Triple-click the “Indent More” button (above) for third-level bullets</a:t>
            </a:r>
          </a:p>
          <a:p>
            <a:pPr lvl="4"/>
            <a:r>
              <a:rPr lang="en-US" dirty="0"/>
              <a:t>Quadruple-click the “Indent More” button (above) for fourth-level bullets</a:t>
            </a:r>
          </a:p>
        </p:txBody>
      </p:sp>
      <p:sp>
        <p:nvSpPr>
          <p:cNvPr id="4" name="Text Placeholder 2">
            <a:extLst>
              <a:ext uri="{FF2B5EF4-FFF2-40B4-BE49-F238E27FC236}">
                <a16:creationId xmlns:a16="http://schemas.microsoft.com/office/drawing/2014/main" id="{8673A610-5F4D-8049-8881-F136A3242FF6}"/>
              </a:ext>
            </a:extLst>
          </p:cNvPr>
          <p:cNvSpPr>
            <a:spLocks noGrp="1"/>
          </p:cNvSpPr>
          <p:nvPr>
            <p:ph type="body" sz="quarter" idx="11" hasCustomPrompt="1"/>
          </p:nvPr>
        </p:nvSpPr>
        <p:spPr>
          <a:xfrm>
            <a:off x="6383338" y="1469872"/>
            <a:ext cx="4572000" cy="4860591"/>
          </a:xfrm>
        </p:spPr>
        <p:txBody>
          <a:bodyPr>
            <a:normAutofit/>
          </a:bodyPr>
          <a:lstStyle>
            <a:lvl1pPr>
              <a:spcBef>
                <a:spcPts val="2000"/>
              </a:spcBef>
              <a:defRPr sz="1800">
                <a:solidFill>
                  <a:schemeClr val="tx1"/>
                </a:solidFill>
              </a:defRPr>
            </a:lvl1pPr>
            <a:lvl2pPr>
              <a:defRPr sz="1800"/>
            </a:lvl2pPr>
            <a:lvl3pPr marL="458762" marR="0" indent="-225412" algn="l" defTabSz="914261" rtl="0" eaLnBrk="1" fontAlgn="auto" latinLnBrk="0" hangingPunct="1">
              <a:lnSpc>
                <a:spcPct val="100000"/>
              </a:lnSpc>
              <a:spcBef>
                <a:spcPts val="600"/>
              </a:spcBef>
              <a:spcAft>
                <a:spcPts val="0"/>
              </a:spcAft>
              <a:buClr>
                <a:schemeClr val="bg1">
                  <a:lumMod val="50000"/>
                </a:schemeClr>
              </a:buClr>
              <a:buSzPct val="65000"/>
              <a:buFont typeface="ArialMT"/>
              <a:buChar char="►"/>
              <a:tabLst/>
              <a:defRPr sz="1800"/>
            </a:lvl3pPr>
            <a:lvl4pPr>
              <a:defRPr sz="1800"/>
            </a:lvl4pPr>
            <a:lvl5pPr>
              <a:defRPr sz="1800"/>
            </a:lvl5pPr>
          </a:lstStyle>
          <a:p>
            <a:pPr lvl="0"/>
            <a:r>
              <a:rPr lang="en-US" dirty="0"/>
              <a:t>Paragraph/</a:t>
            </a:r>
            <a:r>
              <a:rPr lang="en-US" dirty="0" err="1"/>
              <a:t>unbulleted</a:t>
            </a:r>
            <a:r>
              <a:rPr lang="en-US" dirty="0"/>
              <a:t> text formatting</a:t>
            </a:r>
          </a:p>
          <a:p>
            <a:pPr lvl="1"/>
            <a:r>
              <a:rPr lang="en-US" dirty="0"/>
              <a:t>Click the “Indent More” button (in the Home ribbon, above) for first-level bullets</a:t>
            </a:r>
          </a:p>
          <a:p>
            <a:pPr marL="458762" marR="0" lvl="2" indent="-225412" algn="l" defTabSz="914261" rtl="0" eaLnBrk="1" fontAlgn="auto" latinLnBrk="0" hangingPunct="1">
              <a:lnSpc>
                <a:spcPct val="100000"/>
              </a:lnSpc>
              <a:spcBef>
                <a:spcPts val="600"/>
              </a:spcBef>
              <a:spcAft>
                <a:spcPts val="0"/>
              </a:spcAft>
              <a:buClr>
                <a:schemeClr val="bg1">
                  <a:lumMod val="50000"/>
                </a:schemeClr>
              </a:buClr>
              <a:buSzPct val="65000"/>
              <a:buFont typeface="ArialMT"/>
              <a:buChar char="►"/>
              <a:tabLst/>
              <a:defRPr/>
            </a:pPr>
            <a:r>
              <a:rPr lang="en-US" dirty="0"/>
              <a:t>Double-click the “Indent More” button (above) for second-level bullets</a:t>
            </a:r>
          </a:p>
          <a:p>
            <a:pPr lvl="3"/>
            <a:r>
              <a:rPr lang="en-US" dirty="0"/>
              <a:t>Triple-click the “Indent More” button (above) for third-level bullets</a:t>
            </a:r>
          </a:p>
          <a:p>
            <a:pPr lvl="4"/>
            <a:r>
              <a:rPr lang="en-US" dirty="0"/>
              <a:t>Quadruple-click the “Indent More” button (above) for fourth-level bullets</a:t>
            </a:r>
          </a:p>
        </p:txBody>
      </p:sp>
      <p:cxnSp>
        <p:nvCxnSpPr>
          <p:cNvPr id="5" name="Straight Connector 4">
            <a:extLst>
              <a:ext uri="{FF2B5EF4-FFF2-40B4-BE49-F238E27FC236}">
                <a16:creationId xmlns:a16="http://schemas.microsoft.com/office/drawing/2014/main" id="{F82B71F5-23BD-A943-8CA6-64D3C92123D3}"/>
              </a:ext>
            </a:extLst>
          </p:cNvPr>
          <p:cNvCxnSpPr>
            <a:cxnSpLocks/>
          </p:cNvCxnSpPr>
          <p:nvPr userDrawn="1"/>
        </p:nvCxnSpPr>
        <p:spPr>
          <a:xfrm>
            <a:off x="6096000" y="1670538"/>
            <a:ext cx="0" cy="4425462"/>
          </a:xfrm>
          <a:prstGeom prst="line">
            <a:avLst/>
          </a:prstGeom>
          <a:ln w="9525">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16584983"/>
      </p:ext>
    </p:extLst>
  </p:cSld>
  <p:clrMapOvr>
    <a:masterClrMapping/>
  </p:clrMapOvr>
  <p:transition>
    <p:fade/>
  </p:transition>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guide id="3" pos="781" userDrawn="1">
          <p15:clr>
            <a:srgbClr val="FBAE40"/>
          </p15:clr>
        </p15:guide>
        <p15:guide id="4" pos="6901"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Large-Photo, White">
    <p:spTree>
      <p:nvGrpSpPr>
        <p:cNvPr id="1" name=""/>
        <p:cNvGrpSpPr/>
        <p:nvPr/>
      </p:nvGrpSpPr>
      <p:grpSpPr>
        <a:xfrm>
          <a:off x="0" y="0"/>
          <a:ext cx="0" cy="0"/>
          <a:chOff x="0" y="0"/>
          <a:chExt cx="0" cy="0"/>
        </a:xfrm>
      </p:grpSpPr>
      <p:sp>
        <p:nvSpPr>
          <p:cNvPr id="4" name="Title Placeholder 1">
            <a:extLst>
              <a:ext uri="{FF2B5EF4-FFF2-40B4-BE49-F238E27FC236}">
                <a16:creationId xmlns:a16="http://schemas.microsoft.com/office/drawing/2014/main" id="{24F27426-24A7-3845-8E05-8360D202A2F3}"/>
              </a:ext>
            </a:extLst>
          </p:cNvPr>
          <p:cNvSpPr>
            <a:spLocks noGrp="1"/>
          </p:cNvSpPr>
          <p:nvPr>
            <p:ph type="title" hasCustomPrompt="1"/>
          </p:nvPr>
        </p:nvSpPr>
        <p:spPr>
          <a:xfrm>
            <a:off x="987608" y="5349451"/>
            <a:ext cx="10216785" cy="978486"/>
          </a:xfrm>
          <a:prstGeom prst="rect">
            <a:avLst/>
          </a:prstGeom>
        </p:spPr>
        <p:txBody>
          <a:bodyPr vert="horz" lIns="0" tIns="182880" rIns="0" bIns="0" rtlCol="0" anchor="t">
            <a:noAutofit/>
          </a:bodyPr>
          <a:lstStyle>
            <a:lvl1pPr algn="ctr">
              <a:defRPr lang="en-US" sz="2400" dirty="0">
                <a:solidFill>
                  <a:schemeClr val="tx2"/>
                </a:solidFill>
                <a:latin typeface="Arial Black" charset="0"/>
                <a:ea typeface="Arial Black" charset="0"/>
                <a:cs typeface="Arial Black" charset="0"/>
              </a:defRPr>
            </a:lvl1pPr>
          </a:lstStyle>
          <a:p>
            <a:pPr marL="0" lvl="0"/>
            <a:r>
              <a:rPr lang="en-US" dirty="0"/>
              <a:t>Title for Large-Photo, White Layout</a:t>
            </a:r>
          </a:p>
        </p:txBody>
      </p:sp>
      <p:sp>
        <p:nvSpPr>
          <p:cNvPr id="5" name="Picture Placeholder 2">
            <a:extLst>
              <a:ext uri="{FF2B5EF4-FFF2-40B4-BE49-F238E27FC236}">
                <a16:creationId xmlns:a16="http://schemas.microsoft.com/office/drawing/2014/main" id="{58B1EB05-4C3D-C643-8F71-7489EF7CE397}"/>
              </a:ext>
            </a:extLst>
          </p:cNvPr>
          <p:cNvSpPr>
            <a:spLocks noGrp="1"/>
          </p:cNvSpPr>
          <p:nvPr>
            <p:ph type="pic" sz="quarter" idx="10" hasCustomPrompt="1"/>
          </p:nvPr>
        </p:nvSpPr>
        <p:spPr>
          <a:xfrm>
            <a:off x="0" y="1"/>
            <a:ext cx="12192000" cy="5349875"/>
          </a:xfrm>
          <a:solidFill>
            <a:schemeClr val="bg1">
              <a:lumMod val="90000"/>
            </a:schemeClr>
          </a:solidFill>
        </p:spPr>
        <p:txBody>
          <a:bodyPr tIns="0" bIns="2057400" anchor="b"/>
          <a:lstStyle>
            <a:lvl1pPr algn="ctr">
              <a:defRPr i="1">
                <a:solidFill>
                  <a:schemeClr val="bg1">
                    <a:lumMod val="75000"/>
                  </a:schemeClr>
                </a:solidFill>
              </a:defRPr>
            </a:lvl1pPr>
          </a:lstStyle>
          <a:p>
            <a:r>
              <a:rPr lang="en-US" dirty="0"/>
              <a:t>Click icon to insert a photo.</a:t>
            </a:r>
          </a:p>
        </p:txBody>
      </p:sp>
      <p:sp>
        <p:nvSpPr>
          <p:cNvPr id="6" name="Text Placeholder 4">
            <a:extLst>
              <a:ext uri="{FF2B5EF4-FFF2-40B4-BE49-F238E27FC236}">
                <a16:creationId xmlns:a16="http://schemas.microsoft.com/office/drawing/2014/main" id="{EC91875E-B0A9-0447-9F79-6199D7261229}"/>
              </a:ext>
            </a:extLst>
          </p:cNvPr>
          <p:cNvSpPr>
            <a:spLocks noGrp="1"/>
          </p:cNvSpPr>
          <p:nvPr>
            <p:ph type="body" sz="quarter" idx="11" hasCustomPrompt="1"/>
          </p:nvPr>
        </p:nvSpPr>
        <p:spPr>
          <a:xfrm rot="5400000">
            <a:off x="9386857" y="2544308"/>
            <a:ext cx="5349451" cy="260840"/>
          </a:xfrm>
        </p:spPr>
        <p:txBody>
          <a:bodyPr lIns="91440" tIns="45720" rIns="91440" bIns="45720">
            <a:noAutofit/>
          </a:bodyPr>
          <a:lstStyle>
            <a:lvl1pPr>
              <a:defRPr sz="900">
                <a:solidFill>
                  <a:schemeClr val="bg1">
                    <a:lumMod val="25000"/>
                  </a:schemeClr>
                </a:solidFill>
              </a:defRPr>
            </a:lvl1pPr>
            <a:lvl2pPr>
              <a:defRPr sz="1000">
                <a:solidFill>
                  <a:schemeClr val="bg1"/>
                </a:solidFill>
              </a:defRPr>
            </a:lvl2pPr>
            <a:lvl3pPr>
              <a:defRPr sz="1000">
                <a:solidFill>
                  <a:schemeClr val="bg1"/>
                </a:solidFill>
              </a:defRPr>
            </a:lvl3pPr>
            <a:lvl4pPr>
              <a:defRPr sz="1000">
                <a:solidFill>
                  <a:schemeClr val="bg1"/>
                </a:solidFill>
              </a:defRPr>
            </a:lvl4pPr>
            <a:lvl5pPr>
              <a:defRPr sz="1000">
                <a:solidFill>
                  <a:schemeClr val="bg1"/>
                </a:solidFill>
              </a:defRPr>
            </a:lvl5pPr>
          </a:lstStyle>
          <a:p>
            <a:pPr lvl="0"/>
            <a:r>
              <a:rPr lang="en-US" dirty="0"/>
              <a:t>Click here to insert photo credit/copyright information</a:t>
            </a:r>
          </a:p>
        </p:txBody>
      </p:sp>
    </p:spTree>
    <p:extLst>
      <p:ext uri="{BB962C8B-B14F-4D97-AF65-F5344CB8AC3E}">
        <p14:creationId xmlns:p14="http://schemas.microsoft.com/office/powerpoint/2010/main" val="1687998840"/>
      </p:ext>
    </p:extLst>
  </p:cSld>
  <p:clrMapOvr>
    <a:masterClrMapping/>
  </p:clrMapOvr>
  <p:transition>
    <p:fade/>
  </p:transition>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guide id="3" pos="781" userDrawn="1">
          <p15:clr>
            <a:srgbClr val="FBAE40"/>
          </p15:clr>
        </p15:guide>
        <p15:guide id="4" pos="6901"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Single-Column, Blue">
    <p:bg>
      <p:bgPr>
        <a:solidFill>
          <a:schemeClr val="tx2"/>
        </a:solidFill>
        <a:effectLst/>
      </p:bgPr>
    </p:bg>
    <p:spTree>
      <p:nvGrpSpPr>
        <p:cNvPr id="1" name=""/>
        <p:cNvGrpSpPr/>
        <p:nvPr/>
      </p:nvGrpSpPr>
      <p:grpSpPr>
        <a:xfrm>
          <a:off x="0" y="0"/>
          <a:ext cx="0" cy="0"/>
          <a:chOff x="0" y="0"/>
          <a:chExt cx="0" cy="0"/>
        </a:xfrm>
      </p:grpSpPr>
      <p:sp>
        <p:nvSpPr>
          <p:cNvPr id="15" name="Title Placeholder 1"/>
          <p:cNvSpPr>
            <a:spLocks noGrp="1"/>
          </p:cNvSpPr>
          <p:nvPr>
            <p:ph type="title" hasCustomPrompt="1"/>
          </p:nvPr>
        </p:nvSpPr>
        <p:spPr>
          <a:xfrm>
            <a:off x="1239838" y="491385"/>
            <a:ext cx="9715500" cy="978486"/>
          </a:xfrm>
          <a:prstGeom prst="rect">
            <a:avLst/>
          </a:prstGeom>
        </p:spPr>
        <p:txBody>
          <a:bodyPr vert="horz" lIns="0" tIns="0" rIns="0" bIns="0" rtlCol="0" anchor="ctr">
            <a:normAutofit/>
          </a:bodyPr>
          <a:lstStyle>
            <a:lvl1pPr algn="l">
              <a:defRPr lang="en-US" sz="2800" dirty="0">
                <a:solidFill>
                  <a:schemeClr val="bg1"/>
                </a:solidFill>
                <a:latin typeface="Arial Black" charset="0"/>
                <a:ea typeface="Arial Black" charset="0"/>
                <a:cs typeface="Arial Black" charset="0"/>
              </a:defRPr>
            </a:lvl1pPr>
          </a:lstStyle>
          <a:p>
            <a:pPr marL="0" lvl="0"/>
            <a:r>
              <a:rPr lang="en-US" dirty="0"/>
              <a:t>Title for Single-Column, Blue Layout</a:t>
            </a:r>
          </a:p>
        </p:txBody>
      </p:sp>
      <p:sp>
        <p:nvSpPr>
          <p:cNvPr id="3" name="Text Placeholder 2">
            <a:extLst>
              <a:ext uri="{FF2B5EF4-FFF2-40B4-BE49-F238E27FC236}">
                <a16:creationId xmlns:a16="http://schemas.microsoft.com/office/drawing/2014/main" id="{BEA590E5-B0BC-F540-8942-A0FB291DEE4F}"/>
              </a:ext>
            </a:extLst>
          </p:cNvPr>
          <p:cNvSpPr>
            <a:spLocks noGrp="1"/>
          </p:cNvSpPr>
          <p:nvPr>
            <p:ph type="body" sz="quarter" idx="10" hasCustomPrompt="1"/>
          </p:nvPr>
        </p:nvSpPr>
        <p:spPr>
          <a:xfrm>
            <a:off x="1239838" y="1469872"/>
            <a:ext cx="9715500" cy="4860591"/>
          </a:xfrm>
        </p:spPr>
        <p:txBody>
          <a:bodyPr/>
          <a:lstStyle>
            <a:lvl1pPr marL="0" marR="0" indent="0" algn="l" defTabSz="914261" rtl="0" eaLnBrk="1" fontAlgn="auto" latinLnBrk="0" hangingPunct="1">
              <a:lnSpc>
                <a:spcPct val="100000"/>
              </a:lnSpc>
              <a:spcBef>
                <a:spcPts val="2400"/>
              </a:spcBef>
              <a:spcAft>
                <a:spcPts val="0"/>
              </a:spcAft>
              <a:buClr>
                <a:schemeClr val="accent1"/>
              </a:buClr>
              <a:buSzPct val="110000"/>
              <a:buFont typeface="Wingdings" charset="2"/>
              <a:buNone/>
              <a:tabLst/>
              <a:defRPr>
                <a:solidFill>
                  <a:schemeClr val="bg1"/>
                </a:solidFill>
              </a:defRPr>
            </a:lvl1pPr>
            <a:lvl2pPr>
              <a:buClr>
                <a:schemeClr val="tx2">
                  <a:lumMod val="40000"/>
                  <a:lumOff val="60000"/>
                </a:schemeClr>
              </a:buClr>
              <a:defRPr>
                <a:solidFill>
                  <a:schemeClr val="bg1"/>
                </a:solidFill>
              </a:defRPr>
            </a:lvl2pPr>
            <a:lvl3pPr>
              <a:buClr>
                <a:schemeClr val="bg1">
                  <a:lumMod val="75000"/>
                </a:schemeClr>
              </a:buClr>
              <a:defRPr>
                <a:solidFill>
                  <a:schemeClr val="bg1"/>
                </a:solidFill>
              </a:defRPr>
            </a:lvl3pPr>
            <a:lvl4pPr>
              <a:buClr>
                <a:schemeClr val="tx2">
                  <a:lumMod val="40000"/>
                  <a:lumOff val="60000"/>
                </a:schemeClr>
              </a:buClr>
              <a:defRPr>
                <a:solidFill>
                  <a:schemeClr val="bg1"/>
                </a:solidFill>
              </a:defRPr>
            </a:lvl4pPr>
            <a:lvl5pPr>
              <a:buClr>
                <a:schemeClr val="bg1">
                  <a:lumMod val="75000"/>
                </a:schemeClr>
              </a:buClr>
              <a:defRPr>
                <a:solidFill>
                  <a:schemeClr val="bg1"/>
                </a:solidFill>
              </a:defRPr>
            </a:lvl5pPr>
          </a:lstStyle>
          <a:p>
            <a:pPr marL="0" marR="0" lvl="0" indent="0" algn="l" defTabSz="914261" rtl="0" eaLnBrk="1" fontAlgn="auto" latinLnBrk="0" hangingPunct="1">
              <a:lnSpc>
                <a:spcPct val="100000"/>
              </a:lnSpc>
              <a:spcBef>
                <a:spcPts val="2400"/>
              </a:spcBef>
              <a:spcAft>
                <a:spcPts val="0"/>
              </a:spcAft>
              <a:buClr>
                <a:schemeClr val="accent1"/>
              </a:buClr>
              <a:buSzPct val="110000"/>
              <a:buFont typeface="Wingdings" charset="2"/>
              <a:buNone/>
              <a:tabLst/>
              <a:defRPr/>
            </a:pPr>
            <a:r>
              <a:rPr lang="en-US" dirty="0"/>
              <a:t>Paragraph/</a:t>
            </a:r>
            <a:r>
              <a:rPr lang="en-US" dirty="0" err="1"/>
              <a:t>unbulleted</a:t>
            </a:r>
            <a:r>
              <a:rPr lang="en-US" dirty="0"/>
              <a:t> text formatting</a:t>
            </a:r>
          </a:p>
          <a:p>
            <a:pPr lvl="1"/>
            <a:r>
              <a:rPr lang="en-US" dirty="0"/>
              <a:t>Click the “Indent More” button (in the Home ribbon, above) for first-level bullets</a:t>
            </a:r>
          </a:p>
          <a:p>
            <a:pPr lvl="2"/>
            <a:r>
              <a:rPr lang="en-US" dirty="0"/>
              <a:t>Double-click the “Indent More” button (above) for second-level bullets</a:t>
            </a:r>
          </a:p>
          <a:p>
            <a:pPr lvl="3"/>
            <a:r>
              <a:rPr lang="en-US" dirty="0"/>
              <a:t>Triple-click the “Indent More” button (above) for third-level bullets</a:t>
            </a:r>
          </a:p>
          <a:p>
            <a:pPr lvl="4"/>
            <a:r>
              <a:rPr lang="en-US" dirty="0"/>
              <a:t>Quadruple-click the “Indent More” button (above) for fourth-level bullets</a:t>
            </a:r>
          </a:p>
        </p:txBody>
      </p:sp>
      <p:sp>
        <p:nvSpPr>
          <p:cNvPr id="4" name="TextBox 3">
            <a:extLst>
              <a:ext uri="{FF2B5EF4-FFF2-40B4-BE49-F238E27FC236}">
                <a16:creationId xmlns:a16="http://schemas.microsoft.com/office/drawing/2014/main" id="{5B31EA4B-58AD-3842-9BEC-4B9FF60E019D}"/>
              </a:ext>
            </a:extLst>
          </p:cNvPr>
          <p:cNvSpPr txBox="1"/>
          <p:nvPr userDrawn="1"/>
        </p:nvSpPr>
        <p:spPr>
          <a:xfrm>
            <a:off x="-1" y="6638779"/>
            <a:ext cx="9144000" cy="230832"/>
          </a:xfrm>
          <a:prstGeom prst="rect">
            <a:avLst/>
          </a:prstGeom>
          <a:noFill/>
        </p:spPr>
        <p:txBody>
          <a:bodyPr wrap="square" rtlCol="0">
            <a:spAutoFit/>
          </a:bodyPr>
          <a:lstStyle/>
          <a:p>
            <a:r>
              <a:rPr lang="en-US" sz="900" b="1" dirty="0">
                <a:solidFill>
                  <a:schemeClr val="accent1">
                    <a:lumMod val="60000"/>
                    <a:lumOff val="40000"/>
                  </a:schemeClr>
                </a:solidFill>
                <a:latin typeface="Arial Black" charset="0"/>
                <a:cs typeface="Arial Black" charset="0"/>
              </a:rPr>
              <a:t>INTERNATIONAL MONETARY FUND</a:t>
            </a:r>
            <a:endParaRPr lang="en-US" sz="900" dirty="0">
              <a:solidFill>
                <a:schemeClr val="accent1">
                  <a:lumMod val="60000"/>
                  <a:lumOff val="40000"/>
                </a:schemeClr>
              </a:solidFill>
            </a:endParaRPr>
          </a:p>
        </p:txBody>
      </p:sp>
      <p:sp>
        <p:nvSpPr>
          <p:cNvPr id="5" name="TextBox 4">
            <a:extLst>
              <a:ext uri="{FF2B5EF4-FFF2-40B4-BE49-F238E27FC236}">
                <a16:creationId xmlns:a16="http://schemas.microsoft.com/office/drawing/2014/main" id="{E06FD9C8-9F14-B64C-88D7-AFEADAB39B39}"/>
              </a:ext>
            </a:extLst>
          </p:cNvPr>
          <p:cNvSpPr txBox="1"/>
          <p:nvPr userDrawn="1"/>
        </p:nvSpPr>
        <p:spPr>
          <a:xfrm>
            <a:off x="10981592" y="6623390"/>
            <a:ext cx="1210408" cy="246221"/>
          </a:xfrm>
          <a:prstGeom prst="rect">
            <a:avLst/>
          </a:prstGeom>
          <a:noFill/>
        </p:spPr>
        <p:txBody>
          <a:bodyPr wrap="square" rtlCol="0" anchor="b">
            <a:spAutoFit/>
          </a:bodyPr>
          <a:lstStyle/>
          <a:p>
            <a:pPr algn="r"/>
            <a:fld id="{33391695-0C6B-4B4E-A11F-D5E1D321FCD2}" type="slidenum">
              <a:rPr lang="en-US" sz="1000" smtClean="0">
                <a:solidFill>
                  <a:schemeClr val="bg1"/>
                </a:solidFill>
              </a:rPr>
              <a:pPr algn="r"/>
              <a:t>‹#›</a:t>
            </a:fld>
            <a:endParaRPr lang="en-US" sz="1000" dirty="0">
              <a:solidFill>
                <a:schemeClr val="bg1"/>
              </a:solidFill>
            </a:endParaRPr>
          </a:p>
        </p:txBody>
      </p:sp>
    </p:spTree>
    <p:extLst>
      <p:ext uri="{BB962C8B-B14F-4D97-AF65-F5344CB8AC3E}">
        <p14:creationId xmlns:p14="http://schemas.microsoft.com/office/powerpoint/2010/main" val="2879268542"/>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guide id="3" pos="781" userDrawn="1">
          <p15:clr>
            <a:srgbClr val="FBAE40"/>
          </p15:clr>
        </p15:guide>
        <p15:guide id="4" pos="6901"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Photo+Text, Blue">
    <p:bg>
      <p:bgPr>
        <a:solidFill>
          <a:schemeClr val="tx2"/>
        </a:solidFill>
        <a:effectLst/>
      </p:bgPr>
    </p:bg>
    <p:spTree>
      <p:nvGrpSpPr>
        <p:cNvPr id="1" name=""/>
        <p:cNvGrpSpPr/>
        <p:nvPr/>
      </p:nvGrpSpPr>
      <p:grpSpPr>
        <a:xfrm>
          <a:off x="0" y="0"/>
          <a:ext cx="0" cy="0"/>
          <a:chOff x="0" y="0"/>
          <a:chExt cx="0" cy="0"/>
        </a:xfrm>
      </p:grpSpPr>
      <p:sp>
        <p:nvSpPr>
          <p:cNvPr id="15" name="Title Placeholder 1"/>
          <p:cNvSpPr>
            <a:spLocks noGrp="1"/>
          </p:cNvSpPr>
          <p:nvPr>
            <p:ph type="title" hasCustomPrompt="1"/>
          </p:nvPr>
        </p:nvSpPr>
        <p:spPr>
          <a:xfrm>
            <a:off x="1239838" y="491385"/>
            <a:ext cx="9715500" cy="978486"/>
          </a:xfrm>
          <a:prstGeom prst="rect">
            <a:avLst/>
          </a:prstGeom>
        </p:spPr>
        <p:txBody>
          <a:bodyPr vert="horz" lIns="0" tIns="0" rIns="0" bIns="0" rtlCol="0" anchor="ctr">
            <a:normAutofit/>
          </a:bodyPr>
          <a:lstStyle>
            <a:lvl1pPr algn="l">
              <a:defRPr lang="en-US" sz="2800" dirty="0">
                <a:solidFill>
                  <a:schemeClr val="bg1"/>
                </a:solidFill>
                <a:latin typeface="Arial Black" charset="0"/>
                <a:ea typeface="Arial Black" charset="0"/>
                <a:cs typeface="Arial Black" charset="0"/>
              </a:defRPr>
            </a:lvl1pPr>
          </a:lstStyle>
          <a:p>
            <a:pPr marL="0" lvl="0"/>
            <a:r>
              <a:rPr lang="en-US" dirty="0"/>
              <a:t>Title for </a:t>
            </a:r>
            <a:r>
              <a:rPr lang="en-US" dirty="0" err="1"/>
              <a:t>Photo+Text</a:t>
            </a:r>
            <a:r>
              <a:rPr lang="en-US" dirty="0"/>
              <a:t>, Blue Layout</a:t>
            </a:r>
          </a:p>
        </p:txBody>
      </p:sp>
      <p:sp>
        <p:nvSpPr>
          <p:cNvPr id="4" name="Text Placeholder 2">
            <a:extLst>
              <a:ext uri="{FF2B5EF4-FFF2-40B4-BE49-F238E27FC236}">
                <a16:creationId xmlns:a16="http://schemas.microsoft.com/office/drawing/2014/main" id="{8673A610-5F4D-8049-8881-F136A3242FF6}"/>
              </a:ext>
            </a:extLst>
          </p:cNvPr>
          <p:cNvSpPr>
            <a:spLocks noGrp="1"/>
          </p:cNvSpPr>
          <p:nvPr>
            <p:ph type="body" sz="quarter" idx="11" hasCustomPrompt="1"/>
          </p:nvPr>
        </p:nvSpPr>
        <p:spPr>
          <a:xfrm>
            <a:off x="6383338" y="1469872"/>
            <a:ext cx="4572000" cy="4860591"/>
          </a:xfrm>
        </p:spPr>
        <p:txBody>
          <a:bodyPr>
            <a:normAutofit/>
          </a:bodyPr>
          <a:lstStyle>
            <a:lvl1pPr>
              <a:spcBef>
                <a:spcPts val="2000"/>
              </a:spcBef>
              <a:defRPr sz="1800">
                <a:solidFill>
                  <a:schemeClr val="bg1"/>
                </a:solidFill>
              </a:defRPr>
            </a:lvl1pPr>
            <a:lvl2pPr>
              <a:buClr>
                <a:schemeClr val="tx2">
                  <a:lumMod val="40000"/>
                  <a:lumOff val="60000"/>
                </a:schemeClr>
              </a:buClr>
              <a:defRPr sz="1800">
                <a:solidFill>
                  <a:schemeClr val="bg1"/>
                </a:solidFill>
              </a:defRPr>
            </a:lvl2pPr>
            <a:lvl3pPr>
              <a:buClr>
                <a:schemeClr val="bg1">
                  <a:lumMod val="75000"/>
                </a:schemeClr>
              </a:buClr>
              <a:defRPr sz="1800">
                <a:solidFill>
                  <a:schemeClr val="bg1"/>
                </a:solidFill>
              </a:defRPr>
            </a:lvl3pPr>
            <a:lvl4pPr>
              <a:buClr>
                <a:schemeClr val="tx2">
                  <a:lumMod val="40000"/>
                  <a:lumOff val="60000"/>
                </a:schemeClr>
              </a:buClr>
              <a:defRPr sz="1800">
                <a:solidFill>
                  <a:schemeClr val="bg1"/>
                </a:solidFill>
              </a:defRPr>
            </a:lvl4pPr>
            <a:lvl5pPr>
              <a:buClr>
                <a:schemeClr val="bg1">
                  <a:lumMod val="75000"/>
                </a:schemeClr>
              </a:buClr>
              <a:defRPr sz="1800">
                <a:solidFill>
                  <a:schemeClr val="bg1"/>
                </a:solidFill>
              </a:defRPr>
            </a:lvl5pPr>
          </a:lstStyle>
          <a:p>
            <a:pPr lvl="0"/>
            <a:r>
              <a:rPr lang="en-US" dirty="0"/>
              <a:t>Paragraph/</a:t>
            </a:r>
            <a:r>
              <a:rPr lang="en-US" dirty="0" err="1"/>
              <a:t>unbulleted</a:t>
            </a:r>
            <a:r>
              <a:rPr lang="en-US" dirty="0"/>
              <a:t> text formatting</a:t>
            </a:r>
          </a:p>
          <a:p>
            <a:pPr lvl="1"/>
            <a:r>
              <a:rPr lang="en-US" dirty="0"/>
              <a:t>Click the “Indent More” button (in the Home ribbon, above) for first-level bullets</a:t>
            </a:r>
          </a:p>
          <a:p>
            <a:pPr lvl="2"/>
            <a:r>
              <a:rPr lang="en-US" dirty="0"/>
              <a:t>Double-click the “Indent More” button (above) for second-level bullets</a:t>
            </a:r>
          </a:p>
          <a:p>
            <a:pPr lvl="3"/>
            <a:r>
              <a:rPr lang="en-US" dirty="0"/>
              <a:t>Triple-click the “Indent More” button (above) for third-level bullets</a:t>
            </a:r>
          </a:p>
          <a:p>
            <a:pPr lvl="4"/>
            <a:r>
              <a:rPr lang="en-US" dirty="0"/>
              <a:t>Quadruple-click the “Indent More” button (above) for fourth-level bullets</a:t>
            </a:r>
          </a:p>
        </p:txBody>
      </p:sp>
      <p:sp>
        <p:nvSpPr>
          <p:cNvPr id="5" name="TextBox 4">
            <a:extLst>
              <a:ext uri="{FF2B5EF4-FFF2-40B4-BE49-F238E27FC236}">
                <a16:creationId xmlns:a16="http://schemas.microsoft.com/office/drawing/2014/main" id="{6DC0B0CE-B013-7641-9551-DA60CF80B4AC}"/>
              </a:ext>
            </a:extLst>
          </p:cNvPr>
          <p:cNvSpPr txBox="1"/>
          <p:nvPr userDrawn="1"/>
        </p:nvSpPr>
        <p:spPr>
          <a:xfrm>
            <a:off x="-1" y="6638779"/>
            <a:ext cx="9144000" cy="230832"/>
          </a:xfrm>
          <a:prstGeom prst="rect">
            <a:avLst/>
          </a:prstGeom>
          <a:noFill/>
        </p:spPr>
        <p:txBody>
          <a:bodyPr wrap="square" rtlCol="0">
            <a:spAutoFit/>
          </a:bodyPr>
          <a:lstStyle/>
          <a:p>
            <a:r>
              <a:rPr lang="en-US" sz="900" b="1" dirty="0">
                <a:solidFill>
                  <a:schemeClr val="accent1">
                    <a:lumMod val="60000"/>
                    <a:lumOff val="40000"/>
                  </a:schemeClr>
                </a:solidFill>
                <a:latin typeface="Arial Black" charset="0"/>
                <a:cs typeface="Arial Black" charset="0"/>
              </a:rPr>
              <a:t>INTERNATIONAL MONETARY FUND</a:t>
            </a:r>
            <a:endParaRPr lang="en-US" sz="900" dirty="0">
              <a:solidFill>
                <a:schemeClr val="accent1">
                  <a:lumMod val="60000"/>
                  <a:lumOff val="40000"/>
                </a:schemeClr>
              </a:solidFill>
            </a:endParaRPr>
          </a:p>
        </p:txBody>
      </p:sp>
      <p:sp>
        <p:nvSpPr>
          <p:cNvPr id="6" name="TextBox 5">
            <a:extLst>
              <a:ext uri="{FF2B5EF4-FFF2-40B4-BE49-F238E27FC236}">
                <a16:creationId xmlns:a16="http://schemas.microsoft.com/office/drawing/2014/main" id="{77362889-E692-BF4A-B8C8-D6FF23EE4CF0}"/>
              </a:ext>
            </a:extLst>
          </p:cNvPr>
          <p:cNvSpPr txBox="1"/>
          <p:nvPr userDrawn="1"/>
        </p:nvSpPr>
        <p:spPr>
          <a:xfrm>
            <a:off x="10981592" y="6623390"/>
            <a:ext cx="1210408" cy="246221"/>
          </a:xfrm>
          <a:prstGeom prst="rect">
            <a:avLst/>
          </a:prstGeom>
          <a:noFill/>
        </p:spPr>
        <p:txBody>
          <a:bodyPr wrap="square" rtlCol="0" anchor="b">
            <a:spAutoFit/>
          </a:bodyPr>
          <a:lstStyle/>
          <a:p>
            <a:pPr algn="r"/>
            <a:fld id="{33391695-0C6B-4B4E-A11F-D5E1D321FCD2}" type="slidenum">
              <a:rPr lang="en-US" sz="1000" smtClean="0">
                <a:solidFill>
                  <a:schemeClr val="bg1"/>
                </a:solidFill>
              </a:rPr>
              <a:pPr algn="r"/>
              <a:t>‹#›</a:t>
            </a:fld>
            <a:endParaRPr lang="en-US" sz="1000" dirty="0">
              <a:solidFill>
                <a:schemeClr val="bg1"/>
              </a:solidFill>
            </a:endParaRPr>
          </a:p>
        </p:txBody>
      </p:sp>
      <p:sp>
        <p:nvSpPr>
          <p:cNvPr id="9" name="Picture Placeholder 4">
            <a:extLst>
              <a:ext uri="{FF2B5EF4-FFF2-40B4-BE49-F238E27FC236}">
                <a16:creationId xmlns:a16="http://schemas.microsoft.com/office/drawing/2014/main" id="{ADC7D600-7783-1F4F-AD62-06B784E129FD}"/>
              </a:ext>
            </a:extLst>
          </p:cNvPr>
          <p:cNvSpPr>
            <a:spLocks noGrp="1"/>
          </p:cNvSpPr>
          <p:nvPr>
            <p:ph type="pic" sz="quarter" idx="13" hasCustomPrompt="1"/>
          </p:nvPr>
        </p:nvSpPr>
        <p:spPr>
          <a:xfrm>
            <a:off x="1239838" y="1672046"/>
            <a:ext cx="4855464" cy="4480560"/>
          </a:xfrm>
          <a:solidFill>
            <a:schemeClr val="tx2">
              <a:lumMod val="50000"/>
            </a:schemeClr>
          </a:solidFill>
        </p:spPr>
        <p:txBody>
          <a:bodyPr lIns="365760" tIns="365760" rIns="365760" bIns="1828800" anchor="b">
            <a:normAutofit/>
          </a:bodyPr>
          <a:lstStyle>
            <a:lvl1pPr marL="0" indent="0" algn="ctr">
              <a:buNone/>
              <a:defRPr sz="1600" i="1">
                <a:solidFill>
                  <a:schemeClr val="tx2"/>
                </a:solidFill>
              </a:defRPr>
            </a:lvl1pPr>
          </a:lstStyle>
          <a:p>
            <a:r>
              <a:rPr lang="en-US" dirty="0"/>
              <a:t>Click icon to insert a photo.</a:t>
            </a:r>
          </a:p>
        </p:txBody>
      </p:sp>
      <p:sp>
        <p:nvSpPr>
          <p:cNvPr id="10" name="Text Placeholder 4">
            <a:extLst>
              <a:ext uri="{FF2B5EF4-FFF2-40B4-BE49-F238E27FC236}">
                <a16:creationId xmlns:a16="http://schemas.microsoft.com/office/drawing/2014/main" id="{A3893C67-9BAE-6946-9896-78E2472B03D8}"/>
              </a:ext>
            </a:extLst>
          </p:cNvPr>
          <p:cNvSpPr>
            <a:spLocks noGrp="1"/>
          </p:cNvSpPr>
          <p:nvPr>
            <p:ph type="body" sz="quarter" idx="14" hasCustomPrompt="1"/>
          </p:nvPr>
        </p:nvSpPr>
        <p:spPr>
          <a:xfrm>
            <a:off x="1239838" y="5891767"/>
            <a:ext cx="4855464" cy="260840"/>
          </a:xfrm>
        </p:spPr>
        <p:txBody>
          <a:bodyPr lIns="45720" tIns="45720" rIns="45720" bIns="45720" anchor="b">
            <a:noAutofit/>
          </a:bodyPr>
          <a:lstStyle>
            <a:lvl1pPr>
              <a:defRPr sz="900">
                <a:solidFill>
                  <a:schemeClr val="bg1"/>
                </a:solidFill>
              </a:defRPr>
            </a:lvl1pPr>
            <a:lvl2pPr>
              <a:defRPr sz="1000">
                <a:solidFill>
                  <a:schemeClr val="bg1"/>
                </a:solidFill>
              </a:defRPr>
            </a:lvl2pPr>
            <a:lvl3pPr>
              <a:defRPr sz="1000">
                <a:solidFill>
                  <a:schemeClr val="bg1"/>
                </a:solidFill>
              </a:defRPr>
            </a:lvl3pPr>
            <a:lvl4pPr>
              <a:defRPr sz="1000">
                <a:solidFill>
                  <a:schemeClr val="bg1"/>
                </a:solidFill>
              </a:defRPr>
            </a:lvl4pPr>
            <a:lvl5pPr>
              <a:defRPr sz="1000">
                <a:solidFill>
                  <a:schemeClr val="bg1"/>
                </a:solidFill>
              </a:defRPr>
            </a:lvl5pPr>
          </a:lstStyle>
          <a:p>
            <a:pPr lvl="0"/>
            <a:r>
              <a:rPr lang="en-US" dirty="0"/>
              <a:t>Click here to insert photo credit/copyright information</a:t>
            </a:r>
          </a:p>
        </p:txBody>
      </p:sp>
    </p:spTree>
    <p:extLst>
      <p:ext uri="{BB962C8B-B14F-4D97-AF65-F5344CB8AC3E}">
        <p14:creationId xmlns:p14="http://schemas.microsoft.com/office/powerpoint/2010/main" val="1115769321"/>
      </p:ext>
    </p:extLst>
  </p:cSld>
  <p:clrMapOvr>
    <a:masterClrMapping/>
  </p:clrMapOvr>
  <p:transition>
    <p:fade/>
  </p:transition>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guide id="3" pos="781" userDrawn="1">
          <p15:clr>
            <a:srgbClr val="FBAE40"/>
          </p15:clr>
        </p15:guide>
        <p15:guide id="4" pos="6912"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Two-Column, Blue">
    <p:bg>
      <p:bgPr>
        <a:solidFill>
          <a:schemeClr val="tx2"/>
        </a:solidFill>
        <a:effectLst/>
      </p:bgPr>
    </p:bg>
    <p:spTree>
      <p:nvGrpSpPr>
        <p:cNvPr id="1" name=""/>
        <p:cNvGrpSpPr/>
        <p:nvPr/>
      </p:nvGrpSpPr>
      <p:grpSpPr>
        <a:xfrm>
          <a:off x="0" y="0"/>
          <a:ext cx="0" cy="0"/>
          <a:chOff x="0" y="0"/>
          <a:chExt cx="0" cy="0"/>
        </a:xfrm>
      </p:grpSpPr>
      <p:sp>
        <p:nvSpPr>
          <p:cNvPr id="15" name="Title Placeholder 1"/>
          <p:cNvSpPr>
            <a:spLocks noGrp="1"/>
          </p:cNvSpPr>
          <p:nvPr>
            <p:ph type="title" hasCustomPrompt="1"/>
          </p:nvPr>
        </p:nvSpPr>
        <p:spPr>
          <a:xfrm>
            <a:off x="1239838" y="491385"/>
            <a:ext cx="9715500" cy="978486"/>
          </a:xfrm>
          <a:prstGeom prst="rect">
            <a:avLst/>
          </a:prstGeom>
        </p:spPr>
        <p:txBody>
          <a:bodyPr vert="horz" lIns="0" tIns="0" rIns="0" bIns="0" rtlCol="0" anchor="ctr">
            <a:normAutofit/>
          </a:bodyPr>
          <a:lstStyle>
            <a:lvl1pPr algn="l">
              <a:defRPr lang="en-US" sz="2800" dirty="0">
                <a:solidFill>
                  <a:schemeClr val="bg1"/>
                </a:solidFill>
                <a:latin typeface="Arial Black" charset="0"/>
                <a:ea typeface="Arial Black" charset="0"/>
                <a:cs typeface="Arial Black" charset="0"/>
              </a:defRPr>
            </a:lvl1pPr>
          </a:lstStyle>
          <a:p>
            <a:pPr marL="0" lvl="0"/>
            <a:r>
              <a:rPr lang="en-US" dirty="0"/>
              <a:t>Title for Two-Column, Blue Layout</a:t>
            </a:r>
          </a:p>
        </p:txBody>
      </p:sp>
      <p:sp>
        <p:nvSpPr>
          <p:cNvPr id="3" name="Text Placeholder 2">
            <a:extLst>
              <a:ext uri="{FF2B5EF4-FFF2-40B4-BE49-F238E27FC236}">
                <a16:creationId xmlns:a16="http://schemas.microsoft.com/office/drawing/2014/main" id="{BEA590E5-B0BC-F540-8942-A0FB291DEE4F}"/>
              </a:ext>
            </a:extLst>
          </p:cNvPr>
          <p:cNvSpPr>
            <a:spLocks noGrp="1"/>
          </p:cNvSpPr>
          <p:nvPr>
            <p:ph type="body" sz="quarter" idx="10" hasCustomPrompt="1"/>
          </p:nvPr>
        </p:nvSpPr>
        <p:spPr>
          <a:xfrm>
            <a:off x="1239838" y="1469872"/>
            <a:ext cx="4572000" cy="4860591"/>
          </a:xfrm>
        </p:spPr>
        <p:txBody>
          <a:bodyPr>
            <a:normAutofit/>
          </a:bodyPr>
          <a:lstStyle>
            <a:lvl1pPr>
              <a:spcBef>
                <a:spcPts val="2000"/>
              </a:spcBef>
              <a:defRPr sz="1800">
                <a:solidFill>
                  <a:schemeClr val="bg1"/>
                </a:solidFill>
              </a:defRPr>
            </a:lvl1pPr>
            <a:lvl2pPr>
              <a:buClr>
                <a:schemeClr val="tx2">
                  <a:lumMod val="40000"/>
                  <a:lumOff val="60000"/>
                </a:schemeClr>
              </a:buClr>
              <a:defRPr sz="1800">
                <a:solidFill>
                  <a:schemeClr val="bg1"/>
                </a:solidFill>
              </a:defRPr>
            </a:lvl2pPr>
            <a:lvl3pPr>
              <a:buClr>
                <a:schemeClr val="bg1">
                  <a:lumMod val="75000"/>
                </a:schemeClr>
              </a:buClr>
              <a:defRPr sz="1800">
                <a:solidFill>
                  <a:schemeClr val="bg1"/>
                </a:solidFill>
              </a:defRPr>
            </a:lvl3pPr>
            <a:lvl4pPr>
              <a:buClr>
                <a:schemeClr val="tx2">
                  <a:lumMod val="40000"/>
                  <a:lumOff val="60000"/>
                </a:schemeClr>
              </a:buClr>
              <a:defRPr sz="1800">
                <a:solidFill>
                  <a:schemeClr val="bg1"/>
                </a:solidFill>
              </a:defRPr>
            </a:lvl4pPr>
            <a:lvl5pPr>
              <a:buClr>
                <a:schemeClr val="bg1">
                  <a:lumMod val="75000"/>
                </a:schemeClr>
              </a:buClr>
              <a:defRPr sz="1800">
                <a:solidFill>
                  <a:schemeClr val="bg1"/>
                </a:solidFill>
              </a:defRPr>
            </a:lvl5pPr>
          </a:lstStyle>
          <a:p>
            <a:pPr lvl="0"/>
            <a:r>
              <a:rPr lang="en-US" dirty="0"/>
              <a:t>Paragraph/</a:t>
            </a:r>
            <a:r>
              <a:rPr lang="en-US" dirty="0" err="1"/>
              <a:t>unbulleted</a:t>
            </a:r>
            <a:r>
              <a:rPr lang="en-US" dirty="0"/>
              <a:t> text formatting</a:t>
            </a:r>
          </a:p>
          <a:p>
            <a:pPr lvl="1"/>
            <a:r>
              <a:rPr lang="en-US" dirty="0"/>
              <a:t>Click the “Indent More” button (in the Home ribbon, above) for first-level bullets</a:t>
            </a:r>
          </a:p>
          <a:p>
            <a:pPr lvl="2"/>
            <a:r>
              <a:rPr lang="en-US" dirty="0"/>
              <a:t>Double-click the “Indent More” button (above) for second-level bullets</a:t>
            </a:r>
          </a:p>
          <a:p>
            <a:pPr lvl="3"/>
            <a:r>
              <a:rPr lang="en-US" dirty="0"/>
              <a:t>Triple-click the “Indent More” button (above) for third-level bullets</a:t>
            </a:r>
          </a:p>
          <a:p>
            <a:pPr lvl="4"/>
            <a:r>
              <a:rPr lang="en-US" dirty="0"/>
              <a:t>Quadruple-click the “Indent More” button (above) for fourth-level bullets</a:t>
            </a:r>
          </a:p>
        </p:txBody>
      </p:sp>
      <p:sp>
        <p:nvSpPr>
          <p:cNvPr id="4" name="Text Placeholder 2">
            <a:extLst>
              <a:ext uri="{FF2B5EF4-FFF2-40B4-BE49-F238E27FC236}">
                <a16:creationId xmlns:a16="http://schemas.microsoft.com/office/drawing/2014/main" id="{8673A610-5F4D-8049-8881-F136A3242FF6}"/>
              </a:ext>
            </a:extLst>
          </p:cNvPr>
          <p:cNvSpPr>
            <a:spLocks noGrp="1"/>
          </p:cNvSpPr>
          <p:nvPr>
            <p:ph type="body" sz="quarter" idx="11" hasCustomPrompt="1"/>
          </p:nvPr>
        </p:nvSpPr>
        <p:spPr>
          <a:xfrm>
            <a:off x="6383338" y="1469872"/>
            <a:ext cx="4572000" cy="4860591"/>
          </a:xfrm>
        </p:spPr>
        <p:txBody>
          <a:bodyPr>
            <a:normAutofit/>
          </a:bodyPr>
          <a:lstStyle>
            <a:lvl1pPr>
              <a:spcBef>
                <a:spcPts val="2000"/>
              </a:spcBef>
              <a:defRPr sz="1800">
                <a:solidFill>
                  <a:schemeClr val="bg1"/>
                </a:solidFill>
              </a:defRPr>
            </a:lvl1pPr>
            <a:lvl2pPr>
              <a:buClr>
                <a:schemeClr val="tx2">
                  <a:lumMod val="40000"/>
                  <a:lumOff val="60000"/>
                </a:schemeClr>
              </a:buClr>
              <a:defRPr sz="1800">
                <a:solidFill>
                  <a:schemeClr val="bg1"/>
                </a:solidFill>
              </a:defRPr>
            </a:lvl2pPr>
            <a:lvl3pPr>
              <a:buClr>
                <a:schemeClr val="bg1">
                  <a:lumMod val="75000"/>
                </a:schemeClr>
              </a:buClr>
              <a:defRPr sz="1800">
                <a:solidFill>
                  <a:schemeClr val="bg1"/>
                </a:solidFill>
              </a:defRPr>
            </a:lvl3pPr>
            <a:lvl4pPr>
              <a:buClr>
                <a:schemeClr val="tx2">
                  <a:lumMod val="40000"/>
                  <a:lumOff val="60000"/>
                </a:schemeClr>
              </a:buClr>
              <a:defRPr sz="1800">
                <a:solidFill>
                  <a:schemeClr val="bg1"/>
                </a:solidFill>
              </a:defRPr>
            </a:lvl4pPr>
            <a:lvl5pPr>
              <a:buClr>
                <a:schemeClr val="bg1">
                  <a:lumMod val="75000"/>
                </a:schemeClr>
              </a:buClr>
              <a:defRPr sz="1800">
                <a:solidFill>
                  <a:schemeClr val="bg1"/>
                </a:solidFill>
              </a:defRPr>
            </a:lvl5pPr>
          </a:lstStyle>
          <a:p>
            <a:pPr lvl="0"/>
            <a:r>
              <a:rPr lang="en-US" dirty="0"/>
              <a:t>Paragraph/</a:t>
            </a:r>
            <a:r>
              <a:rPr lang="en-US" dirty="0" err="1"/>
              <a:t>unbulleted</a:t>
            </a:r>
            <a:r>
              <a:rPr lang="en-US" dirty="0"/>
              <a:t> text formatting</a:t>
            </a:r>
          </a:p>
          <a:p>
            <a:pPr lvl="1"/>
            <a:r>
              <a:rPr lang="en-US" dirty="0"/>
              <a:t>Click the “Indent More” button (in the Home ribbon, above) for first-level bullets</a:t>
            </a:r>
          </a:p>
          <a:p>
            <a:pPr lvl="2"/>
            <a:r>
              <a:rPr lang="en-US" dirty="0"/>
              <a:t>Double-click the “Indent More” button (above) for second-level bullets</a:t>
            </a:r>
          </a:p>
          <a:p>
            <a:pPr lvl="3"/>
            <a:r>
              <a:rPr lang="en-US" dirty="0"/>
              <a:t>Triple-click the “Indent More” button (above) for third-level bullets</a:t>
            </a:r>
          </a:p>
          <a:p>
            <a:pPr lvl="4"/>
            <a:r>
              <a:rPr lang="en-US" dirty="0"/>
              <a:t>Quadruple-click the “Indent More” button (above) for fourth-level bullets</a:t>
            </a:r>
          </a:p>
        </p:txBody>
      </p:sp>
      <p:sp>
        <p:nvSpPr>
          <p:cNvPr id="5" name="TextBox 4">
            <a:extLst>
              <a:ext uri="{FF2B5EF4-FFF2-40B4-BE49-F238E27FC236}">
                <a16:creationId xmlns:a16="http://schemas.microsoft.com/office/drawing/2014/main" id="{6DC0B0CE-B013-7641-9551-DA60CF80B4AC}"/>
              </a:ext>
            </a:extLst>
          </p:cNvPr>
          <p:cNvSpPr txBox="1"/>
          <p:nvPr userDrawn="1"/>
        </p:nvSpPr>
        <p:spPr>
          <a:xfrm>
            <a:off x="-1" y="6638779"/>
            <a:ext cx="9144000" cy="230832"/>
          </a:xfrm>
          <a:prstGeom prst="rect">
            <a:avLst/>
          </a:prstGeom>
          <a:noFill/>
        </p:spPr>
        <p:txBody>
          <a:bodyPr wrap="square" rtlCol="0">
            <a:spAutoFit/>
          </a:bodyPr>
          <a:lstStyle/>
          <a:p>
            <a:r>
              <a:rPr lang="en-US" sz="900" b="1" dirty="0">
                <a:solidFill>
                  <a:schemeClr val="accent1">
                    <a:lumMod val="60000"/>
                    <a:lumOff val="40000"/>
                  </a:schemeClr>
                </a:solidFill>
                <a:latin typeface="Arial Black" charset="0"/>
                <a:cs typeface="Arial Black" charset="0"/>
              </a:rPr>
              <a:t>INTERNATIONAL MONETARY FUND</a:t>
            </a:r>
            <a:endParaRPr lang="en-US" sz="900" dirty="0">
              <a:solidFill>
                <a:schemeClr val="accent1">
                  <a:lumMod val="60000"/>
                  <a:lumOff val="40000"/>
                </a:schemeClr>
              </a:solidFill>
            </a:endParaRPr>
          </a:p>
        </p:txBody>
      </p:sp>
      <p:sp>
        <p:nvSpPr>
          <p:cNvPr id="6" name="TextBox 5">
            <a:extLst>
              <a:ext uri="{FF2B5EF4-FFF2-40B4-BE49-F238E27FC236}">
                <a16:creationId xmlns:a16="http://schemas.microsoft.com/office/drawing/2014/main" id="{77362889-E692-BF4A-B8C8-D6FF23EE4CF0}"/>
              </a:ext>
            </a:extLst>
          </p:cNvPr>
          <p:cNvSpPr txBox="1"/>
          <p:nvPr userDrawn="1"/>
        </p:nvSpPr>
        <p:spPr>
          <a:xfrm>
            <a:off x="10981592" y="6623390"/>
            <a:ext cx="1210408" cy="246221"/>
          </a:xfrm>
          <a:prstGeom prst="rect">
            <a:avLst/>
          </a:prstGeom>
          <a:noFill/>
        </p:spPr>
        <p:txBody>
          <a:bodyPr wrap="square" rtlCol="0" anchor="b">
            <a:spAutoFit/>
          </a:bodyPr>
          <a:lstStyle/>
          <a:p>
            <a:pPr algn="r"/>
            <a:fld id="{33391695-0C6B-4B4E-A11F-D5E1D321FCD2}" type="slidenum">
              <a:rPr lang="en-US" sz="1000" smtClean="0">
                <a:solidFill>
                  <a:schemeClr val="bg1"/>
                </a:solidFill>
              </a:rPr>
              <a:pPr algn="r"/>
              <a:t>‹#›</a:t>
            </a:fld>
            <a:endParaRPr lang="en-US" sz="1000" dirty="0">
              <a:solidFill>
                <a:schemeClr val="bg1"/>
              </a:solidFill>
            </a:endParaRPr>
          </a:p>
        </p:txBody>
      </p:sp>
      <p:cxnSp>
        <p:nvCxnSpPr>
          <p:cNvPr id="7" name="Straight Connector 6">
            <a:extLst>
              <a:ext uri="{FF2B5EF4-FFF2-40B4-BE49-F238E27FC236}">
                <a16:creationId xmlns:a16="http://schemas.microsoft.com/office/drawing/2014/main" id="{DCB5B26B-2A1F-084E-BAF6-BEA91A8E38A5}"/>
              </a:ext>
            </a:extLst>
          </p:cNvPr>
          <p:cNvCxnSpPr>
            <a:cxnSpLocks/>
          </p:cNvCxnSpPr>
          <p:nvPr userDrawn="1"/>
        </p:nvCxnSpPr>
        <p:spPr>
          <a:xfrm>
            <a:off x="6096000" y="1670538"/>
            <a:ext cx="0" cy="4425462"/>
          </a:xfrm>
          <a:prstGeom prst="line">
            <a:avLst/>
          </a:prstGeom>
          <a:ln w="9525">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90158907"/>
      </p:ext>
    </p:extLst>
  </p:cSld>
  <p:clrMapOvr>
    <a:masterClrMapping/>
  </p:clrMapOvr>
  <p:transition>
    <p:fade/>
  </p:transition>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guide id="3" pos="781" userDrawn="1">
          <p15:clr>
            <a:srgbClr val="FBAE40"/>
          </p15:clr>
        </p15:guide>
        <p15:guide id="4" pos="6901"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Large-Photo, Blue">
    <p:bg>
      <p:bgPr>
        <a:solidFill>
          <a:schemeClr val="tx2"/>
        </a:solidFill>
        <a:effectLst/>
      </p:bgPr>
    </p:bg>
    <p:spTree>
      <p:nvGrpSpPr>
        <p:cNvPr id="1" name=""/>
        <p:cNvGrpSpPr/>
        <p:nvPr/>
      </p:nvGrpSpPr>
      <p:grpSpPr>
        <a:xfrm>
          <a:off x="0" y="0"/>
          <a:ext cx="0" cy="0"/>
          <a:chOff x="0" y="0"/>
          <a:chExt cx="0" cy="0"/>
        </a:xfrm>
      </p:grpSpPr>
      <p:sp>
        <p:nvSpPr>
          <p:cNvPr id="15" name="Title Placeholder 1"/>
          <p:cNvSpPr>
            <a:spLocks noGrp="1"/>
          </p:cNvSpPr>
          <p:nvPr>
            <p:ph type="title" hasCustomPrompt="1"/>
          </p:nvPr>
        </p:nvSpPr>
        <p:spPr>
          <a:xfrm>
            <a:off x="987608" y="5349451"/>
            <a:ext cx="10216785" cy="978486"/>
          </a:xfrm>
          <a:prstGeom prst="rect">
            <a:avLst/>
          </a:prstGeom>
        </p:spPr>
        <p:txBody>
          <a:bodyPr vert="horz" lIns="0" tIns="182880" rIns="0" bIns="0" rtlCol="0" anchor="t">
            <a:noAutofit/>
          </a:bodyPr>
          <a:lstStyle>
            <a:lvl1pPr algn="ctr">
              <a:defRPr lang="en-US" sz="2400" dirty="0">
                <a:solidFill>
                  <a:schemeClr val="bg1"/>
                </a:solidFill>
                <a:latin typeface="Arial Black" charset="0"/>
                <a:ea typeface="Arial Black" charset="0"/>
                <a:cs typeface="Arial Black" charset="0"/>
              </a:defRPr>
            </a:lvl1pPr>
          </a:lstStyle>
          <a:p>
            <a:pPr marL="0" lvl="0"/>
            <a:r>
              <a:rPr lang="en-US" dirty="0"/>
              <a:t>Title for Large-Photo, Blue Layout</a:t>
            </a:r>
          </a:p>
        </p:txBody>
      </p:sp>
      <p:sp>
        <p:nvSpPr>
          <p:cNvPr id="3" name="Picture Placeholder 2">
            <a:extLst>
              <a:ext uri="{FF2B5EF4-FFF2-40B4-BE49-F238E27FC236}">
                <a16:creationId xmlns:a16="http://schemas.microsoft.com/office/drawing/2014/main" id="{6B57DE7E-D5A7-934A-BDAA-810E25C7A254}"/>
              </a:ext>
            </a:extLst>
          </p:cNvPr>
          <p:cNvSpPr>
            <a:spLocks noGrp="1"/>
          </p:cNvSpPr>
          <p:nvPr>
            <p:ph type="pic" sz="quarter" idx="10" hasCustomPrompt="1"/>
          </p:nvPr>
        </p:nvSpPr>
        <p:spPr>
          <a:xfrm>
            <a:off x="0" y="1"/>
            <a:ext cx="12192000" cy="5349875"/>
          </a:xfrm>
          <a:solidFill>
            <a:schemeClr val="tx2">
              <a:lumMod val="50000"/>
            </a:schemeClr>
          </a:solidFill>
        </p:spPr>
        <p:txBody>
          <a:bodyPr tIns="0" bIns="2057400" anchor="b"/>
          <a:lstStyle>
            <a:lvl1pPr algn="ctr">
              <a:defRPr i="1">
                <a:solidFill>
                  <a:schemeClr val="tx2"/>
                </a:solidFill>
              </a:defRPr>
            </a:lvl1pPr>
          </a:lstStyle>
          <a:p>
            <a:r>
              <a:rPr lang="en-US" dirty="0"/>
              <a:t>Click icon to insert a photo.</a:t>
            </a:r>
          </a:p>
        </p:txBody>
      </p:sp>
      <p:sp>
        <p:nvSpPr>
          <p:cNvPr id="5" name="Text Placeholder 4">
            <a:extLst>
              <a:ext uri="{FF2B5EF4-FFF2-40B4-BE49-F238E27FC236}">
                <a16:creationId xmlns:a16="http://schemas.microsoft.com/office/drawing/2014/main" id="{7096E3DB-FA3A-7842-8A68-4AE4AACEC5FF}"/>
              </a:ext>
            </a:extLst>
          </p:cNvPr>
          <p:cNvSpPr>
            <a:spLocks noGrp="1"/>
          </p:cNvSpPr>
          <p:nvPr>
            <p:ph type="body" sz="quarter" idx="11" hasCustomPrompt="1"/>
          </p:nvPr>
        </p:nvSpPr>
        <p:spPr>
          <a:xfrm rot="5400000">
            <a:off x="9386857" y="2544308"/>
            <a:ext cx="5349451" cy="260840"/>
          </a:xfrm>
        </p:spPr>
        <p:txBody>
          <a:bodyPr lIns="91440" tIns="45720" rIns="91440" bIns="45720">
            <a:noAutofit/>
          </a:bodyPr>
          <a:lstStyle>
            <a:lvl1pPr>
              <a:defRPr sz="900">
                <a:solidFill>
                  <a:schemeClr val="bg1"/>
                </a:solidFill>
              </a:defRPr>
            </a:lvl1pPr>
            <a:lvl2pPr>
              <a:defRPr sz="1000">
                <a:solidFill>
                  <a:schemeClr val="bg1"/>
                </a:solidFill>
              </a:defRPr>
            </a:lvl2pPr>
            <a:lvl3pPr>
              <a:defRPr sz="1000">
                <a:solidFill>
                  <a:schemeClr val="bg1"/>
                </a:solidFill>
              </a:defRPr>
            </a:lvl3pPr>
            <a:lvl4pPr>
              <a:defRPr sz="1000">
                <a:solidFill>
                  <a:schemeClr val="bg1"/>
                </a:solidFill>
              </a:defRPr>
            </a:lvl4pPr>
            <a:lvl5pPr>
              <a:defRPr sz="1000">
                <a:solidFill>
                  <a:schemeClr val="bg1"/>
                </a:solidFill>
              </a:defRPr>
            </a:lvl5pPr>
          </a:lstStyle>
          <a:p>
            <a:pPr lvl="0"/>
            <a:r>
              <a:rPr lang="en-US" dirty="0"/>
              <a:t>Click here to insert photo credit/copyright information</a:t>
            </a:r>
          </a:p>
        </p:txBody>
      </p:sp>
      <p:sp>
        <p:nvSpPr>
          <p:cNvPr id="12" name="TextBox 11">
            <a:extLst>
              <a:ext uri="{FF2B5EF4-FFF2-40B4-BE49-F238E27FC236}">
                <a16:creationId xmlns:a16="http://schemas.microsoft.com/office/drawing/2014/main" id="{764FF97F-5A7B-3544-BBF1-8D9147069589}"/>
              </a:ext>
            </a:extLst>
          </p:cNvPr>
          <p:cNvSpPr txBox="1"/>
          <p:nvPr userDrawn="1"/>
        </p:nvSpPr>
        <p:spPr>
          <a:xfrm>
            <a:off x="-1" y="6638779"/>
            <a:ext cx="9144000" cy="230832"/>
          </a:xfrm>
          <a:prstGeom prst="rect">
            <a:avLst/>
          </a:prstGeom>
          <a:noFill/>
        </p:spPr>
        <p:txBody>
          <a:bodyPr wrap="square" rtlCol="0">
            <a:spAutoFit/>
          </a:bodyPr>
          <a:lstStyle/>
          <a:p>
            <a:r>
              <a:rPr lang="en-US" sz="900" b="1" dirty="0">
                <a:solidFill>
                  <a:schemeClr val="accent1">
                    <a:lumMod val="60000"/>
                    <a:lumOff val="40000"/>
                  </a:schemeClr>
                </a:solidFill>
                <a:latin typeface="Arial Black" charset="0"/>
                <a:cs typeface="Arial Black" charset="0"/>
              </a:rPr>
              <a:t>INTERNATIONAL MONETARY FUND</a:t>
            </a:r>
            <a:endParaRPr lang="en-US" sz="900" dirty="0">
              <a:solidFill>
                <a:schemeClr val="accent1">
                  <a:lumMod val="60000"/>
                  <a:lumOff val="40000"/>
                </a:schemeClr>
              </a:solidFill>
            </a:endParaRPr>
          </a:p>
        </p:txBody>
      </p:sp>
      <p:sp>
        <p:nvSpPr>
          <p:cNvPr id="13" name="TextBox 12">
            <a:extLst>
              <a:ext uri="{FF2B5EF4-FFF2-40B4-BE49-F238E27FC236}">
                <a16:creationId xmlns:a16="http://schemas.microsoft.com/office/drawing/2014/main" id="{5558205F-7910-2A4D-9D13-3F4027CE12D3}"/>
              </a:ext>
            </a:extLst>
          </p:cNvPr>
          <p:cNvSpPr txBox="1"/>
          <p:nvPr userDrawn="1"/>
        </p:nvSpPr>
        <p:spPr>
          <a:xfrm>
            <a:off x="10981592" y="6623390"/>
            <a:ext cx="1210408" cy="246221"/>
          </a:xfrm>
          <a:prstGeom prst="rect">
            <a:avLst/>
          </a:prstGeom>
          <a:noFill/>
        </p:spPr>
        <p:txBody>
          <a:bodyPr wrap="square" rtlCol="0" anchor="b">
            <a:spAutoFit/>
          </a:bodyPr>
          <a:lstStyle/>
          <a:p>
            <a:pPr algn="r"/>
            <a:fld id="{33391695-0C6B-4B4E-A11F-D5E1D321FCD2}" type="slidenum">
              <a:rPr lang="en-US" sz="1000" smtClean="0">
                <a:solidFill>
                  <a:schemeClr val="bg1"/>
                </a:solidFill>
              </a:rPr>
              <a:pPr algn="r"/>
              <a:t>‹#›</a:t>
            </a:fld>
            <a:endParaRPr lang="en-US" sz="1000" dirty="0">
              <a:solidFill>
                <a:schemeClr val="bg1"/>
              </a:solidFill>
            </a:endParaRPr>
          </a:p>
        </p:txBody>
      </p:sp>
    </p:spTree>
  </p:cSld>
  <p:clrMapOvr>
    <a:masterClrMapping/>
  </p:clrMapOvr>
  <p:transition>
    <p:fade/>
  </p:transition>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guide id="3" pos="781" userDrawn="1">
          <p15:clr>
            <a:srgbClr val="FBAE40"/>
          </p15:clr>
        </p15:guide>
        <p15:guide id="4" pos="6901"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09600" y="1600202"/>
            <a:ext cx="10972800" cy="4791806"/>
          </a:xfrm>
          <a:prstGeom prst="rect">
            <a:avLst/>
          </a:prstGeom>
        </p:spPr>
        <p:txBody>
          <a:bodyPr vert="horz" lIns="0" tIns="137160" rIns="0" bIns="0" rtlCol="0">
            <a:normAutofit/>
          </a:bodyPr>
          <a:lstStyle/>
          <a:p>
            <a:pPr lvl="0"/>
            <a:r>
              <a:rPr lang="en-US" dirty="0"/>
              <a:t>Paragraph type</a:t>
            </a:r>
          </a:p>
          <a:p>
            <a:pPr lvl="1"/>
            <a:r>
              <a:rPr lang="en-US" dirty="0"/>
              <a:t>Click the “Indent More” button (above) for first-level bullets</a:t>
            </a:r>
          </a:p>
          <a:p>
            <a:pPr lvl="2"/>
            <a:r>
              <a:rPr lang="en-US" dirty="0"/>
              <a:t>Click the “Indent More” button (above) twice for second-level bullets</a:t>
            </a:r>
          </a:p>
          <a:p>
            <a:pPr lvl="3"/>
            <a:r>
              <a:rPr lang="en-US" dirty="0"/>
              <a:t>Click the “Indent More” button (above) three times for third-level bullets</a:t>
            </a:r>
          </a:p>
          <a:p>
            <a:pPr lvl="4"/>
            <a:r>
              <a:rPr lang="en-US" dirty="0"/>
              <a:t>Click the “Indent More” button (above) four times for fourth-level bullets</a:t>
            </a:r>
          </a:p>
        </p:txBody>
      </p:sp>
      <p:sp>
        <p:nvSpPr>
          <p:cNvPr id="2" name="Title Placeholder 1"/>
          <p:cNvSpPr>
            <a:spLocks noGrp="1"/>
          </p:cNvSpPr>
          <p:nvPr>
            <p:ph type="title"/>
          </p:nvPr>
        </p:nvSpPr>
        <p:spPr>
          <a:xfrm>
            <a:off x="609600" y="482138"/>
            <a:ext cx="10972800" cy="1118064"/>
          </a:xfrm>
          <a:prstGeom prst="rect">
            <a:avLst/>
          </a:prstGeom>
        </p:spPr>
        <p:txBody>
          <a:bodyPr vert="horz" lIns="0" tIns="0" rIns="0" bIns="0" rtlCol="0" anchor="ctr">
            <a:normAutofit/>
          </a:bodyPr>
          <a:lstStyle/>
          <a:p>
            <a:r>
              <a:rPr lang="en-US" dirty="0"/>
              <a:t>Master Slide Title</a:t>
            </a:r>
          </a:p>
        </p:txBody>
      </p:sp>
      <p:sp>
        <p:nvSpPr>
          <p:cNvPr id="4" name="TextBox 3">
            <a:extLst>
              <a:ext uri="{FF2B5EF4-FFF2-40B4-BE49-F238E27FC236}">
                <a16:creationId xmlns:a16="http://schemas.microsoft.com/office/drawing/2014/main" id="{8069C718-696D-8C48-95E3-35ACB84AD8D9}"/>
              </a:ext>
            </a:extLst>
          </p:cNvPr>
          <p:cNvSpPr txBox="1"/>
          <p:nvPr userDrawn="1"/>
        </p:nvSpPr>
        <p:spPr>
          <a:xfrm>
            <a:off x="-1" y="6638779"/>
            <a:ext cx="9144000" cy="230832"/>
          </a:xfrm>
          <a:prstGeom prst="rect">
            <a:avLst/>
          </a:prstGeom>
          <a:noFill/>
        </p:spPr>
        <p:txBody>
          <a:bodyPr wrap="square" rtlCol="0">
            <a:spAutoFit/>
          </a:bodyPr>
          <a:lstStyle/>
          <a:p>
            <a:r>
              <a:rPr lang="en-US" sz="900" b="1" dirty="0">
                <a:solidFill>
                  <a:schemeClr val="bg1">
                    <a:lumMod val="75000"/>
                  </a:schemeClr>
                </a:solidFill>
                <a:latin typeface="Arial Black" charset="0"/>
                <a:cs typeface="Arial Black" charset="0"/>
              </a:rPr>
              <a:t>INTERNATIONAL MONETARY FUND</a:t>
            </a:r>
            <a:endParaRPr lang="en-US" sz="900" dirty="0">
              <a:solidFill>
                <a:schemeClr val="bg1">
                  <a:lumMod val="75000"/>
                </a:schemeClr>
              </a:solidFill>
            </a:endParaRPr>
          </a:p>
        </p:txBody>
      </p:sp>
      <p:sp>
        <p:nvSpPr>
          <p:cNvPr id="5" name="TextBox 4">
            <a:extLst>
              <a:ext uri="{FF2B5EF4-FFF2-40B4-BE49-F238E27FC236}">
                <a16:creationId xmlns:a16="http://schemas.microsoft.com/office/drawing/2014/main" id="{00B5D478-FD4A-2240-B032-46F4E3BAB6E8}"/>
              </a:ext>
            </a:extLst>
          </p:cNvPr>
          <p:cNvSpPr txBox="1"/>
          <p:nvPr userDrawn="1"/>
        </p:nvSpPr>
        <p:spPr>
          <a:xfrm>
            <a:off x="10981592" y="6623390"/>
            <a:ext cx="1210408" cy="246221"/>
          </a:xfrm>
          <a:prstGeom prst="rect">
            <a:avLst/>
          </a:prstGeom>
          <a:noFill/>
        </p:spPr>
        <p:txBody>
          <a:bodyPr wrap="square" rtlCol="0" anchor="b">
            <a:spAutoFit/>
          </a:bodyPr>
          <a:lstStyle/>
          <a:p>
            <a:pPr algn="r"/>
            <a:fld id="{33391695-0C6B-4B4E-A11F-D5E1D321FCD2}" type="slidenum">
              <a:rPr lang="en-US" sz="1000" smtClean="0">
                <a:solidFill>
                  <a:schemeClr val="accent1"/>
                </a:solidFill>
              </a:rPr>
              <a:pPr algn="r"/>
              <a:t>‹#›</a:t>
            </a:fld>
            <a:endParaRPr lang="en-US" sz="1000" dirty="0">
              <a:solidFill>
                <a:schemeClr val="accent1"/>
              </a:solidFill>
            </a:endParaRPr>
          </a:p>
        </p:txBody>
      </p:sp>
    </p:spTree>
  </p:cSld>
  <p:clrMap bg1="lt1" tx1="dk1" bg2="lt2" tx2="dk2" accent1="accent1" accent2="accent2" accent3="accent3" accent4="accent4" accent5="accent5" accent6="accent6" hlink="hlink" folHlink="folHlink"/>
  <p:sldLayoutIdLst>
    <p:sldLayoutId id="2147483661" r:id="rId1"/>
    <p:sldLayoutId id="2147483707" r:id="rId2"/>
    <p:sldLayoutId id="2147483748" r:id="rId3"/>
    <p:sldLayoutId id="2147483744" r:id="rId4"/>
    <p:sldLayoutId id="2147483747" r:id="rId5"/>
    <p:sldLayoutId id="2147483745" r:id="rId6"/>
    <p:sldLayoutId id="2147483749" r:id="rId7"/>
    <p:sldLayoutId id="2147483746" r:id="rId8"/>
    <p:sldLayoutId id="2147483743" r:id="rId9"/>
    <p:sldLayoutId id="2147483750" r:id="rId10"/>
    <p:sldLayoutId id="2147483751" r:id="rId11"/>
    <p:sldLayoutId id="2147483752" r:id="rId12"/>
  </p:sldLayoutIdLst>
  <p:transition>
    <p:fade/>
  </p:transition>
  <p:hf sldNum="0" hdr="0" ftr="0" dt="0"/>
  <p:txStyles>
    <p:titleStyle>
      <a:lvl1pPr algn="l" defTabSz="914261" rtl="0" eaLnBrk="1" latinLnBrk="0" hangingPunct="1">
        <a:lnSpc>
          <a:spcPct val="90000"/>
        </a:lnSpc>
        <a:spcBef>
          <a:spcPct val="0"/>
        </a:spcBef>
        <a:buNone/>
        <a:defRPr sz="3600" b="1" i="0" kern="1200">
          <a:solidFill>
            <a:schemeClr val="tx2"/>
          </a:solidFill>
          <a:latin typeface="Arial Black" panose="020B0604020202020204" pitchFamily="34" charset="0"/>
          <a:ea typeface="+mj-ea"/>
          <a:cs typeface="Arial Black" panose="020B0604020202020204" pitchFamily="34" charset="0"/>
        </a:defRPr>
      </a:lvl1pPr>
    </p:titleStyle>
    <p:bodyStyle>
      <a:lvl1pPr marL="0" indent="0" algn="l" defTabSz="914261" rtl="0" eaLnBrk="1" latinLnBrk="0" hangingPunct="1">
        <a:spcBef>
          <a:spcPts val="2400"/>
        </a:spcBef>
        <a:buClr>
          <a:schemeClr val="accent1"/>
        </a:buClr>
        <a:buSzPct val="110000"/>
        <a:buFont typeface="Wingdings" charset="2"/>
        <a:buNone/>
        <a:tabLst/>
        <a:defRPr sz="2000" kern="1200">
          <a:solidFill>
            <a:schemeClr val="tx1"/>
          </a:solidFill>
          <a:latin typeface="+mn-lt"/>
          <a:ea typeface="+mn-ea"/>
          <a:cs typeface="+mn-cs"/>
        </a:defRPr>
      </a:lvl1pPr>
      <a:lvl2pPr marL="233349" indent="-233349" algn="l" defTabSz="914261" rtl="0" eaLnBrk="1" latinLnBrk="0" hangingPunct="1">
        <a:spcBef>
          <a:spcPts val="600"/>
        </a:spcBef>
        <a:buClr>
          <a:schemeClr val="accent1"/>
        </a:buClr>
        <a:buSzPct val="100000"/>
        <a:buFont typeface="Wingdings" pitchFamily="2" charset="2"/>
        <a:buChar char="§"/>
        <a:tabLst/>
        <a:defRPr sz="2000" kern="1200">
          <a:solidFill>
            <a:schemeClr val="tx1"/>
          </a:solidFill>
          <a:latin typeface="+mn-lt"/>
          <a:ea typeface="+mn-ea"/>
          <a:cs typeface="+mn-cs"/>
        </a:defRPr>
      </a:lvl2pPr>
      <a:lvl3pPr marL="458762" indent="-225412" algn="l" defTabSz="914261" rtl="0" eaLnBrk="1" latinLnBrk="0" hangingPunct="1">
        <a:spcBef>
          <a:spcPts val="600"/>
        </a:spcBef>
        <a:buClr>
          <a:schemeClr val="bg1">
            <a:lumMod val="50000"/>
          </a:schemeClr>
        </a:buClr>
        <a:buSzPct val="65000"/>
        <a:buFont typeface="ArialMT"/>
        <a:buChar char="►"/>
        <a:tabLst/>
        <a:defRPr sz="2000" kern="1200">
          <a:solidFill>
            <a:schemeClr val="tx1"/>
          </a:solidFill>
          <a:latin typeface="+mn-lt"/>
          <a:ea typeface="+mn-ea"/>
          <a:cs typeface="+mn-cs"/>
        </a:defRPr>
      </a:lvl3pPr>
      <a:lvl4pPr marL="692110" indent="-233349" algn="l" defTabSz="914261" rtl="0" eaLnBrk="1" latinLnBrk="0" hangingPunct="1">
        <a:spcBef>
          <a:spcPts val="600"/>
        </a:spcBef>
        <a:buClr>
          <a:schemeClr val="accent1"/>
        </a:buClr>
        <a:buSzPct val="100000"/>
        <a:buFont typeface="LucidaGrande" charset="0"/>
        <a:buChar char="◆"/>
        <a:tabLst/>
        <a:defRPr sz="2000" kern="1200">
          <a:solidFill>
            <a:schemeClr val="tx1"/>
          </a:solidFill>
          <a:latin typeface="+mn-lt"/>
          <a:ea typeface="+mn-ea"/>
          <a:cs typeface="+mn-cs"/>
        </a:defRPr>
      </a:lvl4pPr>
      <a:lvl5pPr marL="917522" indent="-225412" algn="l" defTabSz="914261" rtl="0" eaLnBrk="1" latinLnBrk="0" hangingPunct="1">
        <a:spcBef>
          <a:spcPts val="600"/>
        </a:spcBef>
        <a:buClr>
          <a:schemeClr val="bg1">
            <a:lumMod val="50000"/>
          </a:schemeClr>
        </a:buClr>
        <a:buFont typeface=".HelveticaNeueDeskInterface-Regular"/>
        <a:buChar char="●"/>
        <a:tabLst/>
        <a:defRPr sz="2000" kern="1200">
          <a:solidFill>
            <a:schemeClr val="tx1"/>
          </a:solidFill>
          <a:latin typeface="+mn-lt"/>
          <a:ea typeface="+mn-ea"/>
          <a:cs typeface="+mn-cs"/>
        </a:defRPr>
      </a:lvl5pPr>
      <a:lvl6pPr marL="2514219" indent="-228565" algn="l" defTabSz="91426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350" indent="-228565" algn="l" defTabSz="91426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481" indent="-228565" algn="l" defTabSz="91426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5611" indent="-228565" algn="l" defTabSz="914261"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261" rtl="0" eaLnBrk="1" latinLnBrk="0" hangingPunct="1">
        <a:defRPr sz="1800" kern="1200">
          <a:solidFill>
            <a:schemeClr val="tx1"/>
          </a:solidFill>
          <a:latin typeface="+mn-lt"/>
          <a:ea typeface="+mn-ea"/>
          <a:cs typeface="+mn-cs"/>
        </a:defRPr>
      </a:lvl1pPr>
      <a:lvl2pPr marL="457131" algn="l" defTabSz="914261" rtl="0" eaLnBrk="1" latinLnBrk="0" hangingPunct="1">
        <a:defRPr sz="1800" kern="1200">
          <a:solidFill>
            <a:schemeClr val="tx1"/>
          </a:solidFill>
          <a:latin typeface="+mn-lt"/>
          <a:ea typeface="+mn-ea"/>
          <a:cs typeface="+mn-cs"/>
        </a:defRPr>
      </a:lvl2pPr>
      <a:lvl3pPr marL="914261" algn="l" defTabSz="914261" rtl="0" eaLnBrk="1" latinLnBrk="0" hangingPunct="1">
        <a:defRPr sz="1800" kern="1200">
          <a:solidFill>
            <a:schemeClr val="tx1"/>
          </a:solidFill>
          <a:latin typeface="+mn-lt"/>
          <a:ea typeface="+mn-ea"/>
          <a:cs typeface="+mn-cs"/>
        </a:defRPr>
      </a:lvl3pPr>
      <a:lvl4pPr marL="1371393" algn="l" defTabSz="914261" rtl="0" eaLnBrk="1" latinLnBrk="0" hangingPunct="1">
        <a:defRPr sz="1800" kern="1200">
          <a:solidFill>
            <a:schemeClr val="tx1"/>
          </a:solidFill>
          <a:latin typeface="+mn-lt"/>
          <a:ea typeface="+mn-ea"/>
          <a:cs typeface="+mn-cs"/>
        </a:defRPr>
      </a:lvl4pPr>
      <a:lvl5pPr marL="1828523" algn="l" defTabSz="914261" rtl="0" eaLnBrk="1" latinLnBrk="0" hangingPunct="1">
        <a:defRPr sz="1800" kern="1200">
          <a:solidFill>
            <a:schemeClr val="tx1"/>
          </a:solidFill>
          <a:latin typeface="+mn-lt"/>
          <a:ea typeface="+mn-ea"/>
          <a:cs typeface="+mn-cs"/>
        </a:defRPr>
      </a:lvl5pPr>
      <a:lvl6pPr marL="2285653" algn="l" defTabSz="914261" rtl="0" eaLnBrk="1" latinLnBrk="0" hangingPunct="1">
        <a:defRPr sz="1800" kern="1200">
          <a:solidFill>
            <a:schemeClr val="tx1"/>
          </a:solidFill>
          <a:latin typeface="+mn-lt"/>
          <a:ea typeface="+mn-ea"/>
          <a:cs typeface="+mn-cs"/>
        </a:defRPr>
      </a:lvl6pPr>
      <a:lvl7pPr marL="2742784" algn="l" defTabSz="914261" rtl="0" eaLnBrk="1" latinLnBrk="0" hangingPunct="1">
        <a:defRPr sz="1800" kern="1200">
          <a:solidFill>
            <a:schemeClr val="tx1"/>
          </a:solidFill>
          <a:latin typeface="+mn-lt"/>
          <a:ea typeface="+mn-ea"/>
          <a:cs typeface="+mn-cs"/>
        </a:defRPr>
      </a:lvl7pPr>
      <a:lvl8pPr marL="3199915" algn="l" defTabSz="914261" rtl="0" eaLnBrk="1" latinLnBrk="0" hangingPunct="1">
        <a:defRPr sz="1800" kern="1200">
          <a:solidFill>
            <a:schemeClr val="tx1"/>
          </a:solidFill>
          <a:latin typeface="+mn-lt"/>
          <a:ea typeface="+mn-ea"/>
          <a:cs typeface="+mn-cs"/>
        </a:defRPr>
      </a:lvl8pPr>
      <a:lvl9pPr marL="3657046" algn="l" defTabSz="914261"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10.xml"/></Relationships>
</file>

<file path=ppt/slides/_rels/slide1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6.xml"/><Relationship Id="rId1" Type="http://schemas.openxmlformats.org/officeDocument/2006/relationships/slideLayout" Target="../slideLayouts/slideLayout10.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90.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notesSlide" Target="../notesSlides/notesSlide7.xml"/><Relationship Id="rId1" Type="http://schemas.openxmlformats.org/officeDocument/2006/relationships/slideLayout" Target="../slideLayouts/slideLayout4.xml"/><Relationship Id="rId5" Type="http://schemas.openxmlformats.org/officeDocument/2006/relationships/image" Target="../media/image13.emf"/><Relationship Id="rId4" Type="http://schemas.openxmlformats.org/officeDocument/2006/relationships/image" Target="../media/image33.png"/></Relationships>
</file>

<file path=ppt/slides/_rels/slide25.xml.rels><?xml version="1.0" encoding="UTF-8" standalone="yes"?>
<Relationships xmlns="http://schemas.openxmlformats.org/package/2006/relationships"><Relationship Id="rId3" Type="http://schemas.openxmlformats.org/officeDocument/2006/relationships/image" Target="../media/image14.emf"/><Relationship Id="rId2" Type="http://schemas.openxmlformats.org/officeDocument/2006/relationships/notesSlide" Target="../notesSlides/notesSlide8.xml"/><Relationship Id="rId1" Type="http://schemas.openxmlformats.org/officeDocument/2006/relationships/slideLayout" Target="../slideLayouts/slideLayout4.xml"/><Relationship Id="rId4" Type="http://schemas.openxmlformats.org/officeDocument/2006/relationships/image" Target="../media/image15.emf"/></Relationships>
</file>

<file path=ppt/slides/_rels/slide26.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9.xml"/><Relationship Id="rId1" Type="http://schemas.openxmlformats.org/officeDocument/2006/relationships/slideLayout" Target="../slideLayouts/slideLayout10.xml"/><Relationship Id="rId6" Type="http://schemas.openxmlformats.org/officeDocument/2006/relationships/image" Target="../media/image19.png"/><Relationship Id="rId5" Type="http://schemas.openxmlformats.org/officeDocument/2006/relationships/image" Target="../media/image18.png"/><Relationship Id="rId4" Type="http://schemas.openxmlformats.org/officeDocument/2006/relationships/image" Target="../media/image17.png"/></Relationships>
</file>

<file path=ppt/slides/_rels/slide27.xml.rels><?xml version="1.0" encoding="UTF-8" standalone="yes"?>
<Relationships xmlns="http://schemas.openxmlformats.org/package/2006/relationships"><Relationship Id="rId3" Type="http://schemas.openxmlformats.org/officeDocument/2006/relationships/image" Target="../media/image21.emf"/><Relationship Id="rId2" Type="http://schemas.openxmlformats.org/officeDocument/2006/relationships/image" Target="../media/image20.emf"/><Relationship Id="rId1" Type="http://schemas.openxmlformats.org/officeDocument/2006/relationships/slideLayout" Target="../slideLayouts/slideLayout10.xml"/><Relationship Id="rId5" Type="http://schemas.openxmlformats.org/officeDocument/2006/relationships/image" Target="../media/image23.emf"/><Relationship Id="rId4" Type="http://schemas.openxmlformats.org/officeDocument/2006/relationships/image" Target="../media/image22.emf"/></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63C36BBD-A238-47FA-B8C7-32D7E3625381}"/>
              </a:ext>
            </a:extLst>
          </p:cNvPr>
          <p:cNvSpPr>
            <a:spLocks noGrp="1"/>
          </p:cNvSpPr>
          <p:nvPr>
            <p:ph type="ctrTitle"/>
          </p:nvPr>
        </p:nvSpPr>
        <p:spPr/>
        <p:txBody>
          <a:bodyPr>
            <a:normAutofit fontScale="90000"/>
          </a:bodyPr>
          <a:lstStyle/>
          <a:p>
            <a:r>
              <a:rPr lang="en-US" b="1" dirty="0"/>
              <a:t>Informality, Development, and Business Cycle in North Africa</a:t>
            </a:r>
            <a:endParaRPr lang="en-US" dirty="0"/>
          </a:p>
        </p:txBody>
      </p:sp>
      <p:sp>
        <p:nvSpPr>
          <p:cNvPr id="7" name="Text Placeholder 6">
            <a:extLst>
              <a:ext uri="{FF2B5EF4-FFF2-40B4-BE49-F238E27FC236}">
                <a16:creationId xmlns:a16="http://schemas.microsoft.com/office/drawing/2014/main" id="{4FDD6AB7-383E-4D62-ADD9-6E53AD220354}"/>
              </a:ext>
            </a:extLst>
          </p:cNvPr>
          <p:cNvSpPr>
            <a:spLocks noGrp="1"/>
          </p:cNvSpPr>
          <p:nvPr>
            <p:ph type="body" sz="quarter" idx="10"/>
          </p:nvPr>
        </p:nvSpPr>
        <p:spPr>
          <a:xfrm>
            <a:off x="5741048" y="4645507"/>
            <a:ext cx="5515284" cy="1755293"/>
          </a:xfrm>
        </p:spPr>
        <p:txBody>
          <a:bodyPr>
            <a:normAutofit fontScale="92500" lnSpcReduction="10000"/>
          </a:bodyPr>
          <a:lstStyle/>
          <a:p>
            <a:endParaRPr lang="en-US" sz="1800" kern="100" dirty="0">
              <a:effectLst/>
              <a:latin typeface="Arial" panose="020B0604020202020204" pitchFamily="34" charset="0"/>
              <a:ea typeface="Arial" panose="020B0604020202020204" pitchFamily="34" charset="0"/>
              <a:cs typeface="Times New Roman" panose="02020603050405020304" pitchFamily="18" charset="0"/>
            </a:endParaRPr>
          </a:p>
          <a:p>
            <a:r>
              <a:rPr lang="en-US" sz="1800" kern="100" dirty="0">
                <a:effectLst/>
                <a:latin typeface="Arial" panose="020B0604020202020204" pitchFamily="34" charset="0"/>
                <a:ea typeface="Arial" panose="020B0604020202020204" pitchFamily="34" charset="0"/>
                <a:cs typeface="Times New Roman" panose="02020603050405020304" pitchFamily="18" charset="0"/>
              </a:rPr>
              <a:t>Prepared by an IMF team led by Roberto Cardarelli and including Azhin Abdulkarim, Adrian Alter, Shant Arzoumanian, Karim Badr, Hippolyte Balima, Aymen Belgacem, Olivier Bizimana, Matt Gaertner, Mahmoud Harb, Mariam El Hamiani Khatat, Chiara Maggi, Priscilla Muthoora, and Jerome Vacher</a:t>
            </a:r>
          </a:p>
          <a:p>
            <a:endParaRPr lang="en-US" dirty="0"/>
          </a:p>
        </p:txBody>
      </p:sp>
      <p:sp>
        <p:nvSpPr>
          <p:cNvPr id="8" name="Picture Placeholder 7">
            <a:extLst>
              <a:ext uri="{FF2B5EF4-FFF2-40B4-BE49-F238E27FC236}">
                <a16:creationId xmlns:a16="http://schemas.microsoft.com/office/drawing/2014/main" id="{D571A8A2-1D27-427F-AF15-58B7FF84F176}"/>
              </a:ext>
            </a:extLst>
          </p:cNvPr>
          <p:cNvSpPr>
            <a:spLocks noGrp="1"/>
          </p:cNvSpPr>
          <p:nvPr>
            <p:ph type="pic" sz="quarter" idx="11"/>
          </p:nvPr>
        </p:nvSpPr>
        <p:spPr/>
      </p:sp>
      <p:sp>
        <p:nvSpPr>
          <p:cNvPr id="9" name="Text Placeholder 8">
            <a:extLst>
              <a:ext uri="{FF2B5EF4-FFF2-40B4-BE49-F238E27FC236}">
                <a16:creationId xmlns:a16="http://schemas.microsoft.com/office/drawing/2014/main" id="{0944D99B-EC11-4374-B474-4360BA25860C}"/>
              </a:ext>
            </a:extLst>
          </p:cNvPr>
          <p:cNvSpPr>
            <a:spLocks noGrp="1"/>
          </p:cNvSpPr>
          <p:nvPr>
            <p:ph type="body" sz="quarter" idx="12"/>
          </p:nvPr>
        </p:nvSpPr>
        <p:spPr/>
        <p:txBody>
          <a:bodyPr/>
          <a:lstStyle/>
          <a:p>
            <a:endParaRPr lang="en-US" dirty="0"/>
          </a:p>
        </p:txBody>
      </p:sp>
      <p:pic>
        <p:nvPicPr>
          <p:cNvPr id="10" name="Picture Placeholder 25" descr="A picture containing outdoor, street, marketplace, busy&#10;&#10;Description automatically generated">
            <a:extLst>
              <a:ext uri="{FF2B5EF4-FFF2-40B4-BE49-F238E27FC236}">
                <a16:creationId xmlns:a16="http://schemas.microsoft.com/office/drawing/2014/main" id="{300667D6-5162-4A11-82B5-8DCF8A11D6B9}"/>
              </a:ext>
            </a:extLst>
          </p:cNvPr>
          <p:cNvPicPr>
            <a:picLocks noGrp="1" noChangeAspect="1"/>
          </p:cNvPicPr>
          <p:nvPr>
            <p:ph type="pic" sz="quarter" idx="11"/>
          </p:nvPr>
        </p:nvPicPr>
        <p:blipFill>
          <a:blip r:embed="rId2">
            <a:extLst>
              <a:ext uri="{28A0092B-C50C-407E-A947-70E740481C1C}">
                <a14:useLocalDpi xmlns:a14="http://schemas.microsoft.com/office/drawing/2010/main" val="0"/>
              </a:ext>
            </a:extLst>
          </a:blip>
          <a:srcRect l="23255" r="23255"/>
          <a:stretch>
            <a:fillRect/>
          </a:stretch>
        </p:blipFill>
        <p:spPr>
          <a:xfrm>
            <a:off x="152400" y="152400"/>
            <a:ext cx="4891088" cy="6858000"/>
          </a:xfrm>
        </p:spPr>
      </p:pic>
    </p:spTree>
    <p:extLst>
      <p:ext uri="{BB962C8B-B14F-4D97-AF65-F5344CB8AC3E}">
        <p14:creationId xmlns:p14="http://schemas.microsoft.com/office/powerpoint/2010/main" val="1518951793"/>
      </p:ext>
    </p:extLst>
  </p:cSld>
  <p:clrMapOvr>
    <a:masterClrMapping/>
  </p:clrMapOvr>
  <p:transition>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48C6AA-8CE8-4286-A4A4-EB2810901EAC}"/>
              </a:ext>
            </a:extLst>
          </p:cNvPr>
          <p:cNvSpPr>
            <a:spLocks noGrp="1"/>
          </p:cNvSpPr>
          <p:nvPr>
            <p:ph type="title"/>
          </p:nvPr>
        </p:nvSpPr>
        <p:spPr>
          <a:xfrm>
            <a:off x="378166" y="641997"/>
            <a:ext cx="3936258" cy="3028482"/>
          </a:xfrm>
        </p:spPr>
        <p:txBody>
          <a:bodyPr>
            <a:noAutofit/>
          </a:bodyPr>
          <a:lstStyle/>
          <a:p>
            <a:pPr lvl="0"/>
            <a:r>
              <a:rPr lang="en-US" sz="2800" dirty="0">
                <a:solidFill>
                  <a:srgbClr val="004C97"/>
                </a:solidFill>
              </a:rPr>
              <a:t>Informality in North Africa is higher in rural areas and the agriculture sector</a:t>
            </a:r>
          </a:p>
        </p:txBody>
      </p:sp>
      <p:sp>
        <p:nvSpPr>
          <p:cNvPr id="7" name="TextBox 6">
            <a:extLst>
              <a:ext uri="{FF2B5EF4-FFF2-40B4-BE49-F238E27FC236}">
                <a16:creationId xmlns:a16="http://schemas.microsoft.com/office/drawing/2014/main" id="{A79520B2-E7D6-4857-A5D3-6DA4F76A703D}"/>
              </a:ext>
            </a:extLst>
          </p:cNvPr>
          <p:cNvSpPr txBox="1"/>
          <p:nvPr/>
        </p:nvSpPr>
        <p:spPr>
          <a:xfrm>
            <a:off x="8577943" y="175032"/>
            <a:ext cx="3537857" cy="307777"/>
          </a:xfrm>
          <a:prstGeom prst="rect">
            <a:avLst/>
          </a:prstGeom>
          <a:noFill/>
        </p:spPr>
        <p:txBody>
          <a:bodyPr wrap="square" rtlCol="0">
            <a:spAutoFit/>
          </a:bodyPr>
          <a:lstStyle/>
          <a:p>
            <a:r>
              <a:rPr lang="en-US" sz="1400" b="1" dirty="0"/>
              <a:t>Informality in NA: Stylized Facts </a:t>
            </a:r>
          </a:p>
        </p:txBody>
      </p:sp>
      <p:pic>
        <p:nvPicPr>
          <p:cNvPr id="9" name="Picture 8">
            <a:extLst>
              <a:ext uri="{FF2B5EF4-FFF2-40B4-BE49-F238E27FC236}">
                <a16:creationId xmlns:a16="http://schemas.microsoft.com/office/drawing/2014/main" id="{33336885-2644-E0A5-F6DA-E2669DDE6D80}"/>
              </a:ext>
            </a:extLst>
          </p:cNvPr>
          <p:cNvPicPr>
            <a:picLocks noChangeAspect="1"/>
          </p:cNvPicPr>
          <p:nvPr/>
        </p:nvPicPr>
        <p:blipFill>
          <a:blip r:embed="rId3"/>
          <a:stretch>
            <a:fillRect/>
          </a:stretch>
        </p:blipFill>
        <p:spPr>
          <a:xfrm>
            <a:off x="4924021" y="529093"/>
            <a:ext cx="5095743" cy="6153875"/>
          </a:xfrm>
          <a:prstGeom prst="rect">
            <a:avLst/>
          </a:prstGeom>
        </p:spPr>
      </p:pic>
    </p:spTree>
    <p:extLst>
      <p:ext uri="{BB962C8B-B14F-4D97-AF65-F5344CB8AC3E}">
        <p14:creationId xmlns:p14="http://schemas.microsoft.com/office/powerpoint/2010/main" val="1670096864"/>
      </p:ext>
    </p:extLst>
  </p:cSld>
  <p:clrMapOvr>
    <a:masterClrMapping/>
  </p:clrMapOvr>
  <p:transition>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48C6AA-8CE8-4286-A4A4-EB2810901EAC}"/>
              </a:ext>
            </a:extLst>
          </p:cNvPr>
          <p:cNvSpPr>
            <a:spLocks noGrp="1"/>
          </p:cNvSpPr>
          <p:nvPr>
            <p:ph type="title"/>
          </p:nvPr>
        </p:nvSpPr>
        <p:spPr>
          <a:xfrm>
            <a:off x="378166" y="641997"/>
            <a:ext cx="3235891" cy="3028482"/>
          </a:xfrm>
        </p:spPr>
        <p:txBody>
          <a:bodyPr>
            <a:noAutofit/>
          </a:bodyPr>
          <a:lstStyle/>
          <a:p>
            <a:pPr lvl="0"/>
            <a:r>
              <a:rPr lang="en-US" sz="2800" dirty="0">
                <a:solidFill>
                  <a:srgbClr val="004C97"/>
                </a:solidFill>
              </a:rPr>
              <a:t>Informality trends in the region differ by indicator and country.</a:t>
            </a:r>
          </a:p>
        </p:txBody>
      </p:sp>
      <p:sp>
        <p:nvSpPr>
          <p:cNvPr id="7" name="TextBox 6">
            <a:extLst>
              <a:ext uri="{FF2B5EF4-FFF2-40B4-BE49-F238E27FC236}">
                <a16:creationId xmlns:a16="http://schemas.microsoft.com/office/drawing/2014/main" id="{A79520B2-E7D6-4857-A5D3-6DA4F76A703D}"/>
              </a:ext>
            </a:extLst>
          </p:cNvPr>
          <p:cNvSpPr txBox="1"/>
          <p:nvPr/>
        </p:nvSpPr>
        <p:spPr>
          <a:xfrm>
            <a:off x="8577943" y="175032"/>
            <a:ext cx="3537857" cy="307777"/>
          </a:xfrm>
          <a:prstGeom prst="rect">
            <a:avLst/>
          </a:prstGeom>
          <a:noFill/>
        </p:spPr>
        <p:txBody>
          <a:bodyPr wrap="square" rtlCol="0">
            <a:spAutoFit/>
          </a:bodyPr>
          <a:lstStyle/>
          <a:p>
            <a:r>
              <a:rPr lang="en-US" sz="1400" b="1" dirty="0"/>
              <a:t>Informality in NA: Stylized Facts </a:t>
            </a:r>
          </a:p>
        </p:txBody>
      </p:sp>
      <p:pic>
        <p:nvPicPr>
          <p:cNvPr id="4" name="Picture 3">
            <a:extLst>
              <a:ext uri="{FF2B5EF4-FFF2-40B4-BE49-F238E27FC236}">
                <a16:creationId xmlns:a16="http://schemas.microsoft.com/office/drawing/2014/main" id="{DC7A6ECC-3786-AD1A-6D26-7ABE354403A0}"/>
              </a:ext>
            </a:extLst>
          </p:cNvPr>
          <p:cNvPicPr>
            <a:picLocks noChangeAspect="1"/>
          </p:cNvPicPr>
          <p:nvPr/>
        </p:nvPicPr>
        <p:blipFill>
          <a:blip r:embed="rId3"/>
          <a:stretch>
            <a:fillRect/>
          </a:stretch>
        </p:blipFill>
        <p:spPr>
          <a:xfrm>
            <a:off x="3614057" y="482808"/>
            <a:ext cx="8542968" cy="6200160"/>
          </a:xfrm>
          <a:prstGeom prst="rect">
            <a:avLst/>
          </a:prstGeom>
        </p:spPr>
      </p:pic>
    </p:spTree>
    <p:extLst>
      <p:ext uri="{BB962C8B-B14F-4D97-AF65-F5344CB8AC3E}">
        <p14:creationId xmlns:p14="http://schemas.microsoft.com/office/powerpoint/2010/main" val="2471481424"/>
      </p:ext>
    </p:extLst>
  </p:cSld>
  <p:clrMapOvr>
    <a:masterClrMapping/>
  </p:clrMapOvr>
  <p:transition>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E4405503-1C20-44DE-8E73-B797D78092D8}"/>
              </a:ext>
            </a:extLst>
          </p:cNvPr>
          <p:cNvSpPr>
            <a:spLocks noGrp="1"/>
          </p:cNvSpPr>
          <p:nvPr>
            <p:ph type="body" sz="quarter" idx="10"/>
          </p:nvPr>
        </p:nvSpPr>
        <p:spPr>
          <a:xfrm>
            <a:off x="1238250" y="2482244"/>
            <a:ext cx="9715500" cy="2514299"/>
          </a:xfrm>
        </p:spPr>
        <p:txBody>
          <a:bodyPr>
            <a:normAutofit/>
          </a:bodyPr>
          <a:lstStyle/>
          <a:p>
            <a:pPr algn="ctr"/>
            <a:r>
              <a:rPr lang="en-US" sz="4000" dirty="0"/>
              <a:t>Informality in North Africa: Stylized Facts </a:t>
            </a:r>
          </a:p>
          <a:p>
            <a:pPr algn="ctr"/>
            <a:r>
              <a:rPr lang="en-US" sz="3500" i="1" dirty="0"/>
              <a:t>Characteristics of Informal Workers</a:t>
            </a:r>
          </a:p>
          <a:p>
            <a:endParaRPr lang="en-US" dirty="0"/>
          </a:p>
        </p:txBody>
      </p:sp>
    </p:spTree>
    <p:extLst>
      <p:ext uri="{BB962C8B-B14F-4D97-AF65-F5344CB8AC3E}">
        <p14:creationId xmlns:p14="http://schemas.microsoft.com/office/powerpoint/2010/main" val="657298426"/>
      </p:ext>
    </p:extLst>
  </p:cSld>
  <p:clrMapOvr>
    <a:masterClrMapping/>
  </p:clrMapOvr>
  <p:transition>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48C6AA-8CE8-4286-A4A4-EB2810901EAC}"/>
              </a:ext>
            </a:extLst>
          </p:cNvPr>
          <p:cNvSpPr>
            <a:spLocks noGrp="1"/>
          </p:cNvSpPr>
          <p:nvPr>
            <p:ph type="title"/>
          </p:nvPr>
        </p:nvSpPr>
        <p:spPr>
          <a:xfrm>
            <a:off x="378166" y="641997"/>
            <a:ext cx="3235891" cy="3028482"/>
          </a:xfrm>
        </p:spPr>
        <p:txBody>
          <a:bodyPr>
            <a:noAutofit/>
          </a:bodyPr>
          <a:lstStyle/>
          <a:p>
            <a:pPr lvl="0"/>
            <a:r>
              <a:rPr lang="en-US" sz="2800" dirty="0">
                <a:solidFill>
                  <a:srgbClr val="004C97"/>
                </a:solidFill>
              </a:rPr>
              <a:t>Characteristics of informal workers in North African countries</a:t>
            </a:r>
          </a:p>
        </p:txBody>
      </p:sp>
      <p:pic>
        <p:nvPicPr>
          <p:cNvPr id="5" name="Picture 4">
            <a:extLst>
              <a:ext uri="{FF2B5EF4-FFF2-40B4-BE49-F238E27FC236}">
                <a16:creationId xmlns:a16="http://schemas.microsoft.com/office/drawing/2014/main" id="{BE91C436-6971-B1DF-31F2-81C41C9767BC}"/>
              </a:ext>
            </a:extLst>
          </p:cNvPr>
          <p:cNvPicPr>
            <a:picLocks noChangeAspect="1"/>
          </p:cNvPicPr>
          <p:nvPr/>
        </p:nvPicPr>
        <p:blipFill>
          <a:blip r:embed="rId3"/>
          <a:stretch>
            <a:fillRect/>
          </a:stretch>
        </p:blipFill>
        <p:spPr>
          <a:xfrm>
            <a:off x="4180529" y="86229"/>
            <a:ext cx="6521815" cy="6685542"/>
          </a:xfrm>
          <a:prstGeom prst="rect">
            <a:avLst/>
          </a:prstGeom>
        </p:spPr>
      </p:pic>
    </p:spTree>
    <p:extLst>
      <p:ext uri="{BB962C8B-B14F-4D97-AF65-F5344CB8AC3E}">
        <p14:creationId xmlns:p14="http://schemas.microsoft.com/office/powerpoint/2010/main" val="1248551845"/>
      </p:ext>
    </p:extLst>
  </p:cSld>
  <p:clrMapOvr>
    <a:masterClrMapping/>
  </p:clrMapOvr>
  <p:transition>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48C6AA-8CE8-4286-A4A4-EB2810901EAC}"/>
              </a:ext>
            </a:extLst>
          </p:cNvPr>
          <p:cNvSpPr>
            <a:spLocks noGrp="1"/>
          </p:cNvSpPr>
          <p:nvPr>
            <p:ph type="title"/>
          </p:nvPr>
        </p:nvSpPr>
        <p:spPr>
          <a:xfrm>
            <a:off x="378165" y="641998"/>
            <a:ext cx="10581755" cy="942104"/>
          </a:xfrm>
        </p:spPr>
        <p:txBody>
          <a:bodyPr>
            <a:noAutofit/>
          </a:bodyPr>
          <a:lstStyle/>
          <a:p>
            <a:pPr lvl="0"/>
            <a:r>
              <a:rPr lang="en-US" sz="2800" dirty="0">
                <a:solidFill>
                  <a:srgbClr val="004C97"/>
                </a:solidFill>
              </a:rPr>
              <a:t>A large wage gap exists between informal and formal workers.</a:t>
            </a:r>
          </a:p>
        </p:txBody>
      </p:sp>
      <p:sp>
        <p:nvSpPr>
          <p:cNvPr id="7" name="TextBox 6">
            <a:extLst>
              <a:ext uri="{FF2B5EF4-FFF2-40B4-BE49-F238E27FC236}">
                <a16:creationId xmlns:a16="http://schemas.microsoft.com/office/drawing/2014/main" id="{A79520B2-E7D6-4857-A5D3-6DA4F76A703D}"/>
              </a:ext>
            </a:extLst>
          </p:cNvPr>
          <p:cNvSpPr txBox="1"/>
          <p:nvPr/>
        </p:nvSpPr>
        <p:spPr>
          <a:xfrm>
            <a:off x="8577943" y="175032"/>
            <a:ext cx="3537857" cy="307777"/>
          </a:xfrm>
          <a:prstGeom prst="rect">
            <a:avLst/>
          </a:prstGeom>
          <a:noFill/>
        </p:spPr>
        <p:txBody>
          <a:bodyPr wrap="square" rtlCol="0">
            <a:spAutoFit/>
          </a:bodyPr>
          <a:lstStyle/>
          <a:p>
            <a:r>
              <a:rPr lang="en-US" sz="1400" b="1" dirty="0"/>
              <a:t>Informality in NA: Stylized Facts </a:t>
            </a:r>
          </a:p>
        </p:txBody>
      </p:sp>
      <p:pic>
        <p:nvPicPr>
          <p:cNvPr id="4" name="Picture 3">
            <a:extLst>
              <a:ext uri="{FF2B5EF4-FFF2-40B4-BE49-F238E27FC236}">
                <a16:creationId xmlns:a16="http://schemas.microsoft.com/office/drawing/2014/main" id="{005F7147-6F10-85FB-0B90-5BF3CF5FCF84}"/>
              </a:ext>
            </a:extLst>
          </p:cNvPr>
          <p:cNvPicPr>
            <a:picLocks noChangeAspect="1"/>
          </p:cNvPicPr>
          <p:nvPr/>
        </p:nvPicPr>
        <p:blipFill>
          <a:blip r:embed="rId3"/>
          <a:stretch>
            <a:fillRect/>
          </a:stretch>
        </p:blipFill>
        <p:spPr>
          <a:xfrm>
            <a:off x="2018374" y="1584102"/>
            <a:ext cx="9259908" cy="4971244"/>
          </a:xfrm>
          <a:prstGeom prst="rect">
            <a:avLst/>
          </a:prstGeom>
        </p:spPr>
      </p:pic>
    </p:spTree>
    <p:extLst>
      <p:ext uri="{BB962C8B-B14F-4D97-AF65-F5344CB8AC3E}">
        <p14:creationId xmlns:p14="http://schemas.microsoft.com/office/powerpoint/2010/main" val="983858334"/>
      </p:ext>
    </p:extLst>
  </p:cSld>
  <p:clrMapOvr>
    <a:masterClrMapping/>
  </p:clrMapOvr>
  <p:transition>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a:extLst>
              <a:ext uri="{FF2B5EF4-FFF2-40B4-BE49-F238E27FC236}">
                <a16:creationId xmlns:a16="http://schemas.microsoft.com/office/drawing/2014/main" id="{F2B53B61-7329-48E7-B073-A2473ABE46D1}"/>
              </a:ext>
            </a:extLst>
          </p:cNvPr>
          <p:cNvSpPr>
            <a:spLocks noGrp="1"/>
          </p:cNvSpPr>
          <p:nvPr>
            <p:ph type="body" sz="quarter" idx="10"/>
          </p:nvPr>
        </p:nvSpPr>
        <p:spPr>
          <a:xfrm>
            <a:off x="1238250" y="2449436"/>
            <a:ext cx="9715500" cy="1959128"/>
          </a:xfrm>
        </p:spPr>
        <p:txBody>
          <a:bodyPr>
            <a:normAutofit fontScale="92500" lnSpcReduction="20000"/>
          </a:bodyPr>
          <a:lstStyle/>
          <a:p>
            <a:pPr algn="ctr"/>
            <a:r>
              <a:rPr lang="en-US" sz="4000" dirty="0"/>
              <a:t>To what extent is informality in North Africa countries explained by their level of development, as opposed to policy distortions?</a:t>
            </a:r>
          </a:p>
          <a:p>
            <a:endParaRPr lang="en-US" dirty="0"/>
          </a:p>
        </p:txBody>
      </p:sp>
    </p:spTree>
    <p:extLst>
      <p:ext uri="{BB962C8B-B14F-4D97-AF65-F5344CB8AC3E}">
        <p14:creationId xmlns:p14="http://schemas.microsoft.com/office/powerpoint/2010/main" val="2243637212"/>
      </p:ext>
    </p:extLst>
  </p:cSld>
  <p:clrMapOvr>
    <a:masterClrMapping/>
  </p:clrMapOvr>
  <p:transition>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F0B9EC9F-13E1-49B1-B9F2-F4CDCEA82329}"/>
              </a:ext>
            </a:extLst>
          </p:cNvPr>
          <p:cNvSpPr>
            <a:spLocks noGrp="1"/>
          </p:cNvSpPr>
          <p:nvPr>
            <p:ph type="title"/>
          </p:nvPr>
        </p:nvSpPr>
        <p:spPr>
          <a:xfrm>
            <a:off x="740229" y="491385"/>
            <a:ext cx="10602685" cy="978486"/>
          </a:xfrm>
        </p:spPr>
        <p:txBody>
          <a:bodyPr>
            <a:noAutofit/>
          </a:bodyPr>
          <a:lstStyle/>
          <a:p>
            <a:r>
              <a:rPr lang="en-US" dirty="0"/>
              <a:t>Explaining informality: Structural (“level of development”) characteristics vs “policy distortions”</a:t>
            </a:r>
          </a:p>
        </p:txBody>
      </p:sp>
      <mc:AlternateContent xmlns:mc="http://schemas.openxmlformats.org/markup-compatibility/2006" xmlns:a14="http://schemas.microsoft.com/office/drawing/2010/main">
        <mc:Choice Requires="a14">
          <p:sp>
            <p:nvSpPr>
              <p:cNvPr id="7" name="Text Placeholder 16">
                <a:extLst>
                  <a:ext uri="{FF2B5EF4-FFF2-40B4-BE49-F238E27FC236}">
                    <a16:creationId xmlns:a16="http://schemas.microsoft.com/office/drawing/2014/main" id="{E27EC6BB-234F-46BF-8656-B04998CC6AEF}"/>
                  </a:ext>
                </a:extLst>
              </p:cNvPr>
              <p:cNvSpPr>
                <a:spLocks noGrp="1"/>
              </p:cNvSpPr>
              <p:nvPr>
                <p:ph type="body" sz="quarter" idx="10"/>
              </p:nvPr>
            </p:nvSpPr>
            <p:spPr>
              <a:xfrm>
                <a:off x="1239839" y="1470026"/>
                <a:ext cx="9993020" cy="1179868"/>
              </a:xfrm>
            </p:spPr>
            <p:txBody>
              <a:bodyPr>
                <a:normAutofit/>
              </a:bodyPr>
              <a:lstStyle/>
              <a:p>
                <a:r>
                  <a:rPr lang="en-US" b="0" dirty="0">
                    <a:solidFill>
                      <a:schemeClr val="tx2"/>
                    </a:solidFill>
                  </a:rPr>
                  <a:t>I</a:t>
                </a:r>
                <a14:m>
                  <m:oMath xmlns:m="http://schemas.openxmlformats.org/officeDocument/2006/math">
                    <m:r>
                      <m:rPr>
                        <m:sty m:val="p"/>
                      </m:rPr>
                      <a:rPr lang="en-US" b="0" i="0" smtClean="0">
                        <a:solidFill>
                          <a:schemeClr val="tx2"/>
                        </a:solidFill>
                        <a:latin typeface="Cambria Math" panose="02040503050406030204" pitchFamily="18" charset="0"/>
                      </a:rPr>
                      <m:t>nformalit</m:t>
                    </m:r>
                    <m:sSub>
                      <m:sSubPr>
                        <m:ctrlPr>
                          <a:rPr lang="en-US" b="0" i="1" smtClean="0">
                            <a:solidFill>
                              <a:schemeClr val="tx2"/>
                            </a:solidFill>
                            <a:latin typeface="Cambria Math" panose="02040503050406030204" pitchFamily="18" charset="0"/>
                          </a:rPr>
                        </m:ctrlPr>
                      </m:sSubPr>
                      <m:e>
                        <m:r>
                          <a:rPr lang="en-US" b="0" i="1" smtClean="0">
                            <a:solidFill>
                              <a:schemeClr val="tx2"/>
                            </a:solidFill>
                            <a:latin typeface="Cambria Math" panose="02040503050406030204" pitchFamily="18" charset="0"/>
                          </a:rPr>
                          <m:t>𝑦</m:t>
                        </m:r>
                      </m:e>
                      <m:sub>
                        <m:r>
                          <a:rPr lang="en-US" b="0" i="1" smtClean="0">
                            <a:solidFill>
                              <a:schemeClr val="tx2"/>
                            </a:solidFill>
                            <a:latin typeface="Cambria Math" panose="02040503050406030204" pitchFamily="18" charset="0"/>
                          </a:rPr>
                          <m:t>𝑖</m:t>
                        </m:r>
                      </m:sub>
                    </m:sSub>
                    <m:r>
                      <a:rPr lang="en-US" b="0" i="1" smtClean="0">
                        <a:solidFill>
                          <a:schemeClr val="tx2"/>
                        </a:solidFill>
                        <a:latin typeface="Cambria Math" panose="02040503050406030204" pitchFamily="18" charset="0"/>
                      </a:rPr>
                      <m:t>=</m:t>
                    </m:r>
                    <m:sSub>
                      <m:sSubPr>
                        <m:ctrlPr>
                          <a:rPr lang="en-US" b="0" i="1" smtClean="0">
                            <a:solidFill>
                              <a:schemeClr val="tx2"/>
                            </a:solidFill>
                            <a:latin typeface="Cambria Math" panose="02040503050406030204" pitchFamily="18" charset="0"/>
                          </a:rPr>
                        </m:ctrlPr>
                      </m:sSubPr>
                      <m:e>
                        <m:r>
                          <a:rPr lang="en-US" b="0" i="1" smtClean="0">
                            <a:solidFill>
                              <a:schemeClr val="tx2"/>
                            </a:solidFill>
                            <a:latin typeface="Cambria Math" panose="02040503050406030204" pitchFamily="18" charset="0"/>
                          </a:rPr>
                          <m:t>𝛼</m:t>
                        </m:r>
                      </m:e>
                      <m:sub>
                        <m:r>
                          <a:rPr lang="en-US" b="0" i="1" smtClean="0">
                            <a:solidFill>
                              <a:schemeClr val="tx2"/>
                            </a:solidFill>
                            <a:latin typeface="Cambria Math" panose="02040503050406030204" pitchFamily="18" charset="0"/>
                          </a:rPr>
                          <m:t>0</m:t>
                        </m:r>
                      </m:sub>
                    </m:sSub>
                    <m:r>
                      <a:rPr lang="en-US" b="0" i="1" smtClean="0">
                        <a:solidFill>
                          <a:schemeClr val="tx2"/>
                        </a:solidFill>
                        <a:latin typeface="Cambria Math" panose="02040503050406030204" pitchFamily="18" charset="0"/>
                      </a:rPr>
                      <m:t>+</m:t>
                    </m:r>
                    <m:sSub>
                      <m:sSubPr>
                        <m:ctrlPr>
                          <a:rPr lang="en-US" b="0" i="1" smtClean="0">
                            <a:solidFill>
                              <a:schemeClr val="tx2"/>
                            </a:solidFill>
                            <a:latin typeface="Cambria Math" panose="02040503050406030204" pitchFamily="18" charset="0"/>
                          </a:rPr>
                        </m:ctrlPr>
                      </m:sSubPr>
                      <m:e>
                        <m:r>
                          <a:rPr lang="en-US" b="0" i="1" smtClean="0">
                            <a:solidFill>
                              <a:schemeClr val="tx2"/>
                            </a:solidFill>
                            <a:latin typeface="Cambria Math" panose="02040503050406030204" pitchFamily="18" charset="0"/>
                          </a:rPr>
                          <m:t>𝛽</m:t>
                        </m:r>
                      </m:e>
                      <m:sub>
                        <m:r>
                          <a:rPr lang="en-US" b="0" i="1" smtClean="0">
                            <a:solidFill>
                              <a:schemeClr val="tx2"/>
                            </a:solidFill>
                            <a:latin typeface="Cambria Math" panose="02040503050406030204" pitchFamily="18" charset="0"/>
                          </a:rPr>
                          <m:t>1</m:t>
                        </m:r>
                      </m:sub>
                    </m:sSub>
                    <m:r>
                      <a:rPr lang="en-US" b="0" i="1" smtClean="0">
                        <a:solidFill>
                          <a:schemeClr val="tx2"/>
                        </a:solidFill>
                        <a:latin typeface="Cambria Math" panose="02040503050406030204" pitchFamily="18" charset="0"/>
                      </a:rPr>
                      <m:t>∗</m:t>
                    </m:r>
                    <m:r>
                      <a:rPr lang="en-US" b="0" i="1" smtClean="0">
                        <a:solidFill>
                          <a:schemeClr val="tx2"/>
                        </a:solidFill>
                        <a:latin typeface="Cambria Math" panose="02040503050406030204" pitchFamily="18" charset="0"/>
                      </a:rPr>
                      <m:t>𝑆𝑜𝑐𝑖𝑜𝐼𝑛𝑑𝑒</m:t>
                    </m:r>
                    <m:sSub>
                      <m:sSubPr>
                        <m:ctrlPr>
                          <a:rPr lang="en-US" b="0" i="1" smtClean="0">
                            <a:solidFill>
                              <a:schemeClr val="tx2"/>
                            </a:solidFill>
                            <a:latin typeface="Cambria Math" panose="02040503050406030204" pitchFamily="18" charset="0"/>
                          </a:rPr>
                        </m:ctrlPr>
                      </m:sSubPr>
                      <m:e>
                        <m:r>
                          <a:rPr lang="en-US" b="0" i="1" smtClean="0">
                            <a:solidFill>
                              <a:schemeClr val="tx2"/>
                            </a:solidFill>
                            <a:latin typeface="Cambria Math" panose="02040503050406030204" pitchFamily="18" charset="0"/>
                          </a:rPr>
                          <m:t>𝑥</m:t>
                        </m:r>
                      </m:e>
                      <m:sub>
                        <m:r>
                          <a:rPr lang="en-US" b="0" i="1" smtClean="0">
                            <a:solidFill>
                              <a:schemeClr val="tx2"/>
                            </a:solidFill>
                            <a:latin typeface="Cambria Math" panose="02040503050406030204" pitchFamily="18" charset="0"/>
                          </a:rPr>
                          <m:t>𝑖</m:t>
                        </m:r>
                      </m:sub>
                    </m:sSub>
                    <m:r>
                      <a:rPr lang="en-US" b="0" i="1" smtClean="0">
                        <a:solidFill>
                          <a:schemeClr val="tx2"/>
                        </a:solidFill>
                        <a:latin typeface="Cambria Math" panose="02040503050406030204" pitchFamily="18" charset="0"/>
                      </a:rPr>
                      <m:t>+</m:t>
                    </m:r>
                    <m:sSub>
                      <m:sSubPr>
                        <m:ctrlPr>
                          <a:rPr lang="en-US" b="0" i="1" smtClean="0">
                            <a:solidFill>
                              <a:schemeClr val="tx2"/>
                            </a:solidFill>
                            <a:latin typeface="Cambria Math" panose="02040503050406030204" pitchFamily="18" charset="0"/>
                          </a:rPr>
                        </m:ctrlPr>
                      </m:sSubPr>
                      <m:e>
                        <m:r>
                          <a:rPr lang="en-US" b="0" i="1" smtClean="0">
                            <a:solidFill>
                              <a:schemeClr val="tx2"/>
                            </a:solidFill>
                            <a:latin typeface="Cambria Math" panose="02040503050406030204" pitchFamily="18" charset="0"/>
                          </a:rPr>
                          <m:t>𝛽</m:t>
                        </m:r>
                      </m:e>
                      <m:sub>
                        <m:r>
                          <a:rPr lang="en-US" b="0" i="1" smtClean="0">
                            <a:solidFill>
                              <a:schemeClr val="tx2"/>
                            </a:solidFill>
                            <a:latin typeface="Cambria Math" panose="02040503050406030204" pitchFamily="18" charset="0"/>
                          </a:rPr>
                          <m:t>2</m:t>
                        </m:r>
                      </m:sub>
                    </m:sSub>
                    <m:r>
                      <a:rPr lang="en-US" b="0" i="1" smtClean="0">
                        <a:solidFill>
                          <a:schemeClr val="tx2"/>
                        </a:solidFill>
                        <a:latin typeface="Cambria Math" panose="02040503050406030204" pitchFamily="18" charset="0"/>
                      </a:rPr>
                      <m:t>∗</m:t>
                    </m:r>
                    <m:r>
                      <a:rPr lang="en-US" b="0" i="1" smtClean="0">
                        <a:solidFill>
                          <a:schemeClr val="tx2"/>
                        </a:solidFill>
                        <a:latin typeface="Cambria Math" panose="02040503050406030204" pitchFamily="18" charset="0"/>
                      </a:rPr>
                      <m:t>𝑇𝑎𝑥𝑎𝑡𝑖𝑜</m:t>
                    </m:r>
                    <m:sSub>
                      <m:sSubPr>
                        <m:ctrlPr>
                          <a:rPr lang="en-US" b="0" i="1" smtClean="0">
                            <a:solidFill>
                              <a:schemeClr val="tx2"/>
                            </a:solidFill>
                            <a:latin typeface="Cambria Math" panose="02040503050406030204" pitchFamily="18" charset="0"/>
                          </a:rPr>
                        </m:ctrlPr>
                      </m:sSubPr>
                      <m:e>
                        <m:r>
                          <a:rPr lang="en-US" b="0" i="1" smtClean="0">
                            <a:solidFill>
                              <a:schemeClr val="tx2"/>
                            </a:solidFill>
                            <a:latin typeface="Cambria Math" panose="02040503050406030204" pitchFamily="18" charset="0"/>
                          </a:rPr>
                          <m:t>𝑛</m:t>
                        </m:r>
                      </m:e>
                      <m:sub>
                        <m:r>
                          <a:rPr lang="en-US" b="0" i="1" smtClean="0">
                            <a:solidFill>
                              <a:schemeClr val="tx2"/>
                            </a:solidFill>
                            <a:latin typeface="Cambria Math" panose="02040503050406030204" pitchFamily="18" charset="0"/>
                          </a:rPr>
                          <m:t>𝑖</m:t>
                        </m:r>
                      </m:sub>
                    </m:sSub>
                    <m:r>
                      <a:rPr lang="en-US" b="0" i="1" smtClean="0">
                        <a:solidFill>
                          <a:schemeClr val="tx2"/>
                        </a:solidFill>
                        <a:latin typeface="Cambria Math" panose="02040503050406030204" pitchFamily="18" charset="0"/>
                      </a:rPr>
                      <m:t>+</m:t>
                    </m:r>
                    <m:sSub>
                      <m:sSubPr>
                        <m:ctrlPr>
                          <a:rPr lang="en-US" b="0" i="1" smtClean="0">
                            <a:solidFill>
                              <a:schemeClr val="tx2"/>
                            </a:solidFill>
                            <a:latin typeface="Cambria Math" panose="02040503050406030204" pitchFamily="18" charset="0"/>
                          </a:rPr>
                        </m:ctrlPr>
                      </m:sSubPr>
                      <m:e>
                        <m:r>
                          <a:rPr lang="en-US" b="0" i="1" smtClean="0">
                            <a:solidFill>
                              <a:schemeClr val="tx2"/>
                            </a:solidFill>
                            <a:latin typeface="Cambria Math" panose="02040503050406030204" pitchFamily="18" charset="0"/>
                          </a:rPr>
                          <m:t>𝛽</m:t>
                        </m:r>
                      </m:e>
                      <m:sub>
                        <m:r>
                          <a:rPr lang="en-US" b="0" i="1" smtClean="0">
                            <a:solidFill>
                              <a:schemeClr val="tx2"/>
                            </a:solidFill>
                            <a:latin typeface="Cambria Math" panose="02040503050406030204" pitchFamily="18" charset="0"/>
                          </a:rPr>
                          <m:t>3</m:t>
                        </m:r>
                      </m:sub>
                    </m:sSub>
                    <m:r>
                      <a:rPr lang="en-US" b="0" i="1" smtClean="0">
                        <a:solidFill>
                          <a:schemeClr val="tx2"/>
                        </a:solidFill>
                        <a:latin typeface="Cambria Math" panose="02040503050406030204" pitchFamily="18" charset="0"/>
                      </a:rPr>
                      <m:t>∗</m:t>
                    </m:r>
                    <m:r>
                      <a:rPr lang="en-US" b="0" i="1" smtClean="0">
                        <a:solidFill>
                          <a:schemeClr val="tx2"/>
                        </a:solidFill>
                        <a:latin typeface="Cambria Math" panose="02040503050406030204" pitchFamily="18" charset="0"/>
                      </a:rPr>
                      <m:t>𝐵𝑢𝑠𝑖𝑛𝑒𝑠𝑠</m:t>
                    </m:r>
                    <m:sSub>
                      <m:sSubPr>
                        <m:ctrlPr>
                          <a:rPr lang="en-US" b="0" i="1" smtClean="0">
                            <a:solidFill>
                              <a:schemeClr val="tx2"/>
                            </a:solidFill>
                            <a:latin typeface="Cambria Math" panose="02040503050406030204" pitchFamily="18" charset="0"/>
                          </a:rPr>
                        </m:ctrlPr>
                      </m:sSubPr>
                      <m:e>
                        <m:r>
                          <a:rPr lang="en-US" b="0" i="1" smtClean="0">
                            <a:solidFill>
                              <a:schemeClr val="tx2"/>
                            </a:solidFill>
                            <a:latin typeface="Cambria Math" panose="02040503050406030204" pitchFamily="18" charset="0"/>
                          </a:rPr>
                          <m:t>𝑅𝑒𝑔</m:t>
                        </m:r>
                      </m:e>
                      <m:sub>
                        <m:r>
                          <a:rPr lang="en-US" b="0" i="1" smtClean="0">
                            <a:solidFill>
                              <a:schemeClr val="tx2"/>
                            </a:solidFill>
                            <a:latin typeface="Cambria Math" panose="02040503050406030204" pitchFamily="18" charset="0"/>
                          </a:rPr>
                          <m:t>𝑖</m:t>
                        </m:r>
                      </m:sub>
                    </m:sSub>
                    <m:r>
                      <a:rPr lang="en-US" b="0" i="1" smtClean="0">
                        <a:solidFill>
                          <a:schemeClr val="tx2"/>
                        </a:solidFill>
                        <a:latin typeface="Cambria Math" panose="02040503050406030204" pitchFamily="18" charset="0"/>
                      </a:rPr>
                      <m:t>+</m:t>
                    </m:r>
                    <m:sSub>
                      <m:sSubPr>
                        <m:ctrlPr>
                          <a:rPr lang="en-US" b="0" i="1" smtClean="0">
                            <a:solidFill>
                              <a:schemeClr val="tx2"/>
                            </a:solidFill>
                            <a:latin typeface="Cambria Math" panose="02040503050406030204" pitchFamily="18" charset="0"/>
                          </a:rPr>
                        </m:ctrlPr>
                      </m:sSubPr>
                      <m:e>
                        <m:r>
                          <a:rPr lang="en-US" b="0" i="1" smtClean="0">
                            <a:solidFill>
                              <a:schemeClr val="tx2"/>
                            </a:solidFill>
                            <a:latin typeface="Cambria Math" panose="02040503050406030204" pitchFamily="18" charset="0"/>
                          </a:rPr>
                          <m:t>                                   </m:t>
                        </m:r>
                        <m:r>
                          <a:rPr lang="en-US" b="0" i="1" smtClean="0">
                            <a:solidFill>
                              <a:schemeClr val="tx2"/>
                            </a:solidFill>
                            <a:latin typeface="Cambria Math" panose="02040503050406030204" pitchFamily="18" charset="0"/>
                          </a:rPr>
                          <m:t>𝛽</m:t>
                        </m:r>
                      </m:e>
                      <m:sub>
                        <m:r>
                          <a:rPr lang="en-US" b="0" i="1" smtClean="0">
                            <a:solidFill>
                              <a:schemeClr val="tx2"/>
                            </a:solidFill>
                            <a:latin typeface="Cambria Math" panose="02040503050406030204" pitchFamily="18" charset="0"/>
                          </a:rPr>
                          <m:t>4</m:t>
                        </m:r>
                      </m:sub>
                    </m:sSub>
                    <m:r>
                      <a:rPr lang="en-US" b="0" i="1" smtClean="0">
                        <a:solidFill>
                          <a:schemeClr val="tx2"/>
                        </a:solidFill>
                        <a:latin typeface="Cambria Math" panose="02040503050406030204" pitchFamily="18" charset="0"/>
                      </a:rPr>
                      <m:t>∗</m:t>
                    </m:r>
                    <m:r>
                      <a:rPr lang="en-US" b="0" i="1" smtClean="0">
                        <a:solidFill>
                          <a:schemeClr val="tx2"/>
                        </a:solidFill>
                        <a:latin typeface="Cambria Math" panose="02040503050406030204" pitchFamily="18" charset="0"/>
                      </a:rPr>
                      <m:t>𝐿𝑎𝑏𝑜𝑟𝑀𝑘</m:t>
                    </m:r>
                    <m:sSub>
                      <m:sSubPr>
                        <m:ctrlPr>
                          <a:rPr lang="en-US" b="0" i="1" smtClean="0">
                            <a:solidFill>
                              <a:schemeClr val="tx2"/>
                            </a:solidFill>
                            <a:latin typeface="Cambria Math" panose="02040503050406030204" pitchFamily="18" charset="0"/>
                          </a:rPr>
                        </m:ctrlPr>
                      </m:sSubPr>
                      <m:e>
                        <m:r>
                          <a:rPr lang="en-US" b="0" i="1" smtClean="0">
                            <a:solidFill>
                              <a:schemeClr val="tx2"/>
                            </a:solidFill>
                            <a:latin typeface="Cambria Math" panose="02040503050406030204" pitchFamily="18" charset="0"/>
                          </a:rPr>
                          <m:t>𝑡</m:t>
                        </m:r>
                      </m:e>
                      <m:sub>
                        <m:r>
                          <a:rPr lang="en-US" b="0" i="1" smtClean="0">
                            <a:solidFill>
                              <a:schemeClr val="tx2"/>
                            </a:solidFill>
                            <a:latin typeface="Cambria Math" panose="02040503050406030204" pitchFamily="18" charset="0"/>
                          </a:rPr>
                          <m:t>𝑖</m:t>
                        </m:r>
                      </m:sub>
                    </m:sSub>
                    <m:r>
                      <a:rPr lang="en-US" b="0" i="1" smtClean="0">
                        <a:solidFill>
                          <a:schemeClr val="tx2"/>
                        </a:solidFill>
                        <a:latin typeface="Cambria Math" panose="02040503050406030204" pitchFamily="18" charset="0"/>
                      </a:rPr>
                      <m:t>+</m:t>
                    </m:r>
                    <m:sSub>
                      <m:sSubPr>
                        <m:ctrlPr>
                          <a:rPr lang="en-US" b="0" i="1" smtClean="0">
                            <a:solidFill>
                              <a:schemeClr val="tx2"/>
                            </a:solidFill>
                            <a:latin typeface="Cambria Math" panose="02040503050406030204" pitchFamily="18" charset="0"/>
                          </a:rPr>
                        </m:ctrlPr>
                      </m:sSubPr>
                      <m:e>
                        <m:r>
                          <a:rPr lang="en-US" b="0" i="1" smtClean="0">
                            <a:solidFill>
                              <a:schemeClr val="tx2"/>
                            </a:solidFill>
                            <a:latin typeface="Cambria Math" panose="02040503050406030204" pitchFamily="18" charset="0"/>
                          </a:rPr>
                          <m:t>𝛽</m:t>
                        </m:r>
                      </m:e>
                      <m:sub>
                        <m:r>
                          <a:rPr lang="en-US" b="0" i="1" smtClean="0">
                            <a:solidFill>
                              <a:schemeClr val="tx2"/>
                            </a:solidFill>
                            <a:latin typeface="Cambria Math" panose="02040503050406030204" pitchFamily="18" charset="0"/>
                          </a:rPr>
                          <m:t>5</m:t>
                        </m:r>
                      </m:sub>
                    </m:sSub>
                    <m:r>
                      <a:rPr lang="en-US" b="0" i="1" smtClean="0">
                        <a:solidFill>
                          <a:schemeClr val="tx2"/>
                        </a:solidFill>
                        <a:latin typeface="Cambria Math" panose="02040503050406030204" pitchFamily="18" charset="0"/>
                      </a:rPr>
                      <m:t>∗</m:t>
                    </m:r>
                    <m:r>
                      <a:rPr lang="en-US" b="0" i="1" smtClean="0">
                        <a:solidFill>
                          <a:schemeClr val="tx2"/>
                        </a:solidFill>
                        <a:latin typeface="Cambria Math" panose="02040503050406030204" pitchFamily="18" charset="0"/>
                      </a:rPr>
                      <m:t>𝐺𝑜𝑣𝑒𝑟𝑛𝑎𝑛𝑐</m:t>
                    </m:r>
                    <m:sSub>
                      <m:sSubPr>
                        <m:ctrlPr>
                          <a:rPr lang="en-US" b="0" i="1" smtClean="0">
                            <a:solidFill>
                              <a:schemeClr val="tx2"/>
                            </a:solidFill>
                            <a:latin typeface="Cambria Math" panose="02040503050406030204" pitchFamily="18" charset="0"/>
                          </a:rPr>
                        </m:ctrlPr>
                      </m:sSubPr>
                      <m:e>
                        <m:r>
                          <a:rPr lang="en-US" b="0" i="1" smtClean="0">
                            <a:solidFill>
                              <a:schemeClr val="tx2"/>
                            </a:solidFill>
                            <a:latin typeface="Cambria Math" panose="02040503050406030204" pitchFamily="18" charset="0"/>
                          </a:rPr>
                          <m:t>𝑒</m:t>
                        </m:r>
                      </m:e>
                      <m:sub>
                        <m:r>
                          <a:rPr lang="en-US" b="0" i="1" smtClean="0">
                            <a:solidFill>
                              <a:schemeClr val="tx2"/>
                            </a:solidFill>
                            <a:latin typeface="Cambria Math" panose="02040503050406030204" pitchFamily="18" charset="0"/>
                          </a:rPr>
                          <m:t>𝑖</m:t>
                        </m:r>
                      </m:sub>
                    </m:sSub>
                    <m:r>
                      <a:rPr lang="en-US" b="0" i="1" smtClean="0">
                        <a:solidFill>
                          <a:schemeClr val="tx2"/>
                        </a:solidFill>
                        <a:latin typeface="Cambria Math" panose="02040503050406030204" pitchFamily="18" charset="0"/>
                      </a:rPr>
                      <m:t>+</m:t>
                    </m:r>
                    <m:sSub>
                      <m:sSubPr>
                        <m:ctrlPr>
                          <a:rPr lang="en-US" b="0" i="1" smtClean="0">
                            <a:solidFill>
                              <a:schemeClr val="tx2"/>
                            </a:solidFill>
                            <a:latin typeface="Cambria Math" panose="02040503050406030204" pitchFamily="18" charset="0"/>
                          </a:rPr>
                        </m:ctrlPr>
                      </m:sSubPr>
                      <m:e>
                        <m:r>
                          <a:rPr lang="en-US" b="0" i="1" smtClean="0">
                            <a:solidFill>
                              <a:schemeClr val="tx2"/>
                            </a:solidFill>
                            <a:latin typeface="Cambria Math" panose="02040503050406030204" pitchFamily="18" charset="0"/>
                          </a:rPr>
                          <m:t>𝜖</m:t>
                        </m:r>
                      </m:e>
                      <m:sub>
                        <m:r>
                          <a:rPr lang="en-US" b="0" i="1" smtClean="0">
                            <a:solidFill>
                              <a:schemeClr val="tx2"/>
                            </a:solidFill>
                            <a:latin typeface="Cambria Math" panose="02040503050406030204" pitchFamily="18" charset="0"/>
                          </a:rPr>
                          <m:t>𝑖</m:t>
                        </m:r>
                      </m:sub>
                    </m:sSub>
                  </m:oMath>
                </a14:m>
                <a:r>
                  <a:rPr lang="en-US" dirty="0">
                    <a:solidFill>
                      <a:schemeClr val="tx2"/>
                    </a:solidFill>
                  </a:rPr>
                  <a:t> </a:t>
                </a:r>
              </a:p>
            </p:txBody>
          </p:sp>
        </mc:Choice>
        <mc:Fallback xmlns="">
          <p:sp>
            <p:nvSpPr>
              <p:cNvPr id="7" name="Text Placeholder 16">
                <a:extLst>
                  <a:ext uri="{FF2B5EF4-FFF2-40B4-BE49-F238E27FC236}">
                    <a16:creationId xmlns:a16="http://schemas.microsoft.com/office/drawing/2014/main" id="{E27EC6BB-234F-46BF-8656-B04998CC6AEF}"/>
                  </a:ext>
                </a:extLst>
              </p:cNvPr>
              <p:cNvSpPr>
                <a:spLocks noGrp="1" noRot="1" noChangeAspect="1" noMove="1" noResize="1" noEditPoints="1" noAdjustHandles="1" noChangeArrowheads="1" noChangeShapeType="1" noTextEdit="1"/>
              </p:cNvSpPr>
              <p:nvPr>
                <p:ph type="body" sz="quarter" idx="10"/>
              </p:nvPr>
            </p:nvSpPr>
            <p:spPr>
              <a:xfrm>
                <a:off x="1239839" y="1470026"/>
                <a:ext cx="9993020" cy="1179868"/>
              </a:xfrm>
              <a:blipFill>
                <a:blip r:embed="rId2"/>
                <a:stretch>
                  <a:fillRect l="-1524"/>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4" name="TextBox 3">
                <a:extLst>
                  <a:ext uri="{FF2B5EF4-FFF2-40B4-BE49-F238E27FC236}">
                    <a16:creationId xmlns:a16="http://schemas.microsoft.com/office/drawing/2014/main" id="{89B4528A-96BD-4BA8-8F8B-502BF6C1DB89}"/>
                  </a:ext>
                </a:extLst>
              </p:cNvPr>
              <p:cNvSpPr txBox="1"/>
              <p:nvPr/>
            </p:nvSpPr>
            <p:spPr>
              <a:xfrm>
                <a:off x="1239838" y="2407614"/>
                <a:ext cx="9993021" cy="4225580"/>
              </a:xfrm>
              <a:prstGeom prst="rect">
                <a:avLst/>
              </a:prstGeom>
              <a:noFill/>
            </p:spPr>
            <p:txBody>
              <a:bodyPr wrap="square" rtlCol="0">
                <a:spAutoFit/>
              </a:bodyPr>
              <a:lstStyle/>
              <a:p>
                <a:pPr marL="342880" indent="-342880">
                  <a:spcBef>
                    <a:spcPts val="600"/>
                  </a:spcBef>
                  <a:buFont typeface="Arial" panose="020B0604020202020204" pitchFamily="34" charset="0"/>
                  <a:buChar char="•"/>
                </a:pPr>
                <a14:m>
                  <m:oMath xmlns:m="http://schemas.openxmlformats.org/officeDocument/2006/math">
                    <m:r>
                      <a:rPr lang="en-US" i="1">
                        <a:latin typeface="Cambria Math" panose="02040503050406030204" pitchFamily="18" charset="0"/>
                      </a:rPr>
                      <m:t>𝐼𝑛𝑓𝑜𝑟𝑚𝑎𝑙𝑖𝑡</m:t>
                    </m:r>
                    <m:sSub>
                      <m:sSubPr>
                        <m:ctrlPr>
                          <a:rPr lang="en-US" i="1">
                            <a:latin typeface="Cambria Math" panose="02040503050406030204" pitchFamily="18" charset="0"/>
                          </a:rPr>
                        </m:ctrlPr>
                      </m:sSubPr>
                      <m:e>
                        <m:r>
                          <a:rPr lang="en-US" i="1">
                            <a:latin typeface="Cambria Math" panose="02040503050406030204" pitchFamily="18" charset="0"/>
                          </a:rPr>
                          <m:t>𝑦</m:t>
                        </m:r>
                      </m:e>
                      <m:sub>
                        <m:r>
                          <a:rPr lang="en-US" i="1">
                            <a:latin typeface="Cambria Math" panose="02040503050406030204" pitchFamily="18" charset="0"/>
                          </a:rPr>
                          <m:t>𝑖</m:t>
                        </m:r>
                      </m:sub>
                    </m:sSub>
                  </m:oMath>
                </a14:m>
                <a:r>
                  <a:rPr lang="en-US" dirty="0"/>
                  <a:t> </a:t>
                </a:r>
                <a14:m>
                  <m:oMath xmlns:m="http://schemas.openxmlformats.org/officeDocument/2006/math">
                    <m:r>
                      <a:rPr lang="en-US" i="1">
                        <a:latin typeface="Cambria Math" panose="02040503050406030204" pitchFamily="18" charset="0"/>
                      </a:rPr>
                      <m:t>−</m:t>
                    </m:r>
                  </m:oMath>
                </a14:m>
                <a:r>
                  <a:rPr lang="en-US" dirty="0"/>
                  <a:t> </a:t>
                </a:r>
                <a:r>
                  <a:rPr lang="en-US" dirty="0">
                    <a:latin typeface="Cambria Math" panose="02040503050406030204" pitchFamily="18" charset="0"/>
                  </a:rPr>
                  <a:t>proxied by Schneider index in the baseline; and the share of workers not contributing to a retirement pension scheme in robustness</a:t>
                </a:r>
              </a:p>
              <a:p>
                <a:pPr marL="342880" indent="-342880">
                  <a:spcBef>
                    <a:spcPts val="600"/>
                  </a:spcBef>
                  <a:buFont typeface="Arial" panose="020B0604020202020204" pitchFamily="34" charset="0"/>
                  <a:buChar char="•"/>
                </a:pPr>
                <a14:m>
                  <m:oMath xmlns:m="http://schemas.openxmlformats.org/officeDocument/2006/math">
                    <m:r>
                      <a:rPr lang="en-US" i="1">
                        <a:latin typeface="Cambria Math" panose="02040503050406030204" pitchFamily="18" charset="0"/>
                      </a:rPr>
                      <m:t>𝑆𝑜𝑐𝑖𝑜𝐼𝑛𝑑𝑒</m:t>
                    </m:r>
                    <m:sSub>
                      <m:sSubPr>
                        <m:ctrlPr>
                          <a:rPr lang="en-US" i="1">
                            <a:latin typeface="Cambria Math" panose="02040503050406030204" pitchFamily="18" charset="0"/>
                          </a:rPr>
                        </m:ctrlPr>
                      </m:sSubPr>
                      <m:e>
                        <m:r>
                          <a:rPr lang="en-US" i="1">
                            <a:latin typeface="Cambria Math" panose="02040503050406030204" pitchFamily="18" charset="0"/>
                          </a:rPr>
                          <m:t>𝑥</m:t>
                        </m:r>
                      </m:e>
                      <m:sub>
                        <m:r>
                          <a:rPr lang="en-US" i="1">
                            <a:latin typeface="Cambria Math" panose="02040503050406030204" pitchFamily="18" charset="0"/>
                          </a:rPr>
                          <m:t>𝑖</m:t>
                        </m:r>
                      </m:sub>
                    </m:sSub>
                    <m:r>
                      <a:rPr lang="en-US" i="1">
                        <a:latin typeface="Cambria Math" panose="02040503050406030204" pitchFamily="18" charset="0"/>
                      </a:rPr>
                      <m:t>−</m:t>
                    </m:r>
                  </m:oMath>
                </a14:m>
                <a:r>
                  <a:rPr lang="en-US" i="1" dirty="0">
                    <a:latin typeface="Cambria Math" panose="02040503050406030204" pitchFamily="18" charset="0"/>
                  </a:rPr>
                  <a:t> </a:t>
                </a:r>
                <a:r>
                  <a:rPr lang="en-US" dirty="0">
                    <a:latin typeface="Cambria Math" panose="02040503050406030204" pitchFamily="18" charset="0"/>
                  </a:rPr>
                  <a:t>proxies the level of development based on four variables: average years of schooling, share of youth, share of agriculture employment, share of rural population. </a:t>
                </a:r>
                <a:endParaRPr lang="en-US" i="1" dirty="0">
                  <a:latin typeface="Cambria Math" panose="02040503050406030204" pitchFamily="18" charset="0"/>
                </a:endParaRPr>
              </a:p>
              <a:p>
                <a:pPr marL="342880" indent="-342880">
                  <a:spcBef>
                    <a:spcPts val="600"/>
                  </a:spcBef>
                  <a:buFont typeface="Arial" panose="020B0604020202020204" pitchFamily="34" charset="0"/>
                  <a:buChar char="•"/>
                </a:pPr>
                <a14:m>
                  <m:oMath xmlns:m="http://schemas.openxmlformats.org/officeDocument/2006/math">
                    <m:r>
                      <a:rPr lang="en-US" i="1">
                        <a:latin typeface="Cambria Math" panose="02040503050406030204" pitchFamily="18" charset="0"/>
                      </a:rPr>
                      <m:t>𝐵𝑢𝑠𝑖𝑛𝑒𝑠𝑠</m:t>
                    </m:r>
                    <m:sSub>
                      <m:sSubPr>
                        <m:ctrlPr>
                          <a:rPr lang="en-US" i="1">
                            <a:latin typeface="Cambria Math" panose="02040503050406030204" pitchFamily="18" charset="0"/>
                          </a:rPr>
                        </m:ctrlPr>
                      </m:sSubPr>
                      <m:e>
                        <m:r>
                          <a:rPr lang="en-US" i="1">
                            <a:latin typeface="Cambria Math" panose="02040503050406030204" pitchFamily="18" charset="0"/>
                          </a:rPr>
                          <m:t>𝑅𝑒𝑔</m:t>
                        </m:r>
                      </m:e>
                      <m:sub>
                        <m:r>
                          <a:rPr lang="en-US" i="1">
                            <a:latin typeface="Cambria Math" panose="02040503050406030204" pitchFamily="18" charset="0"/>
                          </a:rPr>
                          <m:t>𝑖</m:t>
                        </m:r>
                      </m:sub>
                    </m:sSub>
                    <m:r>
                      <m:rPr>
                        <m:nor/>
                      </m:rPr>
                      <a:rPr lang="en-US" dirty="0"/>
                      <m:t> </m:t>
                    </m:r>
                    <m:r>
                      <a:rPr lang="en-US" i="1">
                        <a:latin typeface="Cambria Math" panose="02040503050406030204" pitchFamily="18" charset="0"/>
                      </a:rPr>
                      <m:t>− </m:t>
                    </m:r>
                    <m:r>
                      <m:rPr>
                        <m:nor/>
                      </m:rPr>
                      <a:rPr lang="en-US" dirty="0">
                        <a:latin typeface="Cambria Math" panose="02040503050406030204" pitchFamily="18" charset="0"/>
                      </a:rPr>
                      <m:t> </m:t>
                    </m:r>
                    <m:r>
                      <m:rPr>
                        <m:nor/>
                      </m:rPr>
                      <a:rPr lang="en-US" b="0" i="0" dirty="0" smtClean="0">
                        <a:latin typeface="Cambria Math" panose="02040503050406030204" pitchFamily="18" charset="0"/>
                      </a:rPr>
                      <m:t>index</m:t>
                    </m:r>
                    <m:r>
                      <m:rPr>
                        <m:nor/>
                      </m:rPr>
                      <a:rPr lang="en-US" b="0" i="0" dirty="0" smtClean="0">
                        <a:latin typeface="Cambria Math" panose="02040503050406030204" pitchFamily="18" charset="0"/>
                      </a:rPr>
                      <m:t> </m:t>
                    </m:r>
                    <m:r>
                      <m:rPr>
                        <m:nor/>
                      </m:rPr>
                      <a:rPr lang="en-US" b="0" i="0" dirty="0" smtClean="0">
                        <a:latin typeface="Cambria Math" panose="02040503050406030204" pitchFamily="18" charset="0"/>
                      </a:rPr>
                      <m:t>of</m:t>
                    </m:r>
                    <m:r>
                      <m:rPr>
                        <m:nor/>
                      </m:rPr>
                      <a:rPr lang="en-US" b="0" i="0" dirty="0" smtClean="0">
                        <a:latin typeface="Cambria Math" panose="02040503050406030204" pitchFamily="18" charset="0"/>
                      </a:rPr>
                      <m:t> </m:t>
                    </m:r>
                    <m:r>
                      <m:rPr>
                        <m:nor/>
                      </m:rPr>
                      <a:rPr lang="en-US" b="0" i="0" dirty="0" smtClean="0">
                        <a:latin typeface="Cambria Math" panose="02040503050406030204" pitchFamily="18" charset="0"/>
                      </a:rPr>
                      <m:t>the</m:t>
                    </m:r>
                    <m:r>
                      <m:rPr>
                        <m:nor/>
                      </m:rPr>
                      <a:rPr lang="en-US" b="0" i="0" dirty="0" smtClean="0">
                        <a:latin typeface="Cambria Math" panose="02040503050406030204" pitchFamily="18" charset="0"/>
                      </a:rPr>
                      <m:t> </m:t>
                    </m:r>
                    <m:r>
                      <m:rPr>
                        <m:nor/>
                      </m:rPr>
                      <a:rPr lang="en-US" b="0" i="0" dirty="0" smtClean="0">
                        <a:latin typeface="Cambria Math" panose="02040503050406030204" pitchFamily="18" charset="0"/>
                      </a:rPr>
                      <m:t>business</m:t>
                    </m:r>
                    <m:r>
                      <m:rPr>
                        <m:nor/>
                      </m:rPr>
                      <a:rPr lang="en-US" b="0" i="0" dirty="0" smtClean="0">
                        <a:latin typeface="Cambria Math" panose="02040503050406030204" pitchFamily="18" charset="0"/>
                      </a:rPr>
                      <m:t> </m:t>
                    </m:r>
                    <m:r>
                      <m:rPr>
                        <m:nor/>
                      </m:rPr>
                      <a:rPr lang="en-US" b="0" i="0" dirty="0" smtClean="0">
                        <a:latin typeface="Cambria Math" panose="02040503050406030204" pitchFamily="18" charset="0"/>
                      </a:rPr>
                      <m:t>environment</m:t>
                    </m:r>
                    <m:r>
                      <m:rPr>
                        <m:nor/>
                      </m:rPr>
                      <a:rPr lang="en-US" b="0" i="0" dirty="0" smtClean="0">
                        <a:latin typeface="Cambria Math" panose="02040503050406030204" pitchFamily="18" charset="0"/>
                      </a:rPr>
                      <m:t> </m:t>
                    </m:r>
                    <m:r>
                      <m:rPr>
                        <m:nor/>
                      </m:rPr>
                      <a:rPr lang="en-US" dirty="0">
                        <a:latin typeface="Cambria Math" panose="02040503050406030204" pitchFamily="18" charset="0"/>
                      </a:rPr>
                      <m:t>based</m:t>
                    </m:r>
                    <m:r>
                      <m:rPr>
                        <m:nor/>
                      </m:rPr>
                      <a:rPr lang="en-US" dirty="0">
                        <a:latin typeface="Cambria Math" panose="02040503050406030204" pitchFamily="18" charset="0"/>
                      </a:rPr>
                      <m:t> </m:t>
                    </m:r>
                    <m:r>
                      <m:rPr>
                        <m:nor/>
                      </m:rPr>
                      <a:rPr lang="en-US" dirty="0">
                        <a:latin typeface="Cambria Math" panose="02040503050406030204" pitchFamily="18" charset="0"/>
                      </a:rPr>
                      <m:t>on</m:t>
                    </m:r>
                    <m:r>
                      <m:rPr>
                        <m:nor/>
                      </m:rPr>
                      <a:rPr lang="en-US" dirty="0">
                        <a:latin typeface="Cambria Math" panose="02040503050406030204" pitchFamily="18" charset="0"/>
                      </a:rPr>
                      <m:t> </m:t>
                    </m:r>
                    <m:r>
                      <m:rPr>
                        <m:nor/>
                      </m:rPr>
                      <a:rPr lang="en-US" b="0" i="0" dirty="0" smtClean="0">
                        <a:latin typeface="Cambria Math" panose="02040503050406030204" pitchFamily="18" charset="0"/>
                      </a:rPr>
                      <m:t>the</m:t>
                    </m:r>
                    <m:r>
                      <m:rPr>
                        <m:nor/>
                      </m:rPr>
                      <a:rPr lang="en-US" b="0" i="0" dirty="0" smtClean="0">
                        <a:latin typeface="Cambria Math" panose="02040503050406030204" pitchFamily="18" charset="0"/>
                      </a:rPr>
                      <m:t> </m:t>
                    </m:r>
                    <m:r>
                      <m:rPr>
                        <m:nor/>
                      </m:rPr>
                      <a:rPr lang="en-US" b="0" i="0" dirty="0" smtClean="0">
                        <a:latin typeface="Cambria Math" panose="02040503050406030204" pitchFamily="18" charset="0"/>
                      </a:rPr>
                      <m:t>burden</m:t>
                    </m:r>
                    <m:r>
                      <m:rPr>
                        <m:nor/>
                      </m:rPr>
                      <a:rPr lang="en-US" b="0" i="0" dirty="0" smtClean="0">
                        <a:latin typeface="Cambria Math" panose="02040503050406030204" pitchFamily="18" charset="0"/>
                      </a:rPr>
                      <m:t> </m:t>
                    </m:r>
                    <m:r>
                      <m:rPr>
                        <m:nor/>
                      </m:rPr>
                      <a:rPr lang="en-US" b="0" i="0" dirty="0" smtClean="0">
                        <a:latin typeface="Cambria Math" panose="02040503050406030204" pitchFamily="18" charset="0"/>
                      </a:rPr>
                      <m:t>of</m:t>
                    </m:r>
                    <m:r>
                      <m:rPr>
                        <m:nor/>
                      </m:rPr>
                      <a:rPr lang="en-US" b="0" i="0" dirty="0" smtClean="0">
                        <a:latin typeface="Cambria Math" panose="02040503050406030204" pitchFamily="18" charset="0"/>
                      </a:rPr>
                      <m:t> </m:t>
                    </m:r>
                    <m:r>
                      <m:rPr>
                        <m:nor/>
                      </m:rPr>
                      <a:rPr lang="en-US" b="0" i="0" dirty="0" smtClean="0">
                        <a:latin typeface="Cambria Math" panose="02040503050406030204" pitchFamily="18" charset="0"/>
                      </a:rPr>
                      <m:t>government</m:t>
                    </m:r>
                    <m:r>
                      <m:rPr>
                        <m:nor/>
                      </m:rPr>
                      <a:rPr lang="en-US" b="0" i="0" dirty="0" smtClean="0">
                        <a:latin typeface="Cambria Math" panose="02040503050406030204" pitchFamily="18" charset="0"/>
                      </a:rPr>
                      <m:t> </m:t>
                    </m:r>
                    <m:r>
                      <m:rPr>
                        <m:nor/>
                      </m:rPr>
                      <a:rPr lang="en-US" b="0" i="0" dirty="0" smtClean="0">
                        <a:latin typeface="Cambria Math" panose="02040503050406030204" pitchFamily="18" charset="0"/>
                      </a:rPr>
                      <m:t>regulation</m:t>
                    </m:r>
                    <m:r>
                      <m:rPr>
                        <m:nor/>
                      </m:rPr>
                      <a:rPr lang="en-US" dirty="0">
                        <a:latin typeface="Cambria Math" panose="02040503050406030204" pitchFamily="18" charset="0"/>
                      </a:rPr>
                      <m:t>,</m:t>
                    </m:r>
                    <m:r>
                      <m:rPr>
                        <m:nor/>
                      </m:rPr>
                      <a:rPr lang="en-US" b="0" i="0" dirty="0" smtClean="0">
                        <a:latin typeface="Cambria Math" panose="02040503050406030204" pitchFamily="18" charset="0"/>
                      </a:rPr>
                      <m:t> </m:t>
                    </m:r>
                    <m:r>
                      <m:rPr>
                        <m:nor/>
                      </m:rPr>
                      <a:rPr lang="en-US" b="0" i="0" dirty="0" smtClean="0">
                        <a:latin typeface="Cambria Math" panose="02040503050406030204" pitchFamily="18" charset="0"/>
                      </a:rPr>
                      <m:t>regulatory</m:t>
                    </m:r>
                    <m:r>
                      <m:rPr>
                        <m:nor/>
                      </m:rPr>
                      <a:rPr lang="en-US" b="0" i="0" dirty="0" smtClean="0">
                        <a:latin typeface="Cambria Math" panose="02040503050406030204" pitchFamily="18" charset="0"/>
                      </a:rPr>
                      <m:t> </m:t>
                    </m:r>
                    <m:r>
                      <m:rPr>
                        <m:nor/>
                      </m:rPr>
                      <a:rPr lang="en-US" b="0" i="0" dirty="0" smtClean="0">
                        <a:latin typeface="Cambria Math" panose="02040503050406030204" pitchFamily="18" charset="0"/>
                      </a:rPr>
                      <m:t>quality</m:t>
                    </m:r>
                    <m:r>
                      <m:rPr>
                        <m:nor/>
                      </m:rPr>
                      <a:rPr lang="en-US" b="0" i="0" dirty="0" smtClean="0">
                        <a:latin typeface="Cambria Math" panose="02040503050406030204" pitchFamily="18" charset="0"/>
                      </a:rPr>
                      <m:t>, </m:t>
                    </m:r>
                    <m:r>
                      <m:rPr>
                        <m:nor/>
                      </m:rPr>
                      <a:rPr lang="en-US" b="0" i="0" dirty="0" smtClean="0">
                        <a:latin typeface="Cambria Math" panose="02040503050406030204" pitchFamily="18" charset="0"/>
                      </a:rPr>
                      <m:t>and</m:t>
                    </m:r>
                    <m:r>
                      <m:rPr>
                        <m:nor/>
                      </m:rPr>
                      <a:rPr lang="en-US" b="0" i="0" dirty="0" smtClean="0">
                        <a:latin typeface="Cambria Math" panose="02040503050406030204" pitchFamily="18" charset="0"/>
                      </a:rPr>
                      <m:t> </m:t>
                    </m:r>
                    <m:r>
                      <m:rPr>
                        <m:nor/>
                      </m:rPr>
                      <a:rPr lang="en-US" b="0" i="0" dirty="0" smtClean="0">
                        <a:latin typeface="Cambria Math" panose="02040503050406030204" pitchFamily="18" charset="0"/>
                      </a:rPr>
                      <m:t>availability</m:t>
                    </m:r>
                    <m:r>
                      <m:rPr>
                        <m:nor/>
                      </m:rPr>
                      <a:rPr lang="en-US" b="0" i="0" dirty="0" smtClean="0">
                        <a:latin typeface="Cambria Math" panose="02040503050406030204" pitchFamily="18" charset="0"/>
                      </a:rPr>
                      <m:t> </m:t>
                    </m:r>
                    <m:r>
                      <m:rPr>
                        <m:nor/>
                      </m:rPr>
                      <a:rPr lang="en-US" b="0" i="0" dirty="0" smtClean="0">
                        <a:latin typeface="Cambria Math" panose="02040503050406030204" pitchFamily="18" charset="0"/>
                      </a:rPr>
                      <m:t>of</m:t>
                    </m:r>
                    <m:r>
                      <m:rPr>
                        <m:nor/>
                      </m:rPr>
                      <a:rPr lang="en-US" b="0" i="0" dirty="0" smtClean="0">
                        <a:latin typeface="Cambria Math" panose="02040503050406030204" pitchFamily="18" charset="0"/>
                      </a:rPr>
                      <m:t> </m:t>
                    </m:r>
                    <m:r>
                      <m:rPr>
                        <m:nor/>
                      </m:rPr>
                      <a:rPr lang="en-US" b="0" i="0" dirty="0" smtClean="0">
                        <a:latin typeface="Cambria Math" panose="02040503050406030204" pitchFamily="18" charset="0"/>
                      </a:rPr>
                      <m:t>financial</m:t>
                    </m:r>
                    <m:r>
                      <m:rPr>
                        <m:nor/>
                      </m:rPr>
                      <a:rPr lang="en-US" b="0" i="0" dirty="0" smtClean="0">
                        <a:latin typeface="Cambria Math" panose="02040503050406030204" pitchFamily="18" charset="0"/>
                      </a:rPr>
                      <m:t> </m:t>
                    </m:r>
                    <m:r>
                      <m:rPr>
                        <m:nor/>
                      </m:rPr>
                      <a:rPr lang="en-US" b="0" i="0" dirty="0" smtClean="0">
                        <a:latin typeface="Cambria Math" panose="02040503050406030204" pitchFamily="18" charset="0"/>
                      </a:rPr>
                      <m:t>services</m:t>
                    </m:r>
                  </m:oMath>
                </a14:m>
                <a:r>
                  <a:rPr lang="en-US" dirty="0">
                    <a:latin typeface="Cambria Math" panose="02040503050406030204" pitchFamily="18" charset="0"/>
                  </a:rPr>
                  <a:t>.</a:t>
                </a:r>
              </a:p>
              <a:p>
                <a:pPr marL="342880" indent="-342880">
                  <a:spcBef>
                    <a:spcPts val="600"/>
                  </a:spcBef>
                  <a:buFont typeface="Arial" panose="020B0604020202020204" pitchFamily="34" charset="0"/>
                  <a:buChar char="•"/>
                </a:pPr>
                <a14:m>
                  <m:oMath xmlns:m="http://schemas.openxmlformats.org/officeDocument/2006/math">
                    <m:r>
                      <a:rPr lang="en-US" i="1">
                        <a:latin typeface="Cambria Math" panose="02040503050406030204" pitchFamily="18" charset="0"/>
                      </a:rPr>
                      <m:t>𝑇𝑎𝑥𝑎𝑡𝑖𝑜</m:t>
                    </m:r>
                    <m:sSub>
                      <m:sSubPr>
                        <m:ctrlPr>
                          <a:rPr lang="en-US" i="1">
                            <a:latin typeface="Cambria Math" panose="02040503050406030204" pitchFamily="18" charset="0"/>
                          </a:rPr>
                        </m:ctrlPr>
                      </m:sSubPr>
                      <m:e>
                        <m:r>
                          <a:rPr lang="en-US" i="1">
                            <a:latin typeface="Cambria Math" panose="02040503050406030204" pitchFamily="18" charset="0"/>
                          </a:rPr>
                          <m:t>𝑛</m:t>
                        </m:r>
                      </m:e>
                      <m:sub>
                        <m:r>
                          <a:rPr lang="en-US" i="1">
                            <a:latin typeface="Cambria Math" panose="02040503050406030204" pitchFamily="18" charset="0"/>
                          </a:rPr>
                          <m:t>𝑖</m:t>
                        </m:r>
                      </m:sub>
                    </m:sSub>
                  </m:oMath>
                </a14:m>
                <a:r>
                  <a:rPr lang="en-US" dirty="0"/>
                  <a:t> </a:t>
                </a:r>
                <a14:m>
                  <m:oMath xmlns:m="http://schemas.openxmlformats.org/officeDocument/2006/math">
                    <m:r>
                      <a:rPr lang="en-US" i="1">
                        <a:latin typeface="Cambria Math" panose="02040503050406030204" pitchFamily="18" charset="0"/>
                      </a:rPr>
                      <m:t>−</m:t>
                    </m:r>
                  </m:oMath>
                </a14:m>
                <a:r>
                  <a:rPr lang="en-US" dirty="0"/>
                  <a:t> </a:t>
                </a:r>
                <a:r>
                  <a:rPr lang="en-US" dirty="0">
                    <a:latin typeface="Cambria Math" panose="02040503050406030204" pitchFamily="18" charset="0"/>
                  </a:rPr>
                  <a:t>tax burden including direct taxes and overall tax revenues</a:t>
                </a:r>
              </a:p>
              <a:p>
                <a:pPr marL="342880" indent="-342880">
                  <a:spcBef>
                    <a:spcPts val="600"/>
                  </a:spcBef>
                  <a:buFont typeface="Arial" panose="020B0604020202020204" pitchFamily="34" charset="0"/>
                  <a:buChar char="•"/>
                </a:pPr>
                <a14:m>
                  <m:oMath xmlns:m="http://schemas.openxmlformats.org/officeDocument/2006/math">
                    <m:r>
                      <a:rPr lang="en-US" i="1">
                        <a:latin typeface="Cambria Math" panose="02040503050406030204" pitchFamily="18" charset="0"/>
                      </a:rPr>
                      <m:t>𝐿𝑎𝑏𝑜𝑟𝑀𝑘</m:t>
                    </m:r>
                    <m:sSub>
                      <m:sSubPr>
                        <m:ctrlPr>
                          <a:rPr lang="en-US" i="1">
                            <a:latin typeface="Cambria Math" panose="02040503050406030204" pitchFamily="18" charset="0"/>
                          </a:rPr>
                        </m:ctrlPr>
                      </m:sSubPr>
                      <m:e>
                        <m:r>
                          <a:rPr lang="en-US" i="1">
                            <a:latin typeface="Cambria Math" panose="02040503050406030204" pitchFamily="18" charset="0"/>
                          </a:rPr>
                          <m:t>𝑡</m:t>
                        </m:r>
                      </m:e>
                      <m:sub>
                        <m:r>
                          <a:rPr lang="en-US" i="1">
                            <a:latin typeface="Cambria Math" panose="02040503050406030204" pitchFamily="18" charset="0"/>
                          </a:rPr>
                          <m:t>𝑖</m:t>
                        </m:r>
                      </m:sub>
                    </m:sSub>
                  </m:oMath>
                </a14:m>
                <a:r>
                  <a:rPr lang="en-US" dirty="0"/>
                  <a:t> </a:t>
                </a:r>
                <a14:m>
                  <m:oMath xmlns:m="http://schemas.openxmlformats.org/officeDocument/2006/math">
                    <m:r>
                      <a:rPr lang="en-US" i="1">
                        <a:latin typeface="Cambria Math" panose="02040503050406030204" pitchFamily="18" charset="0"/>
                      </a:rPr>
                      <m:t>−</m:t>
                    </m:r>
                  </m:oMath>
                </a14:m>
                <a:r>
                  <a:rPr lang="en-US" dirty="0"/>
                  <a:t> </a:t>
                </a:r>
                <a:r>
                  <a:rPr lang="en-US" dirty="0">
                    <a:latin typeface="Cambria Math" panose="02040503050406030204" pitchFamily="18" charset="0"/>
                  </a:rPr>
                  <a:t>capture the rigidities of labor market laws and institutions based on hiring and firing practices, flexibility of wage determination, and minimum wages.</a:t>
                </a:r>
              </a:p>
              <a:p>
                <a:pPr marL="342880" indent="-342880">
                  <a:spcBef>
                    <a:spcPts val="600"/>
                  </a:spcBef>
                  <a:buFont typeface="Arial" panose="020B0604020202020204" pitchFamily="34" charset="0"/>
                  <a:buChar char="•"/>
                </a:pPr>
                <a14:m>
                  <m:oMath xmlns:m="http://schemas.openxmlformats.org/officeDocument/2006/math">
                    <m:r>
                      <a:rPr lang="en-US" i="1">
                        <a:latin typeface="Cambria Math" panose="02040503050406030204" pitchFamily="18" charset="0"/>
                      </a:rPr>
                      <m:t>𝐺𝑜𝑣𝑒𝑟𝑛𝑎𝑛𝑐</m:t>
                    </m:r>
                    <m:sSub>
                      <m:sSubPr>
                        <m:ctrlPr>
                          <a:rPr lang="en-US" i="1">
                            <a:latin typeface="Cambria Math" panose="02040503050406030204" pitchFamily="18" charset="0"/>
                          </a:rPr>
                        </m:ctrlPr>
                      </m:sSubPr>
                      <m:e>
                        <m:r>
                          <a:rPr lang="en-US" i="1">
                            <a:latin typeface="Cambria Math" panose="02040503050406030204" pitchFamily="18" charset="0"/>
                          </a:rPr>
                          <m:t>𝑒</m:t>
                        </m:r>
                      </m:e>
                      <m:sub>
                        <m:r>
                          <a:rPr lang="en-US" i="1">
                            <a:latin typeface="Cambria Math" panose="02040503050406030204" pitchFamily="18" charset="0"/>
                          </a:rPr>
                          <m:t>𝑖</m:t>
                        </m:r>
                      </m:sub>
                    </m:sSub>
                  </m:oMath>
                </a14:m>
                <a:r>
                  <a:rPr lang="en-US" dirty="0"/>
                  <a:t> </a:t>
                </a:r>
                <a14:m>
                  <m:oMath xmlns:m="http://schemas.openxmlformats.org/officeDocument/2006/math">
                    <m:r>
                      <a:rPr lang="en-US" i="1">
                        <a:latin typeface="Cambria Math" panose="02040503050406030204" pitchFamily="18" charset="0"/>
                      </a:rPr>
                      <m:t>−</m:t>
                    </m:r>
                  </m:oMath>
                </a14:m>
                <a:r>
                  <a:rPr lang="en-US" dirty="0">
                    <a:latin typeface="Cambria Math" panose="02040503050406030204" pitchFamily="18" charset="0"/>
                  </a:rPr>
                  <a:t>quality of governance based on integrity of the legal system, rule of law,  government effectiveness, control of corruption, and transparency in government policy-making. </a:t>
                </a:r>
              </a:p>
              <a:p>
                <a:pPr marL="342880" indent="-342880">
                  <a:spcBef>
                    <a:spcPts val="600"/>
                  </a:spcBef>
                  <a:buFont typeface="Arial" panose="020B0604020202020204" pitchFamily="34" charset="0"/>
                  <a:buChar char="•"/>
                </a:pPr>
                <a:r>
                  <a:rPr lang="en-US" i="1" dirty="0">
                    <a:latin typeface="Cambria Math" panose="02040503050406030204" pitchFamily="18" charset="0"/>
                  </a:rPr>
                  <a:t>All indicators were averaged over 2000-2019, depending on data availability</a:t>
                </a:r>
              </a:p>
              <a:p>
                <a:pPr marL="342880" indent="-342880">
                  <a:spcBef>
                    <a:spcPts val="600"/>
                  </a:spcBef>
                  <a:buFont typeface="Arial" panose="020B0604020202020204" pitchFamily="34" charset="0"/>
                  <a:buChar char="•"/>
                </a:pPr>
                <a:r>
                  <a:rPr lang="en-US" i="1" dirty="0">
                    <a:latin typeface="Cambria Math" panose="02040503050406030204" pitchFamily="18" charset="0"/>
                  </a:rPr>
                  <a:t>Sample of about 130 countries</a:t>
                </a:r>
              </a:p>
            </p:txBody>
          </p:sp>
        </mc:Choice>
        <mc:Fallback xmlns="">
          <p:sp>
            <p:nvSpPr>
              <p:cNvPr id="4" name="TextBox 3">
                <a:extLst>
                  <a:ext uri="{FF2B5EF4-FFF2-40B4-BE49-F238E27FC236}">
                    <a16:creationId xmlns:a16="http://schemas.microsoft.com/office/drawing/2014/main" id="{89B4528A-96BD-4BA8-8F8B-502BF6C1DB89}"/>
                  </a:ext>
                </a:extLst>
              </p:cNvPr>
              <p:cNvSpPr txBox="1">
                <a:spLocks noRot="1" noChangeAspect="1" noMove="1" noResize="1" noEditPoints="1" noAdjustHandles="1" noChangeArrowheads="1" noChangeShapeType="1" noTextEdit="1"/>
              </p:cNvSpPr>
              <p:nvPr/>
            </p:nvSpPr>
            <p:spPr>
              <a:xfrm>
                <a:off x="1239838" y="2407614"/>
                <a:ext cx="9993021" cy="4225580"/>
              </a:xfrm>
              <a:prstGeom prst="rect">
                <a:avLst/>
              </a:prstGeom>
              <a:blipFill>
                <a:blip r:embed="rId3"/>
                <a:stretch>
                  <a:fillRect l="-366" t="-1010" r="-427" b="-1299"/>
                </a:stretch>
              </a:blipFill>
            </p:spPr>
            <p:txBody>
              <a:bodyPr/>
              <a:lstStyle/>
              <a:p>
                <a:r>
                  <a:rPr lang="en-US">
                    <a:noFill/>
                  </a:rPr>
                  <a:t> </a:t>
                </a:r>
              </a:p>
            </p:txBody>
          </p:sp>
        </mc:Fallback>
      </mc:AlternateContent>
      <p:sp>
        <p:nvSpPr>
          <p:cNvPr id="6" name="TextBox 5">
            <a:extLst>
              <a:ext uri="{FF2B5EF4-FFF2-40B4-BE49-F238E27FC236}">
                <a16:creationId xmlns:a16="http://schemas.microsoft.com/office/drawing/2014/main" id="{8DA8DC82-8170-4C10-8FE8-E9C72C33431C}"/>
              </a:ext>
            </a:extLst>
          </p:cNvPr>
          <p:cNvSpPr txBox="1"/>
          <p:nvPr/>
        </p:nvSpPr>
        <p:spPr>
          <a:xfrm>
            <a:off x="8136294" y="84730"/>
            <a:ext cx="4055706" cy="523220"/>
          </a:xfrm>
          <a:prstGeom prst="rect">
            <a:avLst/>
          </a:prstGeom>
          <a:noFill/>
        </p:spPr>
        <p:txBody>
          <a:bodyPr wrap="square" rtlCol="0">
            <a:spAutoFit/>
          </a:bodyPr>
          <a:lstStyle/>
          <a:p>
            <a:r>
              <a:rPr lang="en-US" sz="1400" b="1" dirty="0"/>
              <a:t>Level of development vs “policy distortions”</a:t>
            </a:r>
          </a:p>
          <a:p>
            <a:endParaRPr lang="en-US" sz="1400" b="1" dirty="0"/>
          </a:p>
        </p:txBody>
      </p:sp>
    </p:spTree>
    <p:extLst>
      <p:ext uri="{BB962C8B-B14F-4D97-AF65-F5344CB8AC3E}">
        <p14:creationId xmlns:p14="http://schemas.microsoft.com/office/powerpoint/2010/main" val="1088604792"/>
      </p:ext>
    </p:extLst>
  </p:cSld>
  <p:clrMapOvr>
    <a:masterClrMapping/>
  </p:clrMapOvr>
  <p:transition>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C9967A31-DB02-418D-A4FA-AE108285A4D4}"/>
              </a:ext>
            </a:extLst>
          </p:cNvPr>
          <p:cNvSpPr>
            <a:spLocks noGrp="1"/>
          </p:cNvSpPr>
          <p:nvPr>
            <p:ph type="title"/>
          </p:nvPr>
        </p:nvSpPr>
        <p:spPr>
          <a:xfrm>
            <a:off x="587829" y="309093"/>
            <a:ext cx="10367509" cy="523220"/>
          </a:xfrm>
        </p:spPr>
        <p:txBody>
          <a:bodyPr/>
          <a:lstStyle/>
          <a:p>
            <a:r>
              <a:rPr lang="en-US" dirty="0"/>
              <a:t>Regression results </a:t>
            </a:r>
          </a:p>
        </p:txBody>
      </p:sp>
      <p:sp>
        <p:nvSpPr>
          <p:cNvPr id="4" name="TextBox 3">
            <a:extLst>
              <a:ext uri="{FF2B5EF4-FFF2-40B4-BE49-F238E27FC236}">
                <a16:creationId xmlns:a16="http://schemas.microsoft.com/office/drawing/2014/main" id="{F3044EAF-6966-44F7-9DBE-8585D4083296}"/>
              </a:ext>
            </a:extLst>
          </p:cNvPr>
          <p:cNvSpPr txBox="1"/>
          <p:nvPr/>
        </p:nvSpPr>
        <p:spPr>
          <a:xfrm>
            <a:off x="8136294" y="84730"/>
            <a:ext cx="4055706" cy="523220"/>
          </a:xfrm>
          <a:prstGeom prst="rect">
            <a:avLst/>
          </a:prstGeom>
          <a:noFill/>
        </p:spPr>
        <p:txBody>
          <a:bodyPr wrap="square" rtlCol="0">
            <a:spAutoFit/>
          </a:bodyPr>
          <a:lstStyle/>
          <a:p>
            <a:r>
              <a:rPr lang="en-US" sz="1400" b="1" dirty="0"/>
              <a:t>Level of development vs “policy distortions”</a:t>
            </a:r>
          </a:p>
          <a:p>
            <a:endParaRPr lang="en-US" sz="1400" b="1" dirty="0"/>
          </a:p>
        </p:txBody>
      </p:sp>
      <p:pic>
        <p:nvPicPr>
          <p:cNvPr id="6" name="Picture 5">
            <a:extLst>
              <a:ext uri="{FF2B5EF4-FFF2-40B4-BE49-F238E27FC236}">
                <a16:creationId xmlns:a16="http://schemas.microsoft.com/office/drawing/2014/main" id="{6C17FB2F-F7FB-BF53-F1FB-A5CE5D02D904}"/>
              </a:ext>
            </a:extLst>
          </p:cNvPr>
          <p:cNvPicPr>
            <a:picLocks noChangeAspect="1"/>
          </p:cNvPicPr>
          <p:nvPr/>
        </p:nvPicPr>
        <p:blipFill>
          <a:blip r:embed="rId2"/>
          <a:stretch>
            <a:fillRect/>
          </a:stretch>
        </p:blipFill>
        <p:spPr>
          <a:xfrm>
            <a:off x="365208" y="1014605"/>
            <a:ext cx="11238963" cy="5768201"/>
          </a:xfrm>
          <a:prstGeom prst="rect">
            <a:avLst/>
          </a:prstGeom>
        </p:spPr>
      </p:pic>
    </p:spTree>
    <p:extLst>
      <p:ext uri="{BB962C8B-B14F-4D97-AF65-F5344CB8AC3E}">
        <p14:creationId xmlns:p14="http://schemas.microsoft.com/office/powerpoint/2010/main" val="2440796421"/>
      </p:ext>
    </p:extLst>
  </p:cSld>
  <p:clrMapOvr>
    <a:masterClrMapping/>
  </p:clrMapOvr>
  <p:transition>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29CBEA-5D30-4681-9262-0845370C21DD}"/>
              </a:ext>
            </a:extLst>
          </p:cNvPr>
          <p:cNvSpPr>
            <a:spLocks noGrp="1"/>
          </p:cNvSpPr>
          <p:nvPr>
            <p:ph type="title"/>
          </p:nvPr>
        </p:nvSpPr>
        <p:spPr>
          <a:xfrm>
            <a:off x="315686" y="370114"/>
            <a:ext cx="11767457" cy="1099757"/>
          </a:xfrm>
        </p:spPr>
        <p:txBody>
          <a:bodyPr>
            <a:noAutofit/>
          </a:bodyPr>
          <a:lstStyle/>
          <a:p>
            <a:r>
              <a:rPr lang="en-US" dirty="0"/>
              <a:t>Policy distortions contribute significantly to the predicted output informality in North Africa. </a:t>
            </a:r>
          </a:p>
        </p:txBody>
      </p:sp>
      <p:sp>
        <p:nvSpPr>
          <p:cNvPr id="9" name="TextBox 8">
            <a:extLst>
              <a:ext uri="{FF2B5EF4-FFF2-40B4-BE49-F238E27FC236}">
                <a16:creationId xmlns:a16="http://schemas.microsoft.com/office/drawing/2014/main" id="{F9804471-3F41-4A90-92AF-B6953C5FCA73}"/>
              </a:ext>
            </a:extLst>
          </p:cNvPr>
          <p:cNvSpPr txBox="1"/>
          <p:nvPr/>
        </p:nvSpPr>
        <p:spPr>
          <a:xfrm>
            <a:off x="8136294" y="84730"/>
            <a:ext cx="4055706" cy="523220"/>
          </a:xfrm>
          <a:prstGeom prst="rect">
            <a:avLst/>
          </a:prstGeom>
          <a:noFill/>
        </p:spPr>
        <p:txBody>
          <a:bodyPr wrap="square" rtlCol="0">
            <a:spAutoFit/>
          </a:bodyPr>
          <a:lstStyle/>
          <a:p>
            <a:r>
              <a:rPr lang="en-US" sz="1400" b="1" dirty="0"/>
              <a:t>Level of development vs “policy distortions”</a:t>
            </a:r>
          </a:p>
          <a:p>
            <a:endParaRPr lang="en-US" sz="1400" b="1" dirty="0"/>
          </a:p>
        </p:txBody>
      </p:sp>
      <p:pic>
        <p:nvPicPr>
          <p:cNvPr id="6" name="Picture 5">
            <a:extLst>
              <a:ext uri="{FF2B5EF4-FFF2-40B4-BE49-F238E27FC236}">
                <a16:creationId xmlns:a16="http://schemas.microsoft.com/office/drawing/2014/main" id="{43570D31-E98F-4D5C-76C2-CB71F1903479}"/>
              </a:ext>
            </a:extLst>
          </p:cNvPr>
          <p:cNvPicPr>
            <a:picLocks noChangeAspect="1"/>
          </p:cNvPicPr>
          <p:nvPr/>
        </p:nvPicPr>
        <p:blipFill>
          <a:blip r:embed="rId2"/>
          <a:stretch>
            <a:fillRect/>
          </a:stretch>
        </p:blipFill>
        <p:spPr>
          <a:xfrm>
            <a:off x="742219" y="1469871"/>
            <a:ext cx="11340924" cy="4763504"/>
          </a:xfrm>
          <a:prstGeom prst="rect">
            <a:avLst/>
          </a:prstGeom>
        </p:spPr>
      </p:pic>
    </p:spTree>
    <p:extLst>
      <p:ext uri="{BB962C8B-B14F-4D97-AF65-F5344CB8AC3E}">
        <p14:creationId xmlns:p14="http://schemas.microsoft.com/office/powerpoint/2010/main" val="359725915"/>
      </p:ext>
    </p:extLst>
  </p:cSld>
  <p:clrMapOvr>
    <a:masterClrMapping/>
  </p:clrMapOvr>
  <p:transition>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29CBEA-5D30-4681-9262-0845370C21DD}"/>
              </a:ext>
            </a:extLst>
          </p:cNvPr>
          <p:cNvSpPr>
            <a:spLocks noGrp="1"/>
          </p:cNvSpPr>
          <p:nvPr>
            <p:ph type="title"/>
          </p:nvPr>
        </p:nvSpPr>
        <p:spPr>
          <a:xfrm>
            <a:off x="315686" y="370114"/>
            <a:ext cx="11767457" cy="1099757"/>
          </a:xfrm>
        </p:spPr>
        <p:txBody>
          <a:bodyPr>
            <a:noAutofit/>
          </a:bodyPr>
          <a:lstStyle/>
          <a:p>
            <a:r>
              <a:rPr lang="en-US" dirty="0"/>
              <a:t>A decomposition for North African economies confirms the significant role played by policy gaps. </a:t>
            </a:r>
          </a:p>
        </p:txBody>
      </p:sp>
      <p:sp>
        <p:nvSpPr>
          <p:cNvPr id="9" name="TextBox 8">
            <a:extLst>
              <a:ext uri="{FF2B5EF4-FFF2-40B4-BE49-F238E27FC236}">
                <a16:creationId xmlns:a16="http://schemas.microsoft.com/office/drawing/2014/main" id="{F9804471-3F41-4A90-92AF-B6953C5FCA73}"/>
              </a:ext>
            </a:extLst>
          </p:cNvPr>
          <p:cNvSpPr txBox="1"/>
          <p:nvPr/>
        </p:nvSpPr>
        <p:spPr>
          <a:xfrm>
            <a:off x="8136294" y="84730"/>
            <a:ext cx="4055706" cy="523220"/>
          </a:xfrm>
          <a:prstGeom prst="rect">
            <a:avLst/>
          </a:prstGeom>
          <a:noFill/>
        </p:spPr>
        <p:txBody>
          <a:bodyPr wrap="square" rtlCol="0">
            <a:spAutoFit/>
          </a:bodyPr>
          <a:lstStyle/>
          <a:p>
            <a:r>
              <a:rPr lang="en-US" sz="1400" b="1" dirty="0"/>
              <a:t>Level of development vs “policy distortions”</a:t>
            </a:r>
          </a:p>
          <a:p>
            <a:endParaRPr lang="en-US" sz="1400" b="1" dirty="0"/>
          </a:p>
        </p:txBody>
      </p:sp>
      <p:pic>
        <p:nvPicPr>
          <p:cNvPr id="4" name="Picture 3">
            <a:extLst>
              <a:ext uri="{FF2B5EF4-FFF2-40B4-BE49-F238E27FC236}">
                <a16:creationId xmlns:a16="http://schemas.microsoft.com/office/drawing/2014/main" id="{EB6170D2-37A6-6D33-CA6B-1FC9B50D08B7}"/>
              </a:ext>
            </a:extLst>
          </p:cNvPr>
          <p:cNvPicPr>
            <a:picLocks noChangeAspect="1"/>
          </p:cNvPicPr>
          <p:nvPr/>
        </p:nvPicPr>
        <p:blipFill>
          <a:blip r:embed="rId2"/>
          <a:stretch>
            <a:fillRect/>
          </a:stretch>
        </p:blipFill>
        <p:spPr>
          <a:xfrm>
            <a:off x="1000326" y="1433337"/>
            <a:ext cx="9663381" cy="5339933"/>
          </a:xfrm>
          <a:prstGeom prst="rect">
            <a:avLst/>
          </a:prstGeom>
        </p:spPr>
      </p:pic>
    </p:spTree>
    <p:extLst>
      <p:ext uri="{BB962C8B-B14F-4D97-AF65-F5344CB8AC3E}">
        <p14:creationId xmlns:p14="http://schemas.microsoft.com/office/powerpoint/2010/main" val="1413647498"/>
      </p:ext>
    </p:extLst>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6F3730-71F8-12BB-BA6F-535B86648748}"/>
              </a:ext>
            </a:extLst>
          </p:cNvPr>
          <p:cNvSpPr>
            <a:spLocks noGrp="1"/>
          </p:cNvSpPr>
          <p:nvPr>
            <p:ph type="title"/>
          </p:nvPr>
        </p:nvSpPr>
        <p:spPr>
          <a:xfrm>
            <a:off x="373626" y="491385"/>
            <a:ext cx="10581712" cy="978486"/>
          </a:xfrm>
        </p:spPr>
        <p:txBody>
          <a:bodyPr/>
          <a:lstStyle/>
          <a:p>
            <a:r>
              <a:rPr lang="en-US" dirty="0"/>
              <a:t>Background</a:t>
            </a:r>
          </a:p>
        </p:txBody>
      </p:sp>
      <p:sp>
        <p:nvSpPr>
          <p:cNvPr id="3" name="Text Placeholder 2">
            <a:extLst>
              <a:ext uri="{FF2B5EF4-FFF2-40B4-BE49-F238E27FC236}">
                <a16:creationId xmlns:a16="http://schemas.microsoft.com/office/drawing/2014/main" id="{13C5070F-B882-6D52-79F7-C5EA9F3884B7}"/>
              </a:ext>
            </a:extLst>
          </p:cNvPr>
          <p:cNvSpPr>
            <a:spLocks noGrp="1"/>
          </p:cNvSpPr>
          <p:nvPr>
            <p:ph type="body" sz="quarter" idx="10"/>
          </p:nvPr>
        </p:nvSpPr>
        <p:spPr>
          <a:xfrm>
            <a:off x="177552" y="1367161"/>
            <a:ext cx="11778473" cy="4999454"/>
          </a:xfrm>
        </p:spPr>
        <p:txBody>
          <a:bodyPr>
            <a:noAutofit/>
          </a:bodyPr>
          <a:lstStyle/>
          <a:p>
            <a:pPr marL="285750" marR="0" indent="-285750">
              <a:lnSpc>
                <a:spcPct val="150000"/>
              </a:lnSpc>
              <a:spcBef>
                <a:spcPts val="0"/>
              </a:spcBef>
              <a:spcAft>
                <a:spcPts val="3600"/>
              </a:spcAft>
              <a:buFont typeface="Arial" panose="020B0604020202020204" pitchFamily="34" charset="0"/>
              <a:buChar char="•"/>
            </a:pPr>
            <a:r>
              <a:rPr lang="en-US" sz="2400" dirty="0">
                <a:effectLst/>
                <a:latin typeface="Arial" panose="020B0604020202020204" pitchFamily="34" charset="0"/>
                <a:ea typeface="SimSun" panose="02010600030101010101" pitchFamily="2" charset="-122"/>
                <a:cs typeface="Times New Roman" panose="02020603050405020304" pitchFamily="18" charset="0"/>
              </a:rPr>
              <a:t>North African economies exhibit sizable informality</a:t>
            </a:r>
          </a:p>
          <a:p>
            <a:pPr marL="285750" marR="0" indent="-285750">
              <a:lnSpc>
                <a:spcPct val="150000"/>
              </a:lnSpc>
              <a:spcBef>
                <a:spcPts val="0"/>
              </a:spcBef>
              <a:spcAft>
                <a:spcPts val="3600"/>
              </a:spcAft>
              <a:buFont typeface="Arial" panose="020B0604020202020204" pitchFamily="34" charset="0"/>
              <a:buChar char="•"/>
            </a:pPr>
            <a:r>
              <a:rPr lang="en-US" sz="2400" dirty="0">
                <a:latin typeface="Arial" panose="020B0604020202020204" pitchFamily="34" charset="0"/>
                <a:ea typeface="SimSun" panose="02010600030101010101" pitchFamily="2" charset="-122"/>
                <a:cs typeface="Times New Roman" panose="02020603050405020304" pitchFamily="18" charset="0"/>
              </a:rPr>
              <a:t>I</a:t>
            </a:r>
            <a:r>
              <a:rPr lang="en-US" sz="2400" dirty="0">
                <a:effectLst/>
                <a:latin typeface="Arial" panose="020B0604020202020204" pitchFamily="34" charset="0"/>
                <a:ea typeface="SimSun" panose="02010600030101010101" pitchFamily="2" charset="-122"/>
                <a:cs typeface="Times New Roman" panose="02020603050405020304" pitchFamily="18" charset="0"/>
              </a:rPr>
              <a:t>nformality </a:t>
            </a:r>
            <a:r>
              <a:rPr lang="en-US" sz="2400" dirty="0">
                <a:latin typeface="Arial" panose="020B0604020202020204" pitchFamily="34" charset="0"/>
                <a:ea typeface="SimSun" panose="02010600030101010101" pitchFamily="2" charset="-122"/>
                <a:cs typeface="Times New Roman" panose="02020603050405020304" pitchFamily="18" charset="0"/>
              </a:rPr>
              <a:t>hinders </a:t>
            </a:r>
            <a:r>
              <a:rPr lang="en-US" sz="2400" dirty="0">
                <a:effectLst/>
                <a:latin typeface="Arial" panose="020B0604020202020204" pitchFamily="34" charset="0"/>
                <a:ea typeface="SimSun" panose="02010600030101010101" pitchFamily="2" charset="-122"/>
                <a:cs typeface="Times New Roman" panose="02020603050405020304" pitchFamily="18" charset="0"/>
              </a:rPr>
              <a:t>economic development</a:t>
            </a:r>
          </a:p>
          <a:p>
            <a:pPr marL="285750" marR="0" indent="-285750">
              <a:spcBef>
                <a:spcPts val="0"/>
              </a:spcBef>
              <a:spcAft>
                <a:spcPts val="3600"/>
              </a:spcAft>
              <a:buFont typeface="Arial" panose="020B0604020202020204" pitchFamily="34" charset="0"/>
              <a:buChar char="•"/>
            </a:pPr>
            <a:r>
              <a:rPr lang="en-US" sz="2400" dirty="0">
                <a:effectLst/>
                <a:latin typeface="Arial" panose="020B0604020202020204" pitchFamily="34" charset="0"/>
                <a:ea typeface="SimSun" panose="02010600030101010101" pitchFamily="2" charset="-122"/>
                <a:cs typeface="Times New Roman" panose="02020603050405020304" pitchFamily="18" charset="0"/>
              </a:rPr>
              <a:t>To a certain extent, however, informality is a symptom of economic underdevelopment, and can </a:t>
            </a:r>
            <a:r>
              <a:rPr lang="en-US" sz="2400" dirty="0">
                <a:latin typeface="Arial" panose="020B0604020202020204" pitchFamily="34" charset="0"/>
                <a:ea typeface="SimSun" panose="02010600030101010101" pitchFamily="2" charset="-122"/>
                <a:cs typeface="Times New Roman" panose="02020603050405020304" pitchFamily="18" charset="0"/>
              </a:rPr>
              <a:t>work as a </a:t>
            </a:r>
            <a:r>
              <a:rPr lang="en-US" sz="2400" dirty="0">
                <a:effectLst/>
                <a:latin typeface="Arial" panose="020B0604020202020204" pitchFamily="34" charset="0"/>
                <a:ea typeface="SimSun" panose="02010600030101010101" pitchFamily="2" charset="-122"/>
                <a:cs typeface="Times New Roman" panose="02020603050405020304" pitchFamily="18" charset="0"/>
              </a:rPr>
              <a:t>buffer against economic shocks</a:t>
            </a:r>
          </a:p>
          <a:p>
            <a:pPr marL="285750" indent="-285750">
              <a:spcBef>
                <a:spcPts val="0"/>
              </a:spcBef>
              <a:spcAft>
                <a:spcPts val="3600"/>
              </a:spcAft>
              <a:buFont typeface="Arial" panose="020B0604020202020204" pitchFamily="34" charset="0"/>
              <a:buChar char="•"/>
            </a:pPr>
            <a:r>
              <a:rPr lang="en-US" sz="2400" dirty="0">
                <a:effectLst/>
                <a:latin typeface="Arial" panose="020B0604020202020204" pitchFamily="34" charset="0"/>
                <a:ea typeface="SimSun" panose="02010600030101010101" pitchFamily="2" charset="-122"/>
                <a:cs typeface="Times New Roman" panose="02020603050405020304" pitchFamily="18" charset="0"/>
              </a:rPr>
              <a:t>But informality can also be the consequence of policy distortions</a:t>
            </a:r>
          </a:p>
          <a:p>
            <a:pPr marL="285750" marR="0" indent="-285750">
              <a:spcBef>
                <a:spcPts val="0"/>
              </a:spcBef>
              <a:spcAft>
                <a:spcPts val="3000"/>
              </a:spcAft>
              <a:buFont typeface="Arial" panose="020B0604020202020204" pitchFamily="34" charset="0"/>
              <a:buChar char="•"/>
            </a:pPr>
            <a:endParaRPr lang="en-US" sz="2800" dirty="0">
              <a:effectLst/>
              <a:latin typeface="Arial" panose="020B0604020202020204" pitchFamily="34" charset="0"/>
              <a:ea typeface="SimSun"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251540768"/>
      </p:ext>
    </p:extLst>
  </p:cSld>
  <p:clrMapOvr>
    <a:masterClrMapping/>
  </p:clrMapOvr>
  <p:transition>
    <p:fad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a:extLst>
              <a:ext uri="{FF2B5EF4-FFF2-40B4-BE49-F238E27FC236}">
                <a16:creationId xmlns:a16="http://schemas.microsoft.com/office/drawing/2014/main" id="{F2B53B61-7329-48E7-B073-A2473ABE46D1}"/>
              </a:ext>
            </a:extLst>
          </p:cNvPr>
          <p:cNvSpPr>
            <a:spLocks noGrp="1"/>
          </p:cNvSpPr>
          <p:nvPr>
            <p:ph type="body" sz="quarter" idx="10"/>
          </p:nvPr>
        </p:nvSpPr>
        <p:spPr>
          <a:xfrm>
            <a:off x="1238250" y="2449436"/>
            <a:ext cx="9715500" cy="1959128"/>
          </a:xfrm>
        </p:spPr>
        <p:txBody>
          <a:bodyPr>
            <a:normAutofit/>
          </a:bodyPr>
          <a:lstStyle/>
          <a:p>
            <a:pPr algn="ctr"/>
            <a:r>
              <a:rPr lang="en-US" sz="4000" dirty="0"/>
              <a:t>Policies to reduce informality: a model approach</a:t>
            </a:r>
          </a:p>
          <a:p>
            <a:endParaRPr lang="en-US" dirty="0"/>
          </a:p>
        </p:txBody>
      </p:sp>
    </p:spTree>
    <p:extLst>
      <p:ext uri="{BB962C8B-B14F-4D97-AF65-F5344CB8AC3E}">
        <p14:creationId xmlns:p14="http://schemas.microsoft.com/office/powerpoint/2010/main" val="1063090664"/>
      </p:ext>
    </p:extLst>
  </p:cSld>
  <p:clrMapOvr>
    <a:masterClrMapping/>
  </p:clrMapOvr>
  <p:transition>
    <p:fad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F0B9EC9F-13E1-49B1-B9F2-F4CDCEA82329}"/>
              </a:ext>
            </a:extLst>
          </p:cNvPr>
          <p:cNvSpPr>
            <a:spLocks noGrp="1"/>
          </p:cNvSpPr>
          <p:nvPr>
            <p:ph type="title"/>
          </p:nvPr>
        </p:nvSpPr>
        <p:spPr/>
        <p:txBody>
          <a:bodyPr>
            <a:normAutofit/>
          </a:bodyPr>
          <a:lstStyle/>
          <a:p>
            <a:r>
              <a:rPr lang="en-US" dirty="0"/>
              <a:t>What is the role of policies? A GE model of informality for Morocco</a:t>
            </a:r>
          </a:p>
        </p:txBody>
      </p:sp>
      <p:sp>
        <p:nvSpPr>
          <p:cNvPr id="7" name="Text Placeholder 16">
            <a:extLst>
              <a:ext uri="{FF2B5EF4-FFF2-40B4-BE49-F238E27FC236}">
                <a16:creationId xmlns:a16="http://schemas.microsoft.com/office/drawing/2014/main" id="{E27EC6BB-234F-46BF-8656-B04998CC6AEF}"/>
              </a:ext>
            </a:extLst>
          </p:cNvPr>
          <p:cNvSpPr>
            <a:spLocks noGrp="1"/>
          </p:cNvSpPr>
          <p:nvPr>
            <p:ph type="body" sz="quarter" idx="10"/>
          </p:nvPr>
        </p:nvSpPr>
        <p:spPr>
          <a:xfrm>
            <a:off x="1239837" y="1469872"/>
            <a:ext cx="10362227" cy="4860591"/>
          </a:xfrm>
        </p:spPr>
        <p:txBody>
          <a:bodyPr>
            <a:noAutofit/>
          </a:bodyPr>
          <a:lstStyle/>
          <a:p>
            <a:pPr marL="285750" indent="-285750">
              <a:buFont typeface="Arial" panose="020B0604020202020204" pitchFamily="34" charset="0"/>
              <a:buChar char="•"/>
            </a:pPr>
            <a:r>
              <a:rPr lang="en-US" dirty="0"/>
              <a:t>Firms and households’ choice between formal and informal sector depends on : (i) </a:t>
            </a:r>
            <a:r>
              <a:rPr lang="en-US" b="1" dirty="0"/>
              <a:t>entry costs</a:t>
            </a:r>
            <a:r>
              <a:rPr lang="en-US" dirty="0"/>
              <a:t>, (ii) </a:t>
            </a:r>
            <a:r>
              <a:rPr lang="en-US" b="1" dirty="0"/>
              <a:t>payroll taxes</a:t>
            </a:r>
            <a:r>
              <a:rPr lang="en-US" dirty="0"/>
              <a:t>, (iii) </a:t>
            </a:r>
            <a:r>
              <a:rPr lang="en-US" b="1" dirty="0"/>
              <a:t>hiring costs</a:t>
            </a:r>
          </a:p>
          <a:p>
            <a:pPr marL="744512" lvl="2" indent="-285750">
              <a:buFont typeface="Arial" panose="020B0604020202020204" pitchFamily="34" charset="0"/>
              <a:buChar char="•"/>
            </a:pPr>
            <a:r>
              <a:rPr lang="en-US" dirty="0"/>
              <a:t>Entry in formal sector occurs only if the firm’s expected profits are at least equal to </a:t>
            </a:r>
            <a:r>
              <a:rPr lang="en-US" b="1" dirty="0"/>
              <a:t>entry costs</a:t>
            </a:r>
            <a:endParaRPr lang="en-US" dirty="0"/>
          </a:p>
          <a:p>
            <a:pPr marL="744512" lvl="2" indent="-285750">
              <a:buFont typeface="Arial" panose="020B0604020202020204" pitchFamily="34" charset="0"/>
              <a:buChar char="•"/>
            </a:pPr>
            <a:r>
              <a:rPr lang="en-US" b="1" dirty="0"/>
              <a:t>Hiring costs </a:t>
            </a:r>
            <a:r>
              <a:rPr lang="en-US" dirty="0"/>
              <a:t>affect firms’ profits and discourage formality.</a:t>
            </a:r>
          </a:p>
          <a:p>
            <a:pPr marL="744512" lvl="2" indent="-285750">
              <a:buFont typeface="Arial" panose="020B0604020202020204" pitchFamily="34" charset="0"/>
              <a:buChar char="•"/>
            </a:pPr>
            <a:r>
              <a:rPr lang="en-US" b="1" dirty="0"/>
              <a:t>Payroll taxes </a:t>
            </a:r>
            <a:r>
              <a:rPr lang="en-US" dirty="0"/>
              <a:t>affect the labor supply decision of households, firms’ demand for formal labor, and equilibrium wages. Higher taxes make formal sector less attractive.</a:t>
            </a:r>
            <a:endParaRPr lang="en-US" b="1" dirty="0"/>
          </a:p>
          <a:p>
            <a:pPr marL="285750" indent="-285750">
              <a:buFont typeface="Arial" panose="020B0604020202020204" pitchFamily="34" charset="0"/>
              <a:buChar char="•"/>
            </a:pPr>
            <a:r>
              <a:rPr lang="en-US" b="1" dirty="0">
                <a:effectLst/>
                <a:latin typeface="Arial" panose="020B0604020202020204" pitchFamily="34" charset="0"/>
                <a:ea typeface="SimSun" panose="02010600030101010101" pitchFamily="2" charset="-122"/>
                <a:cs typeface="Times New Roman" panose="02020603050405020304" pitchFamily="18" charset="0"/>
              </a:rPr>
              <a:t>The model is used to investigate the role of structural reforms in reducing informality and boost growth in the long run</a:t>
            </a:r>
            <a:r>
              <a:rPr lang="en-US" dirty="0">
                <a:effectLst/>
                <a:latin typeface="Arial" panose="020B0604020202020204" pitchFamily="34" charset="0"/>
                <a:ea typeface="SimSun" panose="02010600030101010101" pitchFamily="2" charset="-122"/>
                <a:cs typeface="Times New Roman" panose="02020603050405020304" pitchFamily="18" charset="0"/>
              </a:rPr>
              <a:t>. To do that, we run four different simulations: (a) one where entry costs in the formal business sector are reduced by half, (b) one where payroll taxes for formal workers are cut by 50 percent; (c) hiring costs for formal workers are 50 percent lower; (d) and finally a scenario where entry costs, payroll taxes and hiring costs are all simultaneously reduced by 50 percent. </a:t>
            </a:r>
          </a:p>
          <a:p>
            <a:pPr marL="285750" indent="-285750">
              <a:buFont typeface="Arial" panose="020B0604020202020204" pitchFamily="34" charset="0"/>
              <a:buChar char="•"/>
            </a:pPr>
            <a:endParaRPr lang="en-US" dirty="0"/>
          </a:p>
        </p:txBody>
      </p:sp>
      <p:sp>
        <p:nvSpPr>
          <p:cNvPr id="12" name="TextBox 11">
            <a:extLst>
              <a:ext uri="{FF2B5EF4-FFF2-40B4-BE49-F238E27FC236}">
                <a16:creationId xmlns:a16="http://schemas.microsoft.com/office/drawing/2014/main" id="{9FABF91E-EF8B-4C02-A940-DD3E84128047}"/>
              </a:ext>
            </a:extLst>
          </p:cNvPr>
          <p:cNvSpPr txBox="1"/>
          <p:nvPr/>
        </p:nvSpPr>
        <p:spPr>
          <a:xfrm>
            <a:off x="9633856" y="84730"/>
            <a:ext cx="2558143" cy="307777"/>
          </a:xfrm>
          <a:prstGeom prst="rect">
            <a:avLst/>
          </a:prstGeom>
          <a:noFill/>
        </p:spPr>
        <p:txBody>
          <a:bodyPr wrap="square" rtlCol="0">
            <a:spAutoFit/>
          </a:bodyPr>
          <a:lstStyle/>
          <a:p>
            <a:r>
              <a:rPr lang="en-US" sz="1400" b="1" dirty="0"/>
              <a:t>  What policy distortions?</a:t>
            </a:r>
          </a:p>
        </p:txBody>
      </p:sp>
    </p:spTree>
    <p:extLst>
      <p:ext uri="{BB962C8B-B14F-4D97-AF65-F5344CB8AC3E}">
        <p14:creationId xmlns:p14="http://schemas.microsoft.com/office/powerpoint/2010/main" val="2168501503"/>
      </p:ext>
    </p:extLst>
  </p:cSld>
  <p:clrMapOvr>
    <a:masterClrMapping/>
  </p:clrMapOvr>
  <p:transition>
    <p:fad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A116E9-A88F-4917-9A63-C23CA6348BE1}"/>
              </a:ext>
            </a:extLst>
          </p:cNvPr>
          <p:cNvSpPr>
            <a:spLocks noGrp="1"/>
          </p:cNvSpPr>
          <p:nvPr>
            <p:ph type="title"/>
          </p:nvPr>
        </p:nvSpPr>
        <p:spPr>
          <a:xfrm>
            <a:off x="838200" y="500063"/>
            <a:ext cx="10515600" cy="401740"/>
          </a:xfrm>
        </p:spPr>
        <p:txBody>
          <a:bodyPr>
            <a:normAutofit fontScale="90000"/>
          </a:bodyPr>
          <a:lstStyle/>
          <a:p>
            <a:br>
              <a:rPr lang="en-US" dirty="0"/>
            </a:br>
            <a:endParaRPr lang="en-US" dirty="0"/>
          </a:p>
        </p:txBody>
      </p:sp>
      <p:sp>
        <p:nvSpPr>
          <p:cNvPr id="3" name="Content Placeholder 2">
            <a:extLst>
              <a:ext uri="{FF2B5EF4-FFF2-40B4-BE49-F238E27FC236}">
                <a16:creationId xmlns:a16="http://schemas.microsoft.com/office/drawing/2014/main" id="{EF2FE8F1-0F26-4BFB-954D-AE7FDC7D46B1}"/>
              </a:ext>
            </a:extLst>
          </p:cNvPr>
          <p:cNvSpPr>
            <a:spLocks noGrp="1"/>
          </p:cNvSpPr>
          <p:nvPr>
            <p:ph idx="1"/>
          </p:nvPr>
        </p:nvSpPr>
        <p:spPr>
          <a:xfrm>
            <a:off x="132081" y="1310107"/>
            <a:ext cx="11917680" cy="4866855"/>
          </a:xfrm>
        </p:spPr>
        <p:txBody>
          <a:bodyPr>
            <a:normAutofit/>
          </a:bodyPr>
          <a:lstStyle/>
          <a:p>
            <a:endParaRPr lang="en-US" sz="1800" dirty="0"/>
          </a:p>
          <a:p>
            <a:pPr marL="0" indent="0">
              <a:buNone/>
            </a:pPr>
            <a:endParaRPr lang="en-US" sz="1800" dirty="0">
              <a:latin typeface="Cambria (Math)"/>
            </a:endParaRPr>
          </a:p>
          <a:p>
            <a:pPr marL="0" indent="0">
              <a:buNone/>
            </a:pPr>
            <a:endParaRPr lang="en-US" sz="1800" dirty="0">
              <a:latin typeface="Cambria (Math)"/>
            </a:endParaRPr>
          </a:p>
          <a:p>
            <a:pPr marL="0" indent="0">
              <a:buNone/>
            </a:pPr>
            <a:endParaRPr lang="en-US" sz="1700" dirty="0"/>
          </a:p>
        </p:txBody>
      </p:sp>
      <p:graphicFrame>
        <p:nvGraphicFramePr>
          <p:cNvPr id="5" name="Table 4">
            <a:extLst>
              <a:ext uri="{FF2B5EF4-FFF2-40B4-BE49-F238E27FC236}">
                <a16:creationId xmlns:a16="http://schemas.microsoft.com/office/drawing/2014/main" id="{2FA88ABE-C380-4D0C-B649-AF27CE13DF03}"/>
              </a:ext>
            </a:extLst>
          </p:cNvPr>
          <p:cNvGraphicFramePr>
            <a:graphicFrameLocks noGrp="1"/>
          </p:cNvGraphicFramePr>
          <p:nvPr>
            <p:extLst>
              <p:ext uri="{D42A27DB-BD31-4B8C-83A1-F6EECF244321}">
                <p14:modId xmlns:p14="http://schemas.microsoft.com/office/powerpoint/2010/main" val="3887681175"/>
              </p:ext>
            </p:extLst>
          </p:nvPr>
        </p:nvGraphicFramePr>
        <p:xfrm>
          <a:off x="364069" y="3022365"/>
          <a:ext cx="11614573" cy="2020378"/>
        </p:xfrm>
        <a:graphic>
          <a:graphicData uri="http://schemas.openxmlformats.org/drawingml/2006/table">
            <a:tbl>
              <a:tblPr firstRow="1" bandRow="1">
                <a:tableStyleId>{B301B821-A1FF-4177-AEE7-76D212191A09}</a:tableStyleId>
              </a:tblPr>
              <a:tblGrid>
                <a:gridCol w="3170418">
                  <a:extLst>
                    <a:ext uri="{9D8B030D-6E8A-4147-A177-3AD203B41FA5}">
                      <a16:colId xmlns:a16="http://schemas.microsoft.com/office/drawing/2014/main" val="3460184622"/>
                    </a:ext>
                  </a:extLst>
                </a:gridCol>
                <a:gridCol w="1342316">
                  <a:extLst>
                    <a:ext uri="{9D8B030D-6E8A-4147-A177-3AD203B41FA5}">
                      <a16:colId xmlns:a16="http://schemas.microsoft.com/office/drawing/2014/main" val="2028469427"/>
                    </a:ext>
                  </a:extLst>
                </a:gridCol>
                <a:gridCol w="1554480">
                  <a:extLst>
                    <a:ext uri="{9D8B030D-6E8A-4147-A177-3AD203B41FA5}">
                      <a16:colId xmlns:a16="http://schemas.microsoft.com/office/drawing/2014/main" val="987191300"/>
                    </a:ext>
                  </a:extLst>
                </a:gridCol>
                <a:gridCol w="1534160">
                  <a:extLst>
                    <a:ext uri="{9D8B030D-6E8A-4147-A177-3AD203B41FA5}">
                      <a16:colId xmlns:a16="http://schemas.microsoft.com/office/drawing/2014/main" val="3085012218"/>
                    </a:ext>
                  </a:extLst>
                </a:gridCol>
                <a:gridCol w="1428804">
                  <a:extLst>
                    <a:ext uri="{9D8B030D-6E8A-4147-A177-3AD203B41FA5}">
                      <a16:colId xmlns:a16="http://schemas.microsoft.com/office/drawing/2014/main" val="4093108303"/>
                    </a:ext>
                  </a:extLst>
                </a:gridCol>
                <a:gridCol w="2584395">
                  <a:extLst>
                    <a:ext uri="{9D8B030D-6E8A-4147-A177-3AD203B41FA5}">
                      <a16:colId xmlns:a16="http://schemas.microsoft.com/office/drawing/2014/main" val="3122923985"/>
                    </a:ext>
                  </a:extLst>
                </a:gridCol>
              </a:tblGrid>
              <a:tr h="707711">
                <a:tc>
                  <a:txBody>
                    <a:bodyPr/>
                    <a:lstStyle/>
                    <a:p>
                      <a:pPr algn="ctr"/>
                      <a:r>
                        <a:rPr lang="en-US" dirty="0"/>
                        <a:t>Variable</a:t>
                      </a:r>
                    </a:p>
                  </a:txBody>
                  <a:tcPr/>
                </a:tc>
                <a:tc>
                  <a:txBody>
                    <a:bodyPr/>
                    <a:lstStyle/>
                    <a:p>
                      <a:pPr algn="ctr"/>
                      <a:r>
                        <a:rPr lang="en-US" dirty="0"/>
                        <a:t>Baseline</a:t>
                      </a:r>
                    </a:p>
                  </a:txBody>
                  <a:tcPr/>
                </a:tc>
                <a:tc>
                  <a:txBody>
                    <a:bodyPr/>
                    <a:lstStyle/>
                    <a:p>
                      <a:pPr algn="ctr"/>
                      <a:r>
                        <a:rPr lang="en-US" dirty="0"/>
                        <a:t>Lower EC</a:t>
                      </a:r>
                    </a:p>
                    <a:p>
                      <a:pPr algn="ctr"/>
                      <a:r>
                        <a:rPr lang="en-US" dirty="0"/>
                        <a:t>(-50%)</a:t>
                      </a:r>
                    </a:p>
                  </a:txBody>
                  <a:tcPr/>
                </a:tc>
                <a:tc>
                  <a:txBody>
                    <a:bodyPr/>
                    <a:lstStyle/>
                    <a:p>
                      <a:pPr algn="ctr"/>
                      <a:r>
                        <a:rPr lang="en-US" dirty="0"/>
                        <a:t>Lower HC</a:t>
                      </a:r>
                    </a:p>
                    <a:p>
                      <a:pPr algn="ctr"/>
                      <a:r>
                        <a:rPr lang="en-US" dirty="0"/>
                        <a:t>(-50%)</a:t>
                      </a:r>
                    </a:p>
                  </a:txBody>
                  <a:tcPr/>
                </a:tc>
                <a:tc>
                  <a:txBody>
                    <a:bodyPr/>
                    <a:lstStyle/>
                    <a:p>
                      <a:pPr algn="ctr"/>
                      <a:r>
                        <a:rPr lang="en-US" dirty="0"/>
                        <a:t>Lower PT</a:t>
                      </a:r>
                    </a:p>
                    <a:p>
                      <a:pPr algn="ctr"/>
                      <a:r>
                        <a:rPr lang="en-US" dirty="0"/>
                        <a:t>(-50%)</a:t>
                      </a:r>
                    </a:p>
                  </a:txBody>
                  <a:tcPr/>
                </a:tc>
                <a:tc>
                  <a:txBody>
                    <a:bodyPr/>
                    <a:lstStyle/>
                    <a:p>
                      <a:pPr algn="ctr"/>
                      <a:r>
                        <a:rPr lang="en-US" dirty="0"/>
                        <a:t>Flexible Equilibrium</a:t>
                      </a:r>
                    </a:p>
                    <a:p>
                      <a:pPr algn="ctr"/>
                      <a:r>
                        <a:rPr lang="en-US" dirty="0"/>
                        <a:t>(-50% all bottlenecks)</a:t>
                      </a:r>
                    </a:p>
                  </a:txBody>
                  <a:tcPr/>
                </a:tc>
                <a:extLst>
                  <a:ext uri="{0D108BD9-81ED-4DB2-BD59-A6C34878D82A}">
                    <a16:rowId xmlns:a16="http://schemas.microsoft.com/office/drawing/2014/main" val="4066212685"/>
                  </a:ext>
                </a:extLst>
              </a:tr>
              <a:tr h="547858">
                <a:tc>
                  <a:txBody>
                    <a:bodyPr/>
                    <a:lstStyle/>
                    <a:p>
                      <a:pPr algn="ctr"/>
                      <a:r>
                        <a:rPr lang="en-US" sz="1400" kern="1200" dirty="0"/>
                        <a:t>Real GDP</a:t>
                      </a:r>
                      <a:endParaRPr lang="en-US" sz="1400" b="0" kern="1200" dirty="0">
                        <a:solidFill>
                          <a:schemeClr val="dk1"/>
                        </a:solidFill>
                        <a:latin typeface="+mn-lt"/>
                        <a:ea typeface="+mn-ea"/>
                        <a:cs typeface="+mn-cs"/>
                      </a:endParaRPr>
                    </a:p>
                  </a:txBody>
                  <a:tcPr/>
                </a:tc>
                <a:tc>
                  <a:txBody>
                    <a:bodyPr/>
                    <a:lstStyle/>
                    <a:p>
                      <a:pPr algn="ctr"/>
                      <a:r>
                        <a:rPr lang="en-US" sz="1400" b="1" dirty="0"/>
                        <a:t>-</a:t>
                      </a:r>
                    </a:p>
                  </a:txBody>
                  <a:tcPr/>
                </a:tc>
                <a:tc>
                  <a:txBody>
                    <a:bodyPr/>
                    <a:lstStyle/>
                    <a:p>
                      <a:pPr algn="ctr"/>
                      <a:r>
                        <a:rPr lang="en-US" sz="1400" b="1" dirty="0"/>
                        <a:t>+ 5.6%</a:t>
                      </a:r>
                    </a:p>
                  </a:txBody>
                  <a:tcPr/>
                </a:tc>
                <a:tc>
                  <a:txBody>
                    <a:bodyPr/>
                    <a:lstStyle/>
                    <a:p>
                      <a:pPr algn="ctr"/>
                      <a:r>
                        <a:rPr lang="en-US" sz="1400" b="1" dirty="0"/>
                        <a:t>+ 1.5%</a:t>
                      </a:r>
                    </a:p>
                  </a:txBody>
                  <a:tcPr/>
                </a:tc>
                <a:tc>
                  <a:txBody>
                    <a:bodyPr/>
                    <a:lstStyle/>
                    <a:p>
                      <a:pPr algn="ctr"/>
                      <a:r>
                        <a:rPr lang="en-US" sz="1400" b="1" dirty="0"/>
                        <a:t>+ 8.9%</a:t>
                      </a:r>
                    </a:p>
                  </a:txBody>
                  <a:tcPr/>
                </a:tc>
                <a:tc>
                  <a:txBody>
                    <a:bodyPr/>
                    <a:lstStyle/>
                    <a:p>
                      <a:pPr algn="ctr"/>
                      <a:r>
                        <a:rPr lang="en-US" sz="1400" b="1" dirty="0"/>
                        <a:t>+19.3%</a:t>
                      </a:r>
                    </a:p>
                  </a:txBody>
                  <a:tcPr/>
                </a:tc>
                <a:extLst>
                  <a:ext uri="{0D108BD9-81ED-4DB2-BD59-A6C34878D82A}">
                    <a16:rowId xmlns:a16="http://schemas.microsoft.com/office/drawing/2014/main" val="453012870"/>
                  </a:ext>
                </a:extLst>
              </a:tr>
              <a:tr h="764809">
                <a:tc>
                  <a:txBody>
                    <a:bodyPr/>
                    <a:lstStyle/>
                    <a:p>
                      <a:pPr algn="ctr"/>
                      <a:r>
                        <a:rPr lang="en-US" sz="1400" dirty="0"/>
                        <a:t>Labor Informality Share</a:t>
                      </a:r>
                      <a:endParaRPr lang="en-US" sz="1400" b="0" dirty="0"/>
                    </a:p>
                  </a:txBody>
                  <a:tcPr/>
                </a:tc>
                <a:tc>
                  <a:txBody>
                    <a:bodyPr/>
                    <a:lstStyle/>
                    <a:p>
                      <a:pPr algn="ctr"/>
                      <a:r>
                        <a:rPr lang="en-US" sz="1400" b="1" dirty="0"/>
                        <a:t>63%</a:t>
                      </a:r>
                    </a:p>
                  </a:txBody>
                  <a:tcPr/>
                </a:tc>
                <a:tc>
                  <a:txBody>
                    <a:bodyPr/>
                    <a:lstStyle/>
                    <a:p>
                      <a:pPr algn="just"/>
                      <a:r>
                        <a:rPr lang="en-US" sz="1400" b="1" dirty="0"/>
                        <a:t>Direct:  59.4%</a:t>
                      </a:r>
                    </a:p>
                    <a:p>
                      <a:pPr algn="just"/>
                      <a:r>
                        <a:rPr lang="en-US" sz="1400" b="1" dirty="0"/>
                        <a:t>Total:    58.7%</a:t>
                      </a:r>
                    </a:p>
                  </a:txBody>
                  <a:tcPr/>
                </a:tc>
                <a:tc>
                  <a:txBody>
                    <a:bodyPr/>
                    <a:lstStyle/>
                    <a:p>
                      <a:pPr algn="just"/>
                      <a:r>
                        <a:rPr lang="en-US" sz="1400" b="1" dirty="0"/>
                        <a:t>Direct: 61.8%</a:t>
                      </a:r>
                    </a:p>
                    <a:p>
                      <a:pPr algn="just"/>
                      <a:r>
                        <a:rPr lang="en-US" sz="1400" b="1" dirty="0"/>
                        <a:t>Total:   61.6%</a:t>
                      </a:r>
                    </a:p>
                    <a:p>
                      <a:pPr algn="ctr"/>
                      <a:endParaRPr lang="en-US" sz="1400" b="1" dirty="0"/>
                    </a:p>
                  </a:txBody>
                  <a:tcPr/>
                </a:tc>
                <a:tc>
                  <a:txBody>
                    <a:bodyPr/>
                    <a:lstStyle/>
                    <a:p>
                      <a:pPr algn="just"/>
                      <a:r>
                        <a:rPr lang="en-US" sz="1400" b="1" dirty="0"/>
                        <a:t>Direct: 50.9%</a:t>
                      </a:r>
                    </a:p>
                    <a:p>
                      <a:pPr algn="just"/>
                      <a:r>
                        <a:rPr lang="en-US" sz="1400" b="1" dirty="0"/>
                        <a:t>Total:   49.8%</a:t>
                      </a:r>
                    </a:p>
                    <a:p>
                      <a:pPr algn="ctr"/>
                      <a:endParaRPr lang="en-US" sz="1400" b="1" dirty="0"/>
                    </a:p>
                  </a:txBody>
                  <a:tcPr/>
                </a:tc>
                <a:tc>
                  <a:txBody>
                    <a:bodyPr/>
                    <a:lstStyle/>
                    <a:p>
                      <a:pPr algn="just"/>
                      <a:r>
                        <a:rPr lang="en-US" sz="1400" b="1" dirty="0"/>
                        <a:t>Direct :          45.8%</a:t>
                      </a:r>
                    </a:p>
                    <a:p>
                      <a:pPr algn="just"/>
                      <a:r>
                        <a:rPr lang="en-US" sz="1400" b="1" dirty="0"/>
                        <a:t>Total :            44.4%</a:t>
                      </a:r>
                    </a:p>
                  </a:txBody>
                  <a:tcPr/>
                </a:tc>
                <a:extLst>
                  <a:ext uri="{0D108BD9-81ED-4DB2-BD59-A6C34878D82A}">
                    <a16:rowId xmlns:a16="http://schemas.microsoft.com/office/drawing/2014/main" val="2586698911"/>
                  </a:ext>
                </a:extLst>
              </a:tr>
            </a:tbl>
          </a:graphicData>
        </a:graphic>
      </p:graphicFrame>
      <p:sp>
        <p:nvSpPr>
          <p:cNvPr id="6" name="Rectangle 5">
            <a:extLst>
              <a:ext uri="{FF2B5EF4-FFF2-40B4-BE49-F238E27FC236}">
                <a16:creationId xmlns:a16="http://schemas.microsoft.com/office/drawing/2014/main" id="{0F9CA51B-01D4-4E35-B0F9-53D730528FDD}"/>
              </a:ext>
            </a:extLst>
          </p:cNvPr>
          <p:cNvSpPr/>
          <p:nvPr/>
        </p:nvSpPr>
        <p:spPr>
          <a:xfrm>
            <a:off x="324273" y="4926162"/>
            <a:ext cx="11167533" cy="1154162"/>
          </a:xfrm>
          <a:prstGeom prst="rect">
            <a:avLst/>
          </a:prstGeom>
        </p:spPr>
        <p:txBody>
          <a:bodyPr wrap="square">
            <a:spAutoFit/>
          </a:bodyPr>
          <a:lstStyle/>
          <a:p>
            <a:pPr marL="914400" marR="0" lvl="2" indent="0" algn="just"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endParaRPr kumimoji="0" lang="en-US" sz="1800" b="1" i="0" u="none" strike="noStrike" kern="1200" cap="none" spc="0" normalizeH="0" baseline="0" noProof="0" dirty="0">
              <a:ln>
                <a:noFill/>
              </a:ln>
              <a:solidFill>
                <a:srgbClr val="000000"/>
              </a:solidFill>
              <a:effectLst/>
              <a:uLnTx/>
              <a:uFillTx/>
              <a:latin typeface="Arial" panose="020B0604020202020204"/>
              <a:ea typeface="+mn-ea"/>
              <a:cs typeface="+mn-cs"/>
            </a:endParaRPr>
          </a:p>
          <a:p>
            <a:pPr marL="914400" marR="0" lvl="2" indent="0" algn="just"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US" sz="1700" dirty="0">
                <a:solidFill>
                  <a:srgbClr val="000000"/>
                </a:solidFill>
                <a:latin typeface="Arial" panose="020B0604020202020204"/>
              </a:rPr>
              <a:t> </a:t>
            </a:r>
            <a:r>
              <a:rPr lang="en-US" sz="1700" dirty="0"/>
              <a:t>Reduction in entry costs is the most successful at reducing informality</a:t>
            </a:r>
          </a:p>
          <a:p>
            <a:pPr marL="914400" marR="0" lvl="2" indent="0" algn="just"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US" sz="1700" dirty="0"/>
              <a:t> The direct channel drives almost the whole total effect</a:t>
            </a:r>
          </a:p>
          <a:p>
            <a:pPr marL="914400" marR="0" lvl="2" indent="0" algn="just"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US" sz="1700" dirty="0"/>
              <a:t> A 50% reduction in all bottlenecks simultaneously reduces informality by 19% (from 47% to 38%)</a:t>
            </a:r>
          </a:p>
        </p:txBody>
      </p:sp>
      <p:sp>
        <p:nvSpPr>
          <p:cNvPr id="7" name="TextBox 6">
            <a:extLst>
              <a:ext uri="{FF2B5EF4-FFF2-40B4-BE49-F238E27FC236}">
                <a16:creationId xmlns:a16="http://schemas.microsoft.com/office/drawing/2014/main" id="{EA68A506-8CE6-4D92-8C82-064FEC5EA53E}"/>
              </a:ext>
            </a:extLst>
          </p:cNvPr>
          <p:cNvSpPr txBox="1"/>
          <p:nvPr/>
        </p:nvSpPr>
        <p:spPr>
          <a:xfrm>
            <a:off x="283634" y="356000"/>
            <a:ext cx="11766127" cy="95410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800" b="1" dirty="0">
                <a:solidFill>
                  <a:schemeClr val="tx2"/>
                </a:solidFill>
                <a:latin typeface="Arial Black" panose="020B0604020202020204" pitchFamily="34" charset="0"/>
                <a:ea typeface="+mj-ea"/>
              </a:rPr>
              <a:t>Reducing payroll taxes has the greatest impact on Morocco, but largest effect from trying </a:t>
            </a:r>
            <a:r>
              <a:rPr lang="en-US" sz="2800" b="1" i="1" dirty="0">
                <a:solidFill>
                  <a:schemeClr val="tx2"/>
                </a:solidFill>
                <a:latin typeface="Arial Black" panose="020B0604020202020204" pitchFamily="34" charset="0"/>
                <a:ea typeface="+mj-ea"/>
              </a:rPr>
              <a:t>all </a:t>
            </a:r>
            <a:r>
              <a:rPr lang="en-US" sz="2800" b="1" dirty="0">
                <a:solidFill>
                  <a:schemeClr val="tx2"/>
                </a:solidFill>
                <a:latin typeface="Arial Black" panose="020B0604020202020204" pitchFamily="34" charset="0"/>
                <a:ea typeface="+mj-ea"/>
              </a:rPr>
              <a:t>reforms</a:t>
            </a:r>
          </a:p>
        </p:txBody>
      </p:sp>
      <p:sp>
        <p:nvSpPr>
          <p:cNvPr id="4" name="TextBox 3">
            <a:extLst>
              <a:ext uri="{FF2B5EF4-FFF2-40B4-BE49-F238E27FC236}">
                <a16:creationId xmlns:a16="http://schemas.microsoft.com/office/drawing/2014/main" id="{D8DBE12C-E9D4-4173-AE0C-90E8571AEB6D}"/>
              </a:ext>
            </a:extLst>
          </p:cNvPr>
          <p:cNvSpPr txBox="1"/>
          <p:nvPr/>
        </p:nvSpPr>
        <p:spPr>
          <a:xfrm>
            <a:off x="213358" y="1430872"/>
            <a:ext cx="11614573" cy="2262158"/>
          </a:xfrm>
          <a:prstGeom prst="rect">
            <a:avLst/>
          </a:prstGeom>
          <a:noFill/>
        </p:spPr>
        <p:txBody>
          <a:bodyPr wrap="square" rtlCol="0">
            <a:spAutoFit/>
          </a:bodyPr>
          <a:lstStyle/>
          <a:p>
            <a:r>
              <a:rPr lang="en-US" dirty="0"/>
              <a:t>Two channels in the model:</a:t>
            </a:r>
          </a:p>
          <a:p>
            <a:endParaRPr lang="en-US" dirty="0"/>
          </a:p>
          <a:p>
            <a:pPr marL="285750" indent="-285750">
              <a:buFont typeface="Arial" panose="020B0604020202020204" pitchFamily="34" charset="0"/>
              <a:buChar char="•"/>
            </a:pPr>
            <a:r>
              <a:rPr lang="en-US" sz="1700" b="1" dirty="0"/>
              <a:t>Direct Channel: </a:t>
            </a:r>
            <a:r>
              <a:rPr lang="en-US" sz="1700" dirty="0"/>
              <a:t>for given GDP, lower bottlenecks increase profitability of being formal and so entry in formal sector.</a:t>
            </a:r>
          </a:p>
          <a:p>
            <a:pPr marL="285750" indent="-285750">
              <a:buFont typeface="Arial" panose="020B0604020202020204" pitchFamily="34" charset="0"/>
              <a:buChar char="•"/>
            </a:pPr>
            <a:r>
              <a:rPr lang="en-US" sz="1700" b="1" dirty="0"/>
              <a:t>Indirect Channel: </a:t>
            </a:r>
            <a:r>
              <a:rPr lang="en-US" sz="1700" dirty="0"/>
              <a:t>more</a:t>
            </a:r>
            <a:r>
              <a:rPr lang="en-US" sz="1700" b="1" dirty="0"/>
              <a:t> </a:t>
            </a:r>
            <a:r>
              <a:rPr lang="en-US" sz="1700" dirty="0"/>
              <a:t>entry in formal sector increases GDP, further increasing entry in formal sector (from quasi linearity of preferences).</a:t>
            </a:r>
            <a:r>
              <a:rPr lang="en-US" sz="1700" b="1" dirty="0"/>
              <a:t> </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b="1" dirty="0"/>
          </a:p>
          <a:p>
            <a:endParaRPr lang="en-US" dirty="0"/>
          </a:p>
        </p:txBody>
      </p:sp>
      <p:sp>
        <p:nvSpPr>
          <p:cNvPr id="8" name="TextBox 7">
            <a:extLst>
              <a:ext uri="{FF2B5EF4-FFF2-40B4-BE49-F238E27FC236}">
                <a16:creationId xmlns:a16="http://schemas.microsoft.com/office/drawing/2014/main" id="{8A104BEE-9E0A-4166-9DD6-E87A7BC9CE91}"/>
              </a:ext>
            </a:extLst>
          </p:cNvPr>
          <p:cNvSpPr txBox="1"/>
          <p:nvPr/>
        </p:nvSpPr>
        <p:spPr>
          <a:xfrm>
            <a:off x="9633856" y="84730"/>
            <a:ext cx="2558143" cy="307777"/>
          </a:xfrm>
          <a:prstGeom prst="rect">
            <a:avLst/>
          </a:prstGeom>
          <a:noFill/>
        </p:spPr>
        <p:txBody>
          <a:bodyPr wrap="square" rtlCol="0">
            <a:spAutoFit/>
          </a:bodyPr>
          <a:lstStyle/>
          <a:p>
            <a:r>
              <a:rPr lang="en-US" sz="1400" b="1" dirty="0"/>
              <a:t>  What policy distortions?</a:t>
            </a:r>
          </a:p>
        </p:txBody>
      </p:sp>
    </p:spTree>
    <p:extLst>
      <p:ext uri="{BB962C8B-B14F-4D97-AF65-F5344CB8AC3E}">
        <p14:creationId xmlns:p14="http://schemas.microsoft.com/office/powerpoint/2010/main" val="318698005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a:extLst>
              <a:ext uri="{FF2B5EF4-FFF2-40B4-BE49-F238E27FC236}">
                <a16:creationId xmlns:a16="http://schemas.microsoft.com/office/drawing/2014/main" id="{F2B53B61-7329-48E7-B073-A2473ABE46D1}"/>
              </a:ext>
            </a:extLst>
          </p:cNvPr>
          <p:cNvSpPr>
            <a:spLocks noGrp="1"/>
          </p:cNvSpPr>
          <p:nvPr>
            <p:ph type="body" sz="quarter" idx="10"/>
          </p:nvPr>
        </p:nvSpPr>
        <p:spPr>
          <a:xfrm>
            <a:off x="1238250" y="2449436"/>
            <a:ext cx="9715500" cy="1959128"/>
          </a:xfrm>
        </p:spPr>
        <p:txBody>
          <a:bodyPr>
            <a:normAutofit lnSpcReduction="10000"/>
          </a:bodyPr>
          <a:lstStyle/>
          <a:p>
            <a:pPr algn="ctr"/>
            <a:r>
              <a:rPr lang="en-US" sz="4000" dirty="0"/>
              <a:t>Does informality help NA economies buffer negative economic shocks? Can it slow the recovery from the pandemic crisis?</a:t>
            </a:r>
          </a:p>
          <a:p>
            <a:endParaRPr lang="en-US" dirty="0"/>
          </a:p>
        </p:txBody>
      </p:sp>
    </p:spTree>
    <p:extLst>
      <p:ext uri="{BB962C8B-B14F-4D97-AF65-F5344CB8AC3E}">
        <p14:creationId xmlns:p14="http://schemas.microsoft.com/office/powerpoint/2010/main" val="3519639727"/>
      </p:ext>
    </p:extLst>
  </p:cSld>
  <p:clrMapOvr>
    <a:masterClrMapping/>
  </p:clrMapOvr>
  <p:transition>
    <p:fad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48C6AA-8CE8-4286-A4A4-EB2810901EAC}"/>
              </a:ext>
            </a:extLst>
          </p:cNvPr>
          <p:cNvSpPr>
            <a:spLocks noGrp="1"/>
          </p:cNvSpPr>
          <p:nvPr>
            <p:ph type="title"/>
          </p:nvPr>
        </p:nvSpPr>
        <p:spPr>
          <a:xfrm>
            <a:off x="587829" y="491385"/>
            <a:ext cx="10624457" cy="978486"/>
          </a:xfrm>
        </p:spPr>
        <p:txBody>
          <a:bodyPr>
            <a:noAutofit/>
          </a:bodyPr>
          <a:lstStyle/>
          <a:p>
            <a:pPr lvl="0"/>
            <a:r>
              <a:rPr lang="en-US" sz="2800" dirty="0"/>
              <a:t>Okun’s law: unemployment responds less to output in countries with larger informal sectors</a:t>
            </a:r>
            <a:endParaRPr lang="en-US" sz="1200" dirty="0"/>
          </a:p>
        </p:txBody>
      </p:sp>
      <p:sp>
        <p:nvSpPr>
          <p:cNvPr id="8" name="TextBox 7">
            <a:extLst>
              <a:ext uri="{FF2B5EF4-FFF2-40B4-BE49-F238E27FC236}">
                <a16:creationId xmlns:a16="http://schemas.microsoft.com/office/drawing/2014/main" id="{6E6849A0-9F20-41D5-AAF4-F8E129F0BB80}"/>
              </a:ext>
            </a:extLst>
          </p:cNvPr>
          <p:cNvSpPr txBox="1"/>
          <p:nvPr/>
        </p:nvSpPr>
        <p:spPr>
          <a:xfrm>
            <a:off x="8136294" y="84730"/>
            <a:ext cx="4055706" cy="523220"/>
          </a:xfrm>
          <a:prstGeom prst="rect">
            <a:avLst/>
          </a:prstGeom>
          <a:noFill/>
        </p:spPr>
        <p:txBody>
          <a:bodyPr wrap="square" rtlCol="0">
            <a:spAutoFit/>
          </a:bodyPr>
          <a:lstStyle/>
          <a:p>
            <a:r>
              <a:rPr lang="en-US" sz="1400" b="1" dirty="0"/>
              <a:t>Informality and the business cycle</a:t>
            </a:r>
          </a:p>
          <a:p>
            <a:endParaRPr lang="en-US" sz="1400" b="1" dirty="0"/>
          </a:p>
        </p:txBody>
      </p:sp>
      <p:pic>
        <p:nvPicPr>
          <p:cNvPr id="3" name="Picture 2">
            <a:extLst>
              <a:ext uri="{FF2B5EF4-FFF2-40B4-BE49-F238E27FC236}">
                <a16:creationId xmlns:a16="http://schemas.microsoft.com/office/drawing/2014/main" id="{A6F2B5DD-FACA-3C51-7CD8-AB3533DB07DB}"/>
              </a:ext>
            </a:extLst>
          </p:cNvPr>
          <p:cNvPicPr>
            <a:picLocks/>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85719" y="2349062"/>
            <a:ext cx="3749040" cy="3291840"/>
          </a:xfrm>
          <a:prstGeom prst="rect">
            <a:avLst/>
          </a:prstGeom>
          <a:noFill/>
          <a:ln>
            <a:noFill/>
          </a:ln>
        </p:spPr>
      </p:pic>
      <mc:AlternateContent xmlns:mc="http://schemas.openxmlformats.org/markup-compatibility/2006" xmlns:a14="http://schemas.microsoft.com/office/drawing/2010/main">
        <mc:Choice Requires="a14">
          <p:sp>
            <p:nvSpPr>
              <p:cNvPr id="5" name="TextBox 4">
                <a:extLst>
                  <a:ext uri="{FF2B5EF4-FFF2-40B4-BE49-F238E27FC236}">
                    <a16:creationId xmlns:a16="http://schemas.microsoft.com/office/drawing/2014/main" id="{A0D7179B-C763-4142-CACD-2AE06154A44C}"/>
                  </a:ext>
                </a:extLst>
              </p:cNvPr>
              <p:cNvSpPr txBox="1"/>
              <p:nvPr/>
            </p:nvSpPr>
            <p:spPr>
              <a:xfrm>
                <a:off x="102476" y="1773411"/>
                <a:ext cx="6094948" cy="369332"/>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Sub>
                        <m:sSubPr>
                          <m:ctrlPr>
                            <a:rPr lang="en-US" i="1" smtClean="0">
                              <a:solidFill>
                                <a:srgbClr val="836967"/>
                              </a:solidFill>
                              <a:latin typeface="Cambria Math" panose="02040503050406030204" pitchFamily="18" charset="0"/>
                            </a:rPr>
                          </m:ctrlPr>
                        </m:sSubPr>
                        <m:e>
                          <m:r>
                            <a:rPr lang="en-US" i="1">
                              <a:latin typeface="Cambria Math" panose="02040503050406030204" pitchFamily="18" charset="0"/>
                            </a:rPr>
                            <m:t>𝑢</m:t>
                          </m:r>
                        </m:e>
                        <m:sub>
                          <m:r>
                            <a:rPr lang="en-US" i="1">
                              <a:latin typeface="Cambria Math" panose="02040503050406030204" pitchFamily="18" charset="0"/>
                            </a:rPr>
                            <m:t>𝑡</m:t>
                          </m:r>
                        </m:sub>
                      </m:sSub>
                      <m:r>
                        <a:rPr lang="en-US" i="0">
                          <a:latin typeface="Cambria Math" panose="02040503050406030204" pitchFamily="18" charset="0"/>
                        </a:rPr>
                        <m:t>−</m:t>
                      </m:r>
                      <m:sSubSup>
                        <m:sSubSupPr>
                          <m:ctrlPr>
                            <a:rPr lang="en-US" i="1">
                              <a:solidFill>
                                <a:srgbClr val="836967"/>
                              </a:solidFill>
                              <a:latin typeface="Cambria Math" panose="02040503050406030204" pitchFamily="18" charset="0"/>
                            </a:rPr>
                          </m:ctrlPr>
                        </m:sSubSupPr>
                        <m:e>
                          <m:r>
                            <a:rPr lang="en-US" i="1">
                              <a:latin typeface="Cambria Math" panose="02040503050406030204" pitchFamily="18" charset="0"/>
                            </a:rPr>
                            <m:t>𝑢</m:t>
                          </m:r>
                        </m:e>
                        <m:sub>
                          <m:r>
                            <a:rPr lang="en-US" i="1">
                              <a:latin typeface="Cambria Math" panose="02040503050406030204" pitchFamily="18" charset="0"/>
                            </a:rPr>
                            <m:t>𝑡</m:t>
                          </m:r>
                        </m:sub>
                        <m:sup>
                          <m:r>
                            <a:rPr lang="en-US" i="0">
                              <a:latin typeface="Cambria Math" panose="02040503050406030204" pitchFamily="18" charset="0"/>
                            </a:rPr>
                            <m:t>∗</m:t>
                          </m:r>
                        </m:sup>
                      </m:sSubSup>
                      <m:r>
                        <a:rPr lang="en-US" i="0">
                          <a:latin typeface="Cambria Math" panose="02040503050406030204" pitchFamily="18" charset="0"/>
                        </a:rPr>
                        <m:t>= </m:t>
                      </m:r>
                      <m:sSup>
                        <m:sSupPr>
                          <m:ctrlPr>
                            <a:rPr lang="en-US" i="1">
                              <a:solidFill>
                                <a:srgbClr val="836967"/>
                              </a:solidFill>
                              <a:latin typeface="Cambria Math" panose="02040503050406030204" pitchFamily="18" charset="0"/>
                            </a:rPr>
                          </m:ctrlPr>
                        </m:sSupPr>
                        <m:e>
                          <m:r>
                            <a:rPr lang="en-US" i="1">
                              <a:latin typeface="Cambria Math" panose="02040503050406030204" pitchFamily="18" charset="0"/>
                            </a:rPr>
                            <m:t>𝛽</m:t>
                          </m:r>
                        </m:e>
                        <m:sup>
                          <m:r>
                            <a:rPr lang="en-US" i="1">
                              <a:latin typeface="Cambria Math" panose="02040503050406030204" pitchFamily="18" charset="0"/>
                            </a:rPr>
                            <m:t>𝑔</m:t>
                          </m:r>
                        </m:sup>
                      </m:sSup>
                      <m:d>
                        <m:dPr>
                          <m:ctrlPr>
                            <a:rPr lang="en-US" i="1">
                              <a:latin typeface="Cambria Math" panose="02040503050406030204" pitchFamily="18" charset="0"/>
                            </a:rPr>
                          </m:ctrlPr>
                        </m:dPr>
                        <m:e>
                          <m:sSub>
                            <m:sSubPr>
                              <m:ctrlPr>
                                <a:rPr lang="en-US" i="1">
                                  <a:solidFill>
                                    <a:srgbClr val="836967"/>
                                  </a:solidFill>
                                  <a:latin typeface="Cambria Math" panose="02040503050406030204" pitchFamily="18" charset="0"/>
                                </a:rPr>
                              </m:ctrlPr>
                            </m:sSubPr>
                            <m:e>
                              <m:r>
                                <a:rPr lang="en-US" i="1">
                                  <a:latin typeface="Cambria Math" panose="02040503050406030204" pitchFamily="18" charset="0"/>
                                </a:rPr>
                                <m:t>𝑦</m:t>
                              </m:r>
                            </m:e>
                            <m:sub>
                              <m:r>
                                <a:rPr lang="en-US" i="1">
                                  <a:latin typeface="Cambria Math" panose="02040503050406030204" pitchFamily="18" charset="0"/>
                                </a:rPr>
                                <m:t>𝑡</m:t>
                              </m:r>
                            </m:sub>
                          </m:sSub>
                          <m:r>
                            <a:rPr lang="en-US" i="0">
                              <a:latin typeface="Cambria Math" panose="02040503050406030204" pitchFamily="18" charset="0"/>
                            </a:rPr>
                            <m:t>−</m:t>
                          </m:r>
                          <m:sSubSup>
                            <m:sSubSupPr>
                              <m:ctrlPr>
                                <a:rPr lang="en-US" i="1">
                                  <a:solidFill>
                                    <a:srgbClr val="836967"/>
                                  </a:solidFill>
                                  <a:latin typeface="Cambria Math" panose="02040503050406030204" pitchFamily="18" charset="0"/>
                                </a:rPr>
                              </m:ctrlPr>
                            </m:sSubSupPr>
                            <m:e>
                              <m:r>
                                <a:rPr lang="en-US" i="1">
                                  <a:latin typeface="Cambria Math" panose="02040503050406030204" pitchFamily="18" charset="0"/>
                                </a:rPr>
                                <m:t>𝑦</m:t>
                              </m:r>
                            </m:e>
                            <m:sub>
                              <m:r>
                                <a:rPr lang="en-US" i="1">
                                  <a:latin typeface="Cambria Math" panose="02040503050406030204" pitchFamily="18" charset="0"/>
                                </a:rPr>
                                <m:t>𝑡</m:t>
                              </m:r>
                            </m:sub>
                            <m:sup>
                              <m:r>
                                <a:rPr lang="en-US" i="0">
                                  <a:latin typeface="Cambria Math" panose="02040503050406030204" pitchFamily="18" charset="0"/>
                                </a:rPr>
                                <m:t>∗</m:t>
                              </m:r>
                            </m:sup>
                          </m:sSubSup>
                        </m:e>
                      </m:d>
                      <m:r>
                        <a:rPr lang="en-US" i="0">
                          <a:latin typeface="Cambria Math" panose="02040503050406030204" pitchFamily="18" charset="0"/>
                        </a:rPr>
                        <m:t>+</m:t>
                      </m:r>
                      <m:sSub>
                        <m:sSubPr>
                          <m:ctrlPr>
                            <a:rPr lang="en-US" i="1">
                              <a:solidFill>
                                <a:srgbClr val="836967"/>
                              </a:solidFill>
                              <a:latin typeface="Cambria Math" panose="02040503050406030204" pitchFamily="18" charset="0"/>
                            </a:rPr>
                          </m:ctrlPr>
                        </m:sSubPr>
                        <m:e>
                          <m:r>
                            <a:rPr lang="en-US" i="1">
                              <a:latin typeface="Cambria Math" panose="02040503050406030204" pitchFamily="18" charset="0"/>
                            </a:rPr>
                            <m:t>𝜀</m:t>
                          </m:r>
                        </m:e>
                        <m:sub>
                          <m:r>
                            <a:rPr lang="en-US" i="1">
                              <a:latin typeface="Cambria Math" panose="02040503050406030204" pitchFamily="18" charset="0"/>
                            </a:rPr>
                            <m:t>𝑡</m:t>
                          </m:r>
                        </m:sub>
                      </m:sSub>
                    </m:oMath>
                  </m:oMathPara>
                </a14:m>
                <a:endParaRPr lang="en-US" dirty="0"/>
              </a:p>
            </p:txBody>
          </p:sp>
        </mc:Choice>
        <mc:Fallback xmlns="">
          <p:sp>
            <p:nvSpPr>
              <p:cNvPr id="5" name="TextBox 4">
                <a:extLst>
                  <a:ext uri="{FF2B5EF4-FFF2-40B4-BE49-F238E27FC236}">
                    <a16:creationId xmlns:a16="http://schemas.microsoft.com/office/drawing/2014/main" id="{A0D7179B-C763-4142-CACD-2AE06154A44C}"/>
                  </a:ext>
                </a:extLst>
              </p:cNvPr>
              <p:cNvSpPr txBox="1">
                <a:spLocks noRot="1" noChangeAspect="1" noMove="1" noResize="1" noEditPoints="1" noAdjustHandles="1" noChangeArrowheads="1" noChangeShapeType="1" noTextEdit="1"/>
              </p:cNvSpPr>
              <p:nvPr/>
            </p:nvSpPr>
            <p:spPr>
              <a:xfrm>
                <a:off x="102476" y="1773411"/>
                <a:ext cx="6094948" cy="369332"/>
              </a:xfrm>
              <a:prstGeom prst="rect">
                <a:avLst/>
              </a:prstGeom>
              <a:blipFill>
                <a:blip r:embed="rId4"/>
                <a:stretch>
                  <a:fillRect b="-15000"/>
                </a:stretch>
              </a:blipFill>
            </p:spPr>
            <p:txBody>
              <a:bodyPr/>
              <a:lstStyle/>
              <a:p>
                <a:r>
                  <a:rPr lang="en-US">
                    <a:noFill/>
                  </a:rPr>
                  <a:t> </a:t>
                </a:r>
              </a:p>
            </p:txBody>
          </p:sp>
        </mc:Fallback>
      </mc:AlternateContent>
      <p:pic>
        <p:nvPicPr>
          <p:cNvPr id="6" name="Picture 5">
            <a:extLst>
              <a:ext uri="{FF2B5EF4-FFF2-40B4-BE49-F238E27FC236}">
                <a16:creationId xmlns:a16="http://schemas.microsoft.com/office/drawing/2014/main" id="{49829C91-6D0D-BBBB-4D18-7406CCF1B7C2}"/>
              </a:ext>
            </a:extLst>
          </p:cNvPr>
          <p:cNvPicPr>
            <a:picLocks/>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064002" y="2142743"/>
            <a:ext cx="3749040" cy="3291840"/>
          </a:xfrm>
          <a:prstGeom prst="rect">
            <a:avLst/>
          </a:prstGeom>
          <a:noFill/>
          <a:ln>
            <a:noFill/>
          </a:ln>
        </p:spPr>
      </p:pic>
    </p:spTree>
    <p:extLst>
      <p:ext uri="{BB962C8B-B14F-4D97-AF65-F5344CB8AC3E}">
        <p14:creationId xmlns:p14="http://schemas.microsoft.com/office/powerpoint/2010/main" val="2152984137"/>
      </p:ext>
    </p:extLst>
  </p:cSld>
  <p:clrMapOvr>
    <a:masterClrMapping/>
  </p:clrMapOvr>
  <p:transition>
    <p:fad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48C6AA-8CE8-4286-A4A4-EB2810901EAC}"/>
              </a:ext>
            </a:extLst>
          </p:cNvPr>
          <p:cNvSpPr>
            <a:spLocks noGrp="1"/>
          </p:cNvSpPr>
          <p:nvPr>
            <p:ph type="title"/>
          </p:nvPr>
        </p:nvSpPr>
        <p:spPr>
          <a:xfrm>
            <a:off x="587829" y="491385"/>
            <a:ext cx="10624457" cy="978486"/>
          </a:xfrm>
        </p:spPr>
        <p:txBody>
          <a:bodyPr>
            <a:noAutofit/>
          </a:bodyPr>
          <a:lstStyle/>
          <a:p>
            <a:pPr lvl="0"/>
            <a:r>
              <a:rPr lang="en-US" sz="2800" dirty="0"/>
              <a:t>Informal employment is countercyclical: </a:t>
            </a:r>
            <a:r>
              <a:rPr lang="en-US" dirty="0"/>
              <a:t>r</a:t>
            </a:r>
            <a:r>
              <a:rPr lang="en-US" sz="2800" dirty="0"/>
              <a:t>egression analysis</a:t>
            </a:r>
            <a:endParaRPr lang="en-US" sz="1200" dirty="0"/>
          </a:p>
        </p:txBody>
      </p:sp>
      <p:sp>
        <p:nvSpPr>
          <p:cNvPr id="8" name="TextBox 7">
            <a:extLst>
              <a:ext uri="{FF2B5EF4-FFF2-40B4-BE49-F238E27FC236}">
                <a16:creationId xmlns:a16="http://schemas.microsoft.com/office/drawing/2014/main" id="{6E6849A0-9F20-41D5-AAF4-F8E129F0BB80}"/>
              </a:ext>
            </a:extLst>
          </p:cNvPr>
          <p:cNvSpPr txBox="1"/>
          <p:nvPr/>
        </p:nvSpPr>
        <p:spPr>
          <a:xfrm>
            <a:off x="8136294" y="84730"/>
            <a:ext cx="4055706" cy="523220"/>
          </a:xfrm>
          <a:prstGeom prst="rect">
            <a:avLst/>
          </a:prstGeom>
          <a:noFill/>
        </p:spPr>
        <p:txBody>
          <a:bodyPr wrap="square" rtlCol="0">
            <a:spAutoFit/>
          </a:bodyPr>
          <a:lstStyle/>
          <a:p>
            <a:r>
              <a:rPr lang="en-US" sz="1400" b="1" dirty="0"/>
              <a:t>Informality and the business cycle</a:t>
            </a:r>
          </a:p>
          <a:p>
            <a:endParaRPr lang="en-US" sz="1400" b="1" dirty="0"/>
          </a:p>
        </p:txBody>
      </p:sp>
      <p:pic>
        <p:nvPicPr>
          <p:cNvPr id="4" name="Picture 3">
            <a:extLst>
              <a:ext uri="{FF2B5EF4-FFF2-40B4-BE49-F238E27FC236}">
                <a16:creationId xmlns:a16="http://schemas.microsoft.com/office/drawing/2014/main" id="{6FCAC61B-A412-8095-9DD9-CC14B482C040}"/>
              </a:ext>
            </a:extLst>
          </p:cNvPr>
          <p:cNvPicPr>
            <a:picLocks/>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64547" y="2051303"/>
            <a:ext cx="3840480" cy="3383280"/>
          </a:xfrm>
          <a:prstGeom prst="rect">
            <a:avLst/>
          </a:prstGeom>
          <a:noFill/>
          <a:ln>
            <a:noFill/>
          </a:ln>
        </p:spPr>
      </p:pic>
      <p:pic>
        <p:nvPicPr>
          <p:cNvPr id="7" name="Picture 6">
            <a:extLst>
              <a:ext uri="{FF2B5EF4-FFF2-40B4-BE49-F238E27FC236}">
                <a16:creationId xmlns:a16="http://schemas.microsoft.com/office/drawing/2014/main" id="{0C107D24-0FE9-75FB-FED7-5D5CE4FC645E}"/>
              </a:ext>
            </a:extLst>
          </p:cNvPr>
          <p:cNvPicPr>
            <a:picLocks/>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991481" y="2096814"/>
            <a:ext cx="3840480" cy="3383280"/>
          </a:xfrm>
          <a:prstGeom prst="rect">
            <a:avLst/>
          </a:prstGeom>
          <a:noFill/>
          <a:ln>
            <a:noFill/>
          </a:ln>
        </p:spPr>
      </p:pic>
    </p:spTree>
    <p:extLst>
      <p:ext uri="{BB962C8B-B14F-4D97-AF65-F5344CB8AC3E}">
        <p14:creationId xmlns:p14="http://schemas.microsoft.com/office/powerpoint/2010/main" val="2430597031"/>
      </p:ext>
    </p:extLst>
  </p:cSld>
  <p:clrMapOvr>
    <a:masterClrMapping/>
  </p:clrMapOvr>
  <p:transition>
    <p:fad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48C6AA-8CE8-4286-A4A4-EB2810901EAC}"/>
              </a:ext>
            </a:extLst>
          </p:cNvPr>
          <p:cNvSpPr>
            <a:spLocks noGrp="1"/>
          </p:cNvSpPr>
          <p:nvPr>
            <p:ph type="title"/>
          </p:nvPr>
        </p:nvSpPr>
        <p:spPr>
          <a:xfrm>
            <a:off x="482357" y="349356"/>
            <a:ext cx="11435669" cy="1159722"/>
          </a:xfrm>
        </p:spPr>
        <p:txBody>
          <a:bodyPr>
            <a:noAutofit/>
          </a:bodyPr>
          <a:lstStyle/>
          <a:p>
            <a:pPr lvl="0"/>
            <a:r>
              <a:rPr lang="en-US" sz="2800" dirty="0"/>
              <a:t>Event analysis: in upswings, countries with higher informality experience a slower rebound in employment  </a:t>
            </a:r>
          </a:p>
        </p:txBody>
      </p:sp>
      <p:pic>
        <p:nvPicPr>
          <p:cNvPr id="21" name="Picture 20">
            <a:extLst>
              <a:ext uri="{FF2B5EF4-FFF2-40B4-BE49-F238E27FC236}">
                <a16:creationId xmlns:a16="http://schemas.microsoft.com/office/drawing/2014/main" id="{4B56C305-9BC8-4BB7-9CE1-84705BB72822}"/>
              </a:ext>
            </a:extLst>
          </p:cNvPr>
          <p:cNvPicPr>
            <a:picLocks noChangeAspect="1"/>
          </p:cNvPicPr>
          <p:nvPr/>
        </p:nvPicPr>
        <p:blipFill>
          <a:blip r:embed="rId3"/>
          <a:stretch>
            <a:fillRect/>
          </a:stretch>
        </p:blipFill>
        <p:spPr>
          <a:xfrm>
            <a:off x="866054" y="1450271"/>
            <a:ext cx="4179328" cy="2121813"/>
          </a:xfrm>
          <a:prstGeom prst="rect">
            <a:avLst/>
          </a:prstGeom>
        </p:spPr>
      </p:pic>
      <p:pic>
        <p:nvPicPr>
          <p:cNvPr id="23" name="Picture 22">
            <a:extLst>
              <a:ext uri="{FF2B5EF4-FFF2-40B4-BE49-F238E27FC236}">
                <a16:creationId xmlns:a16="http://schemas.microsoft.com/office/drawing/2014/main" id="{FC40C971-0E4A-448B-B34A-5370900E696A}"/>
              </a:ext>
            </a:extLst>
          </p:cNvPr>
          <p:cNvPicPr>
            <a:picLocks noChangeAspect="1"/>
          </p:cNvPicPr>
          <p:nvPr/>
        </p:nvPicPr>
        <p:blipFill>
          <a:blip r:embed="rId4"/>
          <a:stretch>
            <a:fillRect/>
          </a:stretch>
        </p:blipFill>
        <p:spPr>
          <a:xfrm>
            <a:off x="974986" y="3990788"/>
            <a:ext cx="4179328" cy="2126099"/>
          </a:xfrm>
          <a:prstGeom prst="rect">
            <a:avLst/>
          </a:prstGeom>
        </p:spPr>
      </p:pic>
      <p:pic>
        <p:nvPicPr>
          <p:cNvPr id="24" name="Picture 23">
            <a:extLst>
              <a:ext uri="{FF2B5EF4-FFF2-40B4-BE49-F238E27FC236}">
                <a16:creationId xmlns:a16="http://schemas.microsoft.com/office/drawing/2014/main" id="{C88BBB51-31E7-4FFD-BD06-1E8E88EDACB6}"/>
              </a:ext>
            </a:extLst>
          </p:cNvPr>
          <p:cNvPicPr>
            <a:picLocks noChangeAspect="1"/>
          </p:cNvPicPr>
          <p:nvPr/>
        </p:nvPicPr>
        <p:blipFill>
          <a:blip r:embed="rId5"/>
          <a:stretch>
            <a:fillRect/>
          </a:stretch>
        </p:blipFill>
        <p:spPr>
          <a:xfrm>
            <a:off x="7037687" y="1495146"/>
            <a:ext cx="4183615" cy="2121813"/>
          </a:xfrm>
          <a:prstGeom prst="rect">
            <a:avLst/>
          </a:prstGeom>
        </p:spPr>
      </p:pic>
      <p:sp>
        <p:nvSpPr>
          <p:cNvPr id="8" name="TextBox 7">
            <a:extLst>
              <a:ext uri="{FF2B5EF4-FFF2-40B4-BE49-F238E27FC236}">
                <a16:creationId xmlns:a16="http://schemas.microsoft.com/office/drawing/2014/main" id="{63295E2C-EC3F-4DC0-9900-919E34C7F562}"/>
              </a:ext>
            </a:extLst>
          </p:cNvPr>
          <p:cNvSpPr txBox="1"/>
          <p:nvPr/>
        </p:nvSpPr>
        <p:spPr>
          <a:xfrm>
            <a:off x="8991600" y="84730"/>
            <a:ext cx="3200400" cy="523220"/>
          </a:xfrm>
          <a:prstGeom prst="rect">
            <a:avLst/>
          </a:prstGeom>
          <a:noFill/>
        </p:spPr>
        <p:txBody>
          <a:bodyPr wrap="square" rtlCol="0">
            <a:spAutoFit/>
          </a:bodyPr>
          <a:lstStyle/>
          <a:p>
            <a:r>
              <a:rPr lang="en-US" sz="1400" b="1" dirty="0"/>
              <a:t>Informality and the business cycle</a:t>
            </a:r>
          </a:p>
          <a:p>
            <a:endParaRPr lang="en-US" sz="1400" b="1" dirty="0"/>
          </a:p>
        </p:txBody>
      </p:sp>
      <p:sp>
        <p:nvSpPr>
          <p:cNvPr id="10" name="Rectangle: Rounded Corners 9">
            <a:extLst>
              <a:ext uri="{FF2B5EF4-FFF2-40B4-BE49-F238E27FC236}">
                <a16:creationId xmlns:a16="http://schemas.microsoft.com/office/drawing/2014/main" id="{5EE1EEC8-F9C9-40D5-8D70-73DDF90B0A07}"/>
              </a:ext>
            </a:extLst>
          </p:cNvPr>
          <p:cNvSpPr/>
          <p:nvPr/>
        </p:nvSpPr>
        <p:spPr>
          <a:xfrm>
            <a:off x="10316902" y="1767166"/>
            <a:ext cx="900112" cy="1471109"/>
          </a:xfrm>
          <a:prstGeom prst="roundRect">
            <a:avLst/>
          </a:prstGeom>
          <a:noFill/>
          <a:ln w="38100">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Rounded Corners 10">
            <a:extLst>
              <a:ext uri="{FF2B5EF4-FFF2-40B4-BE49-F238E27FC236}">
                <a16:creationId xmlns:a16="http://schemas.microsoft.com/office/drawing/2014/main" id="{DD366C2C-4472-461F-9743-929AB9BDF2E6}"/>
              </a:ext>
            </a:extLst>
          </p:cNvPr>
          <p:cNvSpPr/>
          <p:nvPr/>
        </p:nvSpPr>
        <p:spPr>
          <a:xfrm>
            <a:off x="4147414" y="1709293"/>
            <a:ext cx="900112" cy="1471109"/>
          </a:xfrm>
          <a:prstGeom prst="roundRect">
            <a:avLst/>
          </a:prstGeom>
          <a:noFill/>
          <a:ln w="38100">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Rounded Corners 11">
            <a:extLst>
              <a:ext uri="{FF2B5EF4-FFF2-40B4-BE49-F238E27FC236}">
                <a16:creationId xmlns:a16="http://schemas.microsoft.com/office/drawing/2014/main" id="{D46C3C15-A21D-4075-8FC6-E52694CBBC28}"/>
              </a:ext>
            </a:extLst>
          </p:cNvPr>
          <p:cNvSpPr/>
          <p:nvPr/>
        </p:nvSpPr>
        <p:spPr>
          <a:xfrm>
            <a:off x="4254202" y="4210255"/>
            <a:ext cx="900112" cy="1471109"/>
          </a:xfrm>
          <a:prstGeom prst="roundRect">
            <a:avLst/>
          </a:prstGeom>
          <a:noFill/>
          <a:ln w="38100">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Text Placeholder 2">
            <a:extLst>
              <a:ext uri="{FF2B5EF4-FFF2-40B4-BE49-F238E27FC236}">
                <a16:creationId xmlns:a16="http://schemas.microsoft.com/office/drawing/2014/main" id="{626217BF-576E-4933-8D44-891C1AA32EF3}"/>
              </a:ext>
            </a:extLst>
          </p:cNvPr>
          <p:cNvSpPr>
            <a:spLocks noGrp="1"/>
          </p:cNvSpPr>
          <p:nvPr>
            <p:ph type="body" sz="quarter" idx="10"/>
          </p:nvPr>
        </p:nvSpPr>
        <p:spPr>
          <a:xfrm>
            <a:off x="482357" y="6116887"/>
            <a:ext cx="11271154" cy="520698"/>
          </a:xfrm>
        </p:spPr>
        <p:txBody>
          <a:bodyPr>
            <a:noAutofit/>
          </a:bodyPr>
          <a:lstStyle/>
          <a:p>
            <a:pPr>
              <a:spcBef>
                <a:spcPts val="0"/>
              </a:spcBef>
            </a:pPr>
            <a:r>
              <a:rPr lang="en-US" sz="1125" dirty="0"/>
              <a:t>Source: IMF staff estimates.</a:t>
            </a:r>
          </a:p>
          <a:p>
            <a:pPr>
              <a:spcBef>
                <a:spcPts val="0"/>
              </a:spcBef>
            </a:pPr>
            <a:r>
              <a:rPr lang="en-US" sz="1125" dirty="0"/>
              <a:t>Note: The bars represent averages for upswings and downswings, while the red diamonds represent the median.</a:t>
            </a:r>
          </a:p>
        </p:txBody>
      </p:sp>
      <p:pic>
        <p:nvPicPr>
          <p:cNvPr id="3" name="Picture 2">
            <a:extLst>
              <a:ext uri="{FF2B5EF4-FFF2-40B4-BE49-F238E27FC236}">
                <a16:creationId xmlns:a16="http://schemas.microsoft.com/office/drawing/2014/main" id="{E6F80E96-35DD-5148-50E9-FAEC4B72B09A}"/>
              </a:ext>
            </a:extLst>
          </p:cNvPr>
          <p:cNvPicPr>
            <a:picLocks noChangeAspect="1"/>
          </p:cNvPicPr>
          <p:nvPr/>
        </p:nvPicPr>
        <p:blipFill>
          <a:blip r:embed="rId6"/>
          <a:stretch>
            <a:fillRect/>
          </a:stretch>
        </p:blipFill>
        <p:spPr>
          <a:xfrm>
            <a:off x="7037687" y="4022469"/>
            <a:ext cx="4179328" cy="2121813"/>
          </a:xfrm>
          <a:prstGeom prst="rect">
            <a:avLst/>
          </a:prstGeom>
        </p:spPr>
      </p:pic>
      <p:sp>
        <p:nvSpPr>
          <p:cNvPr id="4" name="Rectangle: Rounded Corners 3">
            <a:extLst>
              <a:ext uri="{FF2B5EF4-FFF2-40B4-BE49-F238E27FC236}">
                <a16:creationId xmlns:a16="http://schemas.microsoft.com/office/drawing/2014/main" id="{6A221BC1-DF9B-E1BA-B6DB-ED53729B92EB}"/>
              </a:ext>
            </a:extLst>
          </p:cNvPr>
          <p:cNvSpPr/>
          <p:nvPr/>
        </p:nvSpPr>
        <p:spPr>
          <a:xfrm>
            <a:off x="10316902" y="4152475"/>
            <a:ext cx="900112" cy="1471109"/>
          </a:xfrm>
          <a:prstGeom prst="roundRect">
            <a:avLst/>
          </a:prstGeom>
          <a:noFill/>
          <a:ln w="38100">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623108619"/>
      </p:ext>
    </p:extLst>
  </p:cSld>
  <p:clrMapOvr>
    <a:masterClrMapping/>
  </p:clrMapOvr>
  <p:transition>
    <p:fade/>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47CD4379-2902-460C-8AD5-9A1B1F51CAB1}"/>
              </a:ext>
            </a:extLst>
          </p:cNvPr>
          <p:cNvSpPr>
            <a:spLocks noGrp="1"/>
          </p:cNvSpPr>
          <p:nvPr>
            <p:ph type="title"/>
          </p:nvPr>
        </p:nvSpPr>
        <p:spPr>
          <a:xfrm>
            <a:off x="315615" y="363663"/>
            <a:ext cx="11011762" cy="903532"/>
          </a:xfrm>
        </p:spPr>
        <p:txBody>
          <a:bodyPr>
            <a:noAutofit/>
          </a:bodyPr>
          <a:lstStyle/>
          <a:p>
            <a:pPr lvl="0"/>
            <a:r>
              <a:rPr lang="en-US" sz="2800" dirty="0"/>
              <a:t>The pandemic crisis is different: informality did not act as a buffer</a:t>
            </a:r>
          </a:p>
        </p:txBody>
      </p:sp>
      <p:pic>
        <p:nvPicPr>
          <p:cNvPr id="3" name="Picture 2">
            <a:extLst>
              <a:ext uri="{FF2B5EF4-FFF2-40B4-BE49-F238E27FC236}">
                <a16:creationId xmlns:a16="http://schemas.microsoft.com/office/drawing/2014/main" id="{573ACEF9-7FE9-4EF9-991C-4115CCD6B7D0}"/>
              </a:ext>
            </a:extLst>
          </p:cNvPr>
          <p:cNvPicPr>
            <a:picLocks noChangeAspect="1"/>
          </p:cNvPicPr>
          <p:nvPr/>
        </p:nvPicPr>
        <p:blipFill>
          <a:blip r:embed="rId2"/>
          <a:stretch>
            <a:fillRect/>
          </a:stretch>
        </p:blipFill>
        <p:spPr>
          <a:xfrm>
            <a:off x="6753524" y="1120351"/>
            <a:ext cx="4509950" cy="2764547"/>
          </a:xfrm>
          <a:prstGeom prst="rect">
            <a:avLst/>
          </a:prstGeom>
        </p:spPr>
      </p:pic>
      <p:pic>
        <p:nvPicPr>
          <p:cNvPr id="4" name="Picture 3">
            <a:extLst>
              <a:ext uri="{FF2B5EF4-FFF2-40B4-BE49-F238E27FC236}">
                <a16:creationId xmlns:a16="http://schemas.microsoft.com/office/drawing/2014/main" id="{9F9D6D85-AB06-4C2E-AFA0-D57726BAEED6}"/>
              </a:ext>
            </a:extLst>
          </p:cNvPr>
          <p:cNvPicPr>
            <a:picLocks noChangeAspect="1"/>
          </p:cNvPicPr>
          <p:nvPr/>
        </p:nvPicPr>
        <p:blipFill>
          <a:blip r:embed="rId3"/>
          <a:stretch>
            <a:fillRect/>
          </a:stretch>
        </p:blipFill>
        <p:spPr>
          <a:xfrm>
            <a:off x="751209" y="3970064"/>
            <a:ext cx="4517731" cy="2764547"/>
          </a:xfrm>
          <a:prstGeom prst="rect">
            <a:avLst/>
          </a:prstGeom>
        </p:spPr>
      </p:pic>
      <p:pic>
        <p:nvPicPr>
          <p:cNvPr id="5" name="Picture 4">
            <a:extLst>
              <a:ext uri="{FF2B5EF4-FFF2-40B4-BE49-F238E27FC236}">
                <a16:creationId xmlns:a16="http://schemas.microsoft.com/office/drawing/2014/main" id="{1BA72CAF-8C33-479C-BF01-650C2C90B27B}"/>
              </a:ext>
            </a:extLst>
          </p:cNvPr>
          <p:cNvPicPr>
            <a:picLocks noChangeAspect="1"/>
          </p:cNvPicPr>
          <p:nvPr/>
        </p:nvPicPr>
        <p:blipFill>
          <a:blip r:embed="rId4"/>
          <a:stretch>
            <a:fillRect/>
          </a:stretch>
        </p:blipFill>
        <p:spPr>
          <a:xfrm>
            <a:off x="589896" y="1172224"/>
            <a:ext cx="4509950" cy="2764547"/>
          </a:xfrm>
          <a:prstGeom prst="rect">
            <a:avLst/>
          </a:prstGeom>
        </p:spPr>
      </p:pic>
      <p:sp>
        <p:nvSpPr>
          <p:cNvPr id="11" name="TextBox 10">
            <a:extLst>
              <a:ext uri="{FF2B5EF4-FFF2-40B4-BE49-F238E27FC236}">
                <a16:creationId xmlns:a16="http://schemas.microsoft.com/office/drawing/2014/main" id="{1ED602E8-A59B-4E8B-B460-9F412FB7F09C}"/>
              </a:ext>
            </a:extLst>
          </p:cNvPr>
          <p:cNvSpPr txBox="1"/>
          <p:nvPr/>
        </p:nvSpPr>
        <p:spPr>
          <a:xfrm>
            <a:off x="8893630" y="61288"/>
            <a:ext cx="3178630" cy="459228"/>
          </a:xfrm>
          <a:prstGeom prst="rect">
            <a:avLst/>
          </a:prstGeom>
          <a:noFill/>
        </p:spPr>
        <p:txBody>
          <a:bodyPr wrap="square" rtlCol="0">
            <a:spAutoFit/>
          </a:bodyPr>
          <a:lstStyle/>
          <a:p>
            <a:r>
              <a:rPr lang="en-US" sz="1400" b="1" dirty="0">
                <a:latin typeface="+mj-lt"/>
              </a:rPr>
              <a:t>Informality and the business cycle</a:t>
            </a:r>
          </a:p>
          <a:p>
            <a:endParaRPr lang="en-US" sz="984" b="1" dirty="0">
              <a:latin typeface="+mj-lt"/>
            </a:endParaRPr>
          </a:p>
        </p:txBody>
      </p:sp>
      <p:sp>
        <p:nvSpPr>
          <p:cNvPr id="13" name="Rectangle: Rounded Corners 12">
            <a:extLst>
              <a:ext uri="{FF2B5EF4-FFF2-40B4-BE49-F238E27FC236}">
                <a16:creationId xmlns:a16="http://schemas.microsoft.com/office/drawing/2014/main" id="{C0339E65-3747-4CC4-B10D-D091B75C2316}"/>
              </a:ext>
            </a:extLst>
          </p:cNvPr>
          <p:cNvSpPr/>
          <p:nvPr/>
        </p:nvSpPr>
        <p:spPr>
          <a:xfrm>
            <a:off x="10406640" y="1529556"/>
            <a:ext cx="729961" cy="1899444"/>
          </a:xfrm>
          <a:prstGeom prst="roundRect">
            <a:avLst/>
          </a:prstGeom>
          <a:noFill/>
          <a:ln w="38100">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66" dirty="0"/>
          </a:p>
        </p:txBody>
      </p:sp>
      <p:sp>
        <p:nvSpPr>
          <p:cNvPr id="18" name="Rectangle: Rounded Corners 17">
            <a:extLst>
              <a:ext uri="{FF2B5EF4-FFF2-40B4-BE49-F238E27FC236}">
                <a16:creationId xmlns:a16="http://schemas.microsoft.com/office/drawing/2014/main" id="{56332D69-B7CB-4798-8B8D-45E9D97A3708}"/>
              </a:ext>
            </a:extLst>
          </p:cNvPr>
          <p:cNvSpPr/>
          <p:nvPr/>
        </p:nvSpPr>
        <p:spPr>
          <a:xfrm>
            <a:off x="4339696" y="4447058"/>
            <a:ext cx="783556" cy="1748126"/>
          </a:xfrm>
          <a:prstGeom prst="roundRect">
            <a:avLst/>
          </a:prstGeom>
          <a:noFill/>
          <a:ln w="38100">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66" dirty="0"/>
          </a:p>
        </p:txBody>
      </p:sp>
      <p:sp>
        <p:nvSpPr>
          <p:cNvPr id="19" name="Rectangle: Rounded Corners 18">
            <a:extLst>
              <a:ext uri="{FF2B5EF4-FFF2-40B4-BE49-F238E27FC236}">
                <a16:creationId xmlns:a16="http://schemas.microsoft.com/office/drawing/2014/main" id="{E705EDB0-33EE-4889-9DD8-1CC001EFEE7E}"/>
              </a:ext>
            </a:extLst>
          </p:cNvPr>
          <p:cNvSpPr/>
          <p:nvPr/>
        </p:nvSpPr>
        <p:spPr>
          <a:xfrm>
            <a:off x="4237285" y="1587972"/>
            <a:ext cx="763464" cy="1748126"/>
          </a:xfrm>
          <a:prstGeom prst="roundRect">
            <a:avLst/>
          </a:prstGeom>
          <a:noFill/>
          <a:ln w="38100">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66" dirty="0"/>
          </a:p>
        </p:txBody>
      </p:sp>
      <p:pic>
        <p:nvPicPr>
          <p:cNvPr id="6" name="Picture 5">
            <a:extLst>
              <a:ext uri="{FF2B5EF4-FFF2-40B4-BE49-F238E27FC236}">
                <a16:creationId xmlns:a16="http://schemas.microsoft.com/office/drawing/2014/main" id="{85BE7D62-3FBC-17D6-2DB1-0D632869A844}"/>
              </a:ext>
            </a:extLst>
          </p:cNvPr>
          <p:cNvPicPr>
            <a:picLocks noChangeAspect="1"/>
          </p:cNvPicPr>
          <p:nvPr/>
        </p:nvPicPr>
        <p:blipFill>
          <a:blip r:embed="rId5"/>
          <a:stretch>
            <a:fillRect/>
          </a:stretch>
        </p:blipFill>
        <p:spPr>
          <a:xfrm>
            <a:off x="6923060" y="3970064"/>
            <a:ext cx="4517731" cy="2764547"/>
          </a:xfrm>
          <a:prstGeom prst="rect">
            <a:avLst/>
          </a:prstGeom>
        </p:spPr>
      </p:pic>
      <p:sp>
        <p:nvSpPr>
          <p:cNvPr id="8" name="Rectangle: Rounded Corners 7">
            <a:extLst>
              <a:ext uri="{FF2B5EF4-FFF2-40B4-BE49-F238E27FC236}">
                <a16:creationId xmlns:a16="http://schemas.microsoft.com/office/drawing/2014/main" id="{008D54FF-4968-F8F3-F229-BC2BBC9553DD}"/>
              </a:ext>
            </a:extLst>
          </p:cNvPr>
          <p:cNvSpPr/>
          <p:nvPr/>
        </p:nvSpPr>
        <p:spPr>
          <a:xfrm>
            <a:off x="10482945" y="4338652"/>
            <a:ext cx="763464" cy="1877570"/>
          </a:xfrm>
          <a:prstGeom prst="roundRect">
            <a:avLst/>
          </a:prstGeom>
          <a:noFill/>
          <a:ln w="38100">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66" dirty="0"/>
          </a:p>
        </p:txBody>
      </p:sp>
    </p:spTree>
    <p:extLst>
      <p:ext uri="{BB962C8B-B14F-4D97-AF65-F5344CB8AC3E}">
        <p14:creationId xmlns:p14="http://schemas.microsoft.com/office/powerpoint/2010/main" val="2312509096"/>
      </p:ext>
    </p:extLst>
  </p:cSld>
  <p:clrMapOvr>
    <a:masterClrMapping/>
  </p:clrMapOvr>
  <p:transition>
    <p:fade/>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a:extLst>
              <a:ext uri="{FF2B5EF4-FFF2-40B4-BE49-F238E27FC236}">
                <a16:creationId xmlns:a16="http://schemas.microsoft.com/office/drawing/2014/main" id="{F2B53B61-7329-48E7-B073-A2473ABE46D1}"/>
              </a:ext>
            </a:extLst>
          </p:cNvPr>
          <p:cNvSpPr>
            <a:spLocks noGrp="1"/>
          </p:cNvSpPr>
          <p:nvPr>
            <p:ph type="body" sz="quarter" idx="10"/>
          </p:nvPr>
        </p:nvSpPr>
        <p:spPr>
          <a:xfrm>
            <a:off x="1238250" y="2449436"/>
            <a:ext cx="9715500" cy="1959128"/>
          </a:xfrm>
        </p:spPr>
        <p:txBody>
          <a:bodyPr>
            <a:normAutofit/>
          </a:bodyPr>
          <a:lstStyle/>
          <a:p>
            <a:pPr algn="ctr"/>
            <a:r>
              <a:rPr lang="en-US" sz="4000" dirty="0"/>
              <a:t>Conclusions</a:t>
            </a:r>
            <a:endParaRPr lang="en-US" dirty="0"/>
          </a:p>
        </p:txBody>
      </p:sp>
    </p:spTree>
    <p:extLst>
      <p:ext uri="{BB962C8B-B14F-4D97-AF65-F5344CB8AC3E}">
        <p14:creationId xmlns:p14="http://schemas.microsoft.com/office/powerpoint/2010/main" val="1857548575"/>
      </p:ext>
    </p:extLst>
  </p:cSld>
  <p:clrMapOvr>
    <a:masterClrMapping/>
  </p:clrMapOvr>
  <p:transition>
    <p:fade/>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F918B00-3096-A141-2415-532B27AEC1E4}"/>
              </a:ext>
            </a:extLst>
          </p:cNvPr>
          <p:cNvSpPr>
            <a:spLocks noGrp="1"/>
          </p:cNvSpPr>
          <p:nvPr>
            <p:ph type="title"/>
          </p:nvPr>
        </p:nvSpPr>
        <p:spPr/>
        <p:txBody>
          <a:bodyPr/>
          <a:lstStyle/>
          <a:p>
            <a:r>
              <a:rPr lang="en-US" dirty="0"/>
              <a:t>Main points</a:t>
            </a:r>
          </a:p>
        </p:txBody>
      </p:sp>
      <p:sp>
        <p:nvSpPr>
          <p:cNvPr id="5" name="Text Placeholder 4">
            <a:extLst>
              <a:ext uri="{FF2B5EF4-FFF2-40B4-BE49-F238E27FC236}">
                <a16:creationId xmlns:a16="http://schemas.microsoft.com/office/drawing/2014/main" id="{332249CD-A793-A358-5855-146F000F2254}"/>
              </a:ext>
            </a:extLst>
          </p:cNvPr>
          <p:cNvSpPr>
            <a:spLocks noGrp="1"/>
          </p:cNvSpPr>
          <p:nvPr>
            <p:ph type="body" sz="quarter" idx="10"/>
          </p:nvPr>
        </p:nvSpPr>
        <p:spPr>
          <a:xfrm>
            <a:off x="757083" y="1469872"/>
            <a:ext cx="10491019" cy="4860591"/>
          </a:xfrm>
        </p:spPr>
        <p:txBody>
          <a:bodyPr>
            <a:normAutofit/>
          </a:bodyPr>
          <a:lstStyle/>
          <a:p>
            <a:pPr marL="342900" marR="0" indent="-342900">
              <a:spcBef>
                <a:spcPts val="0"/>
              </a:spcBef>
              <a:spcAft>
                <a:spcPts val="3000"/>
              </a:spcAft>
              <a:buFont typeface="+mj-lt"/>
              <a:buAutoNum type="arabicPeriod"/>
            </a:pPr>
            <a:r>
              <a:rPr lang="en-US" sz="2400" dirty="0">
                <a:effectLst/>
                <a:latin typeface="Arial" panose="020B0604020202020204" pitchFamily="34" charset="0"/>
                <a:ea typeface="SimSun" panose="02010600030101010101" pitchFamily="2" charset="-122"/>
                <a:cs typeface="Times New Roman" panose="02020603050405020304" pitchFamily="18" charset="0"/>
              </a:rPr>
              <a:t>The high level of informality in NA can be partly explained by a few key structural characteristics of these economies</a:t>
            </a:r>
          </a:p>
          <a:p>
            <a:pPr marL="342900" marR="0" indent="-342900">
              <a:spcBef>
                <a:spcPts val="0"/>
              </a:spcBef>
              <a:spcAft>
                <a:spcPts val="3000"/>
              </a:spcAft>
              <a:buFont typeface="+mj-lt"/>
              <a:buAutoNum type="arabicPeriod"/>
            </a:pPr>
            <a:r>
              <a:rPr lang="en-US" sz="2400" dirty="0">
                <a:effectLst/>
                <a:latin typeface="Arial" panose="020B0604020202020204" pitchFamily="34" charset="0"/>
                <a:ea typeface="SimSun" panose="02010600030101010101" pitchFamily="2" charset="-122"/>
                <a:cs typeface="Times New Roman" panose="02020603050405020304" pitchFamily="18" charset="0"/>
              </a:rPr>
              <a:t>However, a significant part of informality in NA is associated with policy distortions</a:t>
            </a:r>
          </a:p>
          <a:p>
            <a:pPr marL="342900" marR="0" indent="-342900">
              <a:spcBef>
                <a:spcPts val="0"/>
              </a:spcBef>
              <a:spcAft>
                <a:spcPts val="3000"/>
              </a:spcAft>
              <a:buFont typeface="+mj-lt"/>
              <a:buAutoNum type="arabicPeriod"/>
            </a:pPr>
            <a:r>
              <a:rPr lang="en-US" sz="2400" dirty="0">
                <a:effectLst/>
                <a:latin typeface="Arial" panose="020B0604020202020204" pitchFamily="34" charset="0"/>
                <a:ea typeface="SimSun" panose="02010600030101010101" pitchFamily="2" charset="-122"/>
                <a:cs typeface="Times New Roman" panose="02020603050405020304" pitchFamily="18" charset="0"/>
              </a:rPr>
              <a:t>Coordinated reforms to remove various policy distortions have the greatest impact on reducing excess informality. </a:t>
            </a:r>
          </a:p>
          <a:p>
            <a:pPr marL="342900" marR="0" indent="-342900">
              <a:spcBef>
                <a:spcPts val="0"/>
              </a:spcBef>
              <a:spcAft>
                <a:spcPts val="3000"/>
              </a:spcAft>
              <a:buFont typeface="+mj-lt"/>
              <a:buAutoNum type="arabicPeriod"/>
            </a:pPr>
            <a:r>
              <a:rPr lang="en-US" sz="2400" dirty="0">
                <a:effectLst/>
                <a:latin typeface="Arial" panose="020B0604020202020204" pitchFamily="34" charset="0"/>
                <a:ea typeface="SimSun" panose="02010600030101010101" pitchFamily="2" charset="-122"/>
                <a:cs typeface="Times New Roman" panose="02020603050405020304" pitchFamily="18" charset="0"/>
              </a:rPr>
              <a:t> </a:t>
            </a:r>
            <a:r>
              <a:rPr lang="en-US" sz="2400" dirty="0">
                <a:latin typeface="Arial" panose="020B0604020202020204" pitchFamily="34" charset="0"/>
                <a:ea typeface="SimSun" panose="02010600030101010101" pitchFamily="2" charset="-122"/>
                <a:cs typeface="Times New Roman" panose="02020603050405020304" pitchFamily="18" charset="0"/>
              </a:rPr>
              <a:t>I</a:t>
            </a:r>
            <a:r>
              <a:rPr lang="en-US" sz="2400" dirty="0">
                <a:effectLst/>
                <a:latin typeface="Arial" panose="020B0604020202020204" pitchFamily="34" charset="0"/>
                <a:ea typeface="SimSun" panose="02010600030101010101" pitchFamily="2" charset="-122"/>
                <a:cs typeface="Times New Roman" panose="02020603050405020304" pitchFamily="18" charset="0"/>
              </a:rPr>
              <a:t>nformality has traditionally buffered regional labor markets against the impact of recessions: but the pandemic crisis has been different </a:t>
            </a:r>
            <a:endParaRPr lang="en-US" sz="2400" dirty="0"/>
          </a:p>
        </p:txBody>
      </p:sp>
    </p:spTree>
    <p:extLst>
      <p:ext uri="{BB962C8B-B14F-4D97-AF65-F5344CB8AC3E}">
        <p14:creationId xmlns:p14="http://schemas.microsoft.com/office/powerpoint/2010/main" val="2563417414"/>
      </p:ext>
    </p:extLst>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1C94FB65-BA37-4A42-9609-735496BEE92B}"/>
              </a:ext>
            </a:extLst>
          </p:cNvPr>
          <p:cNvSpPr>
            <a:spLocks noGrp="1"/>
          </p:cNvSpPr>
          <p:nvPr>
            <p:ph type="title"/>
          </p:nvPr>
        </p:nvSpPr>
        <p:spPr>
          <a:xfrm>
            <a:off x="353961" y="491385"/>
            <a:ext cx="10601377" cy="978486"/>
          </a:xfrm>
        </p:spPr>
        <p:txBody>
          <a:bodyPr/>
          <a:lstStyle/>
          <a:p>
            <a:r>
              <a:rPr lang="en-US" dirty="0"/>
              <a:t>The paper addresses three questions</a:t>
            </a:r>
          </a:p>
        </p:txBody>
      </p:sp>
      <p:sp>
        <p:nvSpPr>
          <p:cNvPr id="6" name="Text Placeholder 5">
            <a:extLst>
              <a:ext uri="{FF2B5EF4-FFF2-40B4-BE49-F238E27FC236}">
                <a16:creationId xmlns:a16="http://schemas.microsoft.com/office/drawing/2014/main" id="{35440738-0E53-4946-A514-BAB24F614A10}"/>
              </a:ext>
            </a:extLst>
          </p:cNvPr>
          <p:cNvSpPr>
            <a:spLocks noGrp="1"/>
          </p:cNvSpPr>
          <p:nvPr>
            <p:ph type="body" sz="quarter" idx="10"/>
          </p:nvPr>
        </p:nvSpPr>
        <p:spPr>
          <a:xfrm>
            <a:off x="865239" y="1469872"/>
            <a:ext cx="10090099" cy="4860591"/>
          </a:xfrm>
        </p:spPr>
        <p:txBody>
          <a:bodyPr>
            <a:normAutofit fontScale="32500" lnSpcReduction="20000"/>
          </a:bodyPr>
          <a:lstStyle/>
          <a:p>
            <a:pPr marL="342900" marR="0" indent="-342900">
              <a:lnSpc>
                <a:spcPct val="125000"/>
              </a:lnSpc>
              <a:spcBef>
                <a:spcPts val="0"/>
              </a:spcBef>
              <a:spcAft>
                <a:spcPts val="3600"/>
              </a:spcAft>
              <a:buFont typeface="+mj-lt"/>
              <a:buAutoNum type="arabicPeriod"/>
            </a:pPr>
            <a:r>
              <a:rPr lang="en-US" sz="7000" dirty="0">
                <a:effectLst/>
                <a:latin typeface="Arial" panose="020B0604020202020204" pitchFamily="34" charset="0"/>
                <a:ea typeface="SimSun" panose="02010600030101010101" pitchFamily="2" charset="-122"/>
                <a:cs typeface="Times New Roman" panose="02020603050405020304" pitchFamily="18" charset="0"/>
              </a:rPr>
              <a:t>To what extent is informality in North African countries explained by their level of development, as opposed to policy distortions?</a:t>
            </a:r>
          </a:p>
          <a:p>
            <a:pPr marL="342900" marR="0" indent="-342900">
              <a:lnSpc>
                <a:spcPct val="125000"/>
              </a:lnSpc>
              <a:spcBef>
                <a:spcPts val="0"/>
              </a:spcBef>
              <a:spcAft>
                <a:spcPts val="3600"/>
              </a:spcAft>
              <a:buFont typeface="+mj-lt"/>
              <a:buAutoNum type="arabicPeriod"/>
            </a:pPr>
            <a:r>
              <a:rPr lang="en-US" sz="7000" dirty="0">
                <a:effectLst/>
                <a:latin typeface="Arial" panose="020B0604020202020204" pitchFamily="34" charset="0"/>
                <a:ea typeface="SimSun" panose="02010600030101010101" pitchFamily="2" charset="-122"/>
                <a:cs typeface="Times New Roman" panose="02020603050405020304" pitchFamily="18" charset="0"/>
              </a:rPr>
              <a:t>What are the main policy distortions that could lead to “excess informality” in North Africa?</a:t>
            </a:r>
          </a:p>
          <a:p>
            <a:pPr marL="342900" marR="0" indent="-342900">
              <a:lnSpc>
                <a:spcPct val="125000"/>
              </a:lnSpc>
              <a:spcBef>
                <a:spcPts val="0"/>
              </a:spcBef>
              <a:spcAft>
                <a:spcPts val="3600"/>
              </a:spcAft>
              <a:buFont typeface="+mj-lt"/>
              <a:buAutoNum type="arabicPeriod"/>
            </a:pPr>
            <a:r>
              <a:rPr lang="en-US" sz="7000" dirty="0">
                <a:latin typeface="Arial" panose="020B0604020202020204" pitchFamily="34" charset="0"/>
                <a:ea typeface="SimSun" panose="02010600030101010101" pitchFamily="2" charset="-122"/>
                <a:cs typeface="Times New Roman" panose="02020603050405020304" pitchFamily="18" charset="0"/>
              </a:rPr>
              <a:t>Ho</a:t>
            </a:r>
            <a:r>
              <a:rPr lang="en-US" sz="7000" dirty="0">
                <a:effectLst/>
                <a:latin typeface="Arial" panose="020B0604020202020204" pitchFamily="34" charset="0"/>
                <a:ea typeface="SimSun" panose="02010600030101010101" pitchFamily="2" charset="-122"/>
                <a:cs typeface="Times New Roman" panose="02020603050405020304" pitchFamily="18" charset="0"/>
              </a:rPr>
              <a:t>w does informality in North African countries impact labor markets during downturns, particularly in light of the Covid-19 crisis?</a:t>
            </a:r>
          </a:p>
          <a:p>
            <a:pPr marL="457200" indent="-457200">
              <a:buFont typeface="+mj-lt"/>
              <a:buAutoNum type="arabicPeriod"/>
            </a:pPr>
            <a:endParaRPr lang="en-US" sz="2400" dirty="0"/>
          </a:p>
          <a:p>
            <a:endParaRPr lang="en-US" sz="1400" dirty="0"/>
          </a:p>
        </p:txBody>
      </p:sp>
    </p:spTree>
    <p:extLst>
      <p:ext uri="{BB962C8B-B14F-4D97-AF65-F5344CB8AC3E}">
        <p14:creationId xmlns:p14="http://schemas.microsoft.com/office/powerpoint/2010/main" val="135674376"/>
      </p:ext>
    </p:extLst>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E4405503-1C20-44DE-8E73-B797D78092D8}"/>
              </a:ext>
            </a:extLst>
          </p:cNvPr>
          <p:cNvSpPr>
            <a:spLocks noGrp="1"/>
          </p:cNvSpPr>
          <p:nvPr>
            <p:ph type="body" sz="quarter" idx="10"/>
          </p:nvPr>
        </p:nvSpPr>
        <p:spPr>
          <a:xfrm>
            <a:off x="1238250" y="2482244"/>
            <a:ext cx="9715500" cy="2514299"/>
          </a:xfrm>
        </p:spPr>
        <p:txBody>
          <a:bodyPr>
            <a:normAutofit/>
          </a:bodyPr>
          <a:lstStyle/>
          <a:p>
            <a:pPr algn="ctr"/>
            <a:r>
              <a:rPr lang="en-US" sz="4000" dirty="0"/>
              <a:t>Informality in North Africa: Stylized Facts </a:t>
            </a:r>
          </a:p>
          <a:p>
            <a:endParaRPr lang="en-US" dirty="0"/>
          </a:p>
        </p:txBody>
      </p:sp>
    </p:spTree>
    <p:extLst>
      <p:ext uri="{BB962C8B-B14F-4D97-AF65-F5344CB8AC3E}">
        <p14:creationId xmlns:p14="http://schemas.microsoft.com/office/powerpoint/2010/main" val="359394719"/>
      </p:ext>
    </p:extLst>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E4405503-1C20-44DE-8E73-B797D78092D8}"/>
              </a:ext>
            </a:extLst>
          </p:cNvPr>
          <p:cNvSpPr>
            <a:spLocks noGrp="1"/>
          </p:cNvSpPr>
          <p:nvPr>
            <p:ph type="body" sz="quarter" idx="10"/>
          </p:nvPr>
        </p:nvSpPr>
        <p:spPr>
          <a:xfrm>
            <a:off x="1238250" y="2482244"/>
            <a:ext cx="9715500" cy="2514299"/>
          </a:xfrm>
        </p:spPr>
        <p:txBody>
          <a:bodyPr>
            <a:normAutofit/>
          </a:bodyPr>
          <a:lstStyle/>
          <a:p>
            <a:pPr algn="ctr"/>
            <a:r>
              <a:rPr lang="en-US" sz="4000" dirty="0"/>
              <a:t>Informality in North Africa: Stylized Facts </a:t>
            </a:r>
          </a:p>
          <a:p>
            <a:pPr algn="ctr"/>
            <a:r>
              <a:rPr lang="en-US" sz="3500" i="1" dirty="0"/>
              <a:t>Measuring Informality</a:t>
            </a:r>
          </a:p>
          <a:p>
            <a:endParaRPr lang="en-US" dirty="0"/>
          </a:p>
        </p:txBody>
      </p:sp>
    </p:spTree>
    <p:extLst>
      <p:ext uri="{BB962C8B-B14F-4D97-AF65-F5344CB8AC3E}">
        <p14:creationId xmlns:p14="http://schemas.microsoft.com/office/powerpoint/2010/main" val="1807873261"/>
      </p:ext>
    </p:extLst>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BF0CF6-7176-4183-9F54-ACEDCDE17587}"/>
              </a:ext>
            </a:extLst>
          </p:cNvPr>
          <p:cNvSpPr>
            <a:spLocks noGrp="1"/>
          </p:cNvSpPr>
          <p:nvPr>
            <p:ph type="title"/>
          </p:nvPr>
        </p:nvSpPr>
        <p:spPr>
          <a:xfrm>
            <a:off x="684667" y="320905"/>
            <a:ext cx="9715500" cy="978456"/>
          </a:xfrm>
        </p:spPr>
        <p:txBody>
          <a:bodyPr>
            <a:normAutofit/>
          </a:bodyPr>
          <a:lstStyle/>
          <a:p>
            <a:r>
              <a:rPr lang="en-US" sz="2800" dirty="0">
                <a:solidFill>
                  <a:srgbClr val="004C97"/>
                </a:solidFill>
              </a:rPr>
              <a:t>Measuring informality</a:t>
            </a:r>
          </a:p>
        </p:txBody>
      </p:sp>
      <p:sp>
        <p:nvSpPr>
          <p:cNvPr id="3" name="Text Placeholder 2">
            <a:extLst>
              <a:ext uri="{FF2B5EF4-FFF2-40B4-BE49-F238E27FC236}">
                <a16:creationId xmlns:a16="http://schemas.microsoft.com/office/drawing/2014/main" id="{7739509C-7F33-486D-9E33-15262034B87B}"/>
              </a:ext>
            </a:extLst>
          </p:cNvPr>
          <p:cNvSpPr>
            <a:spLocks noGrp="1"/>
          </p:cNvSpPr>
          <p:nvPr>
            <p:ph type="body" sz="quarter" idx="10"/>
          </p:nvPr>
        </p:nvSpPr>
        <p:spPr>
          <a:xfrm>
            <a:off x="334505" y="1208314"/>
            <a:ext cx="11522990" cy="5421086"/>
          </a:xfrm>
        </p:spPr>
        <p:txBody>
          <a:bodyPr>
            <a:noAutofit/>
          </a:bodyPr>
          <a:lstStyle/>
          <a:p>
            <a:pPr lvl="1">
              <a:lnSpc>
                <a:spcPct val="120000"/>
              </a:lnSpc>
              <a:spcBef>
                <a:spcPts val="422"/>
              </a:spcBef>
            </a:pPr>
            <a:r>
              <a:rPr lang="en-US" sz="2000" dirty="0"/>
              <a:t>Informality is defined around three key dimensions in the literature</a:t>
            </a:r>
          </a:p>
          <a:p>
            <a:pPr lvl="3">
              <a:lnSpc>
                <a:spcPct val="120000"/>
              </a:lnSpc>
              <a:spcBef>
                <a:spcPts val="422"/>
              </a:spcBef>
              <a:buFont typeface="Arial" panose="020B0604020202020204" pitchFamily="34" charset="0"/>
              <a:buChar char="•"/>
            </a:pPr>
            <a:endParaRPr lang="en-US" sz="2000" dirty="0"/>
          </a:p>
          <a:p>
            <a:pPr lvl="3">
              <a:lnSpc>
                <a:spcPct val="120000"/>
              </a:lnSpc>
              <a:spcBef>
                <a:spcPts val="422"/>
              </a:spcBef>
              <a:buFont typeface="Arial" panose="020B0604020202020204" pitchFamily="34" charset="0"/>
              <a:buChar char="•"/>
            </a:pPr>
            <a:r>
              <a:rPr lang="en-US" sz="2000" dirty="0"/>
              <a:t>Informal sector: unincorporated enterprises not registered</a:t>
            </a:r>
          </a:p>
          <a:p>
            <a:pPr lvl="3">
              <a:lnSpc>
                <a:spcPct val="120000"/>
              </a:lnSpc>
              <a:spcBef>
                <a:spcPts val="422"/>
              </a:spcBef>
              <a:buFont typeface="Arial" panose="020B0604020202020204" pitchFamily="34" charset="0"/>
              <a:buChar char="•"/>
            </a:pPr>
            <a:r>
              <a:rPr lang="en-US" sz="2000" dirty="0"/>
              <a:t>Informal employment: based on the characteristics of the job</a:t>
            </a:r>
          </a:p>
          <a:p>
            <a:pPr lvl="3">
              <a:lnSpc>
                <a:spcPct val="120000"/>
              </a:lnSpc>
              <a:spcBef>
                <a:spcPts val="422"/>
              </a:spcBef>
              <a:buFont typeface="Arial" panose="020B0604020202020204" pitchFamily="34" charset="0"/>
              <a:buChar char="•"/>
            </a:pPr>
            <a:r>
              <a:rPr lang="en-US" sz="2000" dirty="0"/>
              <a:t>Informal economy: economic activities not covered or insufficiently covered by formal arrangements</a:t>
            </a:r>
          </a:p>
          <a:p>
            <a:pPr lvl="1">
              <a:lnSpc>
                <a:spcPct val="120000"/>
              </a:lnSpc>
              <a:spcBef>
                <a:spcPts val="422"/>
              </a:spcBef>
            </a:pPr>
            <a:endParaRPr lang="en-US" sz="2000" dirty="0"/>
          </a:p>
          <a:p>
            <a:pPr lvl="1">
              <a:lnSpc>
                <a:spcPct val="120000"/>
              </a:lnSpc>
              <a:spcBef>
                <a:spcPts val="422"/>
              </a:spcBef>
            </a:pPr>
            <a:r>
              <a:rPr lang="en-US" sz="2000" dirty="0"/>
              <a:t>This paper looks at a series of commonly used indicators of informality:</a:t>
            </a:r>
          </a:p>
          <a:p>
            <a:pPr lvl="3">
              <a:lnSpc>
                <a:spcPct val="120000"/>
              </a:lnSpc>
              <a:spcBef>
                <a:spcPts val="422"/>
              </a:spcBef>
              <a:buClr>
                <a:srgbClr val="009CDE"/>
              </a:buClr>
              <a:buFont typeface="Arial" panose="020B0604020202020204" pitchFamily="34" charset="0"/>
              <a:buChar char="•"/>
              <a:defRPr/>
            </a:pPr>
            <a:endParaRPr kumimoji="0" lang="en-US" sz="2000" i="0" u="none" strike="noStrike" kern="1200" cap="none" spc="0" normalizeH="0" baseline="0" noProof="0" dirty="0">
              <a:ln>
                <a:noFill/>
              </a:ln>
              <a:solidFill>
                <a:srgbClr val="000000"/>
              </a:solidFill>
              <a:effectLst/>
              <a:uLnTx/>
              <a:uFillTx/>
              <a:latin typeface="Arial" panose="020B0604020202020204"/>
              <a:ea typeface="+mn-ea"/>
              <a:cs typeface="+mn-cs"/>
            </a:endParaRPr>
          </a:p>
          <a:p>
            <a:pPr lvl="3">
              <a:lnSpc>
                <a:spcPct val="120000"/>
              </a:lnSpc>
              <a:spcBef>
                <a:spcPts val="422"/>
              </a:spcBef>
              <a:buClr>
                <a:srgbClr val="009CDE"/>
              </a:buClr>
              <a:buFont typeface="Arial" panose="020B0604020202020204" pitchFamily="34" charset="0"/>
              <a:buChar char="•"/>
              <a:defRPr/>
            </a:pPr>
            <a:r>
              <a:rPr kumimoji="0" lang="en-US" sz="2000" i="0" u="none" strike="noStrike" kern="1200" cap="none" spc="0" normalizeH="0" baseline="0" noProof="0" dirty="0">
                <a:ln>
                  <a:noFill/>
                </a:ln>
                <a:solidFill>
                  <a:srgbClr val="000000"/>
                </a:solidFill>
                <a:effectLst/>
                <a:uLnTx/>
                <a:uFillTx/>
                <a:latin typeface="Arial" panose="020B0604020202020204"/>
                <a:ea typeface="+mn-ea"/>
                <a:cs typeface="+mn-cs"/>
              </a:rPr>
              <a:t>The Schneider index:</a:t>
            </a:r>
            <a:r>
              <a:rPr kumimoji="0" lang="en-US" sz="2000" b="0" i="0" u="none" strike="noStrike" kern="1200" cap="none" spc="0" normalizeH="0" baseline="0" noProof="0" dirty="0">
                <a:ln>
                  <a:noFill/>
                </a:ln>
                <a:solidFill>
                  <a:srgbClr val="000000"/>
                </a:solidFill>
                <a:effectLst/>
                <a:uLnTx/>
                <a:uFillTx/>
                <a:latin typeface="Arial" panose="020B0604020202020204"/>
                <a:ea typeface="+mn-ea"/>
                <a:cs typeface="+mn-cs"/>
              </a:rPr>
              <a:t> share of production hidden from official authorities</a:t>
            </a:r>
          </a:p>
          <a:p>
            <a:pPr lvl="3">
              <a:lnSpc>
                <a:spcPct val="120000"/>
              </a:lnSpc>
              <a:spcBef>
                <a:spcPts val="422"/>
              </a:spcBef>
              <a:buClr>
                <a:srgbClr val="009CDE"/>
              </a:buClr>
              <a:buFont typeface="Arial" panose="020B0604020202020204" pitchFamily="34" charset="0"/>
              <a:buChar char="•"/>
              <a:defRPr/>
            </a:pPr>
            <a:r>
              <a:rPr lang="en-US" sz="2000" dirty="0">
                <a:solidFill>
                  <a:srgbClr val="000000"/>
                </a:solidFill>
                <a:latin typeface="Arial" panose="020B0604020202020204"/>
              </a:rPr>
              <a:t>The share of informal employment in total employment</a:t>
            </a:r>
          </a:p>
          <a:p>
            <a:pPr lvl="4">
              <a:lnSpc>
                <a:spcPct val="120000"/>
              </a:lnSpc>
              <a:spcBef>
                <a:spcPts val="422"/>
              </a:spcBef>
              <a:buClr>
                <a:srgbClr val="009CDE"/>
              </a:buClr>
              <a:buFont typeface="Arial" panose="020B0604020202020204" pitchFamily="34" charset="0"/>
              <a:buChar char="•"/>
              <a:defRPr/>
            </a:pPr>
            <a:r>
              <a:rPr kumimoji="0" lang="en-US" sz="2000" b="0" i="0" u="none" strike="noStrike" kern="1200" cap="none" spc="0" normalizeH="0" baseline="0" noProof="0" dirty="0">
                <a:ln>
                  <a:noFill/>
                </a:ln>
                <a:solidFill>
                  <a:srgbClr val="000000"/>
                </a:solidFill>
                <a:effectLst/>
                <a:uLnTx/>
                <a:uFillTx/>
                <a:latin typeface="Arial" panose="020B0604020202020204"/>
                <a:ea typeface="+mn-ea"/>
                <a:cs typeface="+mn-cs"/>
              </a:rPr>
              <a:t>Share of workers not contributing to a retirement pension scheme</a:t>
            </a:r>
          </a:p>
          <a:p>
            <a:pPr lvl="4">
              <a:lnSpc>
                <a:spcPct val="120000"/>
              </a:lnSpc>
              <a:spcBef>
                <a:spcPts val="422"/>
              </a:spcBef>
              <a:buClr>
                <a:srgbClr val="009CDE"/>
              </a:buClr>
              <a:buFont typeface="Arial" panose="020B0604020202020204" pitchFamily="34" charset="0"/>
              <a:buChar char="•"/>
              <a:defRPr/>
            </a:pPr>
            <a:r>
              <a:rPr lang="en-US" sz="2000" dirty="0">
                <a:solidFill>
                  <a:srgbClr val="000000"/>
                </a:solidFill>
                <a:latin typeface="Arial" panose="020B0604020202020204"/>
              </a:rPr>
              <a:t>Share of self-employed workers</a:t>
            </a:r>
            <a:endParaRPr kumimoji="0" lang="en-US" sz="2000" b="0" i="0" u="none" strike="noStrike" kern="1200" cap="none" spc="0" normalizeH="0" baseline="0" noProof="0" dirty="0">
              <a:ln>
                <a:noFill/>
              </a:ln>
              <a:solidFill>
                <a:srgbClr val="000000"/>
              </a:solidFill>
              <a:effectLst/>
              <a:uLnTx/>
              <a:uFillTx/>
              <a:latin typeface="Arial" panose="020B0604020202020204"/>
              <a:ea typeface="+mn-ea"/>
              <a:cs typeface="+mn-cs"/>
            </a:endParaRPr>
          </a:p>
        </p:txBody>
      </p:sp>
      <p:sp>
        <p:nvSpPr>
          <p:cNvPr id="8" name="TextBox 7">
            <a:extLst>
              <a:ext uri="{FF2B5EF4-FFF2-40B4-BE49-F238E27FC236}">
                <a16:creationId xmlns:a16="http://schemas.microsoft.com/office/drawing/2014/main" id="{F1E7F114-C440-4F51-A6BC-13A3C88B45BB}"/>
              </a:ext>
            </a:extLst>
          </p:cNvPr>
          <p:cNvSpPr txBox="1"/>
          <p:nvPr/>
        </p:nvSpPr>
        <p:spPr>
          <a:xfrm>
            <a:off x="8577944" y="175032"/>
            <a:ext cx="3505200" cy="307777"/>
          </a:xfrm>
          <a:prstGeom prst="rect">
            <a:avLst/>
          </a:prstGeom>
          <a:noFill/>
        </p:spPr>
        <p:txBody>
          <a:bodyPr wrap="square" rtlCol="0">
            <a:spAutoFit/>
          </a:bodyPr>
          <a:lstStyle/>
          <a:p>
            <a:r>
              <a:rPr lang="en-US" sz="1400" b="1" dirty="0"/>
              <a:t>Informality in NA: Stylized Facts</a:t>
            </a:r>
          </a:p>
        </p:txBody>
      </p:sp>
    </p:spTree>
    <p:extLst>
      <p:ext uri="{BB962C8B-B14F-4D97-AF65-F5344CB8AC3E}">
        <p14:creationId xmlns:p14="http://schemas.microsoft.com/office/powerpoint/2010/main" val="3895927912"/>
      </p:ext>
    </p:extLst>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E4405503-1C20-44DE-8E73-B797D78092D8}"/>
              </a:ext>
            </a:extLst>
          </p:cNvPr>
          <p:cNvSpPr>
            <a:spLocks noGrp="1"/>
          </p:cNvSpPr>
          <p:nvPr>
            <p:ph type="body" sz="quarter" idx="10"/>
          </p:nvPr>
        </p:nvSpPr>
        <p:spPr>
          <a:xfrm>
            <a:off x="1238250" y="2482244"/>
            <a:ext cx="9715500" cy="2514299"/>
          </a:xfrm>
        </p:spPr>
        <p:txBody>
          <a:bodyPr>
            <a:normAutofit/>
          </a:bodyPr>
          <a:lstStyle/>
          <a:p>
            <a:pPr algn="ctr"/>
            <a:r>
              <a:rPr lang="en-US" sz="4000" dirty="0"/>
              <a:t>Informality in North Africa: Stylized Facts </a:t>
            </a:r>
          </a:p>
          <a:p>
            <a:pPr algn="ctr"/>
            <a:r>
              <a:rPr lang="en-US" sz="3500" i="1" dirty="0"/>
              <a:t>Informality in North Africa</a:t>
            </a:r>
          </a:p>
          <a:p>
            <a:endParaRPr lang="en-US" dirty="0"/>
          </a:p>
        </p:txBody>
      </p:sp>
    </p:spTree>
    <p:extLst>
      <p:ext uri="{BB962C8B-B14F-4D97-AF65-F5344CB8AC3E}">
        <p14:creationId xmlns:p14="http://schemas.microsoft.com/office/powerpoint/2010/main" val="3833970419"/>
      </p:ext>
    </p:extLst>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a:extLst>
              <a:ext uri="{FF2B5EF4-FFF2-40B4-BE49-F238E27FC236}">
                <a16:creationId xmlns:a16="http://schemas.microsoft.com/office/drawing/2014/main" id="{C7D37911-D427-4A67-96F8-6A1D6E8A39E1}"/>
              </a:ext>
            </a:extLst>
          </p:cNvPr>
          <p:cNvSpPr>
            <a:spLocks noGrp="1"/>
          </p:cNvSpPr>
          <p:nvPr>
            <p:ph type="title"/>
          </p:nvPr>
        </p:nvSpPr>
        <p:spPr>
          <a:xfrm>
            <a:off x="367990" y="491384"/>
            <a:ext cx="3010830" cy="3578811"/>
          </a:xfrm>
        </p:spPr>
        <p:txBody>
          <a:bodyPr>
            <a:normAutofit/>
          </a:bodyPr>
          <a:lstStyle/>
          <a:p>
            <a:r>
              <a:rPr lang="en-US" dirty="0"/>
              <a:t>North Africa generally exhibits relatively high informality based on these indicators</a:t>
            </a:r>
          </a:p>
        </p:txBody>
      </p:sp>
      <p:sp>
        <p:nvSpPr>
          <p:cNvPr id="14" name="TextBox 13">
            <a:extLst>
              <a:ext uri="{FF2B5EF4-FFF2-40B4-BE49-F238E27FC236}">
                <a16:creationId xmlns:a16="http://schemas.microsoft.com/office/drawing/2014/main" id="{9B1F502C-2E51-4B87-B434-D70567100164}"/>
              </a:ext>
            </a:extLst>
          </p:cNvPr>
          <p:cNvSpPr txBox="1"/>
          <p:nvPr/>
        </p:nvSpPr>
        <p:spPr>
          <a:xfrm>
            <a:off x="8577943" y="175031"/>
            <a:ext cx="4198775" cy="307777"/>
          </a:xfrm>
          <a:prstGeom prst="rect">
            <a:avLst/>
          </a:prstGeom>
          <a:noFill/>
        </p:spPr>
        <p:txBody>
          <a:bodyPr wrap="square" rtlCol="0">
            <a:spAutoFit/>
          </a:bodyPr>
          <a:lstStyle/>
          <a:p>
            <a:r>
              <a:rPr lang="en-US" sz="1400" b="1" dirty="0"/>
              <a:t>Informality in NA: Stylized Facts </a:t>
            </a:r>
          </a:p>
        </p:txBody>
      </p:sp>
      <p:pic>
        <p:nvPicPr>
          <p:cNvPr id="3" name="Picture 2">
            <a:extLst>
              <a:ext uri="{FF2B5EF4-FFF2-40B4-BE49-F238E27FC236}">
                <a16:creationId xmlns:a16="http://schemas.microsoft.com/office/drawing/2014/main" id="{6309A1A1-4370-FDD4-DC71-C1E1D02A39E8}"/>
              </a:ext>
            </a:extLst>
          </p:cNvPr>
          <p:cNvPicPr>
            <a:picLocks noChangeAspect="1"/>
          </p:cNvPicPr>
          <p:nvPr/>
        </p:nvPicPr>
        <p:blipFill>
          <a:blip r:embed="rId2"/>
          <a:stretch>
            <a:fillRect/>
          </a:stretch>
        </p:blipFill>
        <p:spPr>
          <a:xfrm>
            <a:off x="3982067" y="533400"/>
            <a:ext cx="6896100" cy="6324600"/>
          </a:xfrm>
          <a:prstGeom prst="rect">
            <a:avLst/>
          </a:prstGeom>
        </p:spPr>
      </p:pic>
      <p:sp>
        <p:nvSpPr>
          <p:cNvPr id="5" name="Rectangle: Rounded Corners 4">
            <a:extLst>
              <a:ext uri="{FF2B5EF4-FFF2-40B4-BE49-F238E27FC236}">
                <a16:creationId xmlns:a16="http://schemas.microsoft.com/office/drawing/2014/main" id="{9967EE34-A043-F174-46CD-9F98985B19A8}"/>
              </a:ext>
            </a:extLst>
          </p:cNvPr>
          <p:cNvSpPr/>
          <p:nvPr/>
        </p:nvSpPr>
        <p:spPr>
          <a:xfrm>
            <a:off x="3994030" y="767751"/>
            <a:ext cx="836762" cy="198407"/>
          </a:xfrm>
          <a:prstGeom prst="roundRect">
            <a:avLst/>
          </a:prstGeom>
          <a:noFill/>
          <a:ln>
            <a:solidFill>
              <a:srgbClr val="E46C0A"/>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Rounded Corners 5">
            <a:extLst>
              <a:ext uri="{FF2B5EF4-FFF2-40B4-BE49-F238E27FC236}">
                <a16:creationId xmlns:a16="http://schemas.microsoft.com/office/drawing/2014/main" id="{20372042-F941-AB79-06FA-64DB193B65C9}"/>
              </a:ext>
            </a:extLst>
          </p:cNvPr>
          <p:cNvSpPr/>
          <p:nvPr/>
        </p:nvSpPr>
        <p:spPr>
          <a:xfrm>
            <a:off x="7430117" y="749171"/>
            <a:ext cx="836762" cy="198407"/>
          </a:xfrm>
          <a:prstGeom prst="roundRect">
            <a:avLst/>
          </a:prstGeom>
          <a:noFill/>
          <a:ln>
            <a:solidFill>
              <a:srgbClr val="E46C0A"/>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Rounded Corners 8">
            <a:extLst>
              <a:ext uri="{FF2B5EF4-FFF2-40B4-BE49-F238E27FC236}">
                <a16:creationId xmlns:a16="http://schemas.microsoft.com/office/drawing/2014/main" id="{53D74288-8EE8-FBDC-76C4-F0A33E666C30}"/>
              </a:ext>
            </a:extLst>
          </p:cNvPr>
          <p:cNvSpPr/>
          <p:nvPr/>
        </p:nvSpPr>
        <p:spPr>
          <a:xfrm>
            <a:off x="7430117" y="3538223"/>
            <a:ext cx="836762" cy="198407"/>
          </a:xfrm>
          <a:prstGeom prst="roundRect">
            <a:avLst/>
          </a:prstGeom>
          <a:noFill/>
          <a:ln>
            <a:solidFill>
              <a:srgbClr val="E46C0A"/>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Rounded Corners 10">
            <a:extLst>
              <a:ext uri="{FF2B5EF4-FFF2-40B4-BE49-F238E27FC236}">
                <a16:creationId xmlns:a16="http://schemas.microsoft.com/office/drawing/2014/main" id="{606D98C0-8CB3-E282-21A9-47EEEF6DFB7B}"/>
              </a:ext>
            </a:extLst>
          </p:cNvPr>
          <p:cNvSpPr/>
          <p:nvPr/>
        </p:nvSpPr>
        <p:spPr>
          <a:xfrm>
            <a:off x="3982067" y="3538222"/>
            <a:ext cx="836762" cy="198407"/>
          </a:xfrm>
          <a:prstGeom prst="roundRect">
            <a:avLst/>
          </a:prstGeom>
          <a:noFill/>
          <a:ln>
            <a:solidFill>
              <a:srgbClr val="E46C0A"/>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2704023"/>
      </p:ext>
    </p:extLst>
  </p:cSld>
  <p:clrMapOvr>
    <a:masterClrMapping/>
  </p:clrMapOvr>
  <p:transition>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a:extLst>
              <a:ext uri="{FF2B5EF4-FFF2-40B4-BE49-F238E27FC236}">
                <a16:creationId xmlns:a16="http://schemas.microsoft.com/office/drawing/2014/main" id="{C7D37911-D427-4A67-96F8-6A1D6E8A39E1}"/>
              </a:ext>
            </a:extLst>
          </p:cNvPr>
          <p:cNvSpPr>
            <a:spLocks noGrp="1"/>
          </p:cNvSpPr>
          <p:nvPr>
            <p:ph type="title"/>
          </p:nvPr>
        </p:nvSpPr>
        <p:spPr>
          <a:xfrm>
            <a:off x="367990" y="491384"/>
            <a:ext cx="3010830" cy="3578811"/>
          </a:xfrm>
        </p:spPr>
        <p:txBody>
          <a:bodyPr>
            <a:normAutofit/>
          </a:bodyPr>
          <a:lstStyle/>
          <a:p>
            <a:r>
              <a:rPr lang="en-US" dirty="0"/>
              <a:t>The level of informality in North Africa reflect several factors.</a:t>
            </a:r>
          </a:p>
        </p:txBody>
      </p:sp>
      <p:sp>
        <p:nvSpPr>
          <p:cNvPr id="14" name="TextBox 13">
            <a:extLst>
              <a:ext uri="{FF2B5EF4-FFF2-40B4-BE49-F238E27FC236}">
                <a16:creationId xmlns:a16="http://schemas.microsoft.com/office/drawing/2014/main" id="{9B1F502C-2E51-4B87-B434-D70567100164}"/>
              </a:ext>
            </a:extLst>
          </p:cNvPr>
          <p:cNvSpPr txBox="1"/>
          <p:nvPr/>
        </p:nvSpPr>
        <p:spPr>
          <a:xfrm>
            <a:off x="8577943" y="175031"/>
            <a:ext cx="4198775" cy="307777"/>
          </a:xfrm>
          <a:prstGeom prst="rect">
            <a:avLst/>
          </a:prstGeom>
          <a:noFill/>
        </p:spPr>
        <p:txBody>
          <a:bodyPr wrap="square" rtlCol="0">
            <a:spAutoFit/>
          </a:bodyPr>
          <a:lstStyle/>
          <a:p>
            <a:r>
              <a:rPr lang="en-US" sz="1400" b="1" dirty="0"/>
              <a:t>Informality in NA: Stylized Facts </a:t>
            </a:r>
          </a:p>
        </p:txBody>
      </p:sp>
      <p:pic>
        <p:nvPicPr>
          <p:cNvPr id="4" name="Picture 3">
            <a:extLst>
              <a:ext uri="{FF2B5EF4-FFF2-40B4-BE49-F238E27FC236}">
                <a16:creationId xmlns:a16="http://schemas.microsoft.com/office/drawing/2014/main" id="{A0BA1382-EE96-800B-73A4-79F76791196A}"/>
              </a:ext>
            </a:extLst>
          </p:cNvPr>
          <p:cNvPicPr>
            <a:picLocks noChangeAspect="1"/>
          </p:cNvPicPr>
          <p:nvPr/>
        </p:nvPicPr>
        <p:blipFill>
          <a:blip r:embed="rId3"/>
          <a:stretch>
            <a:fillRect/>
          </a:stretch>
        </p:blipFill>
        <p:spPr>
          <a:xfrm>
            <a:off x="4344551" y="482808"/>
            <a:ext cx="6838950" cy="6372225"/>
          </a:xfrm>
          <a:prstGeom prst="rect">
            <a:avLst/>
          </a:prstGeom>
        </p:spPr>
      </p:pic>
      <p:sp>
        <p:nvSpPr>
          <p:cNvPr id="7" name="Rectangle: Rounded Corners 6">
            <a:extLst>
              <a:ext uri="{FF2B5EF4-FFF2-40B4-BE49-F238E27FC236}">
                <a16:creationId xmlns:a16="http://schemas.microsoft.com/office/drawing/2014/main" id="{C9275FA7-E339-BCEF-D141-B1115A36BAD5}"/>
              </a:ext>
            </a:extLst>
          </p:cNvPr>
          <p:cNvSpPr/>
          <p:nvPr/>
        </p:nvSpPr>
        <p:spPr>
          <a:xfrm>
            <a:off x="4251795" y="838088"/>
            <a:ext cx="836762" cy="198407"/>
          </a:xfrm>
          <a:prstGeom prst="roundRect">
            <a:avLst/>
          </a:prstGeom>
          <a:noFill/>
          <a:ln>
            <a:solidFill>
              <a:srgbClr val="E46C0A"/>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Rounded Corners 7">
            <a:extLst>
              <a:ext uri="{FF2B5EF4-FFF2-40B4-BE49-F238E27FC236}">
                <a16:creationId xmlns:a16="http://schemas.microsoft.com/office/drawing/2014/main" id="{7C46FF15-9BEA-8269-EBC9-0E48A33DB5CB}"/>
              </a:ext>
            </a:extLst>
          </p:cNvPr>
          <p:cNvSpPr/>
          <p:nvPr/>
        </p:nvSpPr>
        <p:spPr>
          <a:xfrm>
            <a:off x="7764026" y="838089"/>
            <a:ext cx="836762" cy="198407"/>
          </a:xfrm>
          <a:prstGeom prst="roundRect">
            <a:avLst/>
          </a:prstGeom>
          <a:noFill/>
          <a:ln>
            <a:solidFill>
              <a:srgbClr val="E46C0A"/>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Rounded Corners 11">
            <a:extLst>
              <a:ext uri="{FF2B5EF4-FFF2-40B4-BE49-F238E27FC236}">
                <a16:creationId xmlns:a16="http://schemas.microsoft.com/office/drawing/2014/main" id="{FB09E15A-7DFA-4592-2160-4E2FFC717630}"/>
              </a:ext>
            </a:extLst>
          </p:cNvPr>
          <p:cNvSpPr/>
          <p:nvPr/>
        </p:nvSpPr>
        <p:spPr>
          <a:xfrm>
            <a:off x="7741181" y="4056908"/>
            <a:ext cx="836762" cy="198407"/>
          </a:xfrm>
          <a:prstGeom prst="roundRect">
            <a:avLst/>
          </a:prstGeom>
          <a:noFill/>
          <a:ln>
            <a:solidFill>
              <a:srgbClr val="E46C0A"/>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Rounded Corners 12">
            <a:extLst>
              <a:ext uri="{FF2B5EF4-FFF2-40B4-BE49-F238E27FC236}">
                <a16:creationId xmlns:a16="http://schemas.microsoft.com/office/drawing/2014/main" id="{6785921D-F2AB-9712-DBB0-9C658231A022}"/>
              </a:ext>
            </a:extLst>
          </p:cNvPr>
          <p:cNvSpPr/>
          <p:nvPr/>
        </p:nvSpPr>
        <p:spPr>
          <a:xfrm>
            <a:off x="4344551" y="3747357"/>
            <a:ext cx="836762" cy="198407"/>
          </a:xfrm>
          <a:prstGeom prst="roundRect">
            <a:avLst/>
          </a:prstGeom>
          <a:noFill/>
          <a:ln>
            <a:solidFill>
              <a:srgbClr val="E46C0A"/>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57071601"/>
      </p:ext>
    </p:extLst>
  </p:cSld>
  <p:clrMapOvr>
    <a:masterClrMapping/>
  </p:clrMapOvr>
  <p:transition>
    <p:fade/>
  </p:transition>
</p:sld>
</file>

<file path=ppt/theme/theme1.xml><?xml version="1.0" encoding="utf-8"?>
<a:theme xmlns:a="http://schemas.openxmlformats.org/drawingml/2006/main" name="Custom Design">
  <a:themeElements>
    <a:clrScheme name="MCD-Test1">
      <a:dk1>
        <a:srgbClr val="000000"/>
      </a:dk1>
      <a:lt1>
        <a:srgbClr val="FEFEFE"/>
      </a:lt1>
      <a:dk2>
        <a:srgbClr val="004C97"/>
      </a:dk2>
      <a:lt2>
        <a:srgbClr val="CAEDFE"/>
      </a:lt2>
      <a:accent1>
        <a:srgbClr val="009CDE"/>
      </a:accent1>
      <a:accent2>
        <a:srgbClr val="F1A800"/>
      </a:accent2>
      <a:accent3>
        <a:srgbClr val="712EA5"/>
      </a:accent3>
      <a:accent4>
        <a:srgbClr val="DA281C"/>
      </a:accent4>
      <a:accent5>
        <a:srgbClr val="78BE20"/>
      </a:accent5>
      <a:accent6>
        <a:srgbClr val="00B0B9"/>
      </a:accent6>
      <a:hlink>
        <a:srgbClr val="0065B3"/>
      </a:hlink>
      <a:folHlink>
        <a:srgbClr val="FFBD0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IMF-ExternalPowerPoint" id="{1321CDCF-73F3-F24E-AE22-CEC7E53E1B8D}" vid="{BD453AAE-108E-BA46-89C7-F4098155657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IMF_GenericExternalPowerPoint</Template>
  <TotalTime>1721</TotalTime>
  <Words>1310</Words>
  <Application>Microsoft Office PowerPoint</Application>
  <PresentationFormat>Widescreen</PresentationFormat>
  <Paragraphs>132</Paragraphs>
  <Slides>29</Slides>
  <Notes>9</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29</vt:i4>
      </vt:variant>
    </vt:vector>
  </HeadingPairs>
  <TitlesOfParts>
    <vt:vector size="40" baseType="lpstr">
      <vt:lpstr>.HelveticaNeueDeskInterface-Regular</vt:lpstr>
      <vt:lpstr>Arial</vt:lpstr>
      <vt:lpstr>Arial Black</vt:lpstr>
      <vt:lpstr>ArialMT</vt:lpstr>
      <vt:lpstr>Calibri</vt:lpstr>
      <vt:lpstr>Cambria (Math)</vt:lpstr>
      <vt:lpstr>Cambria Math</vt:lpstr>
      <vt:lpstr>Gill Sans</vt:lpstr>
      <vt:lpstr>LucidaGrande</vt:lpstr>
      <vt:lpstr>Wingdings</vt:lpstr>
      <vt:lpstr>Custom Design</vt:lpstr>
      <vt:lpstr>Informality, Development, and Business Cycle in North Africa</vt:lpstr>
      <vt:lpstr>Background</vt:lpstr>
      <vt:lpstr>The paper addresses three questions</vt:lpstr>
      <vt:lpstr>PowerPoint Presentation</vt:lpstr>
      <vt:lpstr>PowerPoint Presentation</vt:lpstr>
      <vt:lpstr>Measuring informality</vt:lpstr>
      <vt:lpstr>PowerPoint Presentation</vt:lpstr>
      <vt:lpstr>North Africa generally exhibits relatively high informality based on these indicators</vt:lpstr>
      <vt:lpstr>The level of informality in North Africa reflect several factors.</vt:lpstr>
      <vt:lpstr>Informality in North Africa is higher in rural areas and the agriculture sector</vt:lpstr>
      <vt:lpstr>Informality trends in the region differ by indicator and country.</vt:lpstr>
      <vt:lpstr>PowerPoint Presentation</vt:lpstr>
      <vt:lpstr>Characteristics of informal workers in North African countries</vt:lpstr>
      <vt:lpstr>A large wage gap exists between informal and formal workers.</vt:lpstr>
      <vt:lpstr>PowerPoint Presentation</vt:lpstr>
      <vt:lpstr>Explaining informality: Structural (“level of development”) characteristics vs “policy distortions”</vt:lpstr>
      <vt:lpstr>Regression results </vt:lpstr>
      <vt:lpstr>Policy distortions contribute significantly to the predicted output informality in North Africa. </vt:lpstr>
      <vt:lpstr>A decomposition for North African economies confirms the significant role played by policy gaps. </vt:lpstr>
      <vt:lpstr>PowerPoint Presentation</vt:lpstr>
      <vt:lpstr>What is the role of policies? A GE model of informality for Morocco</vt:lpstr>
      <vt:lpstr> </vt:lpstr>
      <vt:lpstr>PowerPoint Presentation</vt:lpstr>
      <vt:lpstr>Okun’s law: unemployment responds less to output in countries with larger informal sectors</vt:lpstr>
      <vt:lpstr>Informal employment is countercyclical: regression analysis</vt:lpstr>
      <vt:lpstr>Event analysis: in upswings, countries with higher informality experience a slower rebound in employment  </vt:lpstr>
      <vt:lpstr>The pandemic crisis is different: informality did not act as a buffer</vt:lpstr>
      <vt:lpstr>PowerPoint Presentation</vt:lpstr>
      <vt:lpstr>Main points</vt:lpstr>
    </vt:vector>
  </TitlesOfParts>
  <Company>International Monetary Fund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 to a visually integrated Fund</dc:title>
  <dc:creator>Kourdali, Baya</dc:creator>
  <cp:lastModifiedBy>Hippolyte</cp:lastModifiedBy>
  <cp:revision>434</cp:revision>
  <cp:lastPrinted>2017-12-21T20:31:56Z</cp:lastPrinted>
  <dcterms:created xsi:type="dcterms:W3CDTF">2018-03-12T18:37:20Z</dcterms:created>
  <dcterms:modified xsi:type="dcterms:W3CDTF">2024-04-30T11:31:40Z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eDOCS AutoSave">
    <vt:lpwstr/>
  </property>
  <property fmtid="{D5CDD505-2E9C-101B-9397-08002B2CF9AE}" pid="4" name="MSIP_Label_0c07ed86-5dc5-4593-ad03-a8684b843815_Enabled">
    <vt:lpwstr>true</vt:lpwstr>
  </property>
  <property fmtid="{D5CDD505-2E9C-101B-9397-08002B2CF9AE}" pid="5" name="MSIP_Label_0c07ed86-5dc5-4593-ad03-a8684b843815_SetDate">
    <vt:lpwstr>2024-04-22T19:32:01Z</vt:lpwstr>
  </property>
  <property fmtid="{D5CDD505-2E9C-101B-9397-08002B2CF9AE}" pid="6" name="MSIP_Label_0c07ed86-5dc5-4593-ad03-a8684b843815_Method">
    <vt:lpwstr>Standard</vt:lpwstr>
  </property>
  <property fmtid="{D5CDD505-2E9C-101B-9397-08002B2CF9AE}" pid="7" name="MSIP_Label_0c07ed86-5dc5-4593-ad03-a8684b843815_Name">
    <vt:lpwstr>0c07ed86-5dc5-4593-ad03-a8684b843815</vt:lpwstr>
  </property>
  <property fmtid="{D5CDD505-2E9C-101B-9397-08002B2CF9AE}" pid="8" name="MSIP_Label_0c07ed86-5dc5-4593-ad03-a8684b843815_SiteId">
    <vt:lpwstr>8085fa43-302e-45bd-b171-a6648c3b6be7</vt:lpwstr>
  </property>
  <property fmtid="{D5CDD505-2E9C-101B-9397-08002B2CF9AE}" pid="9" name="MSIP_Label_0c07ed86-5dc5-4593-ad03-a8684b843815_ActionId">
    <vt:lpwstr>d246fa65-e7aa-4e91-bc34-857394c3f947</vt:lpwstr>
  </property>
  <property fmtid="{D5CDD505-2E9C-101B-9397-08002B2CF9AE}" pid="10" name="MSIP_Label_0c07ed86-5dc5-4593-ad03-a8684b843815_ContentBits">
    <vt:lpwstr>0</vt:lpwstr>
  </property>
</Properties>
</file>