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sldIdLst>
    <p:sldId id="3853" r:id="rId5"/>
    <p:sldId id="3857" r:id="rId6"/>
    <p:sldId id="3895" r:id="rId7"/>
    <p:sldId id="3864" r:id="rId8"/>
    <p:sldId id="3896" r:id="rId9"/>
    <p:sldId id="3881" r:id="rId10"/>
    <p:sldId id="3890" r:id="rId11"/>
    <p:sldId id="3882" r:id="rId12"/>
    <p:sldId id="3892" r:id="rId13"/>
    <p:sldId id="3889" r:id="rId14"/>
    <p:sldId id="3883" r:id="rId15"/>
    <p:sldId id="3897" r:id="rId16"/>
    <p:sldId id="3884" r:id="rId17"/>
    <p:sldId id="3898" r:id="rId18"/>
    <p:sldId id="2790" r:id="rId19"/>
    <p:sldId id="3893" r:id="rId20"/>
    <p:sldId id="3894" r:id="rId21"/>
    <p:sldId id="1222"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F87447-4836-C124-DE0C-5458FE43D81F}" name="Harb, Mahmoud" initials="HM" userId="S::MHarb@imf.org::3e7099a0-d7c3-42da-9898-b4196f456401" providerId="AD"/>
  <p188:author id="{7841DF9A-16FE-607D-9B3E-8EC0D5928DC2}" name="Tieman, Alexander Ferenc" initials="TAF" userId="S::ATieman@imf.org::c8c4833c-e178-4900-b3f4-bb0e8c7c722b" providerId="AD"/>
  <p188:author id="{2E2917B5-AE42-CC96-437D-3450E248674C}" name="Rao, Nasir" initials="RN" userId="S::nrao@imf.org::efedd099-8eb7-4b85-98f6-b263f73d56b3" providerId="AD"/>
  <p188:author id="{173BB7B9-4B9D-CC7E-7B44-36452341D609}" name="Jonas, Jiri" initials="JJ" userId="S::jjonas@imf.org::1ec7f6fe-6fa9-4e44-9ecb-18da5038be3b" providerId="AD"/>
  <p188:author id="{3DE9A3F8-98EC-7A87-8CE1-BE1F85D49B9B}" name="Reyes, Nathalie" initials="RN" userId="S::NReyes@imf.org::79420f03-6921-4644-b3bb-cb38415c3b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yes, Nathalie" initials="RN" lastIdx="6" clrIdx="0">
    <p:extLst>
      <p:ext uri="{19B8F6BF-5375-455C-9EA6-DF929625EA0E}">
        <p15:presenceInfo xmlns:p15="http://schemas.microsoft.com/office/powerpoint/2012/main" userId="S::NReyes@imf.org::79420f03-6921-4644-b3bb-cb38415c3bd8" providerId="AD"/>
      </p:ext>
    </p:extLst>
  </p:cmAuthor>
  <p:cmAuthor id="2" name="Arzoumanian, Shant" initials="AS" lastIdx="1" clrIdx="1">
    <p:extLst>
      <p:ext uri="{19B8F6BF-5375-455C-9EA6-DF929625EA0E}">
        <p15:presenceInfo xmlns:p15="http://schemas.microsoft.com/office/powerpoint/2012/main" userId="S::SARZOUMANIAN@imf.org::3b871aba-b33d-4a89-8345-7b9097ad1e46" providerId="AD"/>
      </p:ext>
    </p:extLst>
  </p:cmAuthor>
  <p:cmAuthor id="3" name="Lall, Subir" initials="LS" lastIdx="6" clrIdx="2">
    <p:extLst>
      <p:ext uri="{19B8F6BF-5375-455C-9EA6-DF929625EA0E}">
        <p15:presenceInfo xmlns:p15="http://schemas.microsoft.com/office/powerpoint/2012/main" userId="S::SLALL@imf.org::a104d4f0-4d84-467a-a3a1-c19c22bad296" providerId="AD"/>
      </p:ext>
    </p:extLst>
  </p:cmAuthor>
  <p:cmAuthor id="4" name="Blancher, Nicolas R. F." initials="BNRF" lastIdx="1" clrIdx="3">
    <p:extLst>
      <p:ext uri="{19B8F6BF-5375-455C-9EA6-DF929625EA0E}">
        <p15:presenceInfo xmlns:p15="http://schemas.microsoft.com/office/powerpoint/2012/main" userId="S::NBLANCHER@imf.org::620680c0-f7ae-4822-a3fa-dcb313dc5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93" autoAdjust="0"/>
  </p:normalViewPr>
  <p:slideViewPr>
    <p:cSldViewPr snapToGrid="0">
      <p:cViewPr varScale="1">
        <p:scale>
          <a:sx n="113" d="100"/>
          <a:sy n="113" d="100"/>
        </p:scale>
        <p:origin x="424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C162176-4702-41B3-816A-23232F1B3EF2}" type="datetimeFigureOut">
              <a:rPr lang="en-US" smtClean="0"/>
              <a:t>1/19/2024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0E5009-3D7E-4876-9390-0993A5122554}" type="slidenum">
              <a:rPr lang="en-US" smtClean="0"/>
              <a:t>‹#›</a:t>
            </a:fld>
            <a:endParaRPr lang="en-US"/>
          </a:p>
        </p:txBody>
      </p:sp>
    </p:spTree>
    <p:extLst>
      <p:ext uri="{BB962C8B-B14F-4D97-AF65-F5344CB8AC3E}">
        <p14:creationId xmlns:p14="http://schemas.microsoft.com/office/powerpoint/2010/main" val="272410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47713"/>
            <a:ext cx="6632575" cy="3730625"/>
          </a:xfrm>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36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17500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5987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E0E5009-3D7E-4876-9390-0993A5122554}" type="slidenum">
              <a:rPr lang="en-US" smtClean="0"/>
              <a:t>12</a:t>
            </a:fld>
            <a:endParaRPr lang="en-US"/>
          </a:p>
        </p:txBody>
      </p:sp>
    </p:spTree>
    <p:extLst>
      <p:ext uri="{BB962C8B-B14F-4D97-AF65-F5344CB8AC3E}">
        <p14:creationId xmlns:p14="http://schemas.microsoft.com/office/powerpoint/2010/main" val="5695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428098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45181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Date Placeholder 3"/>
          <p:cNvSpPr>
            <a:spLocks noGrp="1"/>
          </p:cNvSpPr>
          <p:nvPr>
            <p:ph type="dt" idx="1"/>
          </p:nvPr>
        </p:nvSpPr>
        <p:spPr/>
        <p:txBody>
          <a:bodyPr/>
          <a:lstStyle/>
          <a:p>
            <a:fld id="{49E4E862-E263-8B4A-AFB5-DFAAA754BCA9}" type="datetime1">
              <a:rPr lang="en-US" smtClean="0"/>
              <a:t>1/19/2024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386633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1/19/2024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16</a:t>
            </a:fld>
            <a:endParaRPr lang="en-US"/>
          </a:p>
        </p:txBody>
      </p:sp>
    </p:spTree>
    <p:extLst>
      <p:ext uri="{BB962C8B-B14F-4D97-AF65-F5344CB8AC3E}">
        <p14:creationId xmlns:p14="http://schemas.microsoft.com/office/powerpoint/2010/main" val="81000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25000"/>
              </a:lnSpc>
              <a:spcBef>
                <a:spcPts val="800"/>
              </a:spcBef>
              <a:spcAft>
                <a:spcPts val="0"/>
              </a:spcAft>
            </a:pPr>
            <a:endParaRPr lang="en-US" u="none" dirty="0">
              <a:solidFill>
                <a:schemeClr val="tx1"/>
              </a:solidFill>
              <a:latin typeface="MuseoSans-300"/>
            </a:endParaRPr>
          </a:p>
        </p:txBody>
      </p:sp>
      <p:sp>
        <p:nvSpPr>
          <p:cNvPr id="4" name="Date Placeholder 3"/>
          <p:cNvSpPr>
            <a:spLocks noGrp="1"/>
          </p:cNvSpPr>
          <p:nvPr>
            <p:ph type="dt" idx="1"/>
          </p:nvPr>
        </p:nvSpPr>
        <p:spPr/>
        <p:txBody>
          <a:bodyPr/>
          <a:lstStyle/>
          <a:p>
            <a:fld id="{49E4E862-E263-8B4A-AFB5-DFAAA754BCA9}" type="datetime1">
              <a:rPr lang="en-US" smtClean="0"/>
              <a:t>1/19/2024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17</a:t>
            </a:fld>
            <a:endParaRPr lang="en-US"/>
          </a:p>
        </p:txBody>
      </p:sp>
    </p:spTree>
    <p:extLst>
      <p:ext uri="{BB962C8B-B14F-4D97-AF65-F5344CB8AC3E}">
        <p14:creationId xmlns:p14="http://schemas.microsoft.com/office/powerpoint/2010/main" val="144070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0C5EE-4F82-4368-A161-153FD72C23CD}" type="slidenum">
              <a:rPr lang="en-US" smtClean="0"/>
              <a:t>18</a:t>
            </a:fld>
            <a:endParaRPr lang="en-US"/>
          </a:p>
        </p:txBody>
      </p:sp>
    </p:spTree>
    <p:extLst>
      <p:ext uri="{BB962C8B-B14F-4D97-AF65-F5344CB8AC3E}">
        <p14:creationId xmlns:p14="http://schemas.microsoft.com/office/powerpoint/2010/main" val="21068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E0E5009-3D7E-4876-9390-0993A5122554}" type="slidenum">
              <a:rPr lang="en-US" smtClean="0"/>
              <a:t>2</a:t>
            </a:fld>
            <a:endParaRPr lang="en-US"/>
          </a:p>
        </p:txBody>
      </p:sp>
    </p:spTree>
    <p:extLst>
      <p:ext uri="{BB962C8B-B14F-4D97-AF65-F5344CB8AC3E}">
        <p14:creationId xmlns:p14="http://schemas.microsoft.com/office/powerpoint/2010/main" val="374673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E0E5009-3D7E-4876-9390-0993A5122554}" type="slidenum">
              <a:rPr lang="en-US" smtClean="0"/>
              <a:t>3</a:t>
            </a:fld>
            <a:endParaRPr lang="en-US"/>
          </a:p>
        </p:txBody>
      </p:sp>
    </p:spTree>
    <p:extLst>
      <p:ext uri="{BB962C8B-B14F-4D97-AF65-F5344CB8AC3E}">
        <p14:creationId xmlns:p14="http://schemas.microsoft.com/office/powerpoint/2010/main" val="258992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18971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E0E5009-3D7E-4876-9390-0993A5122554}" type="slidenum">
              <a:rPr lang="en-US" smtClean="0"/>
              <a:t>5</a:t>
            </a:fld>
            <a:endParaRPr lang="en-US"/>
          </a:p>
        </p:txBody>
      </p:sp>
    </p:spTree>
    <p:extLst>
      <p:ext uri="{BB962C8B-B14F-4D97-AF65-F5344CB8AC3E}">
        <p14:creationId xmlns:p14="http://schemas.microsoft.com/office/powerpoint/2010/main" val="366717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99507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99507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3971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7713"/>
            <a:ext cx="6632575" cy="3730625"/>
          </a:xfrm>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4014055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2" y="723898"/>
            <a:ext cx="1190195" cy="1190195"/>
          </a:xfrm>
          <a:prstGeom prst="rect">
            <a:avLst/>
          </a:prstGeom>
        </p:spPr>
      </p:pic>
    </p:spTree>
    <p:extLst>
      <p:ext uri="{BB962C8B-B14F-4D97-AF65-F5344CB8AC3E}">
        <p14:creationId xmlns:p14="http://schemas.microsoft.com/office/powerpoint/2010/main" val="163397838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marL="688178" marR="0"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688178" marR="0" lvl="4"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8692392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7" y="491386"/>
            <a:ext cx="3670259" cy="978486"/>
          </a:xfrm>
          <a:prstGeom prst="rect">
            <a:avLst/>
          </a:prstGeom>
        </p:spPr>
        <p:txBody>
          <a:bodyPr vert="horz" lIns="0" tIns="0" rIns="0" bIns="0" rtlCol="0" anchor="ctr">
            <a:normAutofit/>
          </a:bodyPr>
          <a:lstStyle>
            <a:lvl1pPr algn="l">
              <a:defRPr lang="en-US" sz="18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7" y="1469873"/>
            <a:ext cx="3670259"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3" y="3184283"/>
            <a:ext cx="6629396"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14675475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57964048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5"/>
            <a:ext cx="12192000" cy="1508547"/>
          </a:xfrm>
          <a:prstGeom prst="rect">
            <a:avLst/>
          </a:prstGeom>
        </p:spPr>
        <p:txBody>
          <a:bodyPr vert="horz" lIns="457200" tIns="182880" rIns="457200" bIns="182880" rtlCol="0" anchor="t" anchorCtr="0">
            <a:noAutofit/>
          </a:bodyPr>
          <a:lstStyle>
            <a:lvl1pPr algn="ctr">
              <a:defRPr lang="en-US" sz="18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2"/>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64780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4" y="2955683"/>
            <a:ext cx="617219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6172200"/>
            <a:ext cx="12202245" cy="685800"/>
          </a:xfrm>
          <a:prstGeom prst="rect">
            <a:avLst/>
          </a:prstGeom>
        </p:spPr>
        <p:txBody>
          <a:bodyPr vert="horz" lIns="457200" tIns="91440" rIns="457200" bIns="182880" rtlCol="0" anchor="t" anchorCtr="0">
            <a:normAutofit/>
          </a:bodyPr>
          <a:lstStyle>
            <a:lvl1pPr algn="ctr">
              <a:defRPr lang="en-US" sz="165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22843248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4" y="3161423"/>
            <a:ext cx="658367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099697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marL="0" marR="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190347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0888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02398519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84577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1" y="749808"/>
            <a:ext cx="4658264" cy="1143000"/>
          </a:xfrm>
          <a:prstGeom prst="rect">
            <a:avLst/>
          </a:prstGeom>
        </p:spPr>
      </p:pic>
    </p:spTree>
    <p:extLst>
      <p:ext uri="{BB962C8B-B14F-4D97-AF65-F5344CB8AC3E}">
        <p14:creationId xmlns:p14="http://schemas.microsoft.com/office/powerpoint/2010/main" val="30453662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guide id="5" pos="4843">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 y="5349451"/>
            <a:ext cx="12191999" cy="1508547"/>
          </a:xfrm>
          <a:prstGeom prst="rect">
            <a:avLst/>
          </a:prstGeom>
        </p:spPr>
        <p:txBody>
          <a:bodyPr vert="horz" lIns="457200" tIns="182880" rIns="457200" bIns="182880" rtlCol="0" anchor="t">
            <a:normAutofit/>
          </a:bodyPr>
          <a:lstStyle>
            <a:lvl1pPr algn="ctr">
              <a:defRPr lang="en-US" sz="18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2"/>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9646181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nvPr>
        </p:nvSpPr>
        <p:spPr>
          <a:xfrm>
            <a:off x="9059986" y="6491235"/>
            <a:ext cx="2844800" cy="230240"/>
          </a:xfrm>
        </p:spPr>
        <p:txBody>
          <a:bodyPr vert="horz" lIns="91440" tIns="45720" rIns="91440" bIns="45720" rtlCol="0" anchor="ctr"/>
          <a:lstStyle>
            <a:lvl1pPr>
              <a:defRPr lang="en-GB" b="0" smtClean="0"/>
            </a:lvl1pPr>
          </a:lstStyle>
          <a:p>
            <a:fld id="{0FE38F41-FA40-4507-8BA6-9F62F18879CE}" type="datetime1">
              <a:rPr lang="en-US" smtClean="0"/>
              <a:pPr/>
              <a:t>1/19/2024</a:t>
            </a:fld>
            <a:r>
              <a:rPr lang="en-US"/>
              <a:t> | </a:t>
            </a:r>
            <a:fld id="{2A059162-5B37-8345-8802-BAFB4069E24D}" type="slidenum">
              <a:rPr lang="en-US" smtClean="0"/>
              <a:pPr/>
              <a:t>‹#›</a:t>
            </a:fld>
            <a:endParaRPr lang="en-US"/>
          </a:p>
        </p:txBody>
      </p:sp>
    </p:spTree>
    <p:extLst>
      <p:ext uri="{BB962C8B-B14F-4D97-AF65-F5344CB8AC3E}">
        <p14:creationId xmlns:p14="http://schemas.microsoft.com/office/powerpoint/2010/main" val="3778463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1D45-1310-44B4-9BA9-0921E089F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19196-28DA-4E8E-A3BE-DB92A7FA8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A3F22-C623-48D3-8425-EFC3D253591B}"/>
              </a:ext>
            </a:extLst>
          </p:cNvPr>
          <p:cNvSpPr>
            <a:spLocks noGrp="1"/>
          </p:cNvSpPr>
          <p:nvPr>
            <p:ph type="dt" sz="half" idx="10"/>
          </p:nvPr>
        </p:nvSpPr>
        <p:spPr/>
        <p:txBody>
          <a:bodyPr/>
          <a:lstStyle/>
          <a:p>
            <a:fld id="{864087D8-F353-47A2-99B0-FD575034D15E}" type="datetimeFigureOut">
              <a:rPr lang="en-US" smtClean="0"/>
              <a:t>1/19/2024</a:t>
            </a:fld>
            <a:endParaRPr lang="en-US"/>
          </a:p>
        </p:txBody>
      </p:sp>
      <p:sp>
        <p:nvSpPr>
          <p:cNvPr id="5" name="Footer Placeholder 4">
            <a:extLst>
              <a:ext uri="{FF2B5EF4-FFF2-40B4-BE49-F238E27FC236}">
                <a16:creationId xmlns:a16="http://schemas.microsoft.com/office/drawing/2014/main" id="{CF77EF1B-951D-432A-9A9B-0E9F01C6D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F44F7-08C1-4399-A621-D991A0BA51C2}"/>
              </a:ext>
            </a:extLst>
          </p:cNvPr>
          <p:cNvSpPr>
            <a:spLocks noGrp="1"/>
          </p:cNvSpPr>
          <p:nvPr>
            <p:ph type="sldNum" sz="quarter" idx="12"/>
          </p:nvPr>
        </p:nvSpPr>
        <p:spPr/>
        <p:txBody>
          <a:bodyPr/>
          <a:lstStyle/>
          <a:p>
            <a:fld id="{28E803D5-BC3A-48D6-9B3E-A560DC5D603D}" type="slidenum">
              <a:rPr lang="en-US" smtClean="0"/>
              <a:t>‹#›</a:t>
            </a:fld>
            <a:endParaRPr lang="en-US"/>
          </a:p>
        </p:txBody>
      </p:sp>
    </p:spTree>
    <p:extLst>
      <p:ext uri="{BB962C8B-B14F-4D97-AF65-F5344CB8AC3E}">
        <p14:creationId xmlns:p14="http://schemas.microsoft.com/office/powerpoint/2010/main" val="241703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0945552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14082888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042649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744590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9"/>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5" y="683639"/>
            <a:ext cx="9372600" cy="5486400"/>
          </a:xfrm>
        </p:spPr>
        <p:txBody>
          <a:bodyPr tIns="0" bIns="365760" anchor="ctr" anchorCtr="0"/>
          <a:lstStyle>
            <a:lvl1pPr>
              <a:spcBef>
                <a:spcPts val="0"/>
              </a:spcBef>
              <a:spcAft>
                <a:spcPts val="1800"/>
              </a:spcAft>
              <a:buClrTx/>
              <a:defRPr sz="2550" b="0" i="0">
                <a:solidFill>
                  <a:schemeClr val="bg1"/>
                </a:solidFill>
                <a:latin typeface="Arial Black" panose="020B0604020202020204" pitchFamily="34" charset="0"/>
                <a:cs typeface="Arial Black" panose="020B0604020202020204" pitchFamily="34" charset="0"/>
              </a:defRPr>
            </a:lvl1pPr>
            <a:lvl2pPr marL="257174" indent="-257174">
              <a:spcBef>
                <a:spcPts val="675"/>
              </a:spcBef>
              <a:spcAft>
                <a:spcPts val="0"/>
              </a:spcAft>
              <a:buClrTx/>
              <a:tabLst/>
              <a:defRPr sz="2400" b="0">
                <a:solidFill>
                  <a:schemeClr val="bg1"/>
                </a:solidFill>
              </a:defRPr>
            </a:lvl2pPr>
            <a:lvl3pPr marL="257174" indent="-257174">
              <a:spcBef>
                <a:spcPts val="675"/>
              </a:spcBef>
              <a:spcAft>
                <a:spcPts val="0"/>
              </a:spcAft>
              <a:buClrTx/>
              <a:buSzPct val="100000"/>
              <a:buFont typeface="Wingdings" pitchFamily="2" charset="2"/>
              <a:buChar char="§"/>
              <a:tabLst/>
              <a:defRPr sz="2400" b="1">
                <a:solidFill>
                  <a:schemeClr val="accent2">
                    <a:lumMod val="60000"/>
                    <a:lumOff val="40000"/>
                  </a:schemeClr>
                </a:solidFill>
              </a:defRPr>
            </a:lvl3pPr>
            <a:lvl4pPr marL="385761" indent="-128587">
              <a:spcBef>
                <a:spcPts val="0"/>
              </a:spcBef>
              <a:spcAft>
                <a:spcPts val="225"/>
              </a:spcAft>
              <a:buClrTx/>
              <a:buFont typeface="Arial" panose="020B0604020202020204" pitchFamily="34" charset="0"/>
              <a:buChar char="•"/>
              <a:tabLst/>
              <a:defRPr sz="1575" b="0">
                <a:solidFill>
                  <a:schemeClr val="bg1"/>
                </a:solidFill>
              </a:defRPr>
            </a:lvl4pPr>
            <a:lvl5pPr marL="385761" indent="-128587">
              <a:spcBef>
                <a:spcPts val="0"/>
              </a:spcBef>
              <a:spcAft>
                <a:spcPts val="225"/>
              </a:spcAft>
              <a:buClrTx/>
              <a:buFont typeface="Arial" panose="020B0604020202020204" pitchFamily="34" charset="0"/>
              <a:buChar char="•"/>
              <a:tabLst/>
              <a:defRPr sz="1575"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4082827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3556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a:spcBef>
                <a:spcPts val="1800"/>
              </a:spcBef>
              <a:defRPr>
                <a:solidFill>
                  <a:schemeClr val="tx1"/>
                </a:solidFill>
              </a:defRPr>
            </a:lvl1pPr>
            <a:lvl2pPr>
              <a:defRPr/>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4850537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1178946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9"/>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lumMod val="75000"/>
                  </a:schemeClr>
                </a:solidFill>
                <a:latin typeface="Arial Black" charset="0"/>
                <a:cs typeface="Arial Black" charset="0"/>
              </a:rPr>
              <a:t>IMF </a:t>
            </a:r>
            <a:r>
              <a:rPr lang="en-US" sz="675" b="0">
                <a:solidFill>
                  <a:schemeClr val="bg1">
                    <a:lumMod val="75000"/>
                  </a:schemeClr>
                </a:solidFill>
                <a:latin typeface="+mn-lt"/>
                <a:cs typeface="Arial Black" charset="0"/>
              </a:rPr>
              <a:t>| Middle East and Central Asia Department</a:t>
            </a:r>
            <a:endParaRPr lang="en-US" sz="675"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accent1"/>
                </a:solidFill>
              </a:rPr>
              <a:pPr algn="r"/>
              <a:t>‹#›</a:t>
            </a:fld>
            <a:endParaRPr lang="en-US" sz="750">
              <a:solidFill>
                <a:schemeClr val="accent1"/>
              </a:solidFill>
            </a:endParaRPr>
          </a:p>
        </p:txBody>
      </p:sp>
    </p:spTree>
    <p:extLst>
      <p:ext uri="{BB962C8B-B14F-4D97-AF65-F5344CB8AC3E}">
        <p14:creationId xmlns:p14="http://schemas.microsoft.com/office/powerpoint/2010/main" val="12426592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transition>
    <p:fade/>
  </p:transition>
  <p:hf hdr="0" dt="0"/>
  <p:txStyles>
    <p:titleStyle>
      <a:lvl1pPr algn="l" defTabSz="685733"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685733" rtl="0" eaLnBrk="1" latinLnBrk="0" hangingPunct="1">
        <a:spcBef>
          <a:spcPts val="1800"/>
        </a:spcBef>
        <a:buClr>
          <a:schemeClr val="accent1"/>
        </a:buClr>
        <a:buSzPct val="110000"/>
        <a:buFont typeface="Wingdings" charset="2"/>
        <a:buNone/>
        <a:tabLst/>
        <a:defRPr sz="1500" kern="1200">
          <a:solidFill>
            <a:schemeClr val="tx1"/>
          </a:solidFill>
          <a:latin typeface="+mn-lt"/>
          <a:ea typeface="+mn-ea"/>
          <a:cs typeface="+mn-cs"/>
        </a:defRPr>
      </a:lvl1pPr>
      <a:lvl2pPr marL="175021" indent="-175021" algn="l" defTabSz="685733" rtl="0" eaLnBrk="1" latinLnBrk="0" hangingPunct="1">
        <a:spcBef>
          <a:spcPts val="450"/>
        </a:spcBef>
        <a:buClr>
          <a:schemeClr val="accent1"/>
        </a:buClr>
        <a:buSzPct val="100000"/>
        <a:buFont typeface="Wingdings" pitchFamily="2" charset="2"/>
        <a:buChar char="§"/>
        <a:tabLst/>
        <a:defRPr sz="1500" kern="1200">
          <a:solidFill>
            <a:schemeClr val="tx1"/>
          </a:solidFill>
          <a:latin typeface="+mn-lt"/>
          <a:ea typeface="+mn-ea"/>
          <a:cs typeface="+mn-cs"/>
        </a:defRPr>
      </a:lvl2pPr>
      <a:lvl3pPr marL="344089" indent="-169068" algn="l" defTabSz="685733" rtl="0" eaLnBrk="1" latinLnBrk="0" hangingPunct="1">
        <a:spcBef>
          <a:spcPts val="450"/>
        </a:spcBef>
        <a:buClr>
          <a:schemeClr val="bg1">
            <a:lumMod val="50000"/>
          </a:schemeClr>
        </a:buClr>
        <a:buSzPct val="65000"/>
        <a:buFont typeface="Lucida Grande" panose="020B0600040502020204" pitchFamily="34" charset="0"/>
        <a:buChar char="▶"/>
        <a:tabLst/>
        <a:defRPr sz="1500" kern="1200">
          <a:solidFill>
            <a:schemeClr val="tx1"/>
          </a:solidFill>
          <a:latin typeface="+mn-lt"/>
          <a:ea typeface="+mn-ea"/>
          <a:cs typeface="+mn-cs"/>
        </a:defRPr>
      </a:lvl3pPr>
      <a:lvl4pPr marL="519110" indent="-175021" algn="l" defTabSz="685733" rtl="0" eaLnBrk="1" latinLnBrk="0" hangingPunct="1">
        <a:spcBef>
          <a:spcPts val="450"/>
        </a:spcBef>
        <a:buClr>
          <a:schemeClr val="accent1"/>
        </a:buClr>
        <a:buSzPct val="100000"/>
        <a:buFont typeface="LucidaGrande" charset="0"/>
        <a:buChar char="◆"/>
        <a:tabLst/>
        <a:defRPr sz="1500" kern="1200">
          <a:solidFill>
            <a:schemeClr val="tx1"/>
          </a:solidFill>
          <a:latin typeface="+mn-lt"/>
          <a:ea typeface="+mn-ea"/>
          <a:cs typeface="+mn-cs"/>
        </a:defRPr>
      </a:lvl4pPr>
      <a:lvl5pPr marL="688178" indent="-169068" algn="l" defTabSz="685733" rtl="0" eaLnBrk="1" latinLnBrk="0" hangingPunct="1">
        <a:spcBef>
          <a:spcPts val="450"/>
        </a:spcBef>
        <a:buClr>
          <a:schemeClr val="bg1">
            <a:lumMod val="50000"/>
          </a:schemeClr>
        </a:buClr>
        <a:buFont typeface=".HelveticaNeueDeskInterface-Regular"/>
        <a:buChar char="●"/>
        <a:tabLst/>
        <a:defRPr sz="1500" kern="1200">
          <a:solidFill>
            <a:schemeClr val="tx1"/>
          </a:solidFill>
          <a:latin typeface="+mn-lt"/>
          <a:ea typeface="+mn-ea"/>
          <a:cs typeface="+mn-cs"/>
        </a:defRPr>
      </a:lvl5pPr>
      <a:lvl6pPr marL="1885765"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32"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8"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4"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9"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1" algn="l" defTabSz="685733" rtl="0" eaLnBrk="1" latinLnBrk="0" hangingPunct="1">
        <a:defRPr sz="1350" kern="1200">
          <a:solidFill>
            <a:schemeClr val="tx1"/>
          </a:solidFill>
          <a:latin typeface="+mn-lt"/>
          <a:ea typeface="+mn-ea"/>
          <a:cs typeface="+mn-cs"/>
        </a:defRPr>
      </a:lvl6pPr>
      <a:lvl7pPr marL="2057197" algn="l" defTabSz="685733" rtl="0" eaLnBrk="1" latinLnBrk="0" hangingPunct="1">
        <a:defRPr sz="1350" kern="1200">
          <a:solidFill>
            <a:schemeClr val="tx1"/>
          </a:solidFill>
          <a:latin typeface="+mn-lt"/>
          <a:ea typeface="+mn-ea"/>
          <a:cs typeface="+mn-cs"/>
        </a:defRPr>
      </a:lvl7pPr>
      <a:lvl8pPr marL="2400065" algn="l" defTabSz="685733" rtl="0" eaLnBrk="1" latinLnBrk="0" hangingPunct="1">
        <a:defRPr sz="1350" kern="1200">
          <a:solidFill>
            <a:schemeClr val="tx1"/>
          </a:solidFill>
          <a:latin typeface="+mn-lt"/>
          <a:ea typeface="+mn-ea"/>
          <a:cs typeface="+mn-cs"/>
        </a:defRPr>
      </a:lvl8pPr>
      <a:lvl9pPr marL="2742931" algn="l" defTabSz="68573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1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0.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hyperlink" Target="https://internationalbudget.org/open-budget-surve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FE522F-0B1F-2188-CEBF-4A66E575BEF0}"/>
              </a:ext>
            </a:extLst>
          </p:cNvPr>
          <p:cNvPicPr>
            <a:picLocks noChangeAspect="1"/>
          </p:cNvPicPr>
          <p:nvPr/>
        </p:nvPicPr>
        <p:blipFill>
          <a:blip r:embed="rId3"/>
          <a:stretch>
            <a:fillRect/>
          </a:stretch>
        </p:blipFill>
        <p:spPr>
          <a:xfrm>
            <a:off x="1" y="3885595"/>
            <a:ext cx="4499237" cy="2972405"/>
          </a:xfrm>
          <a:prstGeom prst="rect">
            <a:avLst/>
          </a:prstGeom>
        </p:spPr>
      </p:pic>
      <p:sp>
        <p:nvSpPr>
          <p:cNvPr id="2" name="Title 1">
            <a:extLst>
              <a:ext uri="{FF2B5EF4-FFF2-40B4-BE49-F238E27FC236}">
                <a16:creationId xmlns:a16="http://schemas.microsoft.com/office/drawing/2014/main" id="{425FB5C5-1E1D-4E7D-AE8E-A92A3D7379D0}"/>
              </a:ext>
            </a:extLst>
          </p:cNvPr>
          <p:cNvSpPr>
            <a:spLocks noGrp="1"/>
          </p:cNvSpPr>
          <p:nvPr>
            <p:ph type="ctrTitle"/>
          </p:nvPr>
        </p:nvSpPr>
        <p:spPr>
          <a:xfrm>
            <a:off x="5183268" y="2378593"/>
            <a:ext cx="6083731" cy="1946167"/>
          </a:xfrm>
        </p:spPr>
        <p:txBody>
          <a:bodyPr anchor="ctr">
            <a:noAutofit/>
          </a:bodyPr>
          <a:lstStyle/>
          <a:p>
            <a:br>
              <a:rPr lang="en-US" sz="3200" dirty="0"/>
            </a:br>
            <a:br>
              <a:rPr lang="en-US" sz="3200" dirty="0">
                <a:latin typeface="Arial Black"/>
              </a:rPr>
            </a:br>
            <a:r>
              <a:rPr lang="en-US" sz="3200" dirty="0">
                <a:latin typeface="Arial Black"/>
              </a:rPr>
              <a:t>Managing Fiscal Risk in the Middle East and North Africa</a:t>
            </a:r>
            <a:br>
              <a:rPr lang="en-US" sz="1600" dirty="0"/>
            </a:br>
            <a:endParaRPr lang="en-US" sz="3200" b="1" dirty="0"/>
          </a:p>
        </p:txBody>
      </p:sp>
      <p:sp>
        <p:nvSpPr>
          <p:cNvPr id="3" name="Subtitle 2">
            <a:extLst>
              <a:ext uri="{FF2B5EF4-FFF2-40B4-BE49-F238E27FC236}">
                <a16:creationId xmlns:a16="http://schemas.microsoft.com/office/drawing/2014/main" id="{96F77D18-5D84-491A-8270-2963607CF21C}"/>
              </a:ext>
            </a:extLst>
          </p:cNvPr>
          <p:cNvSpPr>
            <a:spLocks noGrp="1"/>
          </p:cNvSpPr>
          <p:nvPr>
            <p:ph type="subTitle" idx="1"/>
          </p:nvPr>
        </p:nvSpPr>
        <p:spPr>
          <a:xfrm>
            <a:off x="5183268" y="5070375"/>
            <a:ext cx="5515285" cy="1256549"/>
          </a:xfrm>
        </p:spPr>
        <p:txBody>
          <a:bodyPr vert="horz" lIns="0" tIns="91440" rIns="0" bIns="0" rtlCol="0" anchor="t">
            <a:noAutofit/>
          </a:bodyPr>
          <a:lstStyle/>
          <a:p>
            <a:pPr>
              <a:spcBef>
                <a:spcPts val="0"/>
              </a:spcBef>
            </a:pPr>
            <a:r>
              <a:rPr lang="en-US" sz="2000" i="1" dirty="0">
                <a:solidFill>
                  <a:srgbClr val="004C97"/>
                </a:solidFill>
              </a:rPr>
              <a:t>January 23, 2024</a:t>
            </a:r>
            <a:endParaRPr lang="en-US" sz="2000" i="1" dirty="0">
              <a:solidFill>
                <a:schemeClr val="bg2">
                  <a:lumMod val="25000"/>
                </a:schemeClr>
              </a:solidFill>
              <a:cs typeface="Arial"/>
            </a:endParaRPr>
          </a:p>
        </p:txBody>
      </p:sp>
      <p:pic>
        <p:nvPicPr>
          <p:cNvPr id="8" name="Picture 7">
            <a:extLst>
              <a:ext uri="{FF2B5EF4-FFF2-40B4-BE49-F238E27FC236}">
                <a16:creationId xmlns:a16="http://schemas.microsoft.com/office/drawing/2014/main" id="{20F943C2-1FFC-CA4E-3A7F-6EBF3AE358ED}"/>
              </a:ext>
            </a:extLst>
          </p:cNvPr>
          <p:cNvPicPr>
            <a:picLocks noChangeAspect="1"/>
          </p:cNvPicPr>
          <p:nvPr/>
        </p:nvPicPr>
        <p:blipFill>
          <a:blip r:embed="rId4"/>
          <a:stretch>
            <a:fillRect/>
          </a:stretch>
        </p:blipFill>
        <p:spPr>
          <a:xfrm>
            <a:off x="0" y="0"/>
            <a:ext cx="4505334" cy="2304488"/>
          </a:xfrm>
          <a:prstGeom prst="rect">
            <a:avLst/>
          </a:prstGeom>
        </p:spPr>
      </p:pic>
      <p:pic>
        <p:nvPicPr>
          <p:cNvPr id="7" name="Picture 6">
            <a:extLst>
              <a:ext uri="{FF2B5EF4-FFF2-40B4-BE49-F238E27FC236}">
                <a16:creationId xmlns:a16="http://schemas.microsoft.com/office/drawing/2014/main" id="{8C6BE633-E242-3D7C-F13C-84A72184878D}"/>
              </a:ext>
            </a:extLst>
          </p:cNvPr>
          <p:cNvPicPr>
            <a:picLocks noChangeAspect="1"/>
          </p:cNvPicPr>
          <p:nvPr/>
        </p:nvPicPr>
        <p:blipFill rotWithShape="1">
          <a:blip r:embed="rId5"/>
          <a:srcRect t="5760" b="3531"/>
          <a:stretch/>
        </p:blipFill>
        <p:spPr>
          <a:xfrm>
            <a:off x="1" y="2285531"/>
            <a:ext cx="4499237" cy="2341067"/>
          </a:xfrm>
          <a:prstGeom prst="rect">
            <a:avLst/>
          </a:prstGeom>
        </p:spPr>
      </p:pic>
      <p:sp>
        <p:nvSpPr>
          <p:cNvPr id="4" name="TextBox 3">
            <a:extLst>
              <a:ext uri="{FF2B5EF4-FFF2-40B4-BE49-F238E27FC236}">
                <a16:creationId xmlns:a16="http://schemas.microsoft.com/office/drawing/2014/main" id="{941A8F35-5438-45F2-CEBB-44409FBF25C0}"/>
              </a:ext>
            </a:extLst>
          </p:cNvPr>
          <p:cNvSpPr txBox="1"/>
          <p:nvPr/>
        </p:nvSpPr>
        <p:spPr>
          <a:xfrm>
            <a:off x="5117821" y="703094"/>
            <a:ext cx="5137693" cy="1200329"/>
          </a:xfrm>
          <a:prstGeom prst="rect">
            <a:avLst/>
          </a:prstGeom>
          <a:solidFill>
            <a:schemeClr val="bg1"/>
          </a:solidFill>
        </p:spPr>
        <p:txBody>
          <a:bodyPr wrap="square" rtlCol="0">
            <a:spAutoFit/>
          </a:bodyPr>
          <a:lstStyle/>
          <a:p>
            <a:endParaRPr lang="en-US" sz="1800">
              <a:solidFill>
                <a:schemeClr val="tx1">
                  <a:lumMod val="50000"/>
                  <a:lumOff val="50000"/>
                </a:schemeClr>
              </a:solidFill>
              <a:latin typeface="Arial Black"/>
            </a:endParaRPr>
          </a:p>
          <a:p>
            <a:r>
              <a:rPr lang="en-US" sz="1800">
                <a:solidFill>
                  <a:schemeClr val="tx1">
                    <a:lumMod val="50000"/>
                    <a:lumOff val="50000"/>
                  </a:schemeClr>
                </a:solidFill>
                <a:latin typeface="Arial Black"/>
              </a:rPr>
              <a:t>Fiscal Affairs and Middle East and Central Asia Departments</a:t>
            </a:r>
          </a:p>
          <a:p>
            <a:endParaRPr lang="en-US"/>
          </a:p>
        </p:txBody>
      </p:sp>
      <p:pic>
        <p:nvPicPr>
          <p:cNvPr id="6" name="Picture 5">
            <a:extLst>
              <a:ext uri="{FF2B5EF4-FFF2-40B4-BE49-F238E27FC236}">
                <a16:creationId xmlns:a16="http://schemas.microsoft.com/office/drawing/2014/main" id="{4D0C6B97-60FD-CA6A-AC16-7173543F9894}"/>
              </a:ext>
            </a:extLst>
          </p:cNvPr>
          <p:cNvPicPr>
            <a:picLocks noChangeAspect="1"/>
          </p:cNvPicPr>
          <p:nvPr/>
        </p:nvPicPr>
        <p:blipFill>
          <a:blip r:embed="rId6"/>
          <a:stretch>
            <a:fillRect/>
          </a:stretch>
        </p:blipFill>
        <p:spPr>
          <a:xfrm>
            <a:off x="10474907" y="60797"/>
            <a:ext cx="1453457" cy="1459995"/>
          </a:xfrm>
          <a:prstGeom prst="rect">
            <a:avLst/>
          </a:prstGeom>
        </p:spPr>
      </p:pic>
    </p:spTree>
    <p:extLst>
      <p:ext uri="{BB962C8B-B14F-4D97-AF65-F5344CB8AC3E}">
        <p14:creationId xmlns:p14="http://schemas.microsoft.com/office/powerpoint/2010/main" val="37518159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70815" y="259071"/>
            <a:ext cx="10518426" cy="802132"/>
          </a:xfrm>
        </p:spPr>
        <p:txBody>
          <a:bodyPr>
            <a:normAutofit/>
          </a:bodyPr>
          <a:lstStyle/>
          <a:p>
            <a:r>
              <a:rPr lang="en-US" sz="2400" dirty="0">
                <a:solidFill>
                  <a:srgbClr val="004C97"/>
                </a:solidFill>
              </a:rPr>
              <a:t>Sources of Fiscal Risk: (iii)</a:t>
            </a:r>
            <a:r>
              <a:rPr lang="en-US" sz="2400" kern="0" dirty="0">
                <a:solidFill>
                  <a:schemeClr val="tx2"/>
                </a:solidFill>
                <a:latin typeface="Arial Black" panose="020B0A04020102020204" pitchFamily="34" charset="0"/>
                <a:cs typeface="Arial"/>
              </a:rPr>
              <a:t>Tail-risk events</a:t>
            </a:r>
            <a:endParaRPr lang="en-US" sz="2400" dirty="0">
              <a:solidFill>
                <a:srgbClr val="004C97"/>
              </a:solidFill>
            </a:endParaRPr>
          </a:p>
        </p:txBody>
      </p:sp>
      <p:sp>
        <p:nvSpPr>
          <p:cNvPr id="3" name="TextBox 2">
            <a:extLst>
              <a:ext uri="{FF2B5EF4-FFF2-40B4-BE49-F238E27FC236}">
                <a16:creationId xmlns:a16="http://schemas.microsoft.com/office/drawing/2014/main" id="{B95E74B0-E51B-D160-0FA5-4E5158A011B0}"/>
              </a:ext>
            </a:extLst>
          </p:cNvPr>
          <p:cNvSpPr txBox="1"/>
          <p:nvPr/>
        </p:nvSpPr>
        <p:spPr>
          <a:xfrm>
            <a:off x="870815" y="1746250"/>
            <a:ext cx="4909136" cy="523220"/>
          </a:xfrm>
          <a:prstGeom prst="rect">
            <a:avLst/>
          </a:prstGeom>
          <a:noFill/>
        </p:spPr>
        <p:txBody>
          <a:bodyPr wrap="square" rtlCol="0">
            <a:spAutoFit/>
          </a:bodyPr>
          <a:lstStyle/>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Estimated Growth Losses, 2020</a:t>
            </a:r>
          </a:p>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dirty="0">
                <a:solidFill>
                  <a:srgbClr val="002060"/>
                </a:solidFill>
                <a:latin typeface="Arial Black" charset="0"/>
              </a:rPr>
              <a:t>(Median, percent)</a:t>
            </a:r>
          </a:p>
        </p:txBody>
      </p:sp>
      <p:sp>
        <p:nvSpPr>
          <p:cNvPr id="24" name="TextBox 23">
            <a:extLst>
              <a:ext uri="{FF2B5EF4-FFF2-40B4-BE49-F238E27FC236}">
                <a16:creationId xmlns:a16="http://schemas.microsoft.com/office/drawing/2014/main" id="{3BCBC07E-2C1A-BF5E-A746-E3DBB3B3DD11}"/>
              </a:ext>
            </a:extLst>
          </p:cNvPr>
          <p:cNvSpPr txBox="1"/>
          <p:nvPr/>
        </p:nvSpPr>
        <p:spPr>
          <a:xfrm>
            <a:off x="930333" y="5856233"/>
            <a:ext cx="10655117" cy="600164"/>
          </a:xfrm>
          <a:prstGeom prst="rect">
            <a:avLst/>
          </a:prstGeom>
          <a:noFill/>
        </p:spPr>
        <p:txBody>
          <a:bodyPr wrap="square" rtlCol="0">
            <a:spAutoFit/>
          </a:bodyPr>
          <a:lstStyle/>
          <a:p>
            <a:r>
              <a:rPr lang="en-US" sz="1100" dirty="0"/>
              <a:t>Sources: October 2019 and April 2022 World Economic Outlook; and IMF staff calculations.</a:t>
            </a:r>
          </a:p>
          <a:p>
            <a:r>
              <a:rPr lang="en-US" sz="1100" dirty="0"/>
              <a:t>Note LHS chart:  Data for Algeria and Iraq exclude hydrocarbon revenue and hydrocarbon GDP. Syria and Libya are excluded due to lack of data. </a:t>
            </a:r>
          </a:p>
          <a:p>
            <a:r>
              <a:rPr lang="en-US" sz="1100" dirty="0"/>
              <a:t>Afghanistan and Lebanon are excluded due to lack of data for 2021</a:t>
            </a:r>
          </a:p>
        </p:txBody>
      </p:sp>
      <p:sp>
        <p:nvSpPr>
          <p:cNvPr id="4" name="AutoShape 5">
            <a:extLst>
              <a:ext uri="{FF2B5EF4-FFF2-40B4-BE49-F238E27FC236}">
                <a16:creationId xmlns:a16="http://schemas.microsoft.com/office/drawing/2014/main" id="{87F927D8-926F-B106-3583-3612108C1670}"/>
              </a:ext>
            </a:extLst>
          </p:cNvPr>
          <p:cNvSpPr>
            <a:spLocks noChangeArrowheads="1"/>
          </p:cNvSpPr>
          <p:nvPr>
            <p:custDataLst>
              <p:tags r:id="rId1"/>
            </p:custDataLst>
          </p:nvPr>
        </p:nvSpPr>
        <p:spPr bwMode="auto">
          <a:xfrm rot="5400000">
            <a:off x="5856826" y="-4145519"/>
            <a:ext cx="802133"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a:r>
              <a:rPr lang="en-US" sz="2000" b="1" dirty="0">
                <a:solidFill>
                  <a:srgbClr val="FEFEFE"/>
                </a:solidFill>
                <a:latin typeface="Arial" panose="020B0604020202020204"/>
                <a:cs typeface="Arial"/>
              </a:rPr>
              <a:t> The macroeconomic impact of the COVID-19 Pandemic </a:t>
            </a:r>
          </a:p>
        </p:txBody>
      </p:sp>
      <p:pic>
        <p:nvPicPr>
          <p:cNvPr id="6" name="Picture 5">
            <a:extLst>
              <a:ext uri="{FF2B5EF4-FFF2-40B4-BE49-F238E27FC236}">
                <a16:creationId xmlns:a16="http://schemas.microsoft.com/office/drawing/2014/main" id="{EE34F8F6-5D5C-E337-4FBA-CF42E3795FB6}"/>
              </a:ext>
            </a:extLst>
          </p:cNvPr>
          <p:cNvPicPr>
            <a:picLocks noChangeAspect="1"/>
          </p:cNvPicPr>
          <p:nvPr/>
        </p:nvPicPr>
        <p:blipFill>
          <a:blip r:embed="rId4"/>
          <a:stretch>
            <a:fillRect/>
          </a:stretch>
        </p:blipFill>
        <p:spPr>
          <a:xfrm>
            <a:off x="4836405" y="2327061"/>
            <a:ext cx="7028450" cy="3531703"/>
          </a:xfrm>
          <a:prstGeom prst="rect">
            <a:avLst/>
          </a:prstGeom>
        </p:spPr>
      </p:pic>
      <p:pic>
        <p:nvPicPr>
          <p:cNvPr id="13" name="Picture 12">
            <a:extLst>
              <a:ext uri="{FF2B5EF4-FFF2-40B4-BE49-F238E27FC236}">
                <a16:creationId xmlns:a16="http://schemas.microsoft.com/office/drawing/2014/main" id="{3EA15271-071C-AA4B-B506-89D7EA616FB3}"/>
              </a:ext>
            </a:extLst>
          </p:cNvPr>
          <p:cNvPicPr>
            <a:picLocks noChangeAspect="1"/>
          </p:cNvPicPr>
          <p:nvPr/>
        </p:nvPicPr>
        <p:blipFill>
          <a:blip r:embed="rId5"/>
          <a:stretch>
            <a:fillRect/>
          </a:stretch>
        </p:blipFill>
        <p:spPr>
          <a:xfrm>
            <a:off x="870815" y="2324588"/>
            <a:ext cx="3352800" cy="3352800"/>
          </a:xfrm>
          <a:prstGeom prst="rect">
            <a:avLst/>
          </a:prstGeom>
        </p:spPr>
      </p:pic>
      <p:sp>
        <p:nvSpPr>
          <p:cNvPr id="14" name="TextBox 13">
            <a:extLst>
              <a:ext uri="{FF2B5EF4-FFF2-40B4-BE49-F238E27FC236}">
                <a16:creationId xmlns:a16="http://schemas.microsoft.com/office/drawing/2014/main" id="{2297F8B2-E2E3-3425-1CF9-7E0BCFFEAA71}"/>
              </a:ext>
            </a:extLst>
          </p:cNvPr>
          <p:cNvSpPr txBox="1"/>
          <p:nvPr/>
        </p:nvSpPr>
        <p:spPr>
          <a:xfrm>
            <a:off x="4956237" y="1710680"/>
            <a:ext cx="4909136" cy="523220"/>
          </a:xfrm>
          <a:prstGeom prst="rect">
            <a:avLst/>
          </a:prstGeom>
          <a:noFill/>
        </p:spPr>
        <p:txBody>
          <a:bodyPr wrap="square" rtlCol="0">
            <a:spAutoFit/>
          </a:bodyPr>
          <a:lstStyle/>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Primary Balance</a:t>
            </a:r>
          </a:p>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(Percent of potential GDP, change 2020–21)</a:t>
            </a:r>
          </a:p>
        </p:txBody>
      </p:sp>
      <p:sp>
        <p:nvSpPr>
          <p:cNvPr id="2" name="Arrow: Chevron 1">
            <a:extLst>
              <a:ext uri="{FF2B5EF4-FFF2-40B4-BE49-F238E27FC236}">
                <a16:creationId xmlns:a16="http://schemas.microsoft.com/office/drawing/2014/main" id="{49715CB1-EA85-AD93-6D7B-68817417A261}"/>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5" name="Arrow: Chevron 4">
            <a:extLst>
              <a:ext uri="{FF2B5EF4-FFF2-40B4-BE49-F238E27FC236}">
                <a16:creationId xmlns:a16="http://schemas.microsoft.com/office/drawing/2014/main" id="{B0F4FE81-53E4-3F0F-D93A-0FEB32EEE118}"/>
              </a:ext>
            </a:extLst>
          </p:cNvPr>
          <p:cNvSpPr/>
          <p:nvPr/>
        </p:nvSpPr>
        <p:spPr>
          <a:xfrm>
            <a:off x="4386246" y="6469427"/>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7" name="Arrow: Chevron 6">
            <a:extLst>
              <a:ext uri="{FF2B5EF4-FFF2-40B4-BE49-F238E27FC236}">
                <a16:creationId xmlns:a16="http://schemas.microsoft.com/office/drawing/2014/main" id="{149041B7-9263-41D5-E874-6AE7F6DA44A9}"/>
              </a:ext>
            </a:extLst>
          </p:cNvPr>
          <p:cNvSpPr/>
          <p:nvPr/>
        </p:nvSpPr>
        <p:spPr>
          <a:xfrm>
            <a:off x="8112214" y="6453322"/>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10588721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70815" y="259071"/>
            <a:ext cx="10518426" cy="802132"/>
          </a:xfrm>
        </p:spPr>
        <p:txBody>
          <a:bodyPr>
            <a:normAutofit/>
          </a:bodyPr>
          <a:lstStyle/>
          <a:p>
            <a:r>
              <a:rPr lang="en-US" sz="2400" dirty="0">
                <a:solidFill>
                  <a:srgbClr val="004C97"/>
                </a:solidFill>
              </a:rPr>
              <a:t>Sources of Fiscal Risk</a:t>
            </a:r>
            <a:r>
              <a:rPr lang="en-US" sz="2400" dirty="0">
                <a:solidFill>
                  <a:srgbClr val="004C97"/>
                </a:solidFill>
                <a:latin typeface="Arial Black" panose="020B0A04020102020204" pitchFamily="34" charset="0"/>
              </a:rPr>
              <a:t>: (iii) </a:t>
            </a:r>
            <a:r>
              <a:rPr lang="en-US" sz="2400" kern="0" dirty="0">
                <a:solidFill>
                  <a:schemeClr val="tx2"/>
                </a:solidFill>
                <a:latin typeface="Arial Black" panose="020B0A04020102020204" pitchFamily="34" charset="0"/>
                <a:cs typeface="Arial"/>
              </a:rPr>
              <a:t>Tail-risk events</a:t>
            </a:r>
            <a:endParaRPr lang="en-US" sz="2400" dirty="0">
              <a:solidFill>
                <a:srgbClr val="004C97"/>
              </a:solidFill>
              <a:latin typeface="Arial Black" panose="020B0A04020102020204" pitchFamily="34" charset="0"/>
            </a:endParaRPr>
          </a:p>
        </p:txBody>
      </p:sp>
      <p:sp>
        <p:nvSpPr>
          <p:cNvPr id="3" name="TextBox 2">
            <a:extLst>
              <a:ext uri="{FF2B5EF4-FFF2-40B4-BE49-F238E27FC236}">
                <a16:creationId xmlns:a16="http://schemas.microsoft.com/office/drawing/2014/main" id="{B95E74B0-E51B-D160-0FA5-4E5158A011B0}"/>
              </a:ext>
            </a:extLst>
          </p:cNvPr>
          <p:cNvSpPr txBox="1"/>
          <p:nvPr/>
        </p:nvSpPr>
        <p:spPr>
          <a:xfrm>
            <a:off x="772515" y="1933929"/>
            <a:ext cx="4275947" cy="523220"/>
          </a:xfrm>
          <a:prstGeom prst="rect">
            <a:avLst/>
          </a:prstGeom>
          <a:noFill/>
        </p:spPr>
        <p:txBody>
          <a:bodyPr wrap="square" rtlCol="0">
            <a:spAutoFit/>
          </a:bodyPr>
          <a:lstStyle/>
          <a:p>
            <a:r>
              <a:rPr lang="en-US" sz="1400" b="1" dirty="0">
                <a:solidFill>
                  <a:srgbClr val="002060"/>
                </a:solidFill>
                <a:latin typeface="Arial Black" charset="0"/>
              </a:rPr>
              <a:t>Refugee Population Residing in MENAPEG</a:t>
            </a:r>
          </a:p>
          <a:p>
            <a:r>
              <a:rPr lang="en-US" sz="1400" b="1" dirty="0">
                <a:solidFill>
                  <a:srgbClr val="002060"/>
                </a:solidFill>
                <a:latin typeface="+mj-lt"/>
              </a:rPr>
              <a:t>(By Country or Territory of Asylum, 2021)</a:t>
            </a:r>
            <a:endParaRPr lang="it-IT" sz="1400" b="1" dirty="0">
              <a:solidFill>
                <a:srgbClr val="002060"/>
              </a:solidFill>
              <a:latin typeface="+mj-lt"/>
            </a:endParaRPr>
          </a:p>
        </p:txBody>
      </p:sp>
      <p:sp>
        <p:nvSpPr>
          <p:cNvPr id="24" name="TextBox 23">
            <a:extLst>
              <a:ext uri="{FF2B5EF4-FFF2-40B4-BE49-F238E27FC236}">
                <a16:creationId xmlns:a16="http://schemas.microsoft.com/office/drawing/2014/main" id="{3BCBC07E-2C1A-BF5E-A746-E3DBB3B3DD11}"/>
              </a:ext>
            </a:extLst>
          </p:cNvPr>
          <p:cNvSpPr txBox="1"/>
          <p:nvPr/>
        </p:nvSpPr>
        <p:spPr>
          <a:xfrm>
            <a:off x="960560" y="5790879"/>
            <a:ext cx="11028769" cy="430887"/>
          </a:xfrm>
          <a:prstGeom prst="rect">
            <a:avLst/>
          </a:prstGeom>
          <a:noFill/>
        </p:spPr>
        <p:txBody>
          <a:bodyPr wrap="square" rtlCol="0">
            <a:spAutoFit/>
          </a:bodyPr>
          <a:lstStyle/>
          <a:p>
            <a:r>
              <a:rPr lang="en-US" sz="1100" dirty="0"/>
              <a:t>Sources: World Bank, World Development Indicators; UNHCR; UNRWA; Emergency Events database; World Bank, World Development Indicators; and authors’ calculations.</a:t>
            </a:r>
          </a:p>
          <a:p>
            <a:r>
              <a:rPr lang="en-US" sz="1100" dirty="0"/>
              <a:t>Note RHS chart: output losses estimated by creating a synthetic GDP following the methodology of Matta, Appleton, and </a:t>
            </a:r>
            <a:r>
              <a:rPr lang="en-US" sz="1100" dirty="0" err="1"/>
              <a:t>Bleaney</a:t>
            </a:r>
            <a:r>
              <a:rPr lang="en-US" sz="1100" dirty="0"/>
              <a:t> (2019). </a:t>
            </a:r>
          </a:p>
        </p:txBody>
      </p:sp>
      <p:sp>
        <p:nvSpPr>
          <p:cNvPr id="4" name="AutoShape 5">
            <a:extLst>
              <a:ext uri="{FF2B5EF4-FFF2-40B4-BE49-F238E27FC236}">
                <a16:creationId xmlns:a16="http://schemas.microsoft.com/office/drawing/2014/main" id="{87F927D8-926F-B106-3583-3612108C1670}"/>
              </a:ext>
            </a:extLst>
          </p:cNvPr>
          <p:cNvSpPr>
            <a:spLocks noChangeArrowheads="1"/>
          </p:cNvSpPr>
          <p:nvPr>
            <p:custDataLst>
              <p:tags r:id="rId1"/>
            </p:custDataLst>
          </p:nvPr>
        </p:nvSpPr>
        <p:spPr bwMode="auto">
          <a:xfrm rot="5400000">
            <a:off x="5924882" y="-4052282"/>
            <a:ext cx="802133"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dirty="0">
              <a:solidFill>
                <a:srgbClr val="FEFEFE"/>
              </a:solidFill>
              <a:latin typeface="Arial" panose="020B0604020202020204"/>
              <a:cs typeface="Arial"/>
            </a:endParaRPr>
          </a:p>
          <a:p>
            <a:pPr algn="ctr" defTabSz="642915" eaLnBrk="0" fontAlgn="base" hangingPunct="0">
              <a:spcBef>
                <a:spcPct val="0"/>
              </a:spcBef>
              <a:spcAft>
                <a:spcPct val="0"/>
              </a:spcAft>
              <a:defRPr/>
            </a:pPr>
            <a:r>
              <a:rPr lang="en-US" sz="2000" b="1" dirty="0">
                <a:solidFill>
                  <a:srgbClr val="FEFEFE"/>
                </a:solidFill>
                <a:latin typeface="Arial" panose="020B0604020202020204"/>
                <a:cs typeface="Arial"/>
              </a:rPr>
              <a:t>Social unrest and instability have led to large economic and fiscal costs in the region. </a:t>
            </a:r>
          </a:p>
          <a:p>
            <a:pPr algn="ctr" defTabSz="642915" eaLnBrk="0" fontAlgn="base" hangingPunct="0">
              <a:spcBef>
                <a:spcPct val="0"/>
              </a:spcBef>
              <a:spcAft>
                <a:spcPct val="0"/>
              </a:spcAft>
              <a:defRPr/>
            </a:pPr>
            <a:endParaRPr lang="en-US" sz="2000" b="1" dirty="0">
              <a:solidFill>
                <a:srgbClr val="FEFEFE"/>
              </a:solidFill>
              <a:latin typeface="Arial" panose="020B0604020202020204"/>
              <a:cs typeface="Arial"/>
            </a:endParaRPr>
          </a:p>
        </p:txBody>
      </p:sp>
      <p:sp>
        <p:nvSpPr>
          <p:cNvPr id="10" name="TextBox 9">
            <a:extLst>
              <a:ext uri="{FF2B5EF4-FFF2-40B4-BE49-F238E27FC236}">
                <a16:creationId xmlns:a16="http://schemas.microsoft.com/office/drawing/2014/main" id="{FD5F1B0A-4478-D146-E0CD-1B3CE627692B}"/>
              </a:ext>
            </a:extLst>
          </p:cNvPr>
          <p:cNvSpPr txBox="1"/>
          <p:nvPr/>
        </p:nvSpPr>
        <p:spPr>
          <a:xfrm>
            <a:off x="5436439" y="1906541"/>
            <a:ext cx="6086936" cy="738664"/>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Estimated Post Arab Spring Cumulative Output Losses in Egypt and Tunisia</a:t>
            </a:r>
          </a:p>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mj-lt"/>
              </a:rPr>
              <a:t>(Natural logarithm, GDP per capita PPP, constant 2011 US dollars)</a:t>
            </a:r>
          </a:p>
        </p:txBody>
      </p:sp>
      <p:pic>
        <p:nvPicPr>
          <p:cNvPr id="5" name="Picture 4">
            <a:extLst>
              <a:ext uri="{FF2B5EF4-FFF2-40B4-BE49-F238E27FC236}">
                <a16:creationId xmlns:a16="http://schemas.microsoft.com/office/drawing/2014/main" id="{C84AFC43-EAE7-7FA1-8109-E04F2BA01A25}"/>
              </a:ext>
            </a:extLst>
          </p:cNvPr>
          <p:cNvPicPr>
            <a:picLocks noChangeAspect="1"/>
          </p:cNvPicPr>
          <p:nvPr/>
        </p:nvPicPr>
        <p:blipFill>
          <a:blip r:embed="rId4"/>
          <a:stretch>
            <a:fillRect/>
          </a:stretch>
        </p:blipFill>
        <p:spPr>
          <a:xfrm>
            <a:off x="870815" y="2757871"/>
            <a:ext cx="4079349" cy="2947730"/>
          </a:xfrm>
          <a:prstGeom prst="rect">
            <a:avLst/>
          </a:prstGeom>
        </p:spPr>
      </p:pic>
      <p:pic>
        <p:nvPicPr>
          <p:cNvPr id="6" name="Picture 5">
            <a:extLst>
              <a:ext uri="{FF2B5EF4-FFF2-40B4-BE49-F238E27FC236}">
                <a16:creationId xmlns:a16="http://schemas.microsoft.com/office/drawing/2014/main" id="{F9E8C44B-9A4F-A0DC-0577-C50B1CBD75D8}"/>
              </a:ext>
            </a:extLst>
          </p:cNvPr>
          <p:cNvPicPr>
            <a:picLocks noChangeAspect="1"/>
          </p:cNvPicPr>
          <p:nvPr/>
        </p:nvPicPr>
        <p:blipFill>
          <a:blip r:embed="rId5"/>
          <a:stretch>
            <a:fillRect/>
          </a:stretch>
        </p:blipFill>
        <p:spPr>
          <a:xfrm>
            <a:off x="5436439" y="2710758"/>
            <a:ext cx="6086936" cy="2754354"/>
          </a:xfrm>
          <a:prstGeom prst="rect">
            <a:avLst/>
          </a:prstGeom>
        </p:spPr>
      </p:pic>
      <p:sp>
        <p:nvSpPr>
          <p:cNvPr id="2" name="Arrow: Chevron 1">
            <a:extLst>
              <a:ext uri="{FF2B5EF4-FFF2-40B4-BE49-F238E27FC236}">
                <a16:creationId xmlns:a16="http://schemas.microsoft.com/office/drawing/2014/main" id="{E1E1D0B3-B496-0FB3-4491-E1CF5BD010CB}"/>
              </a:ext>
            </a:extLst>
          </p:cNvPr>
          <p:cNvSpPr/>
          <p:nvPr/>
        </p:nvSpPr>
        <p:spPr>
          <a:xfrm>
            <a:off x="780220" y="642647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7" name="Arrow: Chevron 6">
            <a:extLst>
              <a:ext uri="{FF2B5EF4-FFF2-40B4-BE49-F238E27FC236}">
                <a16:creationId xmlns:a16="http://schemas.microsoft.com/office/drawing/2014/main" id="{2A11F606-8A89-6B0C-21E2-3DAD55890238}"/>
              </a:ext>
            </a:extLst>
          </p:cNvPr>
          <p:cNvSpPr/>
          <p:nvPr/>
        </p:nvSpPr>
        <p:spPr>
          <a:xfrm>
            <a:off x="4484576" y="6426478"/>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8" name="Arrow: Chevron 7">
            <a:extLst>
              <a:ext uri="{FF2B5EF4-FFF2-40B4-BE49-F238E27FC236}">
                <a16:creationId xmlns:a16="http://schemas.microsoft.com/office/drawing/2014/main" id="{24CC2030-DC94-7448-D2AD-C9C8D639BD6E}"/>
              </a:ext>
            </a:extLst>
          </p:cNvPr>
          <p:cNvSpPr/>
          <p:nvPr/>
        </p:nvSpPr>
        <p:spPr>
          <a:xfrm>
            <a:off x="8210544" y="6410373"/>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36817059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AC4227-1E00-422A-DBCE-8DCCF365CFEC}"/>
              </a:ext>
            </a:extLst>
          </p:cNvPr>
          <p:cNvPicPr>
            <a:picLocks noChangeAspect="1"/>
          </p:cNvPicPr>
          <p:nvPr/>
        </p:nvPicPr>
        <p:blipFill rotWithShape="1">
          <a:blip r:embed="rId5">
            <a:alphaModFix amt="35000"/>
          </a:blip>
          <a:srcRect t="13971" b="9840"/>
          <a:stretch/>
        </p:blipFill>
        <p:spPr>
          <a:xfrm>
            <a:off x="1" y="254459"/>
            <a:ext cx="12192000" cy="6199094"/>
          </a:xfrm>
          <a:prstGeom prst="rect">
            <a:avLst/>
          </a:prstGeom>
        </p:spPr>
      </p:pic>
      <p:sp>
        <p:nvSpPr>
          <p:cNvPr id="14" name="Title 13">
            <a:extLst>
              <a:ext uri="{FF2B5EF4-FFF2-40B4-BE49-F238E27FC236}">
                <a16:creationId xmlns:a16="http://schemas.microsoft.com/office/drawing/2014/main" id="{EEAA23CC-AA2F-4411-8AD8-35522F15CF69}"/>
              </a:ext>
            </a:extLst>
          </p:cNvPr>
          <p:cNvSpPr>
            <a:spLocks noGrp="1"/>
          </p:cNvSpPr>
          <p:nvPr>
            <p:ph type="title"/>
          </p:nvPr>
        </p:nvSpPr>
        <p:spPr>
          <a:xfrm>
            <a:off x="646151" y="1262497"/>
            <a:ext cx="10515600" cy="1325563"/>
          </a:xfrm>
        </p:spPr>
        <p:txBody>
          <a:bodyPr>
            <a:normAutofit/>
          </a:bodyPr>
          <a:lstStyle/>
          <a:p>
            <a:r>
              <a:rPr lang="en-US" sz="2400" b="1">
                <a:solidFill>
                  <a:srgbClr val="004C97"/>
                </a:solidFill>
                <a:latin typeface="Arial Black" charset="0"/>
              </a:rPr>
              <a:t>Outline: Fiscal risks…</a:t>
            </a:r>
            <a:endParaRPr lang="en-US" sz="2400" b="1">
              <a:solidFill>
                <a:schemeClr val="tx1"/>
              </a:solidFill>
              <a:latin typeface="Arial Black" charset="0"/>
            </a:endParaRPr>
          </a:p>
        </p:txBody>
      </p:sp>
      <p:sp>
        <p:nvSpPr>
          <p:cNvPr id="2" name="TextBox 1">
            <a:extLst>
              <a:ext uri="{FF2B5EF4-FFF2-40B4-BE49-F238E27FC236}">
                <a16:creationId xmlns:a16="http://schemas.microsoft.com/office/drawing/2014/main" id="{E3868096-ECBA-4B75-8C61-3EB77333C77F}"/>
              </a:ext>
            </a:extLst>
          </p:cNvPr>
          <p:cNvSpPr txBox="1"/>
          <p:nvPr/>
        </p:nvSpPr>
        <p:spPr>
          <a:xfrm>
            <a:off x="841991" y="2797186"/>
            <a:ext cx="9077325" cy="1508105"/>
          </a:xfrm>
          <a:prstGeom prst="rect">
            <a:avLst/>
          </a:prstGeom>
          <a:noFill/>
        </p:spPr>
        <p:txBody>
          <a:bodyPr wrap="square" lIns="91440" tIns="45720" rIns="91440" bIns="45720" rtlCol="0" anchor="t">
            <a:spAutoFit/>
          </a:bodyPr>
          <a:lstStyle/>
          <a:p>
            <a:pPr marL="342900" indent="-342900">
              <a:spcBef>
                <a:spcPts val="1200"/>
              </a:spcBef>
              <a:buFont typeface="Wingdings" panose="05000000000000000000" pitchFamily="2" charset="2"/>
              <a:buChar char="§"/>
            </a:pPr>
            <a:r>
              <a:rPr lang="en-US" sz="2400" dirty="0">
                <a:solidFill>
                  <a:schemeClr val="bg1">
                    <a:lumMod val="75000"/>
                  </a:schemeClr>
                </a:solidFill>
              </a:rPr>
              <a:t>What are they?</a:t>
            </a:r>
            <a:endParaRPr lang="en-US" sz="2400" b="1" kern="0" dirty="0">
              <a:solidFill>
                <a:schemeClr val="bg1">
                  <a:lumMod val="75000"/>
                </a:schemeClr>
              </a:solidFill>
              <a:latin typeface="Arial" panose="020B0604020202020204"/>
              <a:cs typeface="Arial"/>
            </a:endParaRPr>
          </a:p>
          <a:p>
            <a:pPr marL="342900" indent="-342900">
              <a:spcBef>
                <a:spcPts val="1200"/>
              </a:spcBef>
              <a:buFont typeface="Wingdings" panose="05000000000000000000" pitchFamily="2" charset="2"/>
              <a:buChar char="§"/>
            </a:pPr>
            <a:r>
              <a:rPr lang="en-US" sz="2400" kern="0" dirty="0">
                <a:solidFill>
                  <a:schemeClr val="bg1">
                    <a:lumMod val="75000"/>
                  </a:schemeClr>
                </a:solidFill>
                <a:latin typeface="Arial" panose="020B0604020202020204"/>
                <a:cs typeface="Arial"/>
              </a:rPr>
              <a:t>What are their sources? </a:t>
            </a:r>
          </a:p>
          <a:p>
            <a:pPr marL="342900" indent="-342900">
              <a:spcBef>
                <a:spcPts val="1200"/>
              </a:spcBef>
              <a:buFont typeface="Wingdings" panose="05000000000000000000" pitchFamily="2" charset="2"/>
              <a:buChar char="§"/>
            </a:pPr>
            <a:r>
              <a:rPr lang="en-US" sz="2400" kern="0" dirty="0">
                <a:solidFill>
                  <a:schemeClr val="tx2"/>
                </a:solidFill>
                <a:latin typeface="Arial" panose="020B0604020202020204"/>
                <a:cs typeface="Arial"/>
              </a:rPr>
              <a:t>What can be done?</a:t>
            </a:r>
          </a:p>
        </p:txBody>
      </p:sp>
      <p:sp>
        <p:nvSpPr>
          <p:cNvPr id="4" name="AutoShape 5">
            <a:extLst>
              <a:ext uri="{FF2B5EF4-FFF2-40B4-BE49-F238E27FC236}">
                <a16:creationId xmlns:a16="http://schemas.microsoft.com/office/drawing/2014/main" id="{AEC6669B-CA19-3ED1-85A7-AE41BF6A83CF}"/>
              </a:ext>
            </a:extLst>
          </p:cNvPr>
          <p:cNvSpPr>
            <a:spLocks noChangeArrowheads="1"/>
          </p:cNvSpPr>
          <p:nvPr>
            <p:custDataLst>
              <p:tags r:id="rId1"/>
            </p:custDataLst>
          </p:nvPr>
        </p:nvSpPr>
        <p:spPr bwMode="auto">
          <a:xfrm rot="5400000">
            <a:off x="5691554" y="-5691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5" name="AutoShape 5">
            <a:extLst>
              <a:ext uri="{FF2B5EF4-FFF2-40B4-BE49-F238E27FC236}">
                <a16:creationId xmlns:a16="http://schemas.microsoft.com/office/drawing/2014/main" id="{7644A40E-D61F-DB81-476A-F195E1E21C76}"/>
              </a:ext>
            </a:extLst>
          </p:cNvPr>
          <p:cNvSpPr>
            <a:spLocks noChangeArrowheads="1"/>
          </p:cNvSpPr>
          <p:nvPr>
            <p:custDataLst>
              <p:tags r:id="rId2"/>
            </p:custDataLst>
          </p:nvPr>
        </p:nvSpPr>
        <p:spPr bwMode="auto">
          <a:xfrm rot="16200000">
            <a:off x="5691554" y="357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Tree>
    <p:extLst>
      <p:ext uri="{BB962C8B-B14F-4D97-AF65-F5344CB8AC3E}">
        <p14:creationId xmlns:p14="http://schemas.microsoft.com/office/powerpoint/2010/main" val="341195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54027" y="303863"/>
            <a:ext cx="10518426" cy="802132"/>
          </a:xfrm>
        </p:spPr>
        <p:txBody>
          <a:bodyPr>
            <a:normAutofit/>
          </a:bodyPr>
          <a:lstStyle/>
          <a:p>
            <a:pPr>
              <a:spcBef>
                <a:spcPts val="1200"/>
              </a:spcBef>
            </a:pPr>
            <a:r>
              <a:rPr lang="en-US" sz="2400" kern="0">
                <a:latin typeface="Arial Black" panose="020B0A04020102020204" pitchFamily="34" charset="0"/>
                <a:cs typeface="Arial"/>
              </a:rPr>
              <a:t>A sound and comprehensive framework is a critical to manage fiscal risks</a:t>
            </a:r>
          </a:p>
        </p:txBody>
      </p:sp>
      <p:sp>
        <p:nvSpPr>
          <p:cNvPr id="3" name="TextBox 2">
            <a:extLst>
              <a:ext uri="{FF2B5EF4-FFF2-40B4-BE49-F238E27FC236}">
                <a16:creationId xmlns:a16="http://schemas.microsoft.com/office/drawing/2014/main" id="{B95E74B0-E51B-D160-0FA5-4E5158A011B0}"/>
              </a:ext>
            </a:extLst>
          </p:cNvPr>
          <p:cNvSpPr txBox="1"/>
          <p:nvPr/>
        </p:nvSpPr>
        <p:spPr>
          <a:xfrm>
            <a:off x="819547" y="1192095"/>
            <a:ext cx="4423124" cy="305185"/>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Fiscal Risk Management Strategy</a:t>
            </a:r>
          </a:p>
        </p:txBody>
      </p:sp>
      <p:pic>
        <p:nvPicPr>
          <p:cNvPr id="7" name="Picture 6">
            <a:extLst>
              <a:ext uri="{FF2B5EF4-FFF2-40B4-BE49-F238E27FC236}">
                <a16:creationId xmlns:a16="http://schemas.microsoft.com/office/drawing/2014/main" id="{1F334064-B3BE-18C8-084F-63E226623D68}"/>
              </a:ext>
            </a:extLst>
          </p:cNvPr>
          <p:cNvPicPr>
            <a:picLocks noChangeAspect="1"/>
          </p:cNvPicPr>
          <p:nvPr/>
        </p:nvPicPr>
        <p:blipFill rotWithShape="1">
          <a:blip r:embed="rId4">
            <a:extLst>
              <a:ext uri="{53640926-AAD7-44D8-BBD7-CCE9431645EC}">
                <a14:shadowObscured xmlns="" xmlns:xdr="http://schemas.openxmlformats.org/drawingml/2006/spreadsheetDraw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k="http://schemas.microsoft.com/office/drawing/2018/sketchyshapes" xmlns:arto="http://schemas.microsoft.com/office/word/2006/arto" xmlns:a14="http://schemas.microsoft.com/office/drawing/2010/main" xmlns:a16="http://schemas.microsoft.com/office/drawing/2014/main" xmlns:w="http://schemas.openxmlformats.org/wordprocessingml/2006/main" xmlns:w10="urn:schemas-microsoft-com:office:word" xmlns:v="urn:schemas-microsoft-com:vml" xmlns:o="urn:schemas-microsoft-com:office:office" xmlns:lc="http://schemas.openxmlformats.org/drawingml/2006/lockedCanvas"/>
              </a:ext>
            </a:extLst>
          </a:blip>
          <a:srcRect l="-116" t="2" r="-1225" b="-1377"/>
          <a:stretch/>
        </p:blipFill>
        <p:spPr bwMode="auto">
          <a:xfrm>
            <a:off x="2504159" y="1497280"/>
            <a:ext cx="7541044" cy="4979010"/>
          </a:xfrm>
          <a:prstGeom prst="rect">
            <a:avLst/>
          </a:prstGeom>
          <a:ln>
            <a:noFill/>
          </a:ln>
          <a:extLst>
            <a:ext uri="{53640926-AAD7-44D8-BBD7-CCE9431645EC}">
              <a14:shadowObscured xmlns:a14="http://schemas.microsoft.com/office/drawing/2010/main"/>
            </a:ext>
          </a:extLst>
        </p:spPr>
      </p:pic>
      <p:sp>
        <p:nvSpPr>
          <p:cNvPr id="2" name="AutoShape 5">
            <a:extLst>
              <a:ext uri="{FF2B5EF4-FFF2-40B4-BE49-F238E27FC236}">
                <a16:creationId xmlns:a16="http://schemas.microsoft.com/office/drawing/2014/main" id="{65DF6C13-9327-4C31-7679-BA396ED99522}"/>
              </a:ext>
            </a:extLst>
          </p:cNvPr>
          <p:cNvSpPr>
            <a:spLocks noChangeArrowheads="1"/>
          </p:cNvSpPr>
          <p:nvPr>
            <p:custDataLst>
              <p:tags r:id="rId1"/>
            </p:custDataLst>
          </p:nvPr>
        </p:nvSpPr>
        <p:spPr bwMode="auto">
          <a:xfrm rot="5400000">
            <a:off x="6194390" y="-4369600"/>
            <a:ext cx="160582"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24" name="TextBox 23">
            <a:extLst>
              <a:ext uri="{FF2B5EF4-FFF2-40B4-BE49-F238E27FC236}">
                <a16:creationId xmlns:a16="http://schemas.microsoft.com/office/drawing/2014/main" id="{3BCBC07E-2C1A-BF5E-A746-E3DBB3B3DD11}"/>
              </a:ext>
            </a:extLst>
          </p:cNvPr>
          <p:cNvSpPr txBox="1"/>
          <p:nvPr/>
        </p:nvSpPr>
        <p:spPr>
          <a:xfrm>
            <a:off x="854027" y="6035154"/>
            <a:ext cx="8228536" cy="261610"/>
          </a:xfrm>
          <a:prstGeom prst="rect">
            <a:avLst/>
          </a:prstGeom>
          <a:noFill/>
        </p:spPr>
        <p:txBody>
          <a:bodyPr wrap="square" rtlCol="0">
            <a:spAutoFit/>
          </a:bodyPr>
          <a:lstStyle/>
          <a:p>
            <a:r>
              <a:rPr lang="en-US" sz="1100" dirty="0"/>
              <a:t>Sources: IMF (2016a); and International Monetary Fund, the Fiscal Transparency Code.</a:t>
            </a:r>
          </a:p>
        </p:txBody>
      </p:sp>
      <p:sp>
        <p:nvSpPr>
          <p:cNvPr id="4" name="Arrow: Chevron 3">
            <a:extLst>
              <a:ext uri="{FF2B5EF4-FFF2-40B4-BE49-F238E27FC236}">
                <a16:creationId xmlns:a16="http://schemas.microsoft.com/office/drawing/2014/main" id="{A9159687-88AD-D660-2260-1E6367A81CDF}"/>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5" name="Arrow: Chevron 4">
            <a:extLst>
              <a:ext uri="{FF2B5EF4-FFF2-40B4-BE49-F238E27FC236}">
                <a16:creationId xmlns:a16="http://schemas.microsoft.com/office/drawing/2014/main" id="{259E562B-6149-3A39-4E22-32F175BDF1D4}"/>
              </a:ext>
            </a:extLst>
          </p:cNvPr>
          <p:cNvSpPr/>
          <p:nvPr/>
        </p:nvSpPr>
        <p:spPr>
          <a:xfrm>
            <a:off x="4386246" y="646942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6" name="Arrow: Chevron 5">
            <a:extLst>
              <a:ext uri="{FF2B5EF4-FFF2-40B4-BE49-F238E27FC236}">
                <a16:creationId xmlns:a16="http://schemas.microsoft.com/office/drawing/2014/main" id="{C6EAF57A-B9A0-98E4-07AC-261970CC793A}"/>
              </a:ext>
            </a:extLst>
          </p:cNvPr>
          <p:cNvSpPr/>
          <p:nvPr/>
        </p:nvSpPr>
        <p:spPr>
          <a:xfrm>
            <a:off x="8112214" y="6453322"/>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1981837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54027" y="303863"/>
            <a:ext cx="10518426" cy="802132"/>
          </a:xfrm>
        </p:spPr>
        <p:txBody>
          <a:bodyPr>
            <a:normAutofit/>
          </a:bodyPr>
          <a:lstStyle/>
          <a:p>
            <a:pPr>
              <a:spcBef>
                <a:spcPts val="1200"/>
              </a:spcBef>
            </a:pPr>
            <a:r>
              <a:rPr lang="en-US" sz="2400" kern="0" dirty="0">
                <a:latin typeface="Arial Black" panose="020B0A04020102020204" pitchFamily="34" charset="0"/>
                <a:cs typeface="Arial"/>
              </a:rPr>
              <a:t>The IMF’s fiscal risk toolkit supports risks analysis …	</a:t>
            </a:r>
            <a:br>
              <a:rPr lang="en-US" sz="2400" kern="0" dirty="0">
                <a:latin typeface="Arial Black" panose="020B0A04020102020204" pitchFamily="34" charset="0"/>
                <a:cs typeface="Arial"/>
              </a:rPr>
            </a:br>
            <a:endParaRPr lang="en-US" sz="2400" kern="0" dirty="0">
              <a:latin typeface="Arial Black" panose="020B0A04020102020204" pitchFamily="34" charset="0"/>
              <a:cs typeface="Arial"/>
            </a:endParaRPr>
          </a:p>
        </p:txBody>
      </p:sp>
      <p:sp>
        <p:nvSpPr>
          <p:cNvPr id="2" name="AutoShape 5">
            <a:extLst>
              <a:ext uri="{FF2B5EF4-FFF2-40B4-BE49-F238E27FC236}">
                <a16:creationId xmlns:a16="http://schemas.microsoft.com/office/drawing/2014/main" id="{65DF6C13-9327-4C31-7679-BA396ED99522}"/>
              </a:ext>
            </a:extLst>
          </p:cNvPr>
          <p:cNvSpPr>
            <a:spLocks noChangeArrowheads="1"/>
          </p:cNvSpPr>
          <p:nvPr>
            <p:custDataLst>
              <p:tags r:id="rId1"/>
            </p:custDataLst>
          </p:nvPr>
        </p:nvSpPr>
        <p:spPr bwMode="auto">
          <a:xfrm rot="5400000">
            <a:off x="6194390" y="-4369600"/>
            <a:ext cx="160582"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pic>
        <p:nvPicPr>
          <p:cNvPr id="5" name="Picture 4" descr="Diagram&#10;&#10;Description automatically generated">
            <a:extLst>
              <a:ext uri="{FF2B5EF4-FFF2-40B4-BE49-F238E27FC236}">
                <a16:creationId xmlns:a16="http://schemas.microsoft.com/office/drawing/2014/main" id="{51DA48E5-A427-5FB2-3900-873DF6262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2" y="1282079"/>
            <a:ext cx="5349279" cy="4958083"/>
          </a:xfrm>
          <a:prstGeom prst="rect">
            <a:avLst/>
          </a:prstGeom>
        </p:spPr>
      </p:pic>
      <p:sp>
        <p:nvSpPr>
          <p:cNvPr id="6" name="Rectangle 5">
            <a:extLst>
              <a:ext uri="{FF2B5EF4-FFF2-40B4-BE49-F238E27FC236}">
                <a16:creationId xmlns:a16="http://schemas.microsoft.com/office/drawing/2014/main" id="{1EAA4101-9D60-2460-C483-34BF9BB64931}"/>
              </a:ext>
            </a:extLst>
          </p:cNvPr>
          <p:cNvSpPr/>
          <p:nvPr/>
        </p:nvSpPr>
        <p:spPr>
          <a:xfrm>
            <a:off x="7530354" y="5302712"/>
            <a:ext cx="4565448" cy="8102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TextBox 7">
            <a:extLst>
              <a:ext uri="{FF2B5EF4-FFF2-40B4-BE49-F238E27FC236}">
                <a16:creationId xmlns:a16="http://schemas.microsoft.com/office/drawing/2014/main" id="{6D6E1C05-F113-C709-FC45-A61D11CC20F6}"/>
              </a:ext>
            </a:extLst>
          </p:cNvPr>
          <p:cNvSpPr txBox="1"/>
          <p:nvPr/>
        </p:nvSpPr>
        <p:spPr>
          <a:xfrm>
            <a:off x="7626550" y="5374336"/>
            <a:ext cx="4565450" cy="738664"/>
          </a:xfrm>
          <a:prstGeom prst="rect">
            <a:avLst/>
          </a:prstGeom>
          <a:noFill/>
        </p:spPr>
        <p:txBody>
          <a:bodyPr wrap="square" rtlCol="0">
            <a:spAutoFit/>
          </a:bodyPr>
          <a:lstStyle/>
          <a:p>
            <a:r>
              <a:rPr lang="en-US" sz="1400" b="1" dirty="0"/>
              <a:t>Additional climate tools </a:t>
            </a:r>
            <a:r>
              <a:rPr lang="en-US" sz="1400" dirty="0"/>
              <a:t>under development</a:t>
            </a:r>
          </a:p>
          <a:p>
            <a:pPr marL="285750" indent="-285750">
              <a:buFont typeface="Arial" panose="020B0604020202020204" pitchFamily="34" charset="0"/>
              <a:buChar char="•"/>
            </a:pPr>
            <a:r>
              <a:rPr lang="en-US" sz="1400" dirty="0"/>
              <a:t>PANDA-T: Pandemic and natural disaster</a:t>
            </a:r>
          </a:p>
          <a:p>
            <a:pPr marL="285750" indent="-285750">
              <a:buFont typeface="Arial" panose="020B0604020202020204" pitchFamily="34" charset="0"/>
              <a:buChar char="•"/>
            </a:pPr>
            <a:r>
              <a:rPr lang="en-US" sz="1400" dirty="0"/>
              <a:t>QCRAFT: Quantifying climate change fiscal risks</a:t>
            </a:r>
          </a:p>
        </p:txBody>
      </p:sp>
      <p:sp>
        <p:nvSpPr>
          <p:cNvPr id="10" name="Arrow: Chevron 9">
            <a:extLst>
              <a:ext uri="{FF2B5EF4-FFF2-40B4-BE49-F238E27FC236}">
                <a16:creationId xmlns:a16="http://schemas.microsoft.com/office/drawing/2014/main" id="{18F03659-F807-A42C-F226-33040A0742A7}"/>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12" name="Arrow: Chevron 11">
            <a:extLst>
              <a:ext uri="{FF2B5EF4-FFF2-40B4-BE49-F238E27FC236}">
                <a16:creationId xmlns:a16="http://schemas.microsoft.com/office/drawing/2014/main" id="{F2861D26-BF9A-409B-1798-EC7542C3C54A}"/>
              </a:ext>
            </a:extLst>
          </p:cNvPr>
          <p:cNvSpPr/>
          <p:nvPr/>
        </p:nvSpPr>
        <p:spPr>
          <a:xfrm>
            <a:off x="4386246" y="646942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13" name="Arrow: Chevron 12">
            <a:extLst>
              <a:ext uri="{FF2B5EF4-FFF2-40B4-BE49-F238E27FC236}">
                <a16:creationId xmlns:a16="http://schemas.microsoft.com/office/drawing/2014/main" id="{91774597-FF53-4440-6C7F-C7BC73155B1F}"/>
              </a:ext>
            </a:extLst>
          </p:cNvPr>
          <p:cNvSpPr/>
          <p:nvPr/>
        </p:nvSpPr>
        <p:spPr>
          <a:xfrm>
            <a:off x="8112214" y="6453322"/>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26320226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3E559C1-E1D3-0594-A920-B8D183A89D76}"/>
              </a:ext>
            </a:extLst>
          </p:cNvPr>
          <p:cNvPicPr>
            <a:picLocks noChangeAspect="1"/>
          </p:cNvPicPr>
          <p:nvPr/>
        </p:nvPicPr>
        <p:blipFill>
          <a:blip r:embed="rId4"/>
          <a:stretch>
            <a:fillRect/>
          </a:stretch>
        </p:blipFill>
        <p:spPr>
          <a:xfrm>
            <a:off x="945092" y="2047167"/>
            <a:ext cx="9998730" cy="4811752"/>
          </a:xfrm>
          <a:prstGeom prst="rect">
            <a:avLst/>
          </a:prstGeom>
        </p:spPr>
      </p:pic>
      <p:sp>
        <p:nvSpPr>
          <p:cNvPr id="35" name="Title 1">
            <a:extLst>
              <a:ext uri="{FF2B5EF4-FFF2-40B4-BE49-F238E27FC236}">
                <a16:creationId xmlns:a16="http://schemas.microsoft.com/office/drawing/2014/main" id="{165F0451-CA8F-4543-9719-C8CBAC6DC294}"/>
              </a:ext>
            </a:extLst>
          </p:cNvPr>
          <p:cNvSpPr>
            <a:spLocks noGrp="1"/>
          </p:cNvSpPr>
          <p:nvPr>
            <p:ph type="title"/>
          </p:nvPr>
        </p:nvSpPr>
        <p:spPr>
          <a:xfrm>
            <a:off x="869949" y="207068"/>
            <a:ext cx="10762725" cy="978486"/>
          </a:xfrm>
        </p:spPr>
        <p:txBody>
          <a:bodyPr>
            <a:normAutofit/>
          </a:bodyPr>
          <a:lstStyle/>
          <a:p>
            <a:r>
              <a:rPr lang="en-US" sz="2400"/>
              <a:t>Several countries are undertaking reforms: To strengthen institutional arrangements …</a:t>
            </a:r>
          </a:p>
        </p:txBody>
      </p:sp>
      <p:sp>
        <p:nvSpPr>
          <p:cNvPr id="36" name="TextBox 35">
            <a:extLst>
              <a:ext uri="{FF2B5EF4-FFF2-40B4-BE49-F238E27FC236}">
                <a16:creationId xmlns:a16="http://schemas.microsoft.com/office/drawing/2014/main" id="{E425ECBC-83EF-4140-8B16-8191A45106C6}"/>
              </a:ext>
            </a:extLst>
          </p:cNvPr>
          <p:cNvSpPr txBox="1"/>
          <p:nvPr/>
        </p:nvSpPr>
        <p:spPr>
          <a:xfrm>
            <a:off x="333774" y="1501766"/>
            <a:ext cx="11298901" cy="590266"/>
          </a:xfrm>
          <a:prstGeom prst="rect">
            <a:avLst/>
          </a:prstGeom>
          <a:noFill/>
        </p:spPr>
        <p:txBody>
          <a:bodyPr wrap="square" rtlCol="0">
            <a:spAutoFit/>
          </a:bodyPr>
          <a:lstStyle/>
          <a:p>
            <a:r>
              <a:rPr lang="en-US" sz="1600" b="1" kern="0" dirty="0">
                <a:latin typeface="Arial"/>
                <a:cs typeface="Arial"/>
              </a:rPr>
              <a:t>Selected countries in the region are developing medium-term fiscal frameworks and fiscal risk management functions in Ministries of Finance</a:t>
            </a:r>
            <a:endParaRPr lang="en-US" sz="1600" dirty="0"/>
          </a:p>
        </p:txBody>
      </p:sp>
      <p:sp>
        <p:nvSpPr>
          <p:cNvPr id="2" name="TextBox 1">
            <a:extLst>
              <a:ext uri="{FF2B5EF4-FFF2-40B4-BE49-F238E27FC236}">
                <a16:creationId xmlns:a16="http://schemas.microsoft.com/office/drawing/2014/main" id="{4978655F-9B96-48CB-B9F5-5C9B29C37436}"/>
              </a:ext>
            </a:extLst>
          </p:cNvPr>
          <p:cNvSpPr txBox="1"/>
          <p:nvPr/>
        </p:nvSpPr>
        <p:spPr>
          <a:xfrm>
            <a:off x="3292520" y="3427545"/>
            <a:ext cx="774700" cy="307777"/>
          </a:xfrm>
          <a:prstGeom prst="rect">
            <a:avLst/>
          </a:prstGeom>
          <a:noFill/>
        </p:spPr>
        <p:txBody>
          <a:bodyPr wrap="square" rtlCol="0">
            <a:spAutoFit/>
          </a:bodyPr>
          <a:lstStyle/>
          <a:p>
            <a:r>
              <a:rPr lang="en-US" sz="1400">
                <a:solidFill>
                  <a:schemeClr val="bg1"/>
                </a:solidFill>
              </a:rPr>
              <a:t>DZA</a:t>
            </a:r>
          </a:p>
        </p:txBody>
      </p:sp>
      <p:sp>
        <p:nvSpPr>
          <p:cNvPr id="6" name="TextBox 5">
            <a:extLst>
              <a:ext uri="{FF2B5EF4-FFF2-40B4-BE49-F238E27FC236}">
                <a16:creationId xmlns:a16="http://schemas.microsoft.com/office/drawing/2014/main" id="{FE76A6B0-A556-4E20-8742-A4D9FAD70960}"/>
              </a:ext>
            </a:extLst>
          </p:cNvPr>
          <p:cNvSpPr txBox="1"/>
          <p:nvPr/>
        </p:nvSpPr>
        <p:spPr>
          <a:xfrm>
            <a:off x="4699000" y="3528976"/>
            <a:ext cx="774700" cy="307777"/>
          </a:xfrm>
          <a:prstGeom prst="rect">
            <a:avLst/>
          </a:prstGeom>
          <a:noFill/>
        </p:spPr>
        <p:txBody>
          <a:bodyPr wrap="square" rtlCol="0">
            <a:spAutoFit/>
          </a:bodyPr>
          <a:lstStyle/>
          <a:p>
            <a:r>
              <a:rPr lang="en-US" sz="1400">
                <a:solidFill>
                  <a:schemeClr val="bg1"/>
                </a:solidFill>
              </a:rPr>
              <a:t>LBY</a:t>
            </a:r>
          </a:p>
        </p:txBody>
      </p:sp>
      <p:sp>
        <p:nvSpPr>
          <p:cNvPr id="7" name="TextBox 6">
            <a:extLst>
              <a:ext uri="{FF2B5EF4-FFF2-40B4-BE49-F238E27FC236}">
                <a16:creationId xmlns:a16="http://schemas.microsoft.com/office/drawing/2014/main" id="{B054B415-EB12-4F28-AE87-628C28246067}"/>
              </a:ext>
            </a:extLst>
          </p:cNvPr>
          <p:cNvSpPr txBox="1"/>
          <p:nvPr/>
        </p:nvSpPr>
        <p:spPr>
          <a:xfrm>
            <a:off x="5625613" y="3596822"/>
            <a:ext cx="774700" cy="307777"/>
          </a:xfrm>
          <a:prstGeom prst="rect">
            <a:avLst/>
          </a:prstGeom>
          <a:noFill/>
        </p:spPr>
        <p:txBody>
          <a:bodyPr wrap="square" rtlCol="0">
            <a:spAutoFit/>
          </a:bodyPr>
          <a:lstStyle/>
          <a:p>
            <a:r>
              <a:rPr lang="en-US" sz="1400">
                <a:solidFill>
                  <a:schemeClr val="bg1"/>
                </a:solidFill>
              </a:rPr>
              <a:t>EGY</a:t>
            </a:r>
          </a:p>
        </p:txBody>
      </p:sp>
      <p:sp>
        <p:nvSpPr>
          <p:cNvPr id="8" name="TextBox 7">
            <a:extLst>
              <a:ext uri="{FF2B5EF4-FFF2-40B4-BE49-F238E27FC236}">
                <a16:creationId xmlns:a16="http://schemas.microsoft.com/office/drawing/2014/main" id="{C17BE614-5756-49C1-91B3-A0342D5B3746}"/>
              </a:ext>
            </a:extLst>
          </p:cNvPr>
          <p:cNvSpPr txBox="1"/>
          <p:nvPr/>
        </p:nvSpPr>
        <p:spPr>
          <a:xfrm>
            <a:off x="5625126" y="4346122"/>
            <a:ext cx="774700" cy="307777"/>
          </a:xfrm>
          <a:prstGeom prst="rect">
            <a:avLst/>
          </a:prstGeom>
          <a:noFill/>
        </p:spPr>
        <p:txBody>
          <a:bodyPr wrap="square" rtlCol="0">
            <a:spAutoFit/>
          </a:bodyPr>
          <a:lstStyle/>
          <a:p>
            <a:r>
              <a:rPr lang="en-US" sz="1400">
                <a:solidFill>
                  <a:schemeClr val="bg1"/>
                </a:solidFill>
              </a:rPr>
              <a:t>SDN</a:t>
            </a:r>
          </a:p>
        </p:txBody>
      </p:sp>
      <p:sp>
        <p:nvSpPr>
          <p:cNvPr id="10" name="TextBox 9">
            <a:extLst>
              <a:ext uri="{FF2B5EF4-FFF2-40B4-BE49-F238E27FC236}">
                <a16:creationId xmlns:a16="http://schemas.microsoft.com/office/drawing/2014/main" id="{E2E1CF8F-9E29-4CB2-8FA2-C78DC9B0EFEA}"/>
              </a:ext>
            </a:extLst>
          </p:cNvPr>
          <p:cNvSpPr txBox="1"/>
          <p:nvPr/>
        </p:nvSpPr>
        <p:spPr>
          <a:xfrm>
            <a:off x="8715185" y="2954273"/>
            <a:ext cx="774700" cy="307777"/>
          </a:xfrm>
          <a:prstGeom prst="rect">
            <a:avLst/>
          </a:prstGeom>
          <a:noFill/>
        </p:spPr>
        <p:txBody>
          <a:bodyPr wrap="square" rtlCol="0">
            <a:spAutoFit/>
          </a:bodyPr>
          <a:lstStyle/>
          <a:p>
            <a:r>
              <a:rPr lang="en-US" sz="1400">
                <a:solidFill>
                  <a:schemeClr val="bg1"/>
                </a:solidFill>
              </a:rPr>
              <a:t>AFG</a:t>
            </a:r>
          </a:p>
        </p:txBody>
      </p:sp>
      <p:sp>
        <p:nvSpPr>
          <p:cNvPr id="11" name="TextBox 10">
            <a:extLst>
              <a:ext uri="{FF2B5EF4-FFF2-40B4-BE49-F238E27FC236}">
                <a16:creationId xmlns:a16="http://schemas.microsoft.com/office/drawing/2014/main" id="{1914683B-3D23-4B23-B40A-06475660C2E4}"/>
              </a:ext>
            </a:extLst>
          </p:cNvPr>
          <p:cNvSpPr txBox="1"/>
          <p:nvPr/>
        </p:nvSpPr>
        <p:spPr>
          <a:xfrm>
            <a:off x="9173289" y="3259532"/>
            <a:ext cx="774700" cy="307777"/>
          </a:xfrm>
          <a:prstGeom prst="rect">
            <a:avLst/>
          </a:prstGeom>
          <a:noFill/>
        </p:spPr>
        <p:txBody>
          <a:bodyPr wrap="square" rtlCol="0">
            <a:spAutoFit/>
          </a:bodyPr>
          <a:lstStyle/>
          <a:p>
            <a:r>
              <a:rPr lang="en-US" sz="1400">
                <a:solidFill>
                  <a:schemeClr val="bg1"/>
                </a:solidFill>
              </a:rPr>
              <a:t>PAK</a:t>
            </a:r>
          </a:p>
        </p:txBody>
      </p:sp>
      <p:cxnSp>
        <p:nvCxnSpPr>
          <p:cNvPr id="12" name="Straight Connector 11">
            <a:extLst>
              <a:ext uri="{FF2B5EF4-FFF2-40B4-BE49-F238E27FC236}">
                <a16:creationId xmlns:a16="http://schemas.microsoft.com/office/drawing/2014/main" id="{1DAF0BF3-DB67-44BF-B49D-85FAEBAAA939}"/>
              </a:ext>
            </a:extLst>
          </p:cNvPr>
          <p:cNvCxnSpPr>
            <a:cxnSpLocks/>
          </p:cNvCxnSpPr>
          <p:nvPr/>
        </p:nvCxnSpPr>
        <p:spPr>
          <a:xfrm>
            <a:off x="6430896" y="2532667"/>
            <a:ext cx="0" cy="48440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8815E70-AA2C-499B-B48B-CF7703E3820C}"/>
              </a:ext>
            </a:extLst>
          </p:cNvPr>
          <p:cNvSpPr txBox="1"/>
          <p:nvPr/>
        </p:nvSpPr>
        <p:spPr>
          <a:xfrm>
            <a:off x="6073604" y="2289843"/>
            <a:ext cx="774700" cy="307777"/>
          </a:xfrm>
          <a:prstGeom prst="rect">
            <a:avLst/>
          </a:prstGeom>
          <a:noFill/>
        </p:spPr>
        <p:txBody>
          <a:bodyPr wrap="square" rtlCol="0">
            <a:spAutoFit/>
          </a:bodyPr>
          <a:lstStyle/>
          <a:p>
            <a:r>
              <a:rPr lang="en-US" sz="1400">
                <a:solidFill>
                  <a:srgbClr val="0070C0"/>
                </a:solidFill>
              </a:rPr>
              <a:t>LBN</a:t>
            </a:r>
          </a:p>
        </p:txBody>
      </p:sp>
      <p:cxnSp>
        <p:nvCxnSpPr>
          <p:cNvPr id="21" name="Straight Connector 20">
            <a:extLst>
              <a:ext uri="{FF2B5EF4-FFF2-40B4-BE49-F238E27FC236}">
                <a16:creationId xmlns:a16="http://schemas.microsoft.com/office/drawing/2014/main" id="{F2F2B599-308D-4CE6-ABAA-63FC06467F34}"/>
              </a:ext>
            </a:extLst>
          </p:cNvPr>
          <p:cNvCxnSpPr>
            <a:cxnSpLocks/>
          </p:cNvCxnSpPr>
          <p:nvPr/>
        </p:nvCxnSpPr>
        <p:spPr>
          <a:xfrm>
            <a:off x="6328214" y="3156137"/>
            <a:ext cx="0" cy="16317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689284-FC46-435D-8CF8-E5403331AA8C}"/>
              </a:ext>
            </a:extLst>
          </p:cNvPr>
          <p:cNvSpPr txBox="1"/>
          <p:nvPr/>
        </p:nvSpPr>
        <p:spPr>
          <a:xfrm>
            <a:off x="5869801" y="2900144"/>
            <a:ext cx="774700" cy="307777"/>
          </a:xfrm>
          <a:prstGeom prst="rect">
            <a:avLst/>
          </a:prstGeom>
          <a:noFill/>
        </p:spPr>
        <p:txBody>
          <a:bodyPr wrap="square" rtlCol="0">
            <a:spAutoFit/>
          </a:bodyPr>
          <a:lstStyle/>
          <a:p>
            <a:r>
              <a:rPr lang="en-US" sz="1400">
                <a:solidFill>
                  <a:srgbClr val="0070C0"/>
                </a:solidFill>
              </a:rPr>
              <a:t>WBG</a:t>
            </a:r>
          </a:p>
        </p:txBody>
      </p:sp>
      <p:cxnSp>
        <p:nvCxnSpPr>
          <p:cNvPr id="26" name="Straight Connector 25">
            <a:extLst>
              <a:ext uri="{FF2B5EF4-FFF2-40B4-BE49-F238E27FC236}">
                <a16:creationId xmlns:a16="http://schemas.microsoft.com/office/drawing/2014/main" id="{8E2566ED-FFB8-4EB0-9F2D-0A2A858ED51A}"/>
              </a:ext>
            </a:extLst>
          </p:cNvPr>
          <p:cNvCxnSpPr>
            <a:cxnSpLocks/>
          </p:cNvCxnSpPr>
          <p:nvPr/>
        </p:nvCxnSpPr>
        <p:spPr>
          <a:xfrm flipV="1">
            <a:off x="6644501" y="3156137"/>
            <a:ext cx="0" cy="35919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2F54F9F-AA61-4943-B342-B361D17AEC41}"/>
              </a:ext>
            </a:extLst>
          </p:cNvPr>
          <p:cNvSpPr txBox="1"/>
          <p:nvPr/>
        </p:nvSpPr>
        <p:spPr>
          <a:xfrm>
            <a:off x="6427122" y="3493119"/>
            <a:ext cx="774700" cy="307777"/>
          </a:xfrm>
          <a:prstGeom prst="rect">
            <a:avLst/>
          </a:prstGeom>
          <a:noFill/>
        </p:spPr>
        <p:txBody>
          <a:bodyPr wrap="square" rtlCol="0">
            <a:spAutoFit/>
          </a:bodyPr>
          <a:lstStyle/>
          <a:p>
            <a:r>
              <a:rPr lang="en-US" sz="1400">
                <a:solidFill>
                  <a:srgbClr val="0070C0"/>
                </a:solidFill>
              </a:rPr>
              <a:t>JOR</a:t>
            </a:r>
          </a:p>
        </p:txBody>
      </p:sp>
      <p:cxnSp>
        <p:nvCxnSpPr>
          <p:cNvPr id="28" name="Straight Connector 27">
            <a:extLst>
              <a:ext uri="{FF2B5EF4-FFF2-40B4-BE49-F238E27FC236}">
                <a16:creationId xmlns:a16="http://schemas.microsoft.com/office/drawing/2014/main" id="{FAEE2579-C8FC-48C1-894D-6092E5FBCC8F}"/>
              </a:ext>
            </a:extLst>
          </p:cNvPr>
          <p:cNvCxnSpPr>
            <a:cxnSpLocks/>
          </p:cNvCxnSpPr>
          <p:nvPr/>
        </p:nvCxnSpPr>
        <p:spPr>
          <a:xfrm flipV="1">
            <a:off x="6948748" y="5082576"/>
            <a:ext cx="0" cy="25191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192B544-240E-4EC5-96A0-2B6F00EFBF5C}"/>
              </a:ext>
            </a:extLst>
          </p:cNvPr>
          <p:cNvSpPr txBox="1"/>
          <p:nvPr/>
        </p:nvSpPr>
        <p:spPr>
          <a:xfrm>
            <a:off x="6751099" y="5290070"/>
            <a:ext cx="774700" cy="307777"/>
          </a:xfrm>
          <a:prstGeom prst="rect">
            <a:avLst/>
          </a:prstGeom>
          <a:noFill/>
        </p:spPr>
        <p:txBody>
          <a:bodyPr wrap="square" rtlCol="0">
            <a:spAutoFit/>
          </a:bodyPr>
          <a:lstStyle/>
          <a:p>
            <a:r>
              <a:rPr lang="en-US" sz="1400">
                <a:solidFill>
                  <a:srgbClr val="0070C0"/>
                </a:solidFill>
              </a:rPr>
              <a:t>DJI</a:t>
            </a:r>
          </a:p>
        </p:txBody>
      </p:sp>
      <p:sp>
        <p:nvSpPr>
          <p:cNvPr id="30" name="TextBox 29">
            <a:extLst>
              <a:ext uri="{FF2B5EF4-FFF2-40B4-BE49-F238E27FC236}">
                <a16:creationId xmlns:a16="http://schemas.microsoft.com/office/drawing/2014/main" id="{CCEFB599-DCBC-4BC4-948B-98CE251D55F9}"/>
              </a:ext>
            </a:extLst>
          </p:cNvPr>
          <p:cNvSpPr txBox="1"/>
          <p:nvPr/>
        </p:nvSpPr>
        <p:spPr>
          <a:xfrm>
            <a:off x="2480633" y="3030723"/>
            <a:ext cx="774700" cy="307777"/>
          </a:xfrm>
          <a:prstGeom prst="rect">
            <a:avLst/>
          </a:prstGeom>
          <a:noFill/>
        </p:spPr>
        <p:txBody>
          <a:bodyPr wrap="square" rtlCol="0">
            <a:spAutoFit/>
          </a:bodyPr>
          <a:lstStyle/>
          <a:p>
            <a:r>
              <a:rPr lang="en-US" sz="1400">
                <a:solidFill>
                  <a:schemeClr val="bg1"/>
                </a:solidFill>
              </a:rPr>
              <a:t>MAR</a:t>
            </a:r>
          </a:p>
        </p:txBody>
      </p:sp>
      <p:sp>
        <p:nvSpPr>
          <p:cNvPr id="31" name="TextBox 30">
            <a:extLst>
              <a:ext uri="{FF2B5EF4-FFF2-40B4-BE49-F238E27FC236}">
                <a16:creationId xmlns:a16="http://schemas.microsoft.com/office/drawing/2014/main" id="{F1904066-5950-4A51-92AC-D370B196BEFE}"/>
              </a:ext>
            </a:extLst>
          </p:cNvPr>
          <p:cNvSpPr txBox="1"/>
          <p:nvPr/>
        </p:nvSpPr>
        <p:spPr>
          <a:xfrm>
            <a:off x="3832779" y="2274608"/>
            <a:ext cx="1068913" cy="307777"/>
          </a:xfrm>
          <a:prstGeom prst="rect">
            <a:avLst/>
          </a:prstGeom>
          <a:noFill/>
        </p:spPr>
        <p:txBody>
          <a:bodyPr wrap="square" rtlCol="0">
            <a:spAutoFit/>
          </a:bodyPr>
          <a:lstStyle/>
          <a:p>
            <a:r>
              <a:rPr lang="en-US" sz="1400">
                <a:solidFill>
                  <a:srgbClr val="0070C0"/>
                </a:solidFill>
              </a:rPr>
              <a:t>TUN</a:t>
            </a:r>
          </a:p>
        </p:txBody>
      </p:sp>
      <p:cxnSp>
        <p:nvCxnSpPr>
          <p:cNvPr id="32" name="Straight Connector 31">
            <a:extLst>
              <a:ext uri="{FF2B5EF4-FFF2-40B4-BE49-F238E27FC236}">
                <a16:creationId xmlns:a16="http://schemas.microsoft.com/office/drawing/2014/main" id="{BCD66C78-C699-4543-84F7-3966C209B0F1}"/>
              </a:ext>
            </a:extLst>
          </p:cNvPr>
          <p:cNvCxnSpPr>
            <a:cxnSpLocks/>
          </p:cNvCxnSpPr>
          <p:nvPr/>
        </p:nvCxnSpPr>
        <p:spPr>
          <a:xfrm>
            <a:off x="4100720" y="2553201"/>
            <a:ext cx="0" cy="38303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 name="AutoShape 5">
            <a:extLst>
              <a:ext uri="{FF2B5EF4-FFF2-40B4-BE49-F238E27FC236}">
                <a16:creationId xmlns:a16="http://schemas.microsoft.com/office/drawing/2014/main" id="{AB4482DC-70D0-65A7-5EEC-CE4CB4F92B19}"/>
              </a:ext>
            </a:extLst>
          </p:cNvPr>
          <p:cNvSpPr>
            <a:spLocks noChangeArrowheads="1"/>
          </p:cNvSpPr>
          <p:nvPr>
            <p:custDataLst>
              <p:tags r:id="rId1"/>
            </p:custDataLst>
          </p:nvPr>
        </p:nvSpPr>
        <p:spPr bwMode="auto">
          <a:xfrm rot="5400000">
            <a:off x="6194390" y="-4369600"/>
            <a:ext cx="160582"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3" name="Arrow: Chevron 2">
            <a:extLst>
              <a:ext uri="{FF2B5EF4-FFF2-40B4-BE49-F238E27FC236}">
                <a16:creationId xmlns:a16="http://schemas.microsoft.com/office/drawing/2014/main" id="{9A9EC37C-C424-6011-EEF0-DC9505D14CE9}"/>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5" name="Arrow: Chevron 4">
            <a:extLst>
              <a:ext uri="{FF2B5EF4-FFF2-40B4-BE49-F238E27FC236}">
                <a16:creationId xmlns:a16="http://schemas.microsoft.com/office/drawing/2014/main" id="{E99408C7-54EF-8437-0836-AB9777F2EA76}"/>
              </a:ext>
            </a:extLst>
          </p:cNvPr>
          <p:cNvSpPr/>
          <p:nvPr/>
        </p:nvSpPr>
        <p:spPr>
          <a:xfrm>
            <a:off x="4386246" y="646942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9" name="Arrow: Chevron 8">
            <a:extLst>
              <a:ext uri="{FF2B5EF4-FFF2-40B4-BE49-F238E27FC236}">
                <a16:creationId xmlns:a16="http://schemas.microsoft.com/office/drawing/2014/main" id="{D35F3A2D-8DF8-2B3F-4568-8BC87952B28D}"/>
              </a:ext>
            </a:extLst>
          </p:cNvPr>
          <p:cNvSpPr/>
          <p:nvPr/>
        </p:nvSpPr>
        <p:spPr>
          <a:xfrm>
            <a:off x="8112214" y="6453322"/>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4635516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F661E6-44A2-C7A9-D968-75D48BD8E4FD}"/>
              </a:ext>
            </a:extLst>
          </p:cNvPr>
          <p:cNvPicPr>
            <a:picLocks noChangeAspect="1"/>
          </p:cNvPicPr>
          <p:nvPr/>
        </p:nvPicPr>
        <p:blipFill>
          <a:blip r:embed="rId4"/>
          <a:stretch>
            <a:fillRect/>
          </a:stretch>
        </p:blipFill>
        <p:spPr>
          <a:xfrm>
            <a:off x="1124392" y="1779267"/>
            <a:ext cx="9873764" cy="4802896"/>
          </a:xfrm>
          <a:prstGeom prst="rect">
            <a:avLst/>
          </a:prstGeom>
        </p:spPr>
      </p:pic>
      <p:sp>
        <p:nvSpPr>
          <p:cNvPr id="35" name="Title 1">
            <a:extLst>
              <a:ext uri="{FF2B5EF4-FFF2-40B4-BE49-F238E27FC236}">
                <a16:creationId xmlns:a16="http://schemas.microsoft.com/office/drawing/2014/main" id="{165F0451-CA8F-4543-9719-C8CBAC6DC294}"/>
              </a:ext>
            </a:extLst>
          </p:cNvPr>
          <p:cNvSpPr>
            <a:spLocks noGrp="1"/>
          </p:cNvSpPr>
          <p:nvPr>
            <p:ph type="title"/>
          </p:nvPr>
        </p:nvSpPr>
        <p:spPr>
          <a:xfrm>
            <a:off x="905151" y="188018"/>
            <a:ext cx="10727524" cy="978486"/>
          </a:xfrm>
        </p:spPr>
        <p:txBody>
          <a:bodyPr>
            <a:normAutofit/>
          </a:bodyPr>
          <a:lstStyle/>
          <a:p>
            <a:r>
              <a:rPr lang="en-US" sz="2400"/>
              <a:t>… and improve analysis, management, and disclosure of fiscal risks</a:t>
            </a:r>
          </a:p>
        </p:txBody>
      </p:sp>
      <p:sp>
        <p:nvSpPr>
          <p:cNvPr id="36" name="TextBox 35">
            <a:extLst>
              <a:ext uri="{FF2B5EF4-FFF2-40B4-BE49-F238E27FC236}">
                <a16:creationId xmlns:a16="http://schemas.microsoft.com/office/drawing/2014/main" id="{E425ECBC-83EF-4140-8B16-8191A45106C6}"/>
              </a:ext>
            </a:extLst>
          </p:cNvPr>
          <p:cNvSpPr txBox="1"/>
          <p:nvPr/>
        </p:nvSpPr>
        <p:spPr>
          <a:xfrm>
            <a:off x="510500" y="1286832"/>
            <a:ext cx="11308554" cy="584775"/>
          </a:xfrm>
          <a:prstGeom prst="rect">
            <a:avLst/>
          </a:prstGeom>
          <a:noFill/>
        </p:spPr>
        <p:txBody>
          <a:bodyPr wrap="square" rtlCol="0">
            <a:spAutoFit/>
          </a:bodyPr>
          <a:lstStyle/>
          <a:p>
            <a:r>
              <a:rPr lang="en-US" sz="1600" b="1" kern="0" dirty="0">
                <a:latin typeface="Arial"/>
                <a:cs typeface="Arial"/>
              </a:rPr>
              <a:t>Selected countries in the region that have undertaken reforms in risk analysis, management, and disclosure of fiscal risks</a:t>
            </a:r>
            <a:endParaRPr lang="en-US" sz="1600" dirty="0"/>
          </a:p>
        </p:txBody>
      </p:sp>
      <p:sp>
        <p:nvSpPr>
          <p:cNvPr id="51" name="TextBox 50">
            <a:extLst>
              <a:ext uri="{FF2B5EF4-FFF2-40B4-BE49-F238E27FC236}">
                <a16:creationId xmlns:a16="http://schemas.microsoft.com/office/drawing/2014/main" id="{669B2C3F-3F4A-436A-9623-19BCB7F549D6}"/>
              </a:ext>
            </a:extLst>
          </p:cNvPr>
          <p:cNvSpPr txBox="1"/>
          <p:nvPr/>
        </p:nvSpPr>
        <p:spPr>
          <a:xfrm>
            <a:off x="214686" y="5941683"/>
            <a:ext cx="7256306" cy="400110"/>
          </a:xfrm>
          <a:prstGeom prst="rect">
            <a:avLst/>
          </a:prstGeom>
          <a:noFill/>
        </p:spPr>
        <p:txBody>
          <a:bodyPr wrap="square" rtlCol="0">
            <a:spAutoFit/>
          </a:bodyPr>
          <a:lstStyle/>
          <a:p>
            <a:r>
              <a:rPr lang="en-US" sz="1000" kern="0" dirty="0">
                <a:latin typeface="Arial"/>
                <a:cs typeface="Arial"/>
              </a:rPr>
              <a:t>FRAT = Fiscal Risk Assessment Tool, FRS = Fiscal risk statement, FTE = Fiscal transparency evaluation, PPPs = Public private partnerships, SOEs = State-owned enterprises</a:t>
            </a:r>
            <a:endParaRPr lang="en-US" sz="1000" dirty="0"/>
          </a:p>
        </p:txBody>
      </p:sp>
      <p:sp>
        <p:nvSpPr>
          <p:cNvPr id="3" name="AutoShape 5">
            <a:extLst>
              <a:ext uri="{FF2B5EF4-FFF2-40B4-BE49-F238E27FC236}">
                <a16:creationId xmlns:a16="http://schemas.microsoft.com/office/drawing/2014/main" id="{42186778-FAEF-9C3D-AE43-6028335DF6CD}"/>
              </a:ext>
            </a:extLst>
          </p:cNvPr>
          <p:cNvSpPr>
            <a:spLocks noChangeArrowheads="1"/>
          </p:cNvSpPr>
          <p:nvPr>
            <p:custDataLst>
              <p:tags r:id="rId1"/>
            </p:custDataLst>
          </p:nvPr>
        </p:nvSpPr>
        <p:spPr bwMode="auto">
          <a:xfrm rot="5400000">
            <a:off x="6207090" y="-4382300"/>
            <a:ext cx="160582"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5" name="TextBox 4">
            <a:extLst>
              <a:ext uri="{FF2B5EF4-FFF2-40B4-BE49-F238E27FC236}">
                <a16:creationId xmlns:a16="http://schemas.microsoft.com/office/drawing/2014/main" id="{A6528BF2-5528-2621-B9EB-C2B18A7DBBA4}"/>
              </a:ext>
            </a:extLst>
          </p:cNvPr>
          <p:cNvSpPr txBox="1"/>
          <p:nvPr/>
        </p:nvSpPr>
        <p:spPr>
          <a:xfrm>
            <a:off x="2313130" y="2715651"/>
            <a:ext cx="774700" cy="307777"/>
          </a:xfrm>
          <a:prstGeom prst="rect">
            <a:avLst/>
          </a:prstGeom>
          <a:noFill/>
        </p:spPr>
        <p:txBody>
          <a:bodyPr wrap="square" rtlCol="0">
            <a:spAutoFit/>
          </a:bodyPr>
          <a:lstStyle/>
          <a:p>
            <a:r>
              <a:rPr lang="en-US" sz="1400" dirty="0">
                <a:solidFill>
                  <a:schemeClr val="bg1"/>
                </a:solidFill>
              </a:rPr>
              <a:t>MAR</a:t>
            </a:r>
          </a:p>
        </p:txBody>
      </p:sp>
      <p:sp>
        <p:nvSpPr>
          <p:cNvPr id="6" name="TextBox 5">
            <a:extLst>
              <a:ext uri="{FF2B5EF4-FFF2-40B4-BE49-F238E27FC236}">
                <a16:creationId xmlns:a16="http://schemas.microsoft.com/office/drawing/2014/main" id="{62B88E58-2EA5-16BF-E4F4-15C7DD83A75A}"/>
              </a:ext>
            </a:extLst>
          </p:cNvPr>
          <p:cNvSpPr txBox="1"/>
          <p:nvPr/>
        </p:nvSpPr>
        <p:spPr>
          <a:xfrm>
            <a:off x="3238294" y="1644632"/>
            <a:ext cx="1615010" cy="523220"/>
          </a:xfrm>
          <a:prstGeom prst="rect">
            <a:avLst/>
          </a:prstGeom>
          <a:noFill/>
        </p:spPr>
        <p:txBody>
          <a:bodyPr wrap="square" rtlCol="0">
            <a:spAutoFit/>
          </a:bodyPr>
          <a:lstStyle/>
          <a:p>
            <a:pPr algn="ctr"/>
            <a:r>
              <a:rPr lang="en-US" sz="1400" dirty="0">
                <a:solidFill>
                  <a:schemeClr val="accent5">
                    <a:lumMod val="75000"/>
                  </a:schemeClr>
                </a:solidFill>
              </a:rPr>
              <a:t>TUN</a:t>
            </a:r>
          </a:p>
          <a:p>
            <a:pPr algn="ctr"/>
            <a:r>
              <a:rPr lang="en-US" sz="1400" dirty="0"/>
              <a:t>SOEs, FTE</a:t>
            </a:r>
          </a:p>
        </p:txBody>
      </p:sp>
      <p:sp>
        <p:nvSpPr>
          <p:cNvPr id="7" name="TextBox 6">
            <a:extLst>
              <a:ext uri="{FF2B5EF4-FFF2-40B4-BE49-F238E27FC236}">
                <a16:creationId xmlns:a16="http://schemas.microsoft.com/office/drawing/2014/main" id="{117A2620-8250-1FEE-E6A6-6933081C7F9D}"/>
              </a:ext>
            </a:extLst>
          </p:cNvPr>
          <p:cNvSpPr txBox="1"/>
          <p:nvPr/>
        </p:nvSpPr>
        <p:spPr>
          <a:xfrm>
            <a:off x="5592738" y="3322293"/>
            <a:ext cx="774700" cy="307777"/>
          </a:xfrm>
          <a:prstGeom prst="rect">
            <a:avLst/>
          </a:prstGeom>
          <a:noFill/>
        </p:spPr>
        <p:txBody>
          <a:bodyPr wrap="square" rtlCol="0">
            <a:spAutoFit/>
          </a:bodyPr>
          <a:lstStyle/>
          <a:p>
            <a:r>
              <a:rPr lang="en-US" sz="1400" dirty="0">
                <a:solidFill>
                  <a:schemeClr val="bg1"/>
                </a:solidFill>
              </a:rPr>
              <a:t>EGY</a:t>
            </a:r>
          </a:p>
        </p:txBody>
      </p:sp>
      <p:sp>
        <p:nvSpPr>
          <p:cNvPr id="8" name="TextBox 7">
            <a:extLst>
              <a:ext uri="{FF2B5EF4-FFF2-40B4-BE49-F238E27FC236}">
                <a16:creationId xmlns:a16="http://schemas.microsoft.com/office/drawing/2014/main" id="{056DC9AB-3E2E-013A-77D7-3D3E4D3D39FF}"/>
              </a:ext>
            </a:extLst>
          </p:cNvPr>
          <p:cNvSpPr txBox="1"/>
          <p:nvPr/>
        </p:nvSpPr>
        <p:spPr>
          <a:xfrm>
            <a:off x="5673924" y="4410376"/>
            <a:ext cx="774700" cy="307777"/>
          </a:xfrm>
          <a:prstGeom prst="rect">
            <a:avLst/>
          </a:prstGeom>
          <a:noFill/>
        </p:spPr>
        <p:txBody>
          <a:bodyPr wrap="square" rtlCol="0">
            <a:spAutoFit/>
          </a:bodyPr>
          <a:lstStyle/>
          <a:p>
            <a:r>
              <a:rPr lang="en-US" sz="1400" dirty="0">
                <a:solidFill>
                  <a:schemeClr val="bg1"/>
                </a:solidFill>
              </a:rPr>
              <a:t>SDN</a:t>
            </a:r>
          </a:p>
        </p:txBody>
      </p:sp>
      <p:sp>
        <p:nvSpPr>
          <p:cNvPr id="9" name="TextBox 8">
            <a:extLst>
              <a:ext uri="{FF2B5EF4-FFF2-40B4-BE49-F238E27FC236}">
                <a16:creationId xmlns:a16="http://schemas.microsoft.com/office/drawing/2014/main" id="{47EEF38F-3B5E-41E0-CAC7-76FF58CEA0A4}"/>
              </a:ext>
            </a:extLst>
          </p:cNvPr>
          <p:cNvSpPr txBox="1"/>
          <p:nvPr/>
        </p:nvSpPr>
        <p:spPr>
          <a:xfrm>
            <a:off x="7048601" y="2551239"/>
            <a:ext cx="637057" cy="307777"/>
          </a:xfrm>
          <a:prstGeom prst="rect">
            <a:avLst/>
          </a:prstGeom>
          <a:noFill/>
        </p:spPr>
        <p:txBody>
          <a:bodyPr wrap="square" rtlCol="0">
            <a:spAutoFit/>
          </a:bodyPr>
          <a:lstStyle/>
          <a:p>
            <a:r>
              <a:rPr lang="en-US" sz="1400" dirty="0">
                <a:solidFill>
                  <a:schemeClr val="bg1"/>
                </a:solidFill>
              </a:rPr>
              <a:t>IRQ</a:t>
            </a:r>
          </a:p>
        </p:txBody>
      </p:sp>
      <p:sp>
        <p:nvSpPr>
          <p:cNvPr id="10" name="TextBox 9">
            <a:extLst>
              <a:ext uri="{FF2B5EF4-FFF2-40B4-BE49-F238E27FC236}">
                <a16:creationId xmlns:a16="http://schemas.microsoft.com/office/drawing/2014/main" id="{83FA15E9-19F2-869B-0240-D03D9951CAEC}"/>
              </a:ext>
            </a:extLst>
          </p:cNvPr>
          <p:cNvSpPr txBox="1"/>
          <p:nvPr/>
        </p:nvSpPr>
        <p:spPr>
          <a:xfrm>
            <a:off x="9252083" y="2502030"/>
            <a:ext cx="774700" cy="307777"/>
          </a:xfrm>
          <a:prstGeom prst="rect">
            <a:avLst/>
          </a:prstGeom>
          <a:noFill/>
        </p:spPr>
        <p:txBody>
          <a:bodyPr wrap="square" rtlCol="0">
            <a:spAutoFit/>
          </a:bodyPr>
          <a:lstStyle/>
          <a:p>
            <a:r>
              <a:rPr lang="en-US" sz="1400" dirty="0">
                <a:solidFill>
                  <a:schemeClr val="bg1"/>
                </a:solidFill>
              </a:rPr>
              <a:t>AFG</a:t>
            </a:r>
          </a:p>
        </p:txBody>
      </p:sp>
      <p:sp>
        <p:nvSpPr>
          <p:cNvPr id="11" name="TextBox 10">
            <a:extLst>
              <a:ext uri="{FF2B5EF4-FFF2-40B4-BE49-F238E27FC236}">
                <a16:creationId xmlns:a16="http://schemas.microsoft.com/office/drawing/2014/main" id="{F711D60B-F3B4-6960-8FD7-1B28059BC132}"/>
              </a:ext>
            </a:extLst>
          </p:cNvPr>
          <p:cNvSpPr txBox="1"/>
          <p:nvPr/>
        </p:nvSpPr>
        <p:spPr>
          <a:xfrm>
            <a:off x="9608397" y="2952075"/>
            <a:ext cx="774700" cy="307777"/>
          </a:xfrm>
          <a:prstGeom prst="rect">
            <a:avLst/>
          </a:prstGeom>
          <a:noFill/>
        </p:spPr>
        <p:txBody>
          <a:bodyPr wrap="square" rtlCol="0">
            <a:spAutoFit/>
          </a:bodyPr>
          <a:lstStyle/>
          <a:p>
            <a:r>
              <a:rPr lang="en-US" sz="1400" dirty="0">
                <a:solidFill>
                  <a:schemeClr val="bg1"/>
                </a:solidFill>
              </a:rPr>
              <a:t>PAK</a:t>
            </a:r>
          </a:p>
        </p:txBody>
      </p:sp>
      <p:cxnSp>
        <p:nvCxnSpPr>
          <p:cNvPr id="12" name="Straight Connector 11">
            <a:extLst>
              <a:ext uri="{FF2B5EF4-FFF2-40B4-BE49-F238E27FC236}">
                <a16:creationId xmlns:a16="http://schemas.microsoft.com/office/drawing/2014/main" id="{B1F97FBC-6B2A-11C8-5DD5-143EA25B0122}"/>
              </a:ext>
            </a:extLst>
          </p:cNvPr>
          <p:cNvCxnSpPr>
            <a:cxnSpLocks/>
          </p:cNvCxnSpPr>
          <p:nvPr/>
        </p:nvCxnSpPr>
        <p:spPr>
          <a:xfrm>
            <a:off x="6320651" y="2643721"/>
            <a:ext cx="25856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8ED2A9-C2A9-7425-6493-A914520BD428}"/>
              </a:ext>
            </a:extLst>
          </p:cNvPr>
          <p:cNvSpPr txBox="1"/>
          <p:nvPr/>
        </p:nvSpPr>
        <p:spPr>
          <a:xfrm>
            <a:off x="5248931" y="2305161"/>
            <a:ext cx="1229837" cy="523220"/>
          </a:xfrm>
          <a:prstGeom prst="rect">
            <a:avLst/>
          </a:prstGeom>
          <a:noFill/>
        </p:spPr>
        <p:txBody>
          <a:bodyPr wrap="square" rtlCol="0">
            <a:spAutoFit/>
          </a:bodyPr>
          <a:lstStyle/>
          <a:p>
            <a:pPr algn="ctr"/>
            <a:r>
              <a:rPr lang="en-US" sz="1400" dirty="0">
                <a:solidFill>
                  <a:schemeClr val="accent5">
                    <a:lumMod val="75000"/>
                  </a:schemeClr>
                </a:solidFill>
              </a:rPr>
              <a:t>LBN</a:t>
            </a:r>
          </a:p>
          <a:p>
            <a:pPr algn="ctr"/>
            <a:r>
              <a:rPr lang="en-US" sz="1400" dirty="0"/>
              <a:t>SOEs, FRS</a:t>
            </a:r>
            <a:r>
              <a:rPr lang="en-US" sz="1400" dirty="0">
                <a:solidFill>
                  <a:schemeClr val="accent5">
                    <a:lumMod val="75000"/>
                  </a:schemeClr>
                </a:solidFill>
              </a:rPr>
              <a:t> </a:t>
            </a:r>
          </a:p>
        </p:txBody>
      </p:sp>
      <p:cxnSp>
        <p:nvCxnSpPr>
          <p:cNvPr id="14" name="Straight Connector 13">
            <a:extLst>
              <a:ext uri="{FF2B5EF4-FFF2-40B4-BE49-F238E27FC236}">
                <a16:creationId xmlns:a16="http://schemas.microsoft.com/office/drawing/2014/main" id="{C977B814-51C8-6928-3BBF-D78DB8641ABC}"/>
              </a:ext>
            </a:extLst>
          </p:cNvPr>
          <p:cNvCxnSpPr>
            <a:cxnSpLocks/>
          </p:cNvCxnSpPr>
          <p:nvPr/>
        </p:nvCxnSpPr>
        <p:spPr>
          <a:xfrm>
            <a:off x="6804181" y="2210356"/>
            <a:ext cx="0" cy="62706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CF7ABA-E42F-B27D-8B08-B78B97C20021}"/>
              </a:ext>
            </a:extLst>
          </p:cNvPr>
          <p:cNvCxnSpPr>
            <a:cxnSpLocks/>
          </p:cNvCxnSpPr>
          <p:nvPr/>
        </p:nvCxnSpPr>
        <p:spPr>
          <a:xfrm>
            <a:off x="4038413" y="2155998"/>
            <a:ext cx="0" cy="263224"/>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71283F-DCA7-A4B8-0881-1ED64CD3F35A}"/>
              </a:ext>
            </a:extLst>
          </p:cNvPr>
          <p:cNvCxnSpPr>
            <a:cxnSpLocks/>
          </p:cNvCxnSpPr>
          <p:nvPr/>
        </p:nvCxnSpPr>
        <p:spPr>
          <a:xfrm>
            <a:off x="2600347" y="2378207"/>
            <a:ext cx="0" cy="35146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354FE5-6A50-426F-8B80-9CB75D1EA3E5}"/>
              </a:ext>
            </a:extLst>
          </p:cNvPr>
          <p:cNvSpPr txBox="1"/>
          <p:nvPr/>
        </p:nvSpPr>
        <p:spPr>
          <a:xfrm>
            <a:off x="1893014" y="2042982"/>
            <a:ext cx="1345335" cy="307777"/>
          </a:xfrm>
          <a:prstGeom prst="rect">
            <a:avLst/>
          </a:prstGeom>
          <a:noFill/>
        </p:spPr>
        <p:txBody>
          <a:bodyPr wrap="square" rtlCol="0">
            <a:spAutoFit/>
          </a:bodyPr>
          <a:lstStyle/>
          <a:p>
            <a:r>
              <a:rPr lang="en-US" sz="1400" kern="0">
                <a:latin typeface="Arial"/>
                <a:cs typeface="Arial"/>
              </a:rPr>
              <a:t>SOEs &amp; PPPs</a:t>
            </a:r>
            <a:endParaRPr lang="en-US" sz="1400"/>
          </a:p>
        </p:txBody>
      </p:sp>
      <p:cxnSp>
        <p:nvCxnSpPr>
          <p:cNvPr id="18" name="Straight Connector 17">
            <a:extLst>
              <a:ext uri="{FF2B5EF4-FFF2-40B4-BE49-F238E27FC236}">
                <a16:creationId xmlns:a16="http://schemas.microsoft.com/office/drawing/2014/main" id="{F31E03A1-546B-85EF-0C8C-1CAFF25F98CD}"/>
              </a:ext>
            </a:extLst>
          </p:cNvPr>
          <p:cNvCxnSpPr>
            <a:cxnSpLocks/>
          </p:cNvCxnSpPr>
          <p:nvPr/>
        </p:nvCxnSpPr>
        <p:spPr>
          <a:xfrm flipV="1">
            <a:off x="5933300" y="4866402"/>
            <a:ext cx="0" cy="519079"/>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6DA2F9-7B5F-E5F0-431D-4B0A687DA601}"/>
              </a:ext>
            </a:extLst>
          </p:cNvPr>
          <p:cNvCxnSpPr>
            <a:cxnSpLocks/>
          </p:cNvCxnSpPr>
          <p:nvPr/>
        </p:nvCxnSpPr>
        <p:spPr>
          <a:xfrm flipV="1">
            <a:off x="4745619" y="3694835"/>
            <a:ext cx="1023905" cy="110792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2B913FF-CF47-92FB-1C97-0AF788722B6B}"/>
              </a:ext>
            </a:extLst>
          </p:cNvPr>
          <p:cNvSpPr txBox="1"/>
          <p:nvPr/>
        </p:nvSpPr>
        <p:spPr>
          <a:xfrm>
            <a:off x="3631794" y="4841378"/>
            <a:ext cx="1738944" cy="523220"/>
          </a:xfrm>
          <a:prstGeom prst="rect">
            <a:avLst/>
          </a:prstGeom>
          <a:noFill/>
        </p:spPr>
        <p:txBody>
          <a:bodyPr wrap="square" rtlCol="0">
            <a:spAutoFit/>
          </a:bodyPr>
          <a:lstStyle/>
          <a:p>
            <a:r>
              <a:rPr lang="en-US" sz="1400" dirty="0"/>
              <a:t>PPPs, guarantees, SOEs, disclosure</a:t>
            </a:r>
          </a:p>
        </p:txBody>
      </p:sp>
      <p:sp>
        <p:nvSpPr>
          <p:cNvPr id="30" name="TextBox 29">
            <a:extLst>
              <a:ext uri="{FF2B5EF4-FFF2-40B4-BE49-F238E27FC236}">
                <a16:creationId xmlns:a16="http://schemas.microsoft.com/office/drawing/2014/main" id="{87295DF1-187C-DFD5-E548-D6ECE1B558D4}"/>
              </a:ext>
            </a:extLst>
          </p:cNvPr>
          <p:cNvSpPr txBox="1"/>
          <p:nvPr/>
        </p:nvSpPr>
        <p:spPr>
          <a:xfrm>
            <a:off x="5647983" y="5379841"/>
            <a:ext cx="1345335" cy="307777"/>
          </a:xfrm>
          <a:prstGeom prst="rect">
            <a:avLst/>
          </a:prstGeom>
          <a:noFill/>
        </p:spPr>
        <p:txBody>
          <a:bodyPr wrap="square" rtlCol="0">
            <a:spAutoFit/>
          </a:bodyPr>
          <a:lstStyle/>
          <a:p>
            <a:r>
              <a:rPr lang="en-US" sz="1400" kern="0">
                <a:latin typeface="Arial"/>
                <a:cs typeface="Arial"/>
              </a:rPr>
              <a:t>SOEs</a:t>
            </a:r>
            <a:endParaRPr lang="en-US" sz="1400"/>
          </a:p>
        </p:txBody>
      </p:sp>
      <p:cxnSp>
        <p:nvCxnSpPr>
          <p:cNvPr id="38" name="Straight Connector 37">
            <a:extLst>
              <a:ext uri="{FF2B5EF4-FFF2-40B4-BE49-F238E27FC236}">
                <a16:creationId xmlns:a16="http://schemas.microsoft.com/office/drawing/2014/main" id="{0CF613E8-036A-6129-1196-5189D1C2B20B}"/>
              </a:ext>
            </a:extLst>
          </p:cNvPr>
          <p:cNvCxnSpPr>
            <a:cxnSpLocks/>
          </p:cNvCxnSpPr>
          <p:nvPr/>
        </p:nvCxnSpPr>
        <p:spPr>
          <a:xfrm flipV="1">
            <a:off x="9825675" y="3312133"/>
            <a:ext cx="0" cy="635874"/>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CB5839-B276-4765-5A7B-B686AC2E3EEB}"/>
              </a:ext>
            </a:extLst>
          </p:cNvPr>
          <p:cNvCxnSpPr>
            <a:cxnSpLocks/>
          </p:cNvCxnSpPr>
          <p:nvPr/>
        </p:nvCxnSpPr>
        <p:spPr>
          <a:xfrm flipH="1">
            <a:off x="9521724" y="2116036"/>
            <a:ext cx="1383" cy="385994"/>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0248E34-EBAF-69FB-4837-8B3FA7C27ACA}"/>
              </a:ext>
            </a:extLst>
          </p:cNvPr>
          <p:cNvSpPr txBox="1"/>
          <p:nvPr/>
        </p:nvSpPr>
        <p:spPr>
          <a:xfrm>
            <a:off x="9513256" y="3949564"/>
            <a:ext cx="1252328" cy="307777"/>
          </a:xfrm>
          <a:prstGeom prst="rect">
            <a:avLst/>
          </a:prstGeom>
          <a:noFill/>
        </p:spPr>
        <p:txBody>
          <a:bodyPr wrap="square" rtlCol="0">
            <a:spAutoFit/>
          </a:bodyPr>
          <a:lstStyle/>
          <a:p>
            <a:r>
              <a:rPr lang="en-US" sz="1400" dirty="0"/>
              <a:t>FRAT</a:t>
            </a:r>
          </a:p>
        </p:txBody>
      </p:sp>
      <p:sp>
        <p:nvSpPr>
          <p:cNvPr id="53" name="TextBox 52">
            <a:extLst>
              <a:ext uri="{FF2B5EF4-FFF2-40B4-BE49-F238E27FC236}">
                <a16:creationId xmlns:a16="http://schemas.microsoft.com/office/drawing/2014/main" id="{EBC6E2AB-43F5-436B-3B28-BE911F6D66C1}"/>
              </a:ext>
            </a:extLst>
          </p:cNvPr>
          <p:cNvSpPr txBox="1"/>
          <p:nvPr/>
        </p:nvSpPr>
        <p:spPr>
          <a:xfrm>
            <a:off x="8892157" y="1808259"/>
            <a:ext cx="1945597" cy="307777"/>
          </a:xfrm>
          <a:prstGeom prst="rect">
            <a:avLst/>
          </a:prstGeom>
          <a:noFill/>
        </p:spPr>
        <p:txBody>
          <a:bodyPr wrap="square" rtlCol="0">
            <a:spAutoFit/>
          </a:bodyPr>
          <a:lstStyle/>
          <a:p>
            <a:r>
              <a:rPr lang="en-US" sz="1400" dirty="0"/>
              <a:t>SOEs &amp; PPPs</a:t>
            </a:r>
          </a:p>
        </p:txBody>
      </p:sp>
      <p:cxnSp>
        <p:nvCxnSpPr>
          <p:cNvPr id="54" name="Straight Connector 53">
            <a:extLst>
              <a:ext uri="{FF2B5EF4-FFF2-40B4-BE49-F238E27FC236}">
                <a16:creationId xmlns:a16="http://schemas.microsoft.com/office/drawing/2014/main" id="{DC8642C0-2B7F-7330-8661-7389840B0FC0}"/>
              </a:ext>
            </a:extLst>
          </p:cNvPr>
          <p:cNvCxnSpPr>
            <a:cxnSpLocks/>
          </p:cNvCxnSpPr>
          <p:nvPr/>
        </p:nvCxnSpPr>
        <p:spPr>
          <a:xfrm flipV="1">
            <a:off x="7256306" y="2835866"/>
            <a:ext cx="0" cy="54657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D77341A-7A22-F351-CF81-74D13B85BD98}"/>
              </a:ext>
            </a:extLst>
          </p:cNvPr>
          <p:cNvSpPr txBox="1"/>
          <p:nvPr/>
        </p:nvSpPr>
        <p:spPr>
          <a:xfrm>
            <a:off x="6723862" y="3306035"/>
            <a:ext cx="1624546" cy="307777"/>
          </a:xfrm>
          <a:prstGeom prst="rect">
            <a:avLst/>
          </a:prstGeom>
          <a:noFill/>
        </p:spPr>
        <p:txBody>
          <a:bodyPr wrap="square" rtlCol="0">
            <a:spAutoFit/>
          </a:bodyPr>
          <a:lstStyle/>
          <a:p>
            <a:r>
              <a:rPr lang="en-US" sz="1400" dirty="0"/>
              <a:t>Guarantees</a:t>
            </a:r>
          </a:p>
        </p:txBody>
      </p:sp>
      <p:sp>
        <p:nvSpPr>
          <p:cNvPr id="56" name="TextBox 55">
            <a:extLst>
              <a:ext uri="{FF2B5EF4-FFF2-40B4-BE49-F238E27FC236}">
                <a16:creationId xmlns:a16="http://schemas.microsoft.com/office/drawing/2014/main" id="{6600AE79-FB07-8906-5238-FEABABC2147C}"/>
              </a:ext>
            </a:extLst>
          </p:cNvPr>
          <p:cNvSpPr txBox="1"/>
          <p:nvPr/>
        </p:nvSpPr>
        <p:spPr>
          <a:xfrm>
            <a:off x="3138513" y="3208219"/>
            <a:ext cx="774700" cy="307777"/>
          </a:xfrm>
          <a:prstGeom prst="rect">
            <a:avLst/>
          </a:prstGeom>
          <a:noFill/>
        </p:spPr>
        <p:txBody>
          <a:bodyPr wrap="square" rtlCol="0">
            <a:spAutoFit/>
          </a:bodyPr>
          <a:lstStyle/>
          <a:p>
            <a:r>
              <a:rPr lang="en-US" sz="1400" dirty="0">
                <a:solidFill>
                  <a:schemeClr val="bg1"/>
                </a:solidFill>
              </a:rPr>
              <a:t>DZA</a:t>
            </a:r>
          </a:p>
        </p:txBody>
      </p:sp>
      <p:cxnSp>
        <p:nvCxnSpPr>
          <p:cNvPr id="57" name="Straight Connector 56">
            <a:extLst>
              <a:ext uri="{FF2B5EF4-FFF2-40B4-BE49-F238E27FC236}">
                <a16:creationId xmlns:a16="http://schemas.microsoft.com/office/drawing/2014/main" id="{66F6C316-C81A-931A-8CE9-EDD2D2509BD0}"/>
              </a:ext>
            </a:extLst>
          </p:cNvPr>
          <p:cNvCxnSpPr>
            <a:cxnSpLocks/>
          </p:cNvCxnSpPr>
          <p:nvPr/>
        </p:nvCxnSpPr>
        <p:spPr>
          <a:xfrm flipV="1">
            <a:off x="3386458" y="3729716"/>
            <a:ext cx="0" cy="607226"/>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825AA1C-064C-CDE8-6E67-1512F89A58A8}"/>
              </a:ext>
            </a:extLst>
          </p:cNvPr>
          <p:cNvSpPr txBox="1"/>
          <p:nvPr/>
        </p:nvSpPr>
        <p:spPr>
          <a:xfrm>
            <a:off x="2721184" y="4336942"/>
            <a:ext cx="1345335" cy="307777"/>
          </a:xfrm>
          <a:prstGeom prst="rect">
            <a:avLst/>
          </a:prstGeom>
          <a:noFill/>
        </p:spPr>
        <p:txBody>
          <a:bodyPr wrap="square" rtlCol="0">
            <a:spAutoFit/>
          </a:bodyPr>
          <a:lstStyle/>
          <a:p>
            <a:r>
              <a:rPr lang="en-US" sz="1400" kern="0" dirty="0">
                <a:latin typeface="Arial"/>
                <a:cs typeface="Arial"/>
              </a:rPr>
              <a:t>SOEs, PPPs</a:t>
            </a:r>
            <a:endParaRPr lang="en-US" sz="1400" dirty="0"/>
          </a:p>
        </p:txBody>
      </p:sp>
      <p:sp>
        <p:nvSpPr>
          <p:cNvPr id="59" name="TextBox 58">
            <a:extLst>
              <a:ext uri="{FF2B5EF4-FFF2-40B4-BE49-F238E27FC236}">
                <a16:creationId xmlns:a16="http://schemas.microsoft.com/office/drawing/2014/main" id="{277B788E-65EB-3F35-D737-E142B45A5AFF}"/>
              </a:ext>
            </a:extLst>
          </p:cNvPr>
          <p:cNvSpPr txBox="1"/>
          <p:nvPr/>
        </p:nvSpPr>
        <p:spPr>
          <a:xfrm>
            <a:off x="4588522" y="3285085"/>
            <a:ext cx="774700" cy="307777"/>
          </a:xfrm>
          <a:prstGeom prst="rect">
            <a:avLst/>
          </a:prstGeom>
          <a:noFill/>
        </p:spPr>
        <p:txBody>
          <a:bodyPr wrap="square" rtlCol="0">
            <a:spAutoFit/>
          </a:bodyPr>
          <a:lstStyle/>
          <a:p>
            <a:r>
              <a:rPr lang="en-US" sz="1400" dirty="0">
                <a:solidFill>
                  <a:schemeClr val="bg1"/>
                </a:solidFill>
              </a:rPr>
              <a:t>LBR</a:t>
            </a:r>
          </a:p>
        </p:txBody>
      </p:sp>
      <p:sp>
        <p:nvSpPr>
          <p:cNvPr id="60" name="TextBox 59">
            <a:extLst>
              <a:ext uri="{FF2B5EF4-FFF2-40B4-BE49-F238E27FC236}">
                <a16:creationId xmlns:a16="http://schemas.microsoft.com/office/drawing/2014/main" id="{A695BA37-FFF3-B181-603B-A6B83C2387C1}"/>
              </a:ext>
            </a:extLst>
          </p:cNvPr>
          <p:cNvSpPr txBox="1"/>
          <p:nvPr/>
        </p:nvSpPr>
        <p:spPr>
          <a:xfrm>
            <a:off x="4248108" y="2247208"/>
            <a:ext cx="1173316" cy="523220"/>
          </a:xfrm>
          <a:prstGeom prst="rect">
            <a:avLst/>
          </a:prstGeom>
          <a:noFill/>
        </p:spPr>
        <p:txBody>
          <a:bodyPr wrap="square" rtlCol="0">
            <a:spAutoFit/>
          </a:bodyPr>
          <a:lstStyle/>
          <a:p>
            <a:pPr algn="ctr"/>
            <a:r>
              <a:rPr lang="en-US" sz="1400" dirty="0"/>
              <a:t>Training on FR</a:t>
            </a:r>
          </a:p>
        </p:txBody>
      </p:sp>
      <p:cxnSp>
        <p:nvCxnSpPr>
          <p:cNvPr id="61" name="Straight Connector 60">
            <a:extLst>
              <a:ext uri="{FF2B5EF4-FFF2-40B4-BE49-F238E27FC236}">
                <a16:creationId xmlns:a16="http://schemas.microsoft.com/office/drawing/2014/main" id="{B8685FFA-4B6F-F563-5D7D-7CEFDB581E31}"/>
              </a:ext>
            </a:extLst>
          </p:cNvPr>
          <p:cNvCxnSpPr>
            <a:cxnSpLocks/>
            <a:stCxn id="60" idx="2"/>
          </p:cNvCxnSpPr>
          <p:nvPr/>
        </p:nvCxnSpPr>
        <p:spPr>
          <a:xfrm flipH="1">
            <a:off x="4829834" y="2770428"/>
            <a:ext cx="4932" cy="415186"/>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90E6D31-1315-1D92-B8B0-85398DB5706C}"/>
              </a:ext>
            </a:extLst>
          </p:cNvPr>
          <p:cNvSpPr txBox="1"/>
          <p:nvPr/>
        </p:nvSpPr>
        <p:spPr>
          <a:xfrm>
            <a:off x="7501813" y="4378922"/>
            <a:ext cx="774700" cy="307777"/>
          </a:xfrm>
          <a:prstGeom prst="rect">
            <a:avLst/>
          </a:prstGeom>
          <a:noFill/>
        </p:spPr>
        <p:txBody>
          <a:bodyPr wrap="square" rtlCol="0">
            <a:spAutoFit/>
          </a:bodyPr>
          <a:lstStyle/>
          <a:p>
            <a:r>
              <a:rPr lang="en-US" sz="1400" dirty="0">
                <a:solidFill>
                  <a:schemeClr val="bg1"/>
                </a:solidFill>
              </a:rPr>
              <a:t>YMN</a:t>
            </a:r>
          </a:p>
        </p:txBody>
      </p:sp>
      <p:sp>
        <p:nvSpPr>
          <p:cNvPr id="63" name="TextBox 62">
            <a:extLst>
              <a:ext uri="{FF2B5EF4-FFF2-40B4-BE49-F238E27FC236}">
                <a16:creationId xmlns:a16="http://schemas.microsoft.com/office/drawing/2014/main" id="{BF3713AD-8147-F2D8-3BAE-6156BAD05D51}"/>
              </a:ext>
            </a:extLst>
          </p:cNvPr>
          <p:cNvSpPr txBox="1"/>
          <p:nvPr/>
        </p:nvSpPr>
        <p:spPr>
          <a:xfrm>
            <a:off x="8276513" y="4563370"/>
            <a:ext cx="1173316" cy="523220"/>
          </a:xfrm>
          <a:prstGeom prst="rect">
            <a:avLst/>
          </a:prstGeom>
          <a:noFill/>
        </p:spPr>
        <p:txBody>
          <a:bodyPr wrap="square" rtlCol="0">
            <a:spAutoFit/>
          </a:bodyPr>
          <a:lstStyle/>
          <a:p>
            <a:pPr algn="ctr"/>
            <a:r>
              <a:rPr lang="en-US" sz="1400" dirty="0"/>
              <a:t>Training on FR</a:t>
            </a:r>
          </a:p>
        </p:txBody>
      </p:sp>
      <p:cxnSp>
        <p:nvCxnSpPr>
          <p:cNvPr id="64" name="Straight Connector 63">
            <a:extLst>
              <a:ext uri="{FF2B5EF4-FFF2-40B4-BE49-F238E27FC236}">
                <a16:creationId xmlns:a16="http://schemas.microsoft.com/office/drawing/2014/main" id="{47C5A6FF-9FE0-B613-9330-3B8E4D00E939}"/>
              </a:ext>
            </a:extLst>
          </p:cNvPr>
          <p:cNvCxnSpPr>
            <a:cxnSpLocks/>
          </p:cNvCxnSpPr>
          <p:nvPr/>
        </p:nvCxnSpPr>
        <p:spPr>
          <a:xfrm flipH="1" flipV="1">
            <a:off x="8085040" y="4490830"/>
            <a:ext cx="263368" cy="153889"/>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B4D1C12-FFDB-DE91-036D-0FAE64F018DF}"/>
              </a:ext>
            </a:extLst>
          </p:cNvPr>
          <p:cNvSpPr txBox="1"/>
          <p:nvPr/>
        </p:nvSpPr>
        <p:spPr>
          <a:xfrm>
            <a:off x="5647983" y="1663809"/>
            <a:ext cx="2180747" cy="523220"/>
          </a:xfrm>
          <a:prstGeom prst="rect">
            <a:avLst/>
          </a:prstGeom>
          <a:noFill/>
        </p:spPr>
        <p:txBody>
          <a:bodyPr wrap="square" rtlCol="0">
            <a:spAutoFit/>
          </a:bodyPr>
          <a:lstStyle/>
          <a:p>
            <a:pPr algn="ctr"/>
            <a:r>
              <a:rPr lang="en-US" sz="1400" dirty="0">
                <a:solidFill>
                  <a:schemeClr val="accent5">
                    <a:lumMod val="75000"/>
                  </a:schemeClr>
                </a:solidFill>
              </a:rPr>
              <a:t>JOR</a:t>
            </a:r>
          </a:p>
          <a:p>
            <a:pPr algn="ctr"/>
            <a:r>
              <a:rPr lang="en-US" sz="1400" dirty="0"/>
              <a:t>FTE, PPPs, draft FRS</a:t>
            </a:r>
          </a:p>
        </p:txBody>
      </p:sp>
      <p:sp>
        <p:nvSpPr>
          <p:cNvPr id="2" name="Arrow: Chevron 1">
            <a:extLst>
              <a:ext uri="{FF2B5EF4-FFF2-40B4-BE49-F238E27FC236}">
                <a16:creationId xmlns:a16="http://schemas.microsoft.com/office/drawing/2014/main" id="{DA36DDFE-8EC2-811E-B070-9C38826C3028}"/>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4" name="Arrow: Chevron 3">
            <a:extLst>
              <a:ext uri="{FF2B5EF4-FFF2-40B4-BE49-F238E27FC236}">
                <a16:creationId xmlns:a16="http://schemas.microsoft.com/office/drawing/2014/main" id="{83FD6F79-55F1-CB2B-A59B-2B92ACB71C5E}"/>
              </a:ext>
            </a:extLst>
          </p:cNvPr>
          <p:cNvSpPr/>
          <p:nvPr/>
        </p:nvSpPr>
        <p:spPr>
          <a:xfrm>
            <a:off x="4386246" y="646942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20" name="Arrow: Chevron 19">
            <a:extLst>
              <a:ext uri="{FF2B5EF4-FFF2-40B4-BE49-F238E27FC236}">
                <a16:creationId xmlns:a16="http://schemas.microsoft.com/office/drawing/2014/main" id="{048B9942-8FC0-781D-E38D-C247F858383E}"/>
              </a:ext>
            </a:extLst>
          </p:cNvPr>
          <p:cNvSpPr/>
          <p:nvPr/>
        </p:nvSpPr>
        <p:spPr>
          <a:xfrm>
            <a:off x="8112214" y="6453322"/>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346621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C3F9A-1CFA-49C3-93A3-FEE1D6730F00}"/>
              </a:ext>
            </a:extLst>
          </p:cNvPr>
          <p:cNvSpPr>
            <a:spLocks noGrp="1"/>
          </p:cNvSpPr>
          <p:nvPr>
            <p:ph type="title"/>
          </p:nvPr>
        </p:nvSpPr>
        <p:spPr>
          <a:xfrm>
            <a:off x="882650" y="218447"/>
            <a:ext cx="11193736" cy="978486"/>
          </a:xfrm>
        </p:spPr>
        <p:txBody>
          <a:bodyPr>
            <a:noAutofit/>
          </a:bodyPr>
          <a:lstStyle/>
          <a:p>
            <a:r>
              <a:rPr lang="en-US" sz="2400"/>
              <a:t>… but the region continues to lag in fiscal transparency</a:t>
            </a:r>
            <a:endParaRPr lang="en-US" sz="2400">
              <a:solidFill>
                <a:schemeClr val="accent4">
                  <a:lumMod val="75000"/>
                </a:schemeClr>
              </a:solidFill>
            </a:endParaRPr>
          </a:p>
        </p:txBody>
      </p:sp>
      <p:sp>
        <p:nvSpPr>
          <p:cNvPr id="9" name="Rectangle 8">
            <a:extLst>
              <a:ext uri="{FF2B5EF4-FFF2-40B4-BE49-F238E27FC236}">
                <a16:creationId xmlns:a16="http://schemas.microsoft.com/office/drawing/2014/main" id="{78285042-FDC1-47F2-9BBB-8ABC84A6FD5B}"/>
              </a:ext>
            </a:extLst>
          </p:cNvPr>
          <p:cNvSpPr/>
          <p:nvPr/>
        </p:nvSpPr>
        <p:spPr>
          <a:xfrm>
            <a:off x="2532505" y="1390540"/>
            <a:ext cx="8879466" cy="338554"/>
          </a:xfrm>
          <a:prstGeom prst="rect">
            <a:avLst/>
          </a:prstGeom>
        </p:spPr>
        <p:txBody>
          <a:bodyPr wrap="square">
            <a:spAutoFit/>
          </a:bodyPr>
          <a:lstStyle/>
          <a:p>
            <a:r>
              <a:rPr lang="en-US" sz="1600" b="1" kern="0" dirty="0">
                <a:latin typeface="Arial"/>
                <a:cs typeface="Arial"/>
              </a:rPr>
              <a:t>Performance on selected questions in the Open Budget Survey</a:t>
            </a:r>
            <a:endParaRPr lang="en-US" sz="1600" dirty="0"/>
          </a:p>
        </p:txBody>
      </p:sp>
      <p:sp>
        <p:nvSpPr>
          <p:cNvPr id="11" name="TextBox 10">
            <a:extLst>
              <a:ext uri="{FF2B5EF4-FFF2-40B4-BE49-F238E27FC236}">
                <a16:creationId xmlns:a16="http://schemas.microsoft.com/office/drawing/2014/main" id="{8AE716ED-6235-421D-9359-858905B6C4A1}"/>
              </a:ext>
            </a:extLst>
          </p:cNvPr>
          <p:cNvSpPr txBox="1"/>
          <p:nvPr/>
        </p:nvSpPr>
        <p:spPr>
          <a:xfrm>
            <a:off x="311096" y="5467460"/>
            <a:ext cx="11320818" cy="246221"/>
          </a:xfrm>
          <a:prstGeom prst="rect">
            <a:avLst/>
          </a:prstGeom>
          <a:noFill/>
        </p:spPr>
        <p:txBody>
          <a:bodyPr wrap="square" rtlCol="0">
            <a:spAutoFit/>
          </a:bodyPr>
          <a:lstStyle/>
          <a:p>
            <a:r>
              <a:rPr lang="en-US" sz="1000" dirty="0"/>
              <a:t>Sources: 2021 Open Budget Survey and Fiscal Transparency Evaluations (</a:t>
            </a:r>
            <a:r>
              <a:rPr lang="en-US" sz="1000" dirty="0">
                <a:hlinkClick r:id="rId4"/>
              </a:rPr>
              <a:t>Open Budget Survey - International Budget Partnership</a:t>
            </a:r>
            <a:r>
              <a:rPr lang="en-US" sz="1000" dirty="0"/>
              <a:t>).</a:t>
            </a:r>
          </a:p>
        </p:txBody>
      </p:sp>
      <p:sp>
        <p:nvSpPr>
          <p:cNvPr id="2" name="TextBox 1">
            <a:extLst>
              <a:ext uri="{FF2B5EF4-FFF2-40B4-BE49-F238E27FC236}">
                <a16:creationId xmlns:a16="http://schemas.microsoft.com/office/drawing/2014/main" id="{DD68D1AF-2774-45FC-A965-B5540C751B9C}"/>
              </a:ext>
            </a:extLst>
          </p:cNvPr>
          <p:cNvSpPr txBox="1"/>
          <p:nvPr/>
        </p:nvSpPr>
        <p:spPr>
          <a:xfrm>
            <a:off x="298613" y="5671392"/>
            <a:ext cx="11777773" cy="707886"/>
          </a:xfrm>
          <a:prstGeom prst="rect">
            <a:avLst/>
          </a:prstGeom>
          <a:noFill/>
        </p:spPr>
        <p:txBody>
          <a:bodyPr wrap="square" rtlCol="0">
            <a:spAutoFit/>
          </a:bodyPr>
          <a:lstStyle/>
          <a:p>
            <a:r>
              <a:rPr lang="en-US" sz="1000" dirty="0"/>
              <a:t>WE = Western Europe, US = United States, CA = Canada, EAP = East Asia and the Pacific, LAC = Latin American and the Caribbean</a:t>
            </a:r>
          </a:p>
          <a:p>
            <a:r>
              <a:rPr lang="en-US" sz="1000" dirty="0"/>
              <a:t>Note: The boundaries and names shown, and the designations used on this map do not imply official endorsement or acceptance by the United Nations. Final boundary between the Republic of Sudan and the Republic of South Sudan has not yet been determined. Regarding Line of Control in Jammu and Kashmir agreed upon by India and Pakistan, the final status of Jammu and Kashmir has not yet been agreed upon by the parties.</a:t>
            </a:r>
            <a:endParaRPr lang="en-US" dirty="0"/>
          </a:p>
        </p:txBody>
      </p:sp>
      <p:pic>
        <p:nvPicPr>
          <p:cNvPr id="22" name="Picture 21">
            <a:extLst>
              <a:ext uri="{FF2B5EF4-FFF2-40B4-BE49-F238E27FC236}">
                <a16:creationId xmlns:a16="http://schemas.microsoft.com/office/drawing/2014/main" id="{859FD80E-AF9E-442A-A26B-87DFAAEC5587}"/>
              </a:ext>
            </a:extLst>
          </p:cNvPr>
          <p:cNvPicPr>
            <a:picLocks noChangeAspect="1"/>
          </p:cNvPicPr>
          <p:nvPr/>
        </p:nvPicPr>
        <p:blipFill>
          <a:blip r:embed="rId5"/>
          <a:stretch>
            <a:fillRect/>
          </a:stretch>
        </p:blipFill>
        <p:spPr>
          <a:xfrm>
            <a:off x="7796401" y="3521134"/>
            <a:ext cx="3205092" cy="764741"/>
          </a:xfrm>
          <a:prstGeom prst="rect">
            <a:avLst/>
          </a:prstGeom>
        </p:spPr>
      </p:pic>
      <p:sp>
        <p:nvSpPr>
          <p:cNvPr id="10" name="AutoShape 5">
            <a:extLst>
              <a:ext uri="{FF2B5EF4-FFF2-40B4-BE49-F238E27FC236}">
                <a16:creationId xmlns:a16="http://schemas.microsoft.com/office/drawing/2014/main" id="{E9354AFA-DEA6-9A27-1BA5-A05D7AF85BC6}"/>
              </a:ext>
            </a:extLst>
          </p:cNvPr>
          <p:cNvSpPr>
            <a:spLocks noChangeArrowheads="1"/>
          </p:cNvSpPr>
          <p:nvPr>
            <p:custDataLst>
              <p:tags r:id="rId1"/>
            </p:custDataLst>
          </p:nvPr>
        </p:nvSpPr>
        <p:spPr bwMode="auto">
          <a:xfrm rot="5400000">
            <a:off x="6194390" y="-4369600"/>
            <a:ext cx="160582"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pic>
        <p:nvPicPr>
          <p:cNvPr id="3" name="Picture 2">
            <a:extLst>
              <a:ext uri="{FF2B5EF4-FFF2-40B4-BE49-F238E27FC236}">
                <a16:creationId xmlns:a16="http://schemas.microsoft.com/office/drawing/2014/main" id="{B92B588A-8F40-3242-DEFF-D0AB5FC278B6}"/>
              </a:ext>
            </a:extLst>
          </p:cNvPr>
          <p:cNvPicPr>
            <a:picLocks noChangeAspect="1"/>
          </p:cNvPicPr>
          <p:nvPr/>
        </p:nvPicPr>
        <p:blipFill>
          <a:blip r:embed="rId6"/>
          <a:stretch>
            <a:fillRect/>
          </a:stretch>
        </p:blipFill>
        <p:spPr>
          <a:xfrm>
            <a:off x="2532505" y="1654234"/>
            <a:ext cx="5263896" cy="3733800"/>
          </a:xfrm>
          <a:prstGeom prst="rect">
            <a:avLst/>
          </a:prstGeom>
        </p:spPr>
      </p:pic>
      <p:sp>
        <p:nvSpPr>
          <p:cNvPr id="4" name="Arrow: Chevron 3">
            <a:extLst>
              <a:ext uri="{FF2B5EF4-FFF2-40B4-BE49-F238E27FC236}">
                <a16:creationId xmlns:a16="http://schemas.microsoft.com/office/drawing/2014/main" id="{D34E24D1-5B86-017E-77AE-354BE357ECEC}"/>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5" name="Arrow: Chevron 4">
            <a:extLst>
              <a:ext uri="{FF2B5EF4-FFF2-40B4-BE49-F238E27FC236}">
                <a16:creationId xmlns:a16="http://schemas.microsoft.com/office/drawing/2014/main" id="{58A48158-644C-E816-C18E-5864CEDB41F3}"/>
              </a:ext>
            </a:extLst>
          </p:cNvPr>
          <p:cNvSpPr/>
          <p:nvPr/>
        </p:nvSpPr>
        <p:spPr>
          <a:xfrm>
            <a:off x="4386246" y="646942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6" name="Arrow: Chevron 5">
            <a:extLst>
              <a:ext uri="{FF2B5EF4-FFF2-40B4-BE49-F238E27FC236}">
                <a16:creationId xmlns:a16="http://schemas.microsoft.com/office/drawing/2014/main" id="{7824E8C7-5FC5-DEF1-13E4-8E18C32174F6}"/>
              </a:ext>
            </a:extLst>
          </p:cNvPr>
          <p:cNvSpPr/>
          <p:nvPr/>
        </p:nvSpPr>
        <p:spPr>
          <a:xfrm>
            <a:off x="8112214" y="6453322"/>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5569138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274D-9F81-46C4-9262-0A0948B751FE}"/>
              </a:ext>
            </a:extLst>
          </p:cNvPr>
          <p:cNvSpPr>
            <a:spLocks noGrp="1"/>
          </p:cNvSpPr>
          <p:nvPr>
            <p:ph type="title"/>
          </p:nvPr>
        </p:nvSpPr>
        <p:spPr>
          <a:xfrm>
            <a:off x="1784436" y="2459976"/>
            <a:ext cx="3390900" cy="1938047"/>
          </a:xfrm>
        </p:spPr>
        <p:txBody>
          <a:bodyPr>
            <a:normAutofit fontScale="90000"/>
          </a:bodyPr>
          <a:lstStyle/>
          <a:p>
            <a:r>
              <a:rPr lang="fr-FR" err="1"/>
              <a:t>Thank</a:t>
            </a:r>
            <a:r>
              <a:rPr lang="fr-FR"/>
              <a:t> </a:t>
            </a:r>
            <a:r>
              <a:rPr lang="fr-FR" err="1"/>
              <a:t>you</a:t>
            </a:r>
            <a:r>
              <a:rPr lang="fr-FR"/>
              <a:t>!</a:t>
            </a:r>
            <a:br>
              <a:rPr lang="fr-FR"/>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br>
              <a:rPr lang="fr-FR" sz="1000"/>
            </a:br>
            <a:endParaRPr lang="en-US" sz="1000" b="0"/>
          </a:p>
        </p:txBody>
      </p:sp>
      <p:pic>
        <p:nvPicPr>
          <p:cNvPr id="6" name="Picture 5">
            <a:extLst>
              <a:ext uri="{FF2B5EF4-FFF2-40B4-BE49-F238E27FC236}">
                <a16:creationId xmlns:a16="http://schemas.microsoft.com/office/drawing/2014/main" id="{A870C0B0-D79D-B4B5-B00B-7AF972CB5CBB}"/>
              </a:ext>
            </a:extLst>
          </p:cNvPr>
          <p:cNvPicPr>
            <a:picLocks noChangeAspect="1"/>
          </p:cNvPicPr>
          <p:nvPr/>
        </p:nvPicPr>
        <p:blipFill>
          <a:blip r:embed="rId3"/>
          <a:stretch>
            <a:fillRect/>
          </a:stretch>
        </p:blipFill>
        <p:spPr>
          <a:xfrm>
            <a:off x="2311991" y="3032966"/>
            <a:ext cx="2708516" cy="2720698"/>
          </a:xfrm>
          <a:prstGeom prst="rect">
            <a:avLst/>
          </a:prstGeom>
        </p:spPr>
      </p:pic>
      <p:pic>
        <p:nvPicPr>
          <p:cNvPr id="3" name="Picture 4" descr="Text&#10;&#10;Description automatically generated">
            <a:extLst>
              <a:ext uri="{FF2B5EF4-FFF2-40B4-BE49-F238E27FC236}">
                <a16:creationId xmlns:a16="http://schemas.microsoft.com/office/drawing/2014/main" id="{906C6671-9088-BB51-ECE4-4330A7437434}"/>
              </a:ext>
            </a:extLst>
          </p:cNvPr>
          <p:cNvPicPr>
            <a:picLocks noChangeAspect="1"/>
          </p:cNvPicPr>
          <p:nvPr/>
        </p:nvPicPr>
        <p:blipFill>
          <a:blip r:embed="rId4"/>
          <a:stretch>
            <a:fillRect/>
          </a:stretch>
        </p:blipFill>
        <p:spPr>
          <a:xfrm>
            <a:off x="6771167" y="426883"/>
            <a:ext cx="4692501" cy="6092838"/>
          </a:xfrm>
          <a:prstGeom prst="rect">
            <a:avLst/>
          </a:prstGeom>
        </p:spPr>
      </p:pic>
    </p:spTree>
    <p:extLst>
      <p:ext uri="{BB962C8B-B14F-4D97-AF65-F5344CB8AC3E}">
        <p14:creationId xmlns:p14="http://schemas.microsoft.com/office/powerpoint/2010/main" val="18282804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AC4227-1E00-422A-DBCE-8DCCF365CFEC}"/>
              </a:ext>
            </a:extLst>
          </p:cNvPr>
          <p:cNvPicPr>
            <a:picLocks noChangeAspect="1"/>
          </p:cNvPicPr>
          <p:nvPr/>
        </p:nvPicPr>
        <p:blipFill rotWithShape="1">
          <a:blip r:embed="rId5">
            <a:alphaModFix amt="35000"/>
          </a:blip>
          <a:srcRect t="13971" b="9840"/>
          <a:stretch/>
        </p:blipFill>
        <p:spPr>
          <a:xfrm>
            <a:off x="1" y="254459"/>
            <a:ext cx="12192000" cy="6199094"/>
          </a:xfrm>
          <a:prstGeom prst="rect">
            <a:avLst/>
          </a:prstGeom>
        </p:spPr>
      </p:pic>
      <p:sp>
        <p:nvSpPr>
          <p:cNvPr id="14" name="Title 13">
            <a:extLst>
              <a:ext uri="{FF2B5EF4-FFF2-40B4-BE49-F238E27FC236}">
                <a16:creationId xmlns:a16="http://schemas.microsoft.com/office/drawing/2014/main" id="{EEAA23CC-AA2F-4411-8AD8-35522F15CF69}"/>
              </a:ext>
            </a:extLst>
          </p:cNvPr>
          <p:cNvSpPr>
            <a:spLocks noGrp="1"/>
          </p:cNvSpPr>
          <p:nvPr>
            <p:ph type="title"/>
          </p:nvPr>
        </p:nvSpPr>
        <p:spPr>
          <a:xfrm>
            <a:off x="646151" y="1262497"/>
            <a:ext cx="10515600" cy="1325563"/>
          </a:xfrm>
        </p:spPr>
        <p:txBody>
          <a:bodyPr>
            <a:normAutofit/>
          </a:bodyPr>
          <a:lstStyle/>
          <a:p>
            <a:r>
              <a:rPr lang="en-US" sz="2400" b="1" dirty="0">
                <a:solidFill>
                  <a:srgbClr val="004C97"/>
                </a:solidFill>
                <a:latin typeface="Arial Black" charset="0"/>
              </a:rPr>
              <a:t>Outline: Fiscal risks…</a:t>
            </a:r>
            <a:endParaRPr lang="en-US" sz="2400" b="1" dirty="0">
              <a:solidFill>
                <a:schemeClr val="tx1"/>
              </a:solidFill>
              <a:latin typeface="Arial Black" charset="0"/>
            </a:endParaRPr>
          </a:p>
        </p:txBody>
      </p:sp>
      <p:sp>
        <p:nvSpPr>
          <p:cNvPr id="2" name="TextBox 1">
            <a:extLst>
              <a:ext uri="{FF2B5EF4-FFF2-40B4-BE49-F238E27FC236}">
                <a16:creationId xmlns:a16="http://schemas.microsoft.com/office/drawing/2014/main" id="{E3868096-ECBA-4B75-8C61-3EB77333C77F}"/>
              </a:ext>
            </a:extLst>
          </p:cNvPr>
          <p:cNvSpPr txBox="1"/>
          <p:nvPr/>
        </p:nvSpPr>
        <p:spPr>
          <a:xfrm>
            <a:off x="841991" y="2797186"/>
            <a:ext cx="9077325" cy="1508105"/>
          </a:xfrm>
          <a:prstGeom prst="rect">
            <a:avLst/>
          </a:prstGeom>
          <a:noFill/>
        </p:spPr>
        <p:txBody>
          <a:bodyPr wrap="square" lIns="91440" tIns="45720" rIns="91440" bIns="45720" rtlCol="0" anchor="t">
            <a:spAutoFit/>
          </a:bodyPr>
          <a:lstStyle/>
          <a:p>
            <a:pPr marL="342900" indent="-342900">
              <a:spcBef>
                <a:spcPts val="1200"/>
              </a:spcBef>
              <a:buFont typeface="Wingdings" panose="05000000000000000000" pitchFamily="2" charset="2"/>
              <a:buChar char="§"/>
            </a:pPr>
            <a:r>
              <a:rPr lang="en-US" sz="2400" dirty="0">
                <a:solidFill>
                  <a:srgbClr val="004C97"/>
                </a:solidFill>
              </a:rPr>
              <a:t>What are they?</a:t>
            </a:r>
            <a:endParaRPr lang="en-US" sz="2400" b="1" kern="0" dirty="0">
              <a:solidFill>
                <a:schemeClr val="tx2"/>
              </a:solidFill>
              <a:latin typeface="Arial" panose="020B0604020202020204"/>
              <a:cs typeface="Arial"/>
            </a:endParaRPr>
          </a:p>
          <a:p>
            <a:pPr marL="342900" indent="-342900">
              <a:spcBef>
                <a:spcPts val="1200"/>
              </a:spcBef>
              <a:buFont typeface="Wingdings" panose="05000000000000000000" pitchFamily="2" charset="2"/>
              <a:buChar char="§"/>
            </a:pPr>
            <a:r>
              <a:rPr lang="en-US" sz="2400" kern="0" dirty="0">
                <a:solidFill>
                  <a:srgbClr val="004C97"/>
                </a:solidFill>
                <a:latin typeface="Arial" panose="020B0604020202020204"/>
                <a:cs typeface="Arial"/>
              </a:rPr>
              <a:t>What are their sources? </a:t>
            </a:r>
            <a:endParaRPr lang="en-US" sz="2400" kern="0" dirty="0">
              <a:solidFill>
                <a:schemeClr val="tx2"/>
              </a:solidFill>
              <a:latin typeface="Arial" panose="020B0604020202020204"/>
              <a:cs typeface="Arial"/>
            </a:endParaRPr>
          </a:p>
          <a:p>
            <a:pPr marL="342900" indent="-342900">
              <a:spcBef>
                <a:spcPts val="1200"/>
              </a:spcBef>
              <a:buFont typeface="Wingdings" panose="05000000000000000000" pitchFamily="2" charset="2"/>
              <a:buChar char="§"/>
            </a:pPr>
            <a:r>
              <a:rPr lang="en-US" sz="2400" kern="0" dirty="0">
                <a:solidFill>
                  <a:schemeClr val="tx2"/>
                </a:solidFill>
                <a:latin typeface="Arial" panose="020B0604020202020204"/>
                <a:cs typeface="Arial"/>
              </a:rPr>
              <a:t>What can be done?</a:t>
            </a:r>
          </a:p>
        </p:txBody>
      </p:sp>
      <p:sp>
        <p:nvSpPr>
          <p:cNvPr id="4" name="AutoShape 5">
            <a:extLst>
              <a:ext uri="{FF2B5EF4-FFF2-40B4-BE49-F238E27FC236}">
                <a16:creationId xmlns:a16="http://schemas.microsoft.com/office/drawing/2014/main" id="{AEC6669B-CA19-3ED1-85A7-AE41BF6A83CF}"/>
              </a:ext>
            </a:extLst>
          </p:cNvPr>
          <p:cNvSpPr>
            <a:spLocks noChangeArrowheads="1"/>
          </p:cNvSpPr>
          <p:nvPr>
            <p:custDataLst>
              <p:tags r:id="rId1"/>
            </p:custDataLst>
          </p:nvPr>
        </p:nvSpPr>
        <p:spPr bwMode="auto">
          <a:xfrm rot="5400000">
            <a:off x="5691554" y="-5691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5" name="AutoShape 5">
            <a:extLst>
              <a:ext uri="{FF2B5EF4-FFF2-40B4-BE49-F238E27FC236}">
                <a16:creationId xmlns:a16="http://schemas.microsoft.com/office/drawing/2014/main" id="{7644A40E-D61F-DB81-476A-F195E1E21C76}"/>
              </a:ext>
            </a:extLst>
          </p:cNvPr>
          <p:cNvSpPr>
            <a:spLocks noChangeArrowheads="1"/>
          </p:cNvSpPr>
          <p:nvPr>
            <p:custDataLst>
              <p:tags r:id="rId2"/>
            </p:custDataLst>
          </p:nvPr>
        </p:nvSpPr>
        <p:spPr bwMode="auto">
          <a:xfrm rot="16200000">
            <a:off x="5691554" y="357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Tree>
    <p:extLst>
      <p:ext uri="{BB962C8B-B14F-4D97-AF65-F5344CB8AC3E}">
        <p14:creationId xmlns:p14="http://schemas.microsoft.com/office/powerpoint/2010/main" val="309101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AC4227-1E00-422A-DBCE-8DCCF365CFEC}"/>
              </a:ext>
            </a:extLst>
          </p:cNvPr>
          <p:cNvPicPr>
            <a:picLocks noChangeAspect="1"/>
          </p:cNvPicPr>
          <p:nvPr/>
        </p:nvPicPr>
        <p:blipFill rotWithShape="1">
          <a:blip r:embed="rId5">
            <a:alphaModFix amt="35000"/>
          </a:blip>
          <a:srcRect t="13971" b="9840"/>
          <a:stretch/>
        </p:blipFill>
        <p:spPr>
          <a:xfrm>
            <a:off x="1" y="254459"/>
            <a:ext cx="12192000" cy="6199094"/>
          </a:xfrm>
          <a:prstGeom prst="rect">
            <a:avLst/>
          </a:prstGeom>
        </p:spPr>
      </p:pic>
      <p:sp>
        <p:nvSpPr>
          <p:cNvPr id="14" name="Title 13">
            <a:extLst>
              <a:ext uri="{FF2B5EF4-FFF2-40B4-BE49-F238E27FC236}">
                <a16:creationId xmlns:a16="http://schemas.microsoft.com/office/drawing/2014/main" id="{EEAA23CC-AA2F-4411-8AD8-35522F15CF69}"/>
              </a:ext>
            </a:extLst>
          </p:cNvPr>
          <p:cNvSpPr>
            <a:spLocks noGrp="1"/>
          </p:cNvSpPr>
          <p:nvPr>
            <p:ph type="title"/>
          </p:nvPr>
        </p:nvSpPr>
        <p:spPr>
          <a:xfrm>
            <a:off x="646151" y="1262497"/>
            <a:ext cx="10515600" cy="1325563"/>
          </a:xfrm>
        </p:spPr>
        <p:txBody>
          <a:bodyPr>
            <a:normAutofit/>
          </a:bodyPr>
          <a:lstStyle/>
          <a:p>
            <a:r>
              <a:rPr lang="en-US" sz="2400" b="1">
                <a:solidFill>
                  <a:srgbClr val="004C97"/>
                </a:solidFill>
                <a:latin typeface="Arial Black" charset="0"/>
              </a:rPr>
              <a:t>Outline: Fiscal risks…</a:t>
            </a:r>
            <a:endParaRPr lang="en-US" sz="2400" b="1">
              <a:solidFill>
                <a:schemeClr val="tx1"/>
              </a:solidFill>
              <a:latin typeface="Arial Black" charset="0"/>
            </a:endParaRPr>
          </a:p>
        </p:txBody>
      </p:sp>
      <p:sp>
        <p:nvSpPr>
          <p:cNvPr id="2" name="TextBox 1">
            <a:extLst>
              <a:ext uri="{FF2B5EF4-FFF2-40B4-BE49-F238E27FC236}">
                <a16:creationId xmlns:a16="http://schemas.microsoft.com/office/drawing/2014/main" id="{E3868096-ECBA-4B75-8C61-3EB77333C77F}"/>
              </a:ext>
            </a:extLst>
          </p:cNvPr>
          <p:cNvSpPr txBox="1"/>
          <p:nvPr/>
        </p:nvSpPr>
        <p:spPr>
          <a:xfrm>
            <a:off x="841991" y="2797186"/>
            <a:ext cx="9077325" cy="1508105"/>
          </a:xfrm>
          <a:prstGeom prst="rect">
            <a:avLst/>
          </a:prstGeom>
          <a:noFill/>
        </p:spPr>
        <p:txBody>
          <a:bodyPr wrap="square" lIns="91440" tIns="45720" rIns="91440" bIns="45720" rtlCol="0" anchor="t">
            <a:spAutoFit/>
          </a:bodyPr>
          <a:lstStyle/>
          <a:p>
            <a:pPr marL="342900" indent="-342900">
              <a:spcBef>
                <a:spcPts val="1200"/>
              </a:spcBef>
              <a:buFont typeface="Wingdings" panose="05000000000000000000" pitchFamily="2" charset="2"/>
              <a:buChar char="§"/>
            </a:pPr>
            <a:r>
              <a:rPr lang="en-US" sz="2400" dirty="0">
                <a:solidFill>
                  <a:srgbClr val="004C97"/>
                </a:solidFill>
              </a:rPr>
              <a:t>What are they?</a:t>
            </a:r>
            <a:endParaRPr lang="en-US" sz="2400" b="1" kern="0" dirty="0">
              <a:solidFill>
                <a:schemeClr val="tx2"/>
              </a:solidFill>
              <a:latin typeface="Arial" panose="020B0604020202020204"/>
              <a:cs typeface="Arial"/>
            </a:endParaRPr>
          </a:p>
          <a:p>
            <a:pPr marL="342900" indent="-342900">
              <a:spcBef>
                <a:spcPts val="1200"/>
              </a:spcBef>
              <a:buFont typeface="Wingdings" panose="05000000000000000000" pitchFamily="2" charset="2"/>
              <a:buChar char="§"/>
            </a:pPr>
            <a:r>
              <a:rPr lang="en-US" sz="2400" kern="0" dirty="0">
                <a:solidFill>
                  <a:schemeClr val="bg1">
                    <a:lumMod val="75000"/>
                  </a:schemeClr>
                </a:solidFill>
                <a:latin typeface="Arial" panose="020B0604020202020204"/>
                <a:cs typeface="Arial"/>
              </a:rPr>
              <a:t>What are their sources? </a:t>
            </a:r>
          </a:p>
          <a:p>
            <a:pPr marL="342900" indent="-342900">
              <a:spcBef>
                <a:spcPts val="1200"/>
              </a:spcBef>
              <a:buFont typeface="Wingdings" panose="05000000000000000000" pitchFamily="2" charset="2"/>
              <a:buChar char="§"/>
            </a:pPr>
            <a:r>
              <a:rPr lang="en-US" sz="2400" kern="0" dirty="0">
                <a:solidFill>
                  <a:schemeClr val="bg1">
                    <a:lumMod val="75000"/>
                  </a:schemeClr>
                </a:solidFill>
                <a:latin typeface="Arial" panose="020B0604020202020204"/>
                <a:cs typeface="Arial"/>
              </a:rPr>
              <a:t>What can be done?</a:t>
            </a:r>
          </a:p>
        </p:txBody>
      </p:sp>
      <p:sp>
        <p:nvSpPr>
          <p:cNvPr id="4" name="AutoShape 5">
            <a:extLst>
              <a:ext uri="{FF2B5EF4-FFF2-40B4-BE49-F238E27FC236}">
                <a16:creationId xmlns:a16="http://schemas.microsoft.com/office/drawing/2014/main" id="{AEC6669B-CA19-3ED1-85A7-AE41BF6A83CF}"/>
              </a:ext>
            </a:extLst>
          </p:cNvPr>
          <p:cNvSpPr>
            <a:spLocks noChangeArrowheads="1"/>
          </p:cNvSpPr>
          <p:nvPr>
            <p:custDataLst>
              <p:tags r:id="rId1"/>
            </p:custDataLst>
          </p:nvPr>
        </p:nvSpPr>
        <p:spPr bwMode="auto">
          <a:xfrm rot="5400000">
            <a:off x="5691554" y="-5691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5" name="AutoShape 5">
            <a:extLst>
              <a:ext uri="{FF2B5EF4-FFF2-40B4-BE49-F238E27FC236}">
                <a16:creationId xmlns:a16="http://schemas.microsoft.com/office/drawing/2014/main" id="{7644A40E-D61F-DB81-476A-F195E1E21C76}"/>
              </a:ext>
            </a:extLst>
          </p:cNvPr>
          <p:cNvSpPr>
            <a:spLocks noChangeArrowheads="1"/>
          </p:cNvSpPr>
          <p:nvPr>
            <p:custDataLst>
              <p:tags r:id="rId2"/>
            </p:custDataLst>
          </p:nvPr>
        </p:nvSpPr>
        <p:spPr bwMode="auto">
          <a:xfrm rot="16200000">
            <a:off x="5691554" y="357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Tree>
    <p:extLst>
      <p:ext uri="{BB962C8B-B14F-4D97-AF65-F5344CB8AC3E}">
        <p14:creationId xmlns:p14="http://schemas.microsoft.com/office/powerpoint/2010/main" val="119760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02759" y="187255"/>
            <a:ext cx="10586482" cy="802132"/>
          </a:xfrm>
        </p:spPr>
        <p:txBody>
          <a:bodyPr>
            <a:normAutofit/>
          </a:bodyPr>
          <a:lstStyle/>
          <a:p>
            <a:r>
              <a:rPr lang="en-US" sz="2400">
                <a:solidFill>
                  <a:srgbClr val="004C97"/>
                </a:solidFill>
              </a:rPr>
              <a:t>A conceptual framework for fiscal risks – what are they?</a:t>
            </a:r>
          </a:p>
        </p:txBody>
      </p:sp>
      <p:sp>
        <p:nvSpPr>
          <p:cNvPr id="3" name="TextBox 2">
            <a:extLst>
              <a:ext uri="{FF2B5EF4-FFF2-40B4-BE49-F238E27FC236}">
                <a16:creationId xmlns:a16="http://schemas.microsoft.com/office/drawing/2014/main" id="{B95E74B0-E51B-D160-0FA5-4E5158A011B0}"/>
              </a:ext>
            </a:extLst>
          </p:cNvPr>
          <p:cNvSpPr txBox="1"/>
          <p:nvPr/>
        </p:nvSpPr>
        <p:spPr>
          <a:xfrm>
            <a:off x="883699" y="1036351"/>
            <a:ext cx="4909136" cy="523220"/>
          </a:xfrm>
          <a:prstGeom prst="rect">
            <a:avLst/>
          </a:prstGeom>
          <a:noFill/>
        </p:spPr>
        <p:txBody>
          <a:bodyPr wrap="square" rtlCol="0">
            <a:spAutoFit/>
          </a:bodyPr>
          <a:lstStyle/>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Gross Debt</a:t>
            </a:r>
          </a:p>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dirty="0">
                <a:solidFill>
                  <a:srgbClr val="002060"/>
                </a:solidFill>
                <a:latin typeface="+mj-lt"/>
              </a:rPr>
              <a:t>(Regional average)</a:t>
            </a:r>
          </a:p>
        </p:txBody>
      </p:sp>
      <p:sp>
        <p:nvSpPr>
          <p:cNvPr id="15" name="Freeform: Shape 14">
            <a:extLst>
              <a:ext uri="{FF2B5EF4-FFF2-40B4-BE49-F238E27FC236}">
                <a16:creationId xmlns:a16="http://schemas.microsoft.com/office/drawing/2014/main" id="{307E0090-27AD-4397-6B37-3EA4EDA383D9}"/>
              </a:ext>
            </a:extLst>
          </p:cNvPr>
          <p:cNvSpPr/>
          <p:nvPr/>
        </p:nvSpPr>
        <p:spPr>
          <a:xfrm>
            <a:off x="7508899" y="1041096"/>
            <a:ext cx="2898175" cy="257511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9CDE">
              <a:alpha val="30196"/>
            </a:srgbClr>
          </a:solidFill>
          <a:ln>
            <a:solidFill>
              <a:srgbClr val="001E6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16" name="Freeform: Shape 15">
            <a:extLst>
              <a:ext uri="{FF2B5EF4-FFF2-40B4-BE49-F238E27FC236}">
                <a16:creationId xmlns:a16="http://schemas.microsoft.com/office/drawing/2014/main" id="{2719D861-D876-2BBE-3967-A16D7D13E5D6}"/>
              </a:ext>
            </a:extLst>
          </p:cNvPr>
          <p:cNvSpPr/>
          <p:nvPr/>
        </p:nvSpPr>
        <p:spPr>
          <a:xfrm>
            <a:off x="8896783" y="3097086"/>
            <a:ext cx="2898175" cy="257511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658D1B">
              <a:alpha val="30196"/>
            </a:srgbClr>
          </a:solidFill>
          <a:ln>
            <a:solidFill>
              <a:schemeClr val="accent5">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7" name="Freeform: Shape 16">
            <a:extLst>
              <a:ext uri="{FF2B5EF4-FFF2-40B4-BE49-F238E27FC236}">
                <a16:creationId xmlns:a16="http://schemas.microsoft.com/office/drawing/2014/main" id="{CE76791E-E865-D946-1094-E0802ACC91D4}"/>
              </a:ext>
            </a:extLst>
          </p:cNvPr>
          <p:cNvSpPr/>
          <p:nvPr/>
        </p:nvSpPr>
        <p:spPr>
          <a:xfrm>
            <a:off x="6328517" y="3179730"/>
            <a:ext cx="2898175" cy="257511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FF8200">
              <a:alpha val="30196"/>
            </a:srgbClr>
          </a:solidFill>
          <a:ln>
            <a:solidFill>
              <a:schemeClr val="accent6"/>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9" name="Oval 18">
            <a:extLst>
              <a:ext uri="{FF2B5EF4-FFF2-40B4-BE49-F238E27FC236}">
                <a16:creationId xmlns:a16="http://schemas.microsoft.com/office/drawing/2014/main" id="{EE6E8C35-8D4C-81A5-27B2-D38441847489}"/>
              </a:ext>
            </a:extLst>
          </p:cNvPr>
          <p:cNvSpPr/>
          <p:nvPr/>
        </p:nvSpPr>
        <p:spPr>
          <a:xfrm>
            <a:off x="7924666" y="2621846"/>
            <a:ext cx="2192215" cy="1994631"/>
          </a:xfrm>
          <a:prstGeom prst="ellipse">
            <a:avLst/>
          </a:prstGeom>
          <a:solidFill>
            <a:srgbClr val="00206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F2AD7D54-3077-E5B8-AF99-FF9B848BFB50}"/>
              </a:ext>
            </a:extLst>
          </p:cNvPr>
          <p:cNvSpPr txBox="1"/>
          <p:nvPr/>
        </p:nvSpPr>
        <p:spPr>
          <a:xfrm>
            <a:off x="8427598" y="3295938"/>
            <a:ext cx="1121955" cy="707886"/>
          </a:xfrm>
          <a:prstGeom prst="rect">
            <a:avLst/>
          </a:prstGeom>
          <a:noFill/>
        </p:spPr>
        <p:txBody>
          <a:bodyPr wrap="square" rtlCol="0">
            <a:spAutoFit/>
          </a:bodyPr>
          <a:lstStyle/>
          <a:p>
            <a:pPr algn="ctr"/>
            <a:r>
              <a:rPr lang="en-US" sz="2000" b="1">
                <a:solidFill>
                  <a:schemeClr val="bg1"/>
                </a:solidFill>
              </a:rPr>
              <a:t>Fiscal Risks</a:t>
            </a:r>
          </a:p>
        </p:txBody>
      </p:sp>
      <p:sp>
        <p:nvSpPr>
          <p:cNvPr id="21" name="TextBox 20">
            <a:extLst>
              <a:ext uri="{FF2B5EF4-FFF2-40B4-BE49-F238E27FC236}">
                <a16:creationId xmlns:a16="http://schemas.microsoft.com/office/drawing/2014/main" id="{F968C03A-A15C-2164-A8D5-F2A35373F73D}"/>
              </a:ext>
            </a:extLst>
          </p:cNvPr>
          <p:cNvSpPr txBox="1"/>
          <p:nvPr/>
        </p:nvSpPr>
        <p:spPr>
          <a:xfrm>
            <a:off x="8035593" y="1290490"/>
            <a:ext cx="1979645" cy="1384995"/>
          </a:xfrm>
          <a:prstGeom prst="rect">
            <a:avLst/>
          </a:prstGeom>
          <a:noFill/>
        </p:spPr>
        <p:txBody>
          <a:bodyPr wrap="square" rtlCol="0">
            <a:spAutoFit/>
          </a:bodyPr>
          <a:lstStyle/>
          <a:p>
            <a:pPr algn="ctr"/>
            <a:r>
              <a:rPr lang="en-US" sz="1400" b="1"/>
              <a:t>Macroeconomic shocks</a:t>
            </a:r>
          </a:p>
          <a:p>
            <a:pPr marL="285750" indent="-285750">
              <a:buFont typeface="Arial" panose="020B0604020202020204" pitchFamily="34" charset="0"/>
              <a:buChar char="•"/>
            </a:pPr>
            <a:r>
              <a:rPr lang="en-US" sz="1400"/>
              <a:t>Growth</a:t>
            </a:r>
          </a:p>
          <a:p>
            <a:pPr marL="285750" indent="-285750">
              <a:buFont typeface="Arial" panose="020B0604020202020204" pitchFamily="34" charset="0"/>
              <a:buChar char="•"/>
            </a:pPr>
            <a:r>
              <a:rPr lang="en-US" sz="1400"/>
              <a:t>Commodity prices</a:t>
            </a:r>
          </a:p>
          <a:p>
            <a:pPr marL="285750" indent="-285750">
              <a:buFont typeface="Arial" panose="020B0604020202020204" pitchFamily="34" charset="0"/>
              <a:buChar char="•"/>
            </a:pPr>
            <a:r>
              <a:rPr lang="en-US" sz="1400"/>
              <a:t>Exchange rates</a:t>
            </a:r>
          </a:p>
          <a:p>
            <a:pPr marL="285750" indent="-285750">
              <a:buFont typeface="Arial" panose="020B0604020202020204" pitchFamily="34" charset="0"/>
              <a:buChar char="•"/>
            </a:pPr>
            <a:r>
              <a:rPr lang="en-US" sz="1400"/>
              <a:t>Interest rates</a:t>
            </a:r>
            <a:endParaRPr lang="en-US" sz="2000"/>
          </a:p>
        </p:txBody>
      </p:sp>
      <p:sp>
        <p:nvSpPr>
          <p:cNvPr id="22" name="TextBox 21">
            <a:extLst>
              <a:ext uri="{FF2B5EF4-FFF2-40B4-BE49-F238E27FC236}">
                <a16:creationId xmlns:a16="http://schemas.microsoft.com/office/drawing/2014/main" id="{043E19C9-2A91-EF5B-A2BE-26ADD57677A2}"/>
              </a:ext>
            </a:extLst>
          </p:cNvPr>
          <p:cNvSpPr txBox="1"/>
          <p:nvPr/>
        </p:nvSpPr>
        <p:spPr>
          <a:xfrm>
            <a:off x="6389757" y="3649985"/>
            <a:ext cx="1806094" cy="1384995"/>
          </a:xfrm>
          <a:prstGeom prst="rect">
            <a:avLst/>
          </a:prstGeom>
          <a:noFill/>
        </p:spPr>
        <p:txBody>
          <a:bodyPr wrap="square" rtlCol="0">
            <a:spAutoFit/>
          </a:bodyPr>
          <a:lstStyle/>
          <a:p>
            <a:pPr algn="ctr"/>
            <a:r>
              <a:rPr lang="en-US" sz="1400" b="1"/>
              <a:t>Contingent liabilities</a:t>
            </a:r>
          </a:p>
          <a:p>
            <a:pPr marL="285750" indent="-285750">
              <a:buFont typeface="Arial" panose="020B0604020202020204" pitchFamily="34" charset="0"/>
              <a:buChar char="•"/>
            </a:pPr>
            <a:r>
              <a:rPr lang="en-US" sz="1400"/>
              <a:t>Explicit/implicit</a:t>
            </a:r>
          </a:p>
          <a:p>
            <a:pPr marL="285750" indent="-285750">
              <a:buFont typeface="Arial" panose="020B0604020202020204" pitchFamily="34" charset="0"/>
              <a:buChar char="•"/>
            </a:pPr>
            <a:r>
              <a:rPr lang="en-US" sz="1400"/>
              <a:t>SOEs, SOBs</a:t>
            </a:r>
          </a:p>
          <a:p>
            <a:pPr marL="285750" indent="-285750">
              <a:buFont typeface="Arial" panose="020B0604020202020204" pitchFamily="34" charset="0"/>
              <a:buChar char="•"/>
            </a:pPr>
            <a:r>
              <a:rPr lang="en-US" sz="1400"/>
              <a:t>Guarantees</a:t>
            </a:r>
          </a:p>
          <a:p>
            <a:pPr marL="285750" indent="-285750">
              <a:buFont typeface="Arial" panose="020B0604020202020204" pitchFamily="34" charset="0"/>
              <a:buChar char="•"/>
            </a:pPr>
            <a:r>
              <a:rPr lang="en-US" sz="1400"/>
              <a:t>PPPs</a:t>
            </a:r>
          </a:p>
        </p:txBody>
      </p:sp>
      <p:sp>
        <p:nvSpPr>
          <p:cNvPr id="23" name="TextBox 22">
            <a:extLst>
              <a:ext uri="{FF2B5EF4-FFF2-40B4-BE49-F238E27FC236}">
                <a16:creationId xmlns:a16="http://schemas.microsoft.com/office/drawing/2014/main" id="{533F9FBC-F672-5F04-AB60-F8213EFB7F44}"/>
              </a:ext>
            </a:extLst>
          </p:cNvPr>
          <p:cNvSpPr txBox="1"/>
          <p:nvPr/>
        </p:nvSpPr>
        <p:spPr>
          <a:xfrm>
            <a:off x="10127613" y="3371624"/>
            <a:ext cx="1449051" cy="2031325"/>
          </a:xfrm>
          <a:prstGeom prst="rect">
            <a:avLst/>
          </a:prstGeom>
          <a:noFill/>
        </p:spPr>
        <p:txBody>
          <a:bodyPr wrap="square" rtlCol="0">
            <a:spAutoFit/>
          </a:bodyPr>
          <a:lstStyle/>
          <a:p>
            <a:r>
              <a:rPr lang="en-US" sz="1400" b="1"/>
              <a:t>Tail-risk events</a:t>
            </a:r>
          </a:p>
          <a:p>
            <a:pPr marL="285750" indent="-285750">
              <a:buFont typeface="Arial" panose="020B0604020202020204" pitchFamily="34" charset="0"/>
              <a:buChar char="•"/>
            </a:pPr>
            <a:r>
              <a:rPr lang="en-US" sz="1400"/>
              <a:t>Social instability and conflict</a:t>
            </a:r>
          </a:p>
          <a:p>
            <a:pPr marL="285750" indent="-285750">
              <a:buFont typeface="Arial" panose="020B0604020202020204" pitchFamily="34" charset="0"/>
              <a:buChar char="•"/>
            </a:pPr>
            <a:r>
              <a:rPr lang="en-US" sz="1400"/>
              <a:t>Natural and climate disasters</a:t>
            </a:r>
          </a:p>
          <a:p>
            <a:pPr marL="285750" indent="-285750">
              <a:buFont typeface="Arial" panose="020B0604020202020204" pitchFamily="34" charset="0"/>
              <a:buChar char="•"/>
            </a:pPr>
            <a:r>
              <a:rPr lang="en-US" sz="1400"/>
              <a:t>Pandemic</a:t>
            </a:r>
          </a:p>
        </p:txBody>
      </p:sp>
      <p:sp>
        <p:nvSpPr>
          <p:cNvPr id="24" name="TextBox 23">
            <a:extLst>
              <a:ext uri="{FF2B5EF4-FFF2-40B4-BE49-F238E27FC236}">
                <a16:creationId xmlns:a16="http://schemas.microsoft.com/office/drawing/2014/main" id="{3BCBC07E-2C1A-BF5E-A746-E3DBB3B3DD11}"/>
              </a:ext>
            </a:extLst>
          </p:cNvPr>
          <p:cNvSpPr txBox="1"/>
          <p:nvPr/>
        </p:nvSpPr>
        <p:spPr>
          <a:xfrm>
            <a:off x="802759" y="5650472"/>
            <a:ext cx="8431004" cy="261610"/>
          </a:xfrm>
          <a:prstGeom prst="rect">
            <a:avLst/>
          </a:prstGeom>
          <a:noFill/>
        </p:spPr>
        <p:txBody>
          <a:bodyPr wrap="square" rtlCol="0">
            <a:spAutoFit/>
          </a:bodyPr>
          <a:lstStyle/>
          <a:p>
            <a:r>
              <a:rPr lang="en-US" sz="1100"/>
              <a:t>Sources: World Economic Outlook, October vintages from 2010 to 2022; and IMF staff calculations.</a:t>
            </a:r>
          </a:p>
        </p:txBody>
      </p:sp>
      <p:sp>
        <p:nvSpPr>
          <p:cNvPr id="2" name="TextBox 1">
            <a:extLst>
              <a:ext uri="{FF2B5EF4-FFF2-40B4-BE49-F238E27FC236}">
                <a16:creationId xmlns:a16="http://schemas.microsoft.com/office/drawing/2014/main" id="{DFF60509-A5AB-F94C-4880-BD08956F1E5B}"/>
              </a:ext>
            </a:extLst>
          </p:cNvPr>
          <p:cNvSpPr txBox="1"/>
          <p:nvPr/>
        </p:nvSpPr>
        <p:spPr>
          <a:xfrm>
            <a:off x="340388" y="5929113"/>
            <a:ext cx="11539670" cy="507831"/>
          </a:xfrm>
          <a:prstGeom prst="rect">
            <a:avLst/>
          </a:prstGeom>
          <a:noFill/>
        </p:spPr>
        <p:txBody>
          <a:bodyPr wrap="square" rtlCol="0">
            <a:spAutoFit/>
          </a:bodyPr>
          <a:lstStyle/>
          <a:p>
            <a:r>
              <a:rPr lang="en-US" sz="900" dirty="0"/>
              <a:t>Note: </a:t>
            </a:r>
            <a:r>
              <a:rPr lang="en-US" sz="900" b="0" i="0" u="none" strike="noStrike" baseline="0" dirty="0">
                <a:solidFill>
                  <a:srgbClr val="000000"/>
                </a:solidFill>
                <a:latin typeface="Arial" panose="020B0604020202020204" pitchFamily="34" charset="0"/>
              </a:rPr>
              <a:t>The country sample covered in the paper includes the Islamic Republic of Afghanistan (AFG), Algeria (DZA), Djibouti (DJI), Arab Republic of Egypt (EGY), Iraq (IRQ), Jordan (JOR), Lebanon (LBN), Libya (LBY), Islamic Republic of Mauritania (MRT), Morocco (MAR), Pakistan (PAK), Somalia (SOM), Sudan (SDN), Syrian Arab Republic (SYR), Tunisia (TUN), West Bank and Gaza (WBG), and the Republic of Yemen (YEM). These countries are the members of the IMF Middle East Technical Assistance Center (METAC).</a:t>
            </a:r>
            <a:endParaRPr lang="en-US" sz="900" dirty="0"/>
          </a:p>
        </p:txBody>
      </p:sp>
      <p:sp>
        <p:nvSpPr>
          <p:cNvPr id="4" name="AutoShape 5">
            <a:extLst>
              <a:ext uri="{FF2B5EF4-FFF2-40B4-BE49-F238E27FC236}">
                <a16:creationId xmlns:a16="http://schemas.microsoft.com/office/drawing/2014/main" id="{422266F9-EB39-5BE9-0A17-DF0BFF63CDA5}"/>
              </a:ext>
            </a:extLst>
          </p:cNvPr>
          <p:cNvSpPr>
            <a:spLocks noChangeArrowheads="1"/>
          </p:cNvSpPr>
          <p:nvPr>
            <p:custDataLst>
              <p:tags r:id="rId1"/>
            </p:custDataLst>
          </p:nvPr>
        </p:nvSpPr>
        <p:spPr bwMode="auto">
          <a:xfrm rot="5400000">
            <a:off x="6177602" y="-4516168"/>
            <a:ext cx="160582"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pic>
        <p:nvPicPr>
          <p:cNvPr id="5" name="Picture 4">
            <a:extLst>
              <a:ext uri="{FF2B5EF4-FFF2-40B4-BE49-F238E27FC236}">
                <a16:creationId xmlns:a16="http://schemas.microsoft.com/office/drawing/2014/main" id="{14082B07-5A43-92A1-D382-58CE47DFCE55}"/>
              </a:ext>
            </a:extLst>
          </p:cNvPr>
          <p:cNvPicPr>
            <a:picLocks noChangeAspect="1"/>
          </p:cNvPicPr>
          <p:nvPr/>
        </p:nvPicPr>
        <p:blipFill>
          <a:blip r:embed="rId4"/>
          <a:stretch>
            <a:fillRect/>
          </a:stretch>
        </p:blipFill>
        <p:spPr>
          <a:xfrm>
            <a:off x="830629" y="1690676"/>
            <a:ext cx="5279594" cy="3932261"/>
          </a:xfrm>
          <a:prstGeom prst="rect">
            <a:avLst/>
          </a:prstGeom>
        </p:spPr>
      </p:pic>
      <p:sp>
        <p:nvSpPr>
          <p:cNvPr id="6" name="Arrow: Chevron 5">
            <a:extLst>
              <a:ext uri="{FF2B5EF4-FFF2-40B4-BE49-F238E27FC236}">
                <a16:creationId xmlns:a16="http://schemas.microsoft.com/office/drawing/2014/main" id="{D79D4493-CF7F-CDAE-A54A-C9F6F9E94E26}"/>
              </a:ext>
            </a:extLst>
          </p:cNvPr>
          <p:cNvSpPr/>
          <p:nvPr/>
        </p:nvSpPr>
        <p:spPr>
          <a:xfrm>
            <a:off x="681890" y="6469426"/>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7" name="Arrow: Chevron 6">
            <a:extLst>
              <a:ext uri="{FF2B5EF4-FFF2-40B4-BE49-F238E27FC236}">
                <a16:creationId xmlns:a16="http://schemas.microsoft.com/office/drawing/2014/main" id="{F390E5CE-E356-BFDF-DD2A-2FF7C8117D1D}"/>
              </a:ext>
            </a:extLst>
          </p:cNvPr>
          <p:cNvSpPr/>
          <p:nvPr/>
        </p:nvSpPr>
        <p:spPr>
          <a:xfrm>
            <a:off x="4386246" y="6469427"/>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8" name="Arrow: Chevron 7">
            <a:extLst>
              <a:ext uri="{FF2B5EF4-FFF2-40B4-BE49-F238E27FC236}">
                <a16:creationId xmlns:a16="http://schemas.microsoft.com/office/drawing/2014/main" id="{0FED52FE-7517-53EE-FBE7-DD8AABD18C2F}"/>
              </a:ext>
            </a:extLst>
          </p:cNvPr>
          <p:cNvSpPr/>
          <p:nvPr/>
        </p:nvSpPr>
        <p:spPr>
          <a:xfrm>
            <a:off x="8112214" y="6453322"/>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5590243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AC4227-1E00-422A-DBCE-8DCCF365CFEC}"/>
              </a:ext>
            </a:extLst>
          </p:cNvPr>
          <p:cNvPicPr>
            <a:picLocks noChangeAspect="1"/>
          </p:cNvPicPr>
          <p:nvPr/>
        </p:nvPicPr>
        <p:blipFill rotWithShape="1">
          <a:blip r:embed="rId5">
            <a:alphaModFix amt="35000"/>
          </a:blip>
          <a:srcRect t="13971" b="9840"/>
          <a:stretch/>
        </p:blipFill>
        <p:spPr>
          <a:xfrm>
            <a:off x="1" y="254459"/>
            <a:ext cx="12192000" cy="6199094"/>
          </a:xfrm>
          <a:prstGeom prst="rect">
            <a:avLst/>
          </a:prstGeom>
        </p:spPr>
      </p:pic>
      <p:sp>
        <p:nvSpPr>
          <p:cNvPr id="14" name="Title 13">
            <a:extLst>
              <a:ext uri="{FF2B5EF4-FFF2-40B4-BE49-F238E27FC236}">
                <a16:creationId xmlns:a16="http://schemas.microsoft.com/office/drawing/2014/main" id="{EEAA23CC-AA2F-4411-8AD8-35522F15CF69}"/>
              </a:ext>
            </a:extLst>
          </p:cNvPr>
          <p:cNvSpPr>
            <a:spLocks noGrp="1"/>
          </p:cNvSpPr>
          <p:nvPr>
            <p:ph type="title"/>
          </p:nvPr>
        </p:nvSpPr>
        <p:spPr>
          <a:xfrm>
            <a:off x="646151" y="1262497"/>
            <a:ext cx="10515600" cy="1325563"/>
          </a:xfrm>
        </p:spPr>
        <p:txBody>
          <a:bodyPr>
            <a:normAutofit/>
          </a:bodyPr>
          <a:lstStyle/>
          <a:p>
            <a:r>
              <a:rPr lang="en-US" sz="2400" b="1">
                <a:solidFill>
                  <a:srgbClr val="004C97"/>
                </a:solidFill>
                <a:latin typeface="Arial Black" charset="0"/>
              </a:rPr>
              <a:t>Outline: Fiscal risks…</a:t>
            </a:r>
            <a:endParaRPr lang="en-US" sz="2400" b="1">
              <a:solidFill>
                <a:schemeClr val="tx1"/>
              </a:solidFill>
              <a:latin typeface="Arial Black" charset="0"/>
            </a:endParaRPr>
          </a:p>
        </p:txBody>
      </p:sp>
      <p:sp>
        <p:nvSpPr>
          <p:cNvPr id="2" name="TextBox 1">
            <a:extLst>
              <a:ext uri="{FF2B5EF4-FFF2-40B4-BE49-F238E27FC236}">
                <a16:creationId xmlns:a16="http://schemas.microsoft.com/office/drawing/2014/main" id="{E3868096-ECBA-4B75-8C61-3EB77333C77F}"/>
              </a:ext>
            </a:extLst>
          </p:cNvPr>
          <p:cNvSpPr txBox="1"/>
          <p:nvPr/>
        </p:nvSpPr>
        <p:spPr>
          <a:xfrm>
            <a:off x="841991" y="2797186"/>
            <a:ext cx="9077325" cy="1508105"/>
          </a:xfrm>
          <a:prstGeom prst="rect">
            <a:avLst/>
          </a:prstGeom>
          <a:noFill/>
        </p:spPr>
        <p:txBody>
          <a:bodyPr wrap="square" lIns="91440" tIns="45720" rIns="91440" bIns="45720" rtlCol="0" anchor="t">
            <a:spAutoFit/>
          </a:bodyPr>
          <a:lstStyle/>
          <a:p>
            <a:pPr marL="342900" indent="-342900">
              <a:spcBef>
                <a:spcPts val="1200"/>
              </a:spcBef>
              <a:buFont typeface="Wingdings" panose="05000000000000000000" pitchFamily="2" charset="2"/>
              <a:buChar char="§"/>
            </a:pPr>
            <a:r>
              <a:rPr lang="en-US" sz="2400" dirty="0">
                <a:solidFill>
                  <a:schemeClr val="bg1">
                    <a:lumMod val="75000"/>
                  </a:schemeClr>
                </a:solidFill>
              </a:rPr>
              <a:t>What are they?</a:t>
            </a:r>
            <a:endParaRPr lang="en-US" sz="2400" b="1" kern="0" dirty="0">
              <a:solidFill>
                <a:schemeClr val="bg1">
                  <a:lumMod val="75000"/>
                </a:schemeClr>
              </a:solidFill>
              <a:latin typeface="Arial" panose="020B0604020202020204"/>
              <a:cs typeface="Arial"/>
            </a:endParaRPr>
          </a:p>
          <a:p>
            <a:pPr marL="342900" indent="-342900">
              <a:spcBef>
                <a:spcPts val="1200"/>
              </a:spcBef>
              <a:buFont typeface="Wingdings" panose="05000000000000000000" pitchFamily="2" charset="2"/>
              <a:buChar char="§"/>
            </a:pPr>
            <a:r>
              <a:rPr lang="en-US" sz="2400" kern="0" dirty="0">
                <a:solidFill>
                  <a:srgbClr val="004C97"/>
                </a:solidFill>
                <a:latin typeface="Arial" panose="020B0604020202020204"/>
                <a:cs typeface="Arial"/>
              </a:rPr>
              <a:t>What are their sources? </a:t>
            </a:r>
            <a:endParaRPr lang="en-US" sz="2400" kern="0" dirty="0">
              <a:solidFill>
                <a:schemeClr val="tx2"/>
              </a:solidFill>
              <a:latin typeface="Arial" panose="020B0604020202020204"/>
              <a:cs typeface="Arial"/>
            </a:endParaRPr>
          </a:p>
          <a:p>
            <a:pPr marL="342900" indent="-342900">
              <a:spcBef>
                <a:spcPts val="1200"/>
              </a:spcBef>
              <a:buFont typeface="Wingdings" panose="05000000000000000000" pitchFamily="2" charset="2"/>
              <a:buChar char="§"/>
            </a:pPr>
            <a:r>
              <a:rPr lang="en-US" sz="2400" kern="0" dirty="0">
                <a:solidFill>
                  <a:schemeClr val="bg1">
                    <a:lumMod val="75000"/>
                  </a:schemeClr>
                </a:solidFill>
                <a:latin typeface="Arial" panose="020B0604020202020204"/>
                <a:cs typeface="Arial"/>
              </a:rPr>
              <a:t>What can be done?</a:t>
            </a:r>
          </a:p>
        </p:txBody>
      </p:sp>
      <p:sp>
        <p:nvSpPr>
          <p:cNvPr id="4" name="AutoShape 5">
            <a:extLst>
              <a:ext uri="{FF2B5EF4-FFF2-40B4-BE49-F238E27FC236}">
                <a16:creationId xmlns:a16="http://schemas.microsoft.com/office/drawing/2014/main" id="{AEC6669B-CA19-3ED1-85A7-AE41BF6A83CF}"/>
              </a:ext>
            </a:extLst>
          </p:cNvPr>
          <p:cNvSpPr>
            <a:spLocks noChangeArrowheads="1"/>
          </p:cNvSpPr>
          <p:nvPr>
            <p:custDataLst>
              <p:tags r:id="rId1"/>
            </p:custDataLst>
          </p:nvPr>
        </p:nvSpPr>
        <p:spPr bwMode="auto">
          <a:xfrm rot="5400000">
            <a:off x="5691554" y="-5691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
        <p:nvSpPr>
          <p:cNvPr id="5" name="AutoShape 5">
            <a:extLst>
              <a:ext uri="{FF2B5EF4-FFF2-40B4-BE49-F238E27FC236}">
                <a16:creationId xmlns:a16="http://schemas.microsoft.com/office/drawing/2014/main" id="{7644A40E-D61F-DB81-476A-F195E1E21C76}"/>
              </a:ext>
            </a:extLst>
          </p:cNvPr>
          <p:cNvSpPr>
            <a:spLocks noChangeArrowheads="1"/>
          </p:cNvSpPr>
          <p:nvPr>
            <p:custDataLst>
              <p:tags r:id="rId2"/>
            </p:custDataLst>
          </p:nvPr>
        </p:nvSpPr>
        <p:spPr bwMode="auto">
          <a:xfrm rot="16200000">
            <a:off x="5691554" y="357554"/>
            <a:ext cx="808892" cy="121920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2000" b="1">
              <a:solidFill>
                <a:srgbClr val="FEFEFE"/>
              </a:solidFill>
              <a:latin typeface="Arial" panose="020B0604020202020204"/>
              <a:cs typeface="Arial"/>
            </a:endParaRPr>
          </a:p>
        </p:txBody>
      </p:sp>
    </p:spTree>
    <p:extLst>
      <p:ext uri="{BB962C8B-B14F-4D97-AF65-F5344CB8AC3E}">
        <p14:creationId xmlns:p14="http://schemas.microsoft.com/office/powerpoint/2010/main" val="86504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70815" y="259071"/>
            <a:ext cx="10518426" cy="802132"/>
          </a:xfrm>
        </p:spPr>
        <p:txBody>
          <a:bodyPr>
            <a:normAutofit/>
          </a:bodyPr>
          <a:lstStyle/>
          <a:p>
            <a:r>
              <a:rPr lang="en-US" sz="2400" dirty="0">
                <a:solidFill>
                  <a:srgbClr val="004C97"/>
                </a:solidFill>
              </a:rPr>
              <a:t>Sources of Fiscal Risk: (i) Macroeconomic shocks</a:t>
            </a:r>
          </a:p>
        </p:txBody>
      </p:sp>
      <p:sp>
        <p:nvSpPr>
          <p:cNvPr id="3" name="TextBox 2">
            <a:extLst>
              <a:ext uri="{FF2B5EF4-FFF2-40B4-BE49-F238E27FC236}">
                <a16:creationId xmlns:a16="http://schemas.microsoft.com/office/drawing/2014/main" id="{B95E74B0-E51B-D160-0FA5-4E5158A011B0}"/>
              </a:ext>
            </a:extLst>
          </p:cNvPr>
          <p:cNvSpPr txBox="1"/>
          <p:nvPr/>
        </p:nvSpPr>
        <p:spPr>
          <a:xfrm>
            <a:off x="1063424" y="1802605"/>
            <a:ext cx="4909136" cy="523220"/>
          </a:xfrm>
          <a:prstGeom prst="rect">
            <a:avLst/>
          </a:prstGeom>
          <a:noFill/>
        </p:spPr>
        <p:txBody>
          <a:bodyPr wrap="square" rtlCol="0">
            <a:spAutoFit/>
          </a:bodyPr>
          <a:lstStyle/>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Volatility of Real Growth, 1990-2021</a:t>
            </a:r>
          </a:p>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dirty="0">
                <a:solidFill>
                  <a:srgbClr val="002060"/>
                </a:solidFill>
                <a:latin typeface="+mj-lt"/>
                <a:cs typeface="Arial" panose="020B0604020202020204" pitchFamily="34" charset="0"/>
              </a:rPr>
              <a:t>(Standard deviation)</a:t>
            </a:r>
          </a:p>
        </p:txBody>
      </p:sp>
      <p:sp>
        <p:nvSpPr>
          <p:cNvPr id="24" name="TextBox 23">
            <a:extLst>
              <a:ext uri="{FF2B5EF4-FFF2-40B4-BE49-F238E27FC236}">
                <a16:creationId xmlns:a16="http://schemas.microsoft.com/office/drawing/2014/main" id="{3BCBC07E-2C1A-BF5E-A746-E3DBB3B3DD11}"/>
              </a:ext>
            </a:extLst>
          </p:cNvPr>
          <p:cNvSpPr txBox="1"/>
          <p:nvPr/>
        </p:nvSpPr>
        <p:spPr>
          <a:xfrm>
            <a:off x="1057909" y="6017384"/>
            <a:ext cx="5690587" cy="430887"/>
          </a:xfrm>
          <a:prstGeom prst="rect">
            <a:avLst/>
          </a:prstGeom>
          <a:noFill/>
        </p:spPr>
        <p:txBody>
          <a:bodyPr wrap="square" rtlCol="0">
            <a:spAutoFit/>
          </a:bodyPr>
          <a:lstStyle/>
          <a:p>
            <a:r>
              <a:rPr lang="en-US" sz="1100" dirty="0"/>
              <a:t>Sources: IMF, World Economic Outlook October 2022; IMF Country-Level Subsidy Estimates Database, 2020; and IMF staff calculations.</a:t>
            </a:r>
          </a:p>
        </p:txBody>
      </p:sp>
      <p:sp>
        <p:nvSpPr>
          <p:cNvPr id="4" name="AutoShape 5">
            <a:extLst>
              <a:ext uri="{FF2B5EF4-FFF2-40B4-BE49-F238E27FC236}">
                <a16:creationId xmlns:a16="http://schemas.microsoft.com/office/drawing/2014/main" id="{87F927D8-926F-B106-3583-3612108C1670}"/>
              </a:ext>
            </a:extLst>
          </p:cNvPr>
          <p:cNvSpPr>
            <a:spLocks noChangeArrowheads="1"/>
          </p:cNvSpPr>
          <p:nvPr>
            <p:custDataLst>
              <p:tags r:id="rId1"/>
            </p:custDataLst>
          </p:nvPr>
        </p:nvSpPr>
        <p:spPr bwMode="auto">
          <a:xfrm rot="5400000">
            <a:off x="5856826" y="-4145519"/>
            <a:ext cx="802133"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a:r>
              <a:rPr lang="en-US" sz="2000" b="1" dirty="0">
                <a:solidFill>
                  <a:srgbClr val="FEFEFE"/>
                </a:solidFill>
                <a:latin typeface="Arial" panose="020B0604020202020204"/>
                <a:cs typeface="Arial"/>
              </a:rPr>
              <a:t> 61 macroeconomic shock episodes identified in MENAPEG between 1990 and 2021</a:t>
            </a:r>
          </a:p>
        </p:txBody>
      </p:sp>
      <p:pic>
        <p:nvPicPr>
          <p:cNvPr id="7" name="Picture 6">
            <a:extLst>
              <a:ext uri="{FF2B5EF4-FFF2-40B4-BE49-F238E27FC236}">
                <a16:creationId xmlns:a16="http://schemas.microsoft.com/office/drawing/2014/main" id="{D298F560-72DE-98B0-4954-52CED730F30E}"/>
              </a:ext>
            </a:extLst>
          </p:cNvPr>
          <p:cNvPicPr>
            <a:picLocks noChangeAspect="1"/>
          </p:cNvPicPr>
          <p:nvPr/>
        </p:nvPicPr>
        <p:blipFill rotWithShape="1">
          <a:blip r:embed="rId4"/>
          <a:srcRect r="45652"/>
          <a:stretch/>
        </p:blipFill>
        <p:spPr>
          <a:xfrm>
            <a:off x="1052862" y="2494686"/>
            <a:ext cx="5695634" cy="3237257"/>
          </a:xfrm>
          <a:prstGeom prst="rect">
            <a:avLst/>
          </a:prstGeom>
        </p:spPr>
      </p:pic>
      <p:pic>
        <p:nvPicPr>
          <p:cNvPr id="5" name="Picture 4">
            <a:extLst>
              <a:ext uri="{FF2B5EF4-FFF2-40B4-BE49-F238E27FC236}">
                <a16:creationId xmlns:a16="http://schemas.microsoft.com/office/drawing/2014/main" id="{DB7F507B-FDCD-AEFE-BA59-7972D0D0D775}"/>
              </a:ext>
            </a:extLst>
          </p:cNvPr>
          <p:cNvPicPr>
            <a:picLocks noChangeAspect="1"/>
          </p:cNvPicPr>
          <p:nvPr/>
        </p:nvPicPr>
        <p:blipFill rotWithShape="1">
          <a:blip r:embed="rId5"/>
          <a:srcRect b="11880"/>
          <a:stretch/>
        </p:blipFill>
        <p:spPr>
          <a:xfrm>
            <a:off x="7101807" y="1720643"/>
            <a:ext cx="4326088" cy="4228809"/>
          </a:xfrm>
          <a:prstGeom prst="rect">
            <a:avLst/>
          </a:prstGeom>
        </p:spPr>
      </p:pic>
      <p:pic>
        <p:nvPicPr>
          <p:cNvPr id="9" name="Picture 8">
            <a:extLst>
              <a:ext uri="{FF2B5EF4-FFF2-40B4-BE49-F238E27FC236}">
                <a16:creationId xmlns:a16="http://schemas.microsoft.com/office/drawing/2014/main" id="{FC2C020A-917A-637B-3EE4-D978EE0F8093}"/>
              </a:ext>
            </a:extLst>
          </p:cNvPr>
          <p:cNvPicPr>
            <a:picLocks noChangeAspect="1"/>
          </p:cNvPicPr>
          <p:nvPr/>
        </p:nvPicPr>
        <p:blipFill>
          <a:blip r:embed="rId6"/>
          <a:stretch>
            <a:fillRect/>
          </a:stretch>
        </p:blipFill>
        <p:spPr>
          <a:xfrm>
            <a:off x="7101807" y="6017384"/>
            <a:ext cx="1281498" cy="412686"/>
          </a:xfrm>
          <a:prstGeom prst="rect">
            <a:avLst/>
          </a:prstGeom>
        </p:spPr>
      </p:pic>
      <p:sp>
        <p:nvSpPr>
          <p:cNvPr id="14" name="Arrow: Chevron 13">
            <a:extLst>
              <a:ext uri="{FF2B5EF4-FFF2-40B4-BE49-F238E27FC236}">
                <a16:creationId xmlns:a16="http://schemas.microsoft.com/office/drawing/2014/main" id="{C314AC9A-75DE-B23E-59A3-F0502AE8ADB3}"/>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15" name="Arrow: Chevron 14">
            <a:extLst>
              <a:ext uri="{FF2B5EF4-FFF2-40B4-BE49-F238E27FC236}">
                <a16:creationId xmlns:a16="http://schemas.microsoft.com/office/drawing/2014/main" id="{98098593-856E-D40D-BB89-8CB4D6B525C5}"/>
              </a:ext>
            </a:extLst>
          </p:cNvPr>
          <p:cNvSpPr/>
          <p:nvPr/>
        </p:nvSpPr>
        <p:spPr>
          <a:xfrm>
            <a:off x="4386246" y="6469427"/>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16" name="Arrow: Chevron 15">
            <a:extLst>
              <a:ext uri="{FF2B5EF4-FFF2-40B4-BE49-F238E27FC236}">
                <a16:creationId xmlns:a16="http://schemas.microsoft.com/office/drawing/2014/main" id="{95C16FA9-F881-2B4F-E25E-9BBE5C0D4EB2}"/>
              </a:ext>
            </a:extLst>
          </p:cNvPr>
          <p:cNvSpPr/>
          <p:nvPr/>
        </p:nvSpPr>
        <p:spPr>
          <a:xfrm>
            <a:off x="8112214" y="6453322"/>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19218615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70815" y="259071"/>
            <a:ext cx="10518426" cy="802132"/>
          </a:xfrm>
        </p:spPr>
        <p:txBody>
          <a:bodyPr>
            <a:normAutofit/>
          </a:bodyPr>
          <a:lstStyle/>
          <a:p>
            <a:r>
              <a:rPr lang="en-US" sz="2400" dirty="0">
                <a:solidFill>
                  <a:srgbClr val="004C97"/>
                </a:solidFill>
              </a:rPr>
              <a:t>Sources of Fiscal Risk: (i) Macroeconomic shocks</a:t>
            </a:r>
          </a:p>
        </p:txBody>
      </p:sp>
      <p:sp>
        <p:nvSpPr>
          <p:cNvPr id="3" name="TextBox 2">
            <a:extLst>
              <a:ext uri="{FF2B5EF4-FFF2-40B4-BE49-F238E27FC236}">
                <a16:creationId xmlns:a16="http://schemas.microsoft.com/office/drawing/2014/main" id="{B95E74B0-E51B-D160-0FA5-4E5158A011B0}"/>
              </a:ext>
            </a:extLst>
          </p:cNvPr>
          <p:cNvSpPr txBox="1"/>
          <p:nvPr/>
        </p:nvSpPr>
        <p:spPr>
          <a:xfrm>
            <a:off x="7072215" y="1863335"/>
            <a:ext cx="4909136" cy="523220"/>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Price Pass-Through For Diesel </a:t>
            </a:r>
          </a:p>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endParaRPr lang="en-US" sz="1400" dirty="0">
              <a:solidFill>
                <a:srgbClr val="002060"/>
              </a:solidFill>
              <a:latin typeface="+mj-lt"/>
              <a:cs typeface="Arial" panose="020B0604020202020204" pitchFamily="34" charset="0"/>
            </a:endParaRPr>
          </a:p>
        </p:txBody>
      </p:sp>
      <p:sp>
        <p:nvSpPr>
          <p:cNvPr id="4" name="AutoShape 5">
            <a:extLst>
              <a:ext uri="{FF2B5EF4-FFF2-40B4-BE49-F238E27FC236}">
                <a16:creationId xmlns:a16="http://schemas.microsoft.com/office/drawing/2014/main" id="{87F927D8-926F-B106-3583-3612108C1670}"/>
              </a:ext>
            </a:extLst>
          </p:cNvPr>
          <p:cNvSpPr>
            <a:spLocks noChangeArrowheads="1"/>
          </p:cNvSpPr>
          <p:nvPr>
            <p:custDataLst>
              <p:tags r:id="rId1"/>
            </p:custDataLst>
          </p:nvPr>
        </p:nvSpPr>
        <p:spPr bwMode="auto">
          <a:xfrm rot="5400000">
            <a:off x="5924881" y="-3992864"/>
            <a:ext cx="802133"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r>
              <a:rPr lang="en-US" sz="2000" b="1" dirty="0">
                <a:solidFill>
                  <a:srgbClr val="FEFEFE"/>
                </a:solidFill>
                <a:latin typeface="Arial" panose="020B0604020202020204"/>
                <a:cs typeface="Arial"/>
              </a:rPr>
              <a:t>Commodity prices are major triggers of fiscal risks in MENAPEG. </a:t>
            </a:r>
          </a:p>
        </p:txBody>
      </p:sp>
      <p:sp>
        <p:nvSpPr>
          <p:cNvPr id="6" name="TextBox 5">
            <a:extLst>
              <a:ext uri="{FF2B5EF4-FFF2-40B4-BE49-F238E27FC236}">
                <a16:creationId xmlns:a16="http://schemas.microsoft.com/office/drawing/2014/main" id="{91182047-9796-A932-6FAA-E9FC2AC7B067}"/>
              </a:ext>
            </a:extLst>
          </p:cNvPr>
          <p:cNvSpPr txBox="1"/>
          <p:nvPr/>
        </p:nvSpPr>
        <p:spPr>
          <a:xfrm>
            <a:off x="1093250" y="1888022"/>
            <a:ext cx="4243067" cy="738664"/>
          </a:xfrm>
          <a:prstGeom prst="rect">
            <a:avLst/>
          </a:prstGeom>
          <a:noFill/>
        </p:spPr>
        <p:txBody>
          <a:bodyPr wrap="square" rtlCol="0">
            <a:spAutoFit/>
          </a:bodyPr>
          <a:lstStyle/>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Total Explicit Energy Subsidies by Region, 2020</a:t>
            </a:r>
          </a:p>
          <a:p>
            <a:pPr algn="l" rtl="0">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mj-lt"/>
                <a:cs typeface="Arial" panose="020B0604020202020204" pitchFamily="34" charset="0"/>
              </a:rPr>
              <a:t>(Percent of regional GDP)</a:t>
            </a:r>
          </a:p>
        </p:txBody>
      </p:sp>
      <p:pic>
        <p:nvPicPr>
          <p:cNvPr id="7" name="Picture 6">
            <a:extLst>
              <a:ext uri="{FF2B5EF4-FFF2-40B4-BE49-F238E27FC236}">
                <a16:creationId xmlns:a16="http://schemas.microsoft.com/office/drawing/2014/main" id="{D298F560-72DE-98B0-4954-52CED730F30E}"/>
              </a:ext>
            </a:extLst>
          </p:cNvPr>
          <p:cNvPicPr>
            <a:picLocks noChangeAspect="1"/>
          </p:cNvPicPr>
          <p:nvPr/>
        </p:nvPicPr>
        <p:blipFill rotWithShape="1">
          <a:blip r:embed="rId4"/>
          <a:srcRect l="53157"/>
          <a:stretch/>
        </p:blipFill>
        <p:spPr>
          <a:xfrm>
            <a:off x="870814" y="2765993"/>
            <a:ext cx="4465503" cy="2944710"/>
          </a:xfrm>
          <a:prstGeom prst="rect">
            <a:avLst/>
          </a:prstGeom>
        </p:spPr>
      </p:pic>
      <p:pic>
        <p:nvPicPr>
          <p:cNvPr id="2" name="Picture 1">
            <a:extLst>
              <a:ext uri="{FF2B5EF4-FFF2-40B4-BE49-F238E27FC236}">
                <a16:creationId xmlns:a16="http://schemas.microsoft.com/office/drawing/2014/main" id="{B3A47CE3-1828-0D92-F1AF-565EF9F56FCE}"/>
              </a:ext>
            </a:extLst>
          </p:cNvPr>
          <p:cNvPicPr>
            <a:picLocks noChangeAspect="1"/>
          </p:cNvPicPr>
          <p:nvPr/>
        </p:nvPicPr>
        <p:blipFill>
          <a:blip r:embed="rId5"/>
          <a:stretch>
            <a:fillRect/>
          </a:stretch>
        </p:blipFill>
        <p:spPr>
          <a:xfrm>
            <a:off x="7207054" y="2125031"/>
            <a:ext cx="4639458" cy="3724979"/>
          </a:xfrm>
          <a:prstGeom prst="rect">
            <a:avLst/>
          </a:prstGeom>
        </p:spPr>
      </p:pic>
      <p:sp>
        <p:nvSpPr>
          <p:cNvPr id="24" name="TextBox 23">
            <a:extLst>
              <a:ext uri="{FF2B5EF4-FFF2-40B4-BE49-F238E27FC236}">
                <a16:creationId xmlns:a16="http://schemas.microsoft.com/office/drawing/2014/main" id="{3BCBC07E-2C1A-BF5E-A746-E3DBB3B3DD11}"/>
              </a:ext>
            </a:extLst>
          </p:cNvPr>
          <p:cNvSpPr txBox="1"/>
          <p:nvPr/>
        </p:nvSpPr>
        <p:spPr>
          <a:xfrm>
            <a:off x="611189" y="5710703"/>
            <a:ext cx="11370162" cy="938719"/>
          </a:xfrm>
          <a:prstGeom prst="rect">
            <a:avLst/>
          </a:prstGeom>
          <a:noFill/>
        </p:spPr>
        <p:txBody>
          <a:bodyPr wrap="square" rtlCol="0">
            <a:spAutoFit/>
          </a:bodyPr>
          <a:lstStyle/>
          <a:p>
            <a:r>
              <a:rPr lang="en-US" sz="1100" dirty="0"/>
              <a:t>Sources:  IMF, Primary Commodity Price System; IMF October 2022 World Economic Outlook; IMF Country-Level Subsidy Estimates Database, 2020; and IMF staff calculations.</a:t>
            </a:r>
          </a:p>
          <a:p>
            <a:r>
              <a:rPr lang="en-US" sz="1100" dirty="0"/>
              <a:t>Notes: LHS chart: Pass-through=Δ domestic retail fuel prices ($)/Δ in international fuel prices ($) over the same period with one month lag.</a:t>
            </a:r>
          </a:p>
          <a:p>
            <a:r>
              <a:rPr lang="en-US" sz="1100" dirty="0"/>
              <a:t>RHS chart: Explicit  subsidies refer to “pre-tax” subsidies and occur when the retail price is below supply cost. ECA = Europe &amp; Central Asia; EAP = East Asia &amp; Pacific; LAC = Latin America and the Caribbean; SA = South Asia; NA = North America; SSA = sub-Saharan Africa. 	</a:t>
            </a:r>
          </a:p>
          <a:p>
            <a:endParaRPr lang="en-US" sz="1100" dirty="0"/>
          </a:p>
        </p:txBody>
      </p:sp>
      <p:sp>
        <p:nvSpPr>
          <p:cNvPr id="10" name="Arrow: Chevron 9">
            <a:extLst>
              <a:ext uri="{FF2B5EF4-FFF2-40B4-BE49-F238E27FC236}">
                <a16:creationId xmlns:a16="http://schemas.microsoft.com/office/drawing/2014/main" id="{A9C828F9-A118-8B49-BA2B-27BFB46BAFBF}"/>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12" name="Arrow: Chevron 11">
            <a:extLst>
              <a:ext uri="{FF2B5EF4-FFF2-40B4-BE49-F238E27FC236}">
                <a16:creationId xmlns:a16="http://schemas.microsoft.com/office/drawing/2014/main" id="{E663D9B6-4C14-8992-F3A6-9D161620EF54}"/>
              </a:ext>
            </a:extLst>
          </p:cNvPr>
          <p:cNvSpPr/>
          <p:nvPr/>
        </p:nvSpPr>
        <p:spPr>
          <a:xfrm>
            <a:off x="4386246" y="6469427"/>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13" name="Arrow: Chevron 12">
            <a:extLst>
              <a:ext uri="{FF2B5EF4-FFF2-40B4-BE49-F238E27FC236}">
                <a16:creationId xmlns:a16="http://schemas.microsoft.com/office/drawing/2014/main" id="{E9E15F75-A6A5-4791-F6C0-D1DAAEADE594}"/>
              </a:ext>
            </a:extLst>
          </p:cNvPr>
          <p:cNvSpPr/>
          <p:nvPr/>
        </p:nvSpPr>
        <p:spPr>
          <a:xfrm>
            <a:off x="8112214" y="6453322"/>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2151242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70815" y="259071"/>
            <a:ext cx="10518426" cy="802132"/>
          </a:xfrm>
        </p:spPr>
        <p:txBody>
          <a:bodyPr>
            <a:normAutofit/>
          </a:bodyPr>
          <a:lstStyle/>
          <a:p>
            <a:r>
              <a:rPr lang="en-US" sz="2400" dirty="0">
                <a:solidFill>
                  <a:srgbClr val="004C97"/>
                </a:solidFill>
                <a:latin typeface="Arial Black" panose="020B0A04020102020204" pitchFamily="34" charset="0"/>
              </a:rPr>
              <a:t>Sources of Fiscal Risk: (ii) </a:t>
            </a:r>
            <a:r>
              <a:rPr lang="en-US" sz="2400" kern="0" dirty="0">
                <a:solidFill>
                  <a:schemeClr val="tx2"/>
                </a:solidFill>
                <a:latin typeface="Arial Black" panose="020B0A04020102020204" pitchFamily="34" charset="0"/>
                <a:cs typeface="Arial"/>
              </a:rPr>
              <a:t>Contingent liabilities</a:t>
            </a:r>
            <a:endParaRPr lang="en-US" sz="2400" dirty="0">
              <a:solidFill>
                <a:srgbClr val="004C97"/>
              </a:solidFill>
              <a:latin typeface="Arial Black" panose="020B0A04020102020204" pitchFamily="34" charset="0"/>
            </a:endParaRPr>
          </a:p>
        </p:txBody>
      </p:sp>
      <p:sp>
        <p:nvSpPr>
          <p:cNvPr id="24" name="TextBox 23">
            <a:extLst>
              <a:ext uri="{FF2B5EF4-FFF2-40B4-BE49-F238E27FC236}">
                <a16:creationId xmlns:a16="http://schemas.microsoft.com/office/drawing/2014/main" id="{3BCBC07E-2C1A-BF5E-A746-E3DBB3B3DD11}"/>
              </a:ext>
            </a:extLst>
          </p:cNvPr>
          <p:cNvSpPr txBox="1"/>
          <p:nvPr/>
        </p:nvSpPr>
        <p:spPr>
          <a:xfrm>
            <a:off x="457200" y="5737127"/>
            <a:ext cx="11534558" cy="769441"/>
          </a:xfrm>
          <a:prstGeom prst="rect">
            <a:avLst/>
          </a:prstGeom>
          <a:noFill/>
        </p:spPr>
        <p:txBody>
          <a:bodyPr wrap="square" rtlCol="0">
            <a:spAutoFit/>
          </a:bodyPr>
          <a:lstStyle/>
          <a:p>
            <a:r>
              <a:rPr lang="en-US" sz="1100" dirty="0"/>
              <a:t>Sources: October 2020 IMF, World Economic Outlook; National authorities; and IMF staff calculations. </a:t>
            </a:r>
          </a:p>
          <a:p>
            <a:r>
              <a:rPr lang="en-US" sz="1100" dirty="0"/>
              <a:t>Note RHS chart: Contingent liability realizations pertaining to state-owned enterprises include on-budget support measures and exclude o-budget subsidies. The impact of contingent liability realizations refers to the gross payout associated with a contingent liability realization, which captures immediate budgetary pressures and excludes any asset recoveries which are associated with the realization. PPP = public-private partnership SOEs = state-owned enterprises.</a:t>
            </a:r>
          </a:p>
        </p:txBody>
      </p:sp>
      <p:sp>
        <p:nvSpPr>
          <p:cNvPr id="4" name="AutoShape 5">
            <a:extLst>
              <a:ext uri="{FF2B5EF4-FFF2-40B4-BE49-F238E27FC236}">
                <a16:creationId xmlns:a16="http://schemas.microsoft.com/office/drawing/2014/main" id="{87F927D8-926F-B106-3583-3612108C1670}"/>
              </a:ext>
            </a:extLst>
          </p:cNvPr>
          <p:cNvSpPr>
            <a:spLocks noChangeArrowheads="1"/>
          </p:cNvSpPr>
          <p:nvPr>
            <p:custDataLst>
              <p:tags r:id="rId1"/>
            </p:custDataLst>
          </p:nvPr>
        </p:nvSpPr>
        <p:spPr bwMode="auto">
          <a:xfrm rot="5400000">
            <a:off x="5924882" y="-4052282"/>
            <a:ext cx="802133"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r>
              <a:rPr lang="en-US" sz="2000" b="1">
                <a:solidFill>
                  <a:srgbClr val="FEFEFE"/>
                </a:solidFill>
                <a:latin typeface="Arial" panose="020B0604020202020204"/>
                <a:cs typeface="Arial"/>
              </a:rPr>
              <a:t>Large SOE sectors, state-owned banks, guarantees, and PPPs expose governments to sizeable contingent liabilities. </a:t>
            </a:r>
          </a:p>
        </p:txBody>
      </p:sp>
      <p:sp>
        <p:nvSpPr>
          <p:cNvPr id="2" name="TextBox 1">
            <a:extLst>
              <a:ext uri="{FF2B5EF4-FFF2-40B4-BE49-F238E27FC236}">
                <a16:creationId xmlns:a16="http://schemas.microsoft.com/office/drawing/2014/main" id="{09B8E0FB-D942-027E-5F94-9B22E61CF3CB}"/>
              </a:ext>
            </a:extLst>
          </p:cNvPr>
          <p:cNvSpPr txBox="1"/>
          <p:nvPr/>
        </p:nvSpPr>
        <p:spPr>
          <a:xfrm>
            <a:off x="6583313" y="1803917"/>
            <a:ext cx="5408445" cy="584775"/>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a:solidFill>
                  <a:srgbClr val="002060"/>
                </a:solidFill>
                <a:latin typeface="Arial Black" charset="0"/>
              </a:rPr>
              <a:t>Budgetary Impact of Contingent Liabilities</a:t>
            </a:r>
          </a:p>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a:solidFill>
                  <a:srgbClr val="002060"/>
                </a:solidFill>
                <a:latin typeface="+mj-lt"/>
                <a:cs typeface="Arial" panose="020B0604020202020204" pitchFamily="34" charset="0"/>
              </a:rPr>
              <a:t>(Cumulative 1990-2018, percent of GDP)</a:t>
            </a:r>
            <a:r>
              <a:rPr lang="en-US" sz="1800" b="0" i="0" u="none" strike="noStrike" baseline="0">
                <a:solidFill>
                  <a:srgbClr val="000000"/>
                </a:solidFill>
                <a:latin typeface="Arial" panose="020B0604020202020204" pitchFamily="34" charset="0"/>
              </a:rPr>
              <a:t>	</a:t>
            </a:r>
          </a:p>
        </p:txBody>
      </p:sp>
      <p:sp>
        <p:nvSpPr>
          <p:cNvPr id="6" name="TextBox 5">
            <a:extLst>
              <a:ext uri="{FF2B5EF4-FFF2-40B4-BE49-F238E27FC236}">
                <a16:creationId xmlns:a16="http://schemas.microsoft.com/office/drawing/2014/main" id="{91182047-9796-A932-6FAA-E9FC2AC7B067}"/>
              </a:ext>
            </a:extLst>
          </p:cNvPr>
          <p:cNvSpPr txBox="1"/>
          <p:nvPr/>
        </p:nvSpPr>
        <p:spPr>
          <a:xfrm>
            <a:off x="1034701" y="1803918"/>
            <a:ext cx="5408445" cy="584775"/>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Direct Fiscal Support to SOEs, 2019 </a:t>
            </a:r>
          </a:p>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dirty="0">
                <a:solidFill>
                  <a:srgbClr val="002060"/>
                </a:solidFill>
                <a:latin typeface="+mj-lt"/>
                <a:cs typeface="Arial" panose="020B0604020202020204" pitchFamily="34" charset="0"/>
              </a:rPr>
              <a:t>(Percent of GDP)</a:t>
            </a:r>
            <a:r>
              <a:rPr lang="en-US" sz="1800" b="0" i="0" u="none" strike="noStrike" baseline="0" dirty="0">
                <a:solidFill>
                  <a:srgbClr val="000000"/>
                </a:solidFill>
                <a:latin typeface="Arial" panose="020B0604020202020204" pitchFamily="34" charset="0"/>
              </a:rPr>
              <a:t>	</a:t>
            </a:r>
          </a:p>
        </p:txBody>
      </p:sp>
      <p:pic>
        <p:nvPicPr>
          <p:cNvPr id="3" name="Picture 2">
            <a:extLst>
              <a:ext uri="{FF2B5EF4-FFF2-40B4-BE49-F238E27FC236}">
                <a16:creationId xmlns:a16="http://schemas.microsoft.com/office/drawing/2014/main" id="{7C748509-43DF-A381-69F4-2019A4559E80}"/>
              </a:ext>
            </a:extLst>
          </p:cNvPr>
          <p:cNvPicPr>
            <a:picLocks noChangeAspect="1"/>
          </p:cNvPicPr>
          <p:nvPr/>
        </p:nvPicPr>
        <p:blipFill>
          <a:blip r:embed="rId4"/>
          <a:stretch>
            <a:fillRect/>
          </a:stretch>
        </p:blipFill>
        <p:spPr>
          <a:xfrm>
            <a:off x="714220" y="2256009"/>
            <a:ext cx="10675021" cy="3481118"/>
          </a:xfrm>
          <a:prstGeom prst="rect">
            <a:avLst/>
          </a:prstGeom>
        </p:spPr>
      </p:pic>
      <p:sp>
        <p:nvSpPr>
          <p:cNvPr id="9" name="Arrow: Chevron 8">
            <a:extLst>
              <a:ext uri="{FF2B5EF4-FFF2-40B4-BE49-F238E27FC236}">
                <a16:creationId xmlns:a16="http://schemas.microsoft.com/office/drawing/2014/main" id="{DCEB46D9-FAE0-56AF-D559-2C4B062E6B58}"/>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10" name="Arrow: Chevron 9">
            <a:extLst>
              <a:ext uri="{FF2B5EF4-FFF2-40B4-BE49-F238E27FC236}">
                <a16:creationId xmlns:a16="http://schemas.microsoft.com/office/drawing/2014/main" id="{DF7673EA-3C33-FAE7-7491-196C11788480}"/>
              </a:ext>
            </a:extLst>
          </p:cNvPr>
          <p:cNvSpPr/>
          <p:nvPr/>
        </p:nvSpPr>
        <p:spPr>
          <a:xfrm>
            <a:off x="4386246" y="6469427"/>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12" name="Arrow: Chevron 11">
            <a:extLst>
              <a:ext uri="{FF2B5EF4-FFF2-40B4-BE49-F238E27FC236}">
                <a16:creationId xmlns:a16="http://schemas.microsoft.com/office/drawing/2014/main" id="{AB437CBD-A5D4-B5AE-7EA4-3A7A8BA2CCC4}"/>
              </a:ext>
            </a:extLst>
          </p:cNvPr>
          <p:cNvSpPr/>
          <p:nvPr/>
        </p:nvSpPr>
        <p:spPr>
          <a:xfrm>
            <a:off x="8112214" y="6453322"/>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spTree>
    <p:extLst>
      <p:ext uri="{BB962C8B-B14F-4D97-AF65-F5344CB8AC3E}">
        <p14:creationId xmlns:p14="http://schemas.microsoft.com/office/powerpoint/2010/main" val="9746696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9584DA-9CEF-4EB7-B045-85C8A116CC87}"/>
              </a:ext>
            </a:extLst>
          </p:cNvPr>
          <p:cNvSpPr>
            <a:spLocks noGrp="1"/>
          </p:cNvSpPr>
          <p:nvPr>
            <p:ph type="title"/>
          </p:nvPr>
        </p:nvSpPr>
        <p:spPr>
          <a:xfrm>
            <a:off x="870815" y="259071"/>
            <a:ext cx="10518426" cy="802132"/>
          </a:xfrm>
        </p:spPr>
        <p:txBody>
          <a:bodyPr>
            <a:normAutofit/>
          </a:bodyPr>
          <a:lstStyle/>
          <a:p>
            <a:r>
              <a:rPr lang="en-US" sz="2400" dirty="0">
                <a:solidFill>
                  <a:srgbClr val="004C97"/>
                </a:solidFill>
                <a:latin typeface="Arial Black" panose="020B0A04020102020204" pitchFamily="34" charset="0"/>
              </a:rPr>
              <a:t>Sources of Fiscal Risk: (ii) </a:t>
            </a:r>
            <a:r>
              <a:rPr lang="en-US" sz="2400" kern="0" dirty="0">
                <a:solidFill>
                  <a:schemeClr val="tx2"/>
                </a:solidFill>
                <a:latin typeface="Arial Black" panose="020B0A04020102020204" pitchFamily="34" charset="0"/>
                <a:cs typeface="Arial"/>
              </a:rPr>
              <a:t>Contingent liabilities</a:t>
            </a:r>
            <a:endParaRPr lang="en-US" sz="2400" dirty="0">
              <a:solidFill>
                <a:srgbClr val="004C97"/>
              </a:solidFill>
              <a:latin typeface="Arial Black" panose="020B0A04020102020204" pitchFamily="34" charset="0"/>
            </a:endParaRPr>
          </a:p>
        </p:txBody>
      </p:sp>
      <p:sp>
        <p:nvSpPr>
          <p:cNvPr id="24" name="TextBox 23">
            <a:extLst>
              <a:ext uri="{FF2B5EF4-FFF2-40B4-BE49-F238E27FC236}">
                <a16:creationId xmlns:a16="http://schemas.microsoft.com/office/drawing/2014/main" id="{3BCBC07E-2C1A-BF5E-A746-E3DBB3B3DD11}"/>
              </a:ext>
            </a:extLst>
          </p:cNvPr>
          <p:cNvSpPr txBox="1"/>
          <p:nvPr/>
        </p:nvSpPr>
        <p:spPr>
          <a:xfrm>
            <a:off x="1034701" y="6041938"/>
            <a:ext cx="10582494" cy="430887"/>
          </a:xfrm>
          <a:prstGeom prst="rect">
            <a:avLst/>
          </a:prstGeom>
          <a:noFill/>
        </p:spPr>
        <p:txBody>
          <a:bodyPr wrap="square" rtlCol="0">
            <a:spAutoFit/>
          </a:bodyPr>
          <a:lstStyle/>
          <a:p>
            <a:r>
              <a:rPr lang="en-US" sz="1100" dirty="0"/>
              <a:t>Sources: Fitch Connect; IMF country reports; IMF (IFS); and IMF staff  calculations.</a:t>
            </a:r>
          </a:p>
          <a:p>
            <a:r>
              <a:rPr lang="en-US" sz="1100" dirty="0"/>
              <a:t>Note RHS chart: Data for Iraq is up to 2021. </a:t>
            </a:r>
          </a:p>
        </p:txBody>
      </p:sp>
      <p:sp>
        <p:nvSpPr>
          <p:cNvPr id="4" name="AutoShape 5">
            <a:extLst>
              <a:ext uri="{FF2B5EF4-FFF2-40B4-BE49-F238E27FC236}">
                <a16:creationId xmlns:a16="http://schemas.microsoft.com/office/drawing/2014/main" id="{87F927D8-926F-B106-3583-3612108C1670}"/>
              </a:ext>
            </a:extLst>
          </p:cNvPr>
          <p:cNvSpPr>
            <a:spLocks noChangeArrowheads="1"/>
          </p:cNvSpPr>
          <p:nvPr>
            <p:custDataLst>
              <p:tags r:id="rId1"/>
            </p:custDataLst>
          </p:nvPr>
        </p:nvSpPr>
        <p:spPr bwMode="auto">
          <a:xfrm rot="5400000">
            <a:off x="5924882" y="-4052282"/>
            <a:ext cx="802133" cy="1091026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r>
              <a:rPr lang="fr-FR" sz="2000" b="1" dirty="0">
                <a:solidFill>
                  <a:srgbClr val="FEFEFE"/>
                </a:solidFill>
                <a:latin typeface="Arial" panose="020B0604020202020204"/>
                <a:cs typeface="Arial"/>
              </a:rPr>
              <a:t>T</a:t>
            </a:r>
            <a:r>
              <a:rPr lang="en-US" sz="2000" b="1" dirty="0">
                <a:solidFill>
                  <a:srgbClr val="FEFEFE"/>
                </a:solidFill>
                <a:latin typeface="Arial" panose="020B0604020202020204"/>
                <a:cs typeface="Arial"/>
              </a:rPr>
              <a:t>he sovereign-bank nexus has aggravated in several countries </a:t>
            </a:r>
            <a:r>
              <a:rPr lang="en-US" sz="2000" b="1">
                <a:solidFill>
                  <a:srgbClr val="FEFEFE"/>
                </a:solidFill>
                <a:latin typeface="Arial" panose="020B0604020202020204"/>
                <a:cs typeface="Arial"/>
              </a:rPr>
              <a:t>in recent years.</a:t>
            </a:r>
            <a:endParaRPr lang="en-US" sz="2000" b="1" dirty="0">
              <a:solidFill>
                <a:srgbClr val="FEFEFE"/>
              </a:solidFill>
              <a:latin typeface="Arial" panose="020B0604020202020204"/>
              <a:cs typeface="Arial"/>
            </a:endParaRPr>
          </a:p>
        </p:txBody>
      </p:sp>
      <p:sp>
        <p:nvSpPr>
          <p:cNvPr id="2" name="TextBox 1">
            <a:extLst>
              <a:ext uri="{FF2B5EF4-FFF2-40B4-BE49-F238E27FC236}">
                <a16:creationId xmlns:a16="http://schemas.microsoft.com/office/drawing/2014/main" id="{09B8E0FB-D942-027E-5F94-9B22E61CF3CB}"/>
              </a:ext>
            </a:extLst>
          </p:cNvPr>
          <p:cNvSpPr txBox="1"/>
          <p:nvPr/>
        </p:nvSpPr>
        <p:spPr>
          <a:xfrm>
            <a:off x="6832787" y="1794456"/>
            <a:ext cx="4179422" cy="523220"/>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Claims on General Government per Total Assets (Percent)</a:t>
            </a:r>
          </a:p>
        </p:txBody>
      </p:sp>
      <p:sp>
        <p:nvSpPr>
          <p:cNvPr id="6" name="TextBox 5">
            <a:extLst>
              <a:ext uri="{FF2B5EF4-FFF2-40B4-BE49-F238E27FC236}">
                <a16:creationId xmlns:a16="http://schemas.microsoft.com/office/drawing/2014/main" id="{91182047-9796-A932-6FAA-E9FC2AC7B067}"/>
              </a:ext>
            </a:extLst>
          </p:cNvPr>
          <p:cNvSpPr txBox="1"/>
          <p:nvPr/>
        </p:nvSpPr>
        <p:spPr>
          <a:xfrm>
            <a:off x="1034701" y="1794456"/>
            <a:ext cx="4908899" cy="523220"/>
          </a:xfrm>
          <a:prstGeom prst="rect">
            <a:avLst/>
          </a:prstGeom>
          <a:noFill/>
        </p:spPr>
        <p:txBody>
          <a:bodyPr wrap="square" rtlCol="0">
            <a:spAutoFit/>
          </a:bodyPr>
          <a:lstStyle/>
          <a:p>
            <a:pPr>
              <a:defRPr lang="en-US" sz="1000" b="1" i="0" u="none" strike="noStrike" kern="1200" spc="0" baseline="0">
                <a:solidFill>
                  <a:srgbClr val="009CDE">
                    <a:lumMod val="50000"/>
                  </a:srgbClr>
                </a:solidFill>
                <a:effectLst/>
                <a:latin typeface="Segoe UI" panose="020B0502040204020203" pitchFamily="34" charset="0"/>
                <a:ea typeface="+mn-ea"/>
                <a:cs typeface="+mn-cs"/>
              </a:defRPr>
            </a:pPr>
            <a:r>
              <a:rPr lang="en-US" sz="1400" b="1" dirty="0">
                <a:solidFill>
                  <a:srgbClr val="002060"/>
                </a:solidFill>
                <a:latin typeface="Arial Black" charset="0"/>
              </a:rPr>
              <a:t>Share of State-Owned Banks in Total  </a:t>
            </a:r>
            <a:r>
              <a:rPr lang="en-US" sz="1400" dirty="0">
                <a:solidFill>
                  <a:srgbClr val="002060"/>
                </a:solidFill>
                <a:latin typeface="Arial Black" charset="0"/>
              </a:rPr>
              <a:t>Bank Assets, 2022 </a:t>
            </a:r>
            <a:r>
              <a:rPr lang="en-US" sz="1400" b="1" dirty="0">
                <a:solidFill>
                  <a:srgbClr val="002060"/>
                </a:solidFill>
                <a:latin typeface="Arial Black" charset="0"/>
              </a:rPr>
              <a:t>(Percent)</a:t>
            </a:r>
          </a:p>
        </p:txBody>
      </p:sp>
      <p:pic>
        <p:nvPicPr>
          <p:cNvPr id="7" name="Picture 6">
            <a:extLst>
              <a:ext uri="{FF2B5EF4-FFF2-40B4-BE49-F238E27FC236}">
                <a16:creationId xmlns:a16="http://schemas.microsoft.com/office/drawing/2014/main" id="{1AC5B471-5DFC-F626-822B-2A14DF0E65BB}"/>
              </a:ext>
            </a:extLst>
          </p:cNvPr>
          <p:cNvPicPr>
            <a:picLocks noChangeAspect="1"/>
          </p:cNvPicPr>
          <p:nvPr/>
        </p:nvPicPr>
        <p:blipFill rotWithShape="1">
          <a:blip r:embed="rId4"/>
          <a:srcRect b="9372"/>
          <a:stretch/>
        </p:blipFill>
        <p:spPr>
          <a:xfrm>
            <a:off x="1535533" y="2433395"/>
            <a:ext cx="3907231" cy="3643049"/>
          </a:xfrm>
          <a:prstGeom prst="rect">
            <a:avLst/>
          </a:prstGeom>
        </p:spPr>
      </p:pic>
      <p:sp>
        <p:nvSpPr>
          <p:cNvPr id="3" name="Arrow: Chevron 2">
            <a:extLst>
              <a:ext uri="{FF2B5EF4-FFF2-40B4-BE49-F238E27FC236}">
                <a16:creationId xmlns:a16="http://schemas.microsoft.com/office/drawing/2014/main" id="{FD777AF0-FD36-69DC-20D9-A0CD26748AAD}"/>
              </a:ext>
            </a:extLst>
          </p:cNvPr>
          <p:cNvSpPr/>
          <p:nvPr/>
        </p:nvSpPr>
        <p:spPr>
          <a:xfrm>
            <a:off x="681890" y="6469426"/>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they?</a:t>
            </a:r>
          </a:p>
        </p:txBody>
      </p:sp>
      <p:sp>
        <p:nvSpPr>
          <p:cNvPr id="8" name="Arrow: Chevron 7">
            <a:extLst>
              <a:ext uri="{FF2B5EF4-FFF2-40B4-BE49-F238E27FC236}">
                <a16:creationId xmlns:a16="http://schemas.microsoft.com/office/drawing/2014/main" id="{E0607180-DB6E-DEA4-0247-92B9BCB41C60}"/>
              </a:ext>
            </a:extLst>
          </p:cNvPr>
          <p:cNvSpPr/>
          <p:nvPr/>
        </p:nvSpPr>
        <p:spPr>
          <a:xfrm>
            <a:off x="4386246" y="6469427"/>
            <a:ext cx="3682744" cy="216497"/>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are their sources?</a:t>
            </a:r>
          </a:p>
        </p:txBody>
      </p:sp>
      <p:sp>
        <p:nvSpPr>
          <p:cNvPr id="9" name="Arrow: Chevron 8">
            <a:extLst>
              <a:ext uri="{FF2B5EF4-FFF2-40B4-BE49-F238E27FC236}">
                <a16:creationId xmlns:a16="http://schemas.microsoft.com/office/drawing/2014/main" id="{287AB75A-573B-ED30-F653-CA0E991E3F51}"/>
              </a:ext>
            </a:extLst>
          </p:cNvPr>
          <p:cNvSpPr/>
          <p:nvPr/>
        </p:nvSpPr>
        <p:spPr>
          <a:xfrm>
            <a:off x="8112214" y="6453322"/>
            <a:ext cx="3682744" cy="216497"/>
          </a:xfrm>
          <a:prstGeom prst="chevr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What can be done?</a:t>
            </a:r>
          </a:p>
        </p:txBody>
      </p:sp>
      <p:pic>
        <p:nvPicPr>
          <p:cNvPr id="10" name="Picture 9">
            <a:extLst>
              <a:ext uri="{FF2B5EF4-FFF2-40B4-BE49-F238E27FC236}">
                <a16:creationId xmlns:a16="http://schemas.microsoft.com/office/drawing/2014/main" id="{B180FC1C-5227-BE6B-BAF4-57E4F3F06FE0}"/>
              </a:ext>
            </a:extLst>
          </p:cNvPr>
          <p:cNvPicPr>
            <a:picLocks noChangeAspect="1"/>
          </p:cNvPicPr>
          <p:nvPr/>
        </p:nvPicPr>
        <p:blipFill>
          <a:blip r:embed="rId5"/>
          <a:stretch>
            <a:fillRect/>
          </a:stretch>
        </p:blipFill>
        <p:spPr>
          <a:xfrm>
            <a:off x="6412304" y="2294985"/>
            <a:ext cx="4908900" cy="3885364"/>
          </a:xfrm>
          <a:prstGeom prst="rect">
            <a:avLst/>
          </a:prstGeom>
        </p:spPr>
      </p:pic>
    </p:spTree>
    <p:extLst>
      <p:ext uri="{BB962C8B-B14F-4D97-AF65-F5344CB8AC3E}">
        <p14:creationId xmlns:p14="http://schemas.microsoft.com/office/powerpoint/2010/main" val="121475917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heme/theme1.xml><?xml version="1.0" encoding="utf-8"?>
<a:theme xmlns:a="http://schemas.openxmlformats.org/drawingml/2006/main" name="4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34518DDD-2F67-7047-97D8-E7E4766D9226}" vid="{A3D9BB1D-CBFC-F94A-A503-59128DD95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05ec54-cbea-40d7-a2e1-0aa9c8c8d8af">
      <UserInfo>
        <DisplayName>Harb, Mahmoud</DisplayName>
        <AccountId>21</AccountId>
        <AccountType/>
      </UserInfo>
      <UserInfo>
        <DisplayName>Rayner, Brett</DisplayName>
        <AccountId>19</AccountId>
        <AccountType/>
      </UserInfo>
      <UserInfo>
        <DisplayName>Abajyan, Gohar</DisplayName>
        <AccountId>18</AccountId>
        <AccountType/>
      </UserInfo>
      <UserInfo>
        <DisplayName>Johnson, Catalina</DisplayName>
        <AccountId>17</AccountId>
        <AccountType/>
      </UserInfo>
      <UserInfo>
        <DisplayName>Lundback, Erik</DisplayName>
        <AccountId>62</AccountId>
        <AccountType/>
      </UserInfo>
      <UserInfo>
        <DisplayName>Buetzer, Sascha</DisplayName>
        <AccountId>40</AccountId>
        <AccountType/>
      </UserInfo>
      <UserInfo>
        <DisplayName>Reyes, Nathalie</DisplayName>
        <AccountId>20</AccountId>
        <AccountType/>
      </UserInfo>
      <UserInfo>
        <DisplayName>Tieman, Alexander Ferenc</DisplayName>
        <AccountId>22</AccountId>
        <AccountType/>
      </UserInfo>
      <UserInfo>
        <DisplayName>Charaoui, Jacques</DisplayName>
        <AccountId>219</AccountId>
        <AccountType/>
      </UserInfo>
      <UserInfo>
        <DisplayName>Renteria Rodriguez, Carolina</DisplayName>
        <AccountId>221</AccountId>
        <AccountType/>
      </UserInfo>
      <UserInfo>
        <DisplayName>Zagala, Sheilanina</DisplayName>
        <AccountId>223</AccountId>
        <AccountType/>
      </UserInfo>
      <UserInfo>
        <DisplayName>Abraham, Molly</DisplayName>
        <AccountId>224</AccountId>
        <AccountType/>
      </UserInfo>
      <UserInfo>
        <DisplayName>Miao, Kezhou</DisplayName>
        <AccountId>222</AccountId>
        <AccountType/>
      </UserInfo>
      <UserInfo>
        <DisplayName>Bachmair, Fritz Florian</DisplayName>
        <AccountId>225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6203625122C641B5422FFAFE2D7115" ma:contentTypeVersion="7" ma:contentTypeDescription="Create a new document." ma:contentTypeScope="" ma:versionID="9aeb1b070177b42d669941044434c12d">
  <xsd:schema xmlns:xsd="http://www.w3.org/2001/XMLSchema" xmlns:xs="http://www.w3.org/2001/XMLSchema" xmlns:p="http://schemas.microsoft.com/office/2006/metadata/properties" xmlns:ns2="fd05ec54-cbea-40d7-a2e1-0aa9c8c8d8af" xmlns:ns3="f8a3b634-ae42-4ad4-9fb2-938e9f1b3cd2" targetNamespace="http://schemas.microsoft.com/office/2006/metadata/properties" ma:root="true" ma:fieldsID="89a60bc1f050eb1a63f191122e941140" ns2:_="" ns3:_="">
    <xsd:import namespace="fd05ec54-cbea-40d7-a2e1-0aa9c8c8d8af"/>
    <xsd:import namespace="f8a3b634-ae42-4ad4-9fb2-938e9f1b3c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5ec54-cbea-40d7-a2e1-0aa9c8c8d8a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a3b634-ae42-4ad4-9fb2-938e9f1b3c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3D754-E578-418B-8A15-269883DB817C}">
  <ds:schemaRefs>
    <ds:schemaRef ds:uri="http://schemas.microsoft.com/sharepoint/v3/contenttype/forms"/>
  </ds:schemaRefs>
</ds:datastoreItem>
</file>

<file path=customXml/itemProps2.xml><?xml version="1.0" encoding="utf-8"?>
<ds:datastoreItem xmlns:ds="http://schemas.openxmlformats.org/officeDocument/2006/customXml" ds:itemID="{274F2409-76CF-49EC-B6B3-9B3F16350BC0}">
  <ds:schemaRefs>
    <ds:schemaRef ds:uri="http://schemas.microsoft.com/office/infopath/2007/PartnerControls"/>
    <ds:schemaRef ds:uri="http://purl.org/dc/elements/1.1/"/>
    <ds:schemaRef ds:uri="f8a3b634-ae42-4ad4-9fb2-938e9f1b3cd2"/>
    <ds:schemaRef ds:uri="http://schemas.microsoft.com/office/2006/documentManagement/types"/>
    <ds:schemaRef ds:uri="http://www.w3.org/XML/1998/namespace"/>
    <ds:schemaRef ds:uri="http://schemas.openxmlformats.org/package/2006/metadata/core-properties"/>
    <ds:schemaRef ds:uri="fd05ec54-cbea-40d7-a2e1-0aa9c8c8d8af"/>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48973020-FB47-4AF8-8B26-9EA680E7A6A7}">
  <ds:schemaRefs>
    <ds:schemaRef ds:uri="f8a3b634-ae42-4ad4-9fb2-938e9f1b3cd2"/>
    <ds:schemaRef ds:uri="fd05ec54-cbea-40d7-a2e1-0aa9c8c8d8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2989</TotalTime>
  <Words>1487</Words>
  <Application>Microsoft Office PowerPoint</Application>
  <PresentationFormat>Widescreen</PresentationFormat>
  <Paragraphs>186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.HelveticaNeueDeskInterface-Regular</vt:lpstr>
      <vt:lpstr>Arial</vt:lpstr>
      <vt:lpstr>Arial Black</vt:lpstr>
      <vt:lpstr>ArialMT</vt:lpstr>
      <vt:lpstr>Calibri</vt:lpstr>
      <vt:lpstr>Lucida Grande</vt:lpstr>
      <vt:lpstr>LucidaGrande</vt:lpstr>
      <vt:lpstr>MuseoSans-300</vt:lpstr>
      <vt:lpstr>Wingdings</vt:lpstr>
      <vt:lpstr>4_Custom Design</vt:lpstr>
      <vt:lpstr>  Managing Fiscal Risk in the Middle East and North Africa </vt:lpstr>
      <vt:lpstr>Outline: Fiscal risks…</vt:lpstr>
      <vt:lpstr>Outline: Fiscal risks…</vt:lpstr>
      <vt:lpstr>A conceptual framework for fiscal risks – what are they?</vt:lpstr>
      <vt:lpstr>Outline: Fiscal risks…</vt:lpstr>
      <vt:lpstr>Sources of Fiscal Risk: (i) Macroeconomic shocks</vt:lpstr>
      <vt:lpstr>Sources of Fiscal Risk: (i) Macroeconomic shocks</vt:lpstr>
      <vt:lpstr>Sources of Fiscal Risk: (ii) Contingent liabilities</vt:lpstr>
      <vt:lpstr>Sources of Fiscal Risk: (ii) Contingent liabilities</vt:lpstr>
      <vt:lpstr>Sources of Fiscal Risk: (iii)Tail-risk events</vt:lpstr>
      <vt:lpstr>Sources of Fiscal Risk: (iii) Tail-risk events</vt:lpstr>
      <vt:lpstr>Outline: Fiscal risks…</vt:lpstr>
      <vt:lpstr>A sound and comprehensive framework is a critical to manage fiscal risks</vt:lpstr>
      <vt:lpstr>The IMF’s fiscal risk toolkit supports risks analysis …  </vt:lpstr>
      <vt:lpstr>Several countries are undertaking reforms: To strengthen institutional arrangements …</vt:lpstr>
      <vt:lpstr>… and improve analysis, management, and disclosure of fiscal risks</vt:lpstr>
      <vt:lpstr>… but the region continues to lag in fiscal transparency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Jacques Charaoui</dc:creator>
  <cp:lastModifiedBy>Charaoui, Jacques</cp:lastModifiedBy>
  <cp:revision>22</cp:revision>
  <cp:lastPrinted>2023-03-21T18:54:12Z</cp:lastPrinted>
  <dcterms:created xsi:type="dcterms:W3CDTF">2022-07-13T17:35:02Z</dcterms:created>
  <dcterms:modified xsi:type="dcterms:W3CDTF">2024-01-20T22:37:17Z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0x0101002F6203625122C641B5422FFAFE2D7115</vt:lpwstr>
  </property>
  <property fmtid="{D5CDD505-2E9C-101B-9397-08002B2CF9AE}" pid="3" name="MSIP_Label_0c07ed86-5dc5-4593-ad03-a8684b843815_Enabled">
    <vt:lpwstr>true</vt:lpwstr>
  </property>
  <property fmtid="{D5CDD505-2E9C-101B-9397-08002B2CF9AE}" pid="4" name="MSIP_Label_0c07ed86-5dc5-4593-ad03-a8684b843815_SetDate">
    <vt:lpwstr>2022-08-10T15:17:53Z</vt:lpwstr>
  </property>
  <property fmtid="{D5CDD505-2E9C-101B-9397-08002B2CF9AE}" pid="5" name="MSIP_Label_0c07ed86-5dc5-4593-ad03-a8684b843815_Method">
    <vt:lpwstr>Standard</vt:lpwstr>
  </property>
  <property fmtid="{D5CDD505-2E9C-101B-9397-08002B2CF9AE}" pid="6" name="MSIP_Label_0c07ed86-5dc5-4593-ad03-a8684b843815_Name">
    <vt:lpwstr>0c07ed86-5dc5-4593-ad03-a8684b843815</vt:lpwstr>
  </property>
  <property fmtid="{D5CDD505-2E9C-101B-9397-08002B2CF9AE}" pid="7" name="MSIP_Label_0c07ed86-5dc5-4593-ad03-a8684b843815_SiteId">
    <vt:lpwstr>8085fa43-302e-45bd-b171-a6648c3b6be7</vt:lpwstr>
  </property>
  <property fmtid="{D5CDD505-2E9C-101B-9397-08002B2CF9AE}" pid="8" name="MSIP_Label_0c07ed86-5dc5-4593-ad03-a8684b843815_ActionId">
    <vt:lpwstr>bfdecd2a-aa4f-426c-b10a-e373dd3c0116</vt:lpwstr>
  </property>
  <property fmtid="{D5CDD505-2E9C-101B-9397-08002B2CF9AE}" pid="9" name="MSIP_Label_0c07ed86-5dc5-4593-ad03-a8684b843815_ContentBits">
    <vt:lpwstr>0</vt:lpwstr>
  </property>
  <property fmtid="{D5CDD505-2E9C-101B-9397-08002B2CF9AE}" pid="10" name="eDOCS AutoSave">
    <vt:lpwstr/>
  </property>
  <property fmtid="{D5CDD505-2E9C-101B-9397-08002B2CF9AE}" pid="11" name="MediaServiceImageTags">
    <vt:lpwstr/>
  </property>
</Properties>
</file>