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handoutMasterIdLst>
    <p:handoutMasterId r:id="rId18"/>
  </p:handoutMasterIdLst>
  <p:sldIdLst>
    <p:sldId id="1164" r:id="rId2"/>
    <p:sldId id="2340" r:id="rId3"/>
    <p:sldId id="2380" r:id="rId4"/>
    <p:sldId id="1245" r:id="rId5"/>
    <p:sldId id="1269" r:id="rId6"/>
    <p:sldId id="2269" r:id="rId7"/>
    <p:sldId id="2377" r:id="rId8"/>
    <p:sldId id="2378" r:id="rId9"/>
    <p:sldId id="2374" r:id="rId10"/>
    <p:sldId id="2385" r:id="rId11"/>
    <p:sldId id="2362" r:id="rId12"/>
    <p:sldId id="2386" r:id="rId13"/>
    <p:sldId id="2257" r:id="rId14"/>
    <p:sldId id="2387" r:id="rId15"/>
    <p:sldId id="2381" r:id="rId16"/>
  </p:sldIdLst>
  <p:sldSz cx="12192000" cy="6858000"/>
  <p:notesSz cx="7023100" cy="9309100"/>
  <p:defaultText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754463-30FA-824E-9681-17E0926DDDD5}">
          <p14:sldIdLst>
            <p14:sldId id="1164"/>
            <p14:sldId id="2340"/>
            <p14:sldId id="2380"/>
            <p14:sldId id="1245"/>
            <p14:sldId id="1269"/>
            <p14:sldId id="2269"/>
            <p14:sldId id="2377"/>
            <p14:sldId id="2378"/>
            <p14:sldId id="2374"/>
            <p14:sldId id="2385"/>
            <p14:sldId id="2362"/>
            <p14:sldId id="2386"/>
            <p14:sldId id="2257"/>
            <p14:sldId id="2387"/>
            <p14:sldId id="238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44" userDrawn="1">
          <p15:clr>
            <a:srgbClr val="A4A3A4"/>
          </p15:clr>
        </p15:guide>
        <p15:guide id="2" pos="2124" userDrawn="1">
          <p15:clr>
            <a:srgbClr val="A4A3A4"/>
          </p15:clr>
        </p15:guide>
        <p15:guide id="3" orient="horz" pos="2932" userDrawn="1">
          <p15:clr>
            <a:srgbClr val="A4A3A4"/>
          </p15:clr>
        </p15:guide>
        <p15:guide id="4"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pofford, Laura" initials="SL" lastIdx="2" clrIdx="6">
    <p:extLst>
      <p:ext uri="{19B8F6BF-5375-455C-9EA6-DF929625EA0E}">
        <p15:presenceInfo xmlns:p15="http://schemas.microsoft.com/office/powerpoint/2012/main" userId="S::lspofford@imf.org::729f3023-7458-4886-8b15-5f4e1b9d797d" providerId="AD"/>
      </p:ext>
    </p:extLst>
  </p:cmAuthor>
  <p:cmAuthor id="1" name="Nandwa, Boaz" initials="NB" lastIdx="10" clrIdx="0"/>
  <p:cmAuthor id="2" name="Kamil Dybczak" initials="KD" lastIdx="10" clrIdx="1"/>
  <p:cmAuthor id="3" name="Tamirisa, Natalia" initials="TN" lastIdx="12" clrIdx="2"/>
  <p:cmAuthor id="4" name="Almalik, Mansour" initials="AM" lastIdx="6" clrIdx="3"/>
  <p:cmAuthor id="5" name="Pierre, Gaelle" initials="PG" lastIdx="3" clrIdx="4"/>
  <p:cmAuthor id="6" name="Basile, Gregory" initials="BG" lastIdx="9"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8AB4"/>
    <a:srgbClr val="F79646"/>
    <a:srgbClr val="B3B3B3"/>
    <a:srgbClr val="376092"/>
    <a:srgbClr val="595959"/>
    <a:srgbClr val="FFCC00"/>
    <a:srgbClr val="E46C0A"/>
    <a:srgbClr val="25D129"/>
    <a:srgbClr val="DC4234"/>
    <a:srgbClr val="00AE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6086" autoAdjust="0"/>
  </p:normalViewPr>
  <p:slideViewPr>
    <p:cSldViewPr snapToGrid="0">
      <p:cViewPr varScale="1">
        <p:scale>
          <a:sx n="44" d="100"/>
          <a:sy n="44" d="100"/>
        </p:scale>
        <p:origin x="1398" y="42"/>
      </p:cViewPr>
      <p:guideLst/>
    </p:cSldViewPr>
  </p:slideViewPr>
  <p:notesTextViewPr>
    <p:cViewPr>
      <p:scale>
        <a:sx n="3" d="2"/>
        <a:sy n="3" d="2"/>
      </p:scale>
      <p:origin x="0" y="0"/>
    </p:cViewPr>
  </p:notesTextViewPr>
  <p:notesViewPr>
    <p:cSldViewPr snapToGrid="0">
      <p:cViewPr varScale="1">
        <p:scale>
          <a:sx n="55" d="100"/>
          <a:sy n="55" d="100"/>
        </p:scale>
        <p:origin x="2504" y="56"/>
      </p:cViewPr>
      <p:guideLst>
        <p:guide orient="horz" pos="2844"/>
        <p:guide pos="2124"/>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589C0D-AE95-4D07-B915-0411CDEFC664}"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en-US"/>
        </a:p>
      </dgm:t>
    </dgm:pt>
    <dgm:pt modelId="{54E5AF32-314A-45E5-90D7-EFA87A6E25D4}">
      <dgm:prSet phldrT="[Text]" custT="1"/>
      <dgm:spPr/>
      <dgm:t>
        <a:bodyPr/>
        <a:lstStyle/>
        <a:p>
          <a:r>
            <a:rPr lang="en-US" sz="2000"/>
            <a:t>Administrative advantages (ability to bypass red tape) </a:t>
          </a:r>
        </a:p>
      </dgm:t>
    </dgm:pt>
    <dgm:pt modelId="{ED2C5E49-4F6F-4488-BA7B-742CBC7C4EA6}" type="parTrans" cxnId="{B1D82B4D-6F79-4EC2-BF6A-CE868FC3230B}">
      <dgm:prSet custT="1"/>
      <dgm:spPr/>
      <dgm:t>
        <a:bodyPr/>
        <a:lstStyle/>
        <a:p>
          <a:endParaRPr lang="en-US" sz="600"/>
        </a:p>
      </dgm:t>
    </dgm:pt>
    <dgm:pt modelId="{DADD4AED-2F98-4E87-9BB1-FAC8CC58D3C0}" type="sibTrans" cxnId="{B1D82B4D-6F79-4EC2-BF6A-CE868FC3230B}">
      <dgm:prSet/>
      <dgm:spPr/>
      <dgm:t>
        <a:bodyPr/>
        <a:lstStyle/>
        <a:p>
          <a:endParaRPr lang="en-US" sz="2000"/>
        </a:p>
      </dgm:t>
    </dgm:pt>
    <dgm:pt modelId="{276D310A-FA69-4044-9B81-EC776018EAD8}">
      <dgm:prSet phldrT="[Text]" custT="1"/>
      <dgm:spPr>
        <a:solidFill>
          <a:schemeClr val="accent6">
            <a:lumMod val="75000"/>
          </a:schemeClr>
        </a:solidFill>
      </dgm:spPr>
      <dgm:t>
        <a:bodyPr/>
        <a:lstStyle/>
        <a:p>
          <a:r>
            <a:rPr lang="en-US" sz="2000"/>
            <a:t>Inefficient allocation of resources </a:t>
          </a:r>
        </a:p>
      </dgm:t>
    </dgm:pt>
    <dgm:pt modelId="{FE88DD9F-F3F2-4C69-A6AD-CC31FD6008E1}" type="parTrans" cxnId="{965BCC86-E2B9-4568-A2E5-D68CD70531B2}">
      <dgm:prSet custT="1"/>
      <dgm:spPr>
        <a:ln>
          <a:solidFill>
            <a:schemeClr val="bg1"/>
          </a:solidFill>
        </a:ln>
      </dgm:spPr>
      <dgm:t>
        <a:bodyPr/>
        <a:lstStyle/>
        <a:p>
          <a:endParaRPr lang="en-US" sz="600"/>
        </a:p>
      </dgm:t>
    </dgm:pt>
    <dgm:pt modelId="{F480D2EF-A6B8-4BFC-AD2E-0F8ADD0F6941}" type="sibTrans" cxnId="{965BCC86-E2B9-4568-A2E5-D68CD70531B2}">
      <dgm:prSet/>
      <dgm:spPr/>
      <dgm:t>
        <a:bodyPr/>
        <a:lstStyle/>
        <a:p>
          <a:endParaRPr lang="en-US" sz="2000"/>
        </a:p>
      </dgm:t>
    </dgm:pt>
    <dgm:pt modelId="{63C64542-2FBF-43CF-90E1-E41438212AFE}">
      <dgm:prSet custT="1"/>
      <dgm:spPr/>
      <dgm:t>
        <a:bodyPr/>
        <a:lstStyle/>
        <a:p>
          <a:r>
            <a:rPr lang="en-US" sz="2000"/>
            <a:t>Large capital and market share upon entry</a:t>
          </a:r>
        </a:p>
      </dgm:t>
    </dgm:pt>
    <dgm:pt modelId="{6262E267-121F-4E45-BE49-8700BF9FEFEE}" type="parTrans" cxnId="{149800CE-8690-4BEB-9278-CBE18EBA49FE}">
      <dgm:prSet custT="1"/>
      <dgm:spPr/>
      <dgm:t>
        <a:bodyPr/>
        <a:lstStyle/>
        <a:p>
          <a:endParaRPr lang="en-US" sz="700"/>
        </a:p>
      </dgm:t>
    </dgm:pt>
    <dgm:pt modelId="{A650AAEA-D8DF-421F-B7E4-8836B12C7824}" type="sibTrans" cxnId="{149800CE-8690-4BEB-9278-CBE18EBA49FE}">
      <dgm:prSet/>
      <dgm:spPr/>
      <dgm:t>
        <a:bodyPr/>
        <a:lstStyle/>
        <a:p>
          <a:endParaRPr lang="en-US" sz="2000"/>
        </a:p>
      </dgm:t>
    </dgm:pt>
    <dgm:pt modelId="{15C325D8-2EF7-4DA8-9309-B147F7DF33FA}">
      <dgm:prSet custT="1"/>
      <dgm:spPr>
        <a:solidFill>
          <a:srgbClr val="00B050"/>
        </a:solidFill>
      </dgm:spPr>
      <dgm:t>
        <a:bodyPr/>
        <a:lstStyle/>
        <a:p>
          <a:r>
            <a:rPr lang="en-US" sz="2000"/>
            <a:t>Reduced competition in input and output markets</a:t>
          </a:r>
        </a:p>
      </dgm:t>
    </dgm:pt>
    <dgm:pt modelId="{6458EB8C-325E-43AD-99F1-344CE9F5B5DC}" type="parTrans" cxnId="{DEB9718F-891E-4DD4-B8E5-9941DC66961E}">
      <dgm:prSet custT="1"/>
      <dgm:spPr>
        <a:ln>
          <a:solidFill>
            <a:schemeClr val="bg1"/>
          </a:solidFill>
        </a:ln>
      </dgm:spPr>
      <dgm:t>
        <a:bodyPr/>
        <a:lstStyle/>
        <a:p>
          <a:endParaRPr lang="en-US" sz="600"/>
        </a:p>
      </dgm:t>
    </dgm:pt>
    <dgm:pt modelId="{EC05791B-F290-4B89-8F5C-680200944320}" type="sibTrans" cxnId="{DEB9718F-891E-4DD4-B8E5-9941DC66961E}">
      <dgm:prSet/>
      <dgm:spPr/>
      <dgm:t>
        <a:bodyPr/>
        <a:lstStyle/>
        <a:p>
          <a:endParaRPr lang="en-US" sz="2000"/>
        </a:p>
      </dgm:t>
    </dgm:pt>
    <dgm:pt modelId="{4343BEEB-D2EB-4A9A-871A-77AABBBC6E54}">
      <dgm:prSet phldrT="[Text]" custT="1"/>
      <dgm:spPr/>
      <dgm:t>
        <a:bodyPr/>
        <a:lstStyle/>
        <a:p>
          <a:r>
            <a:rPr lang="en-US" sz="2000"/>
            <a:t>Cheaper and more ample access to credit</a:t>
          </a:r>
        </a:p>
      </dgm:t>
    </dgm:pt>
    <dgm:pt modelId="{2C3E5D5A-F2A4-48C6-940D-57ADEFD2F99C}" type="sibTrans" cxnId="{04CDA7AB-D9E3-404C-8D81-5F0787B3AB95}">
      <dgm:prSet/>
      <dgm:spPr/>
      <dgm:t>
        <a:bodyPr/>
        <a:lstStyle/>
        <a:p>
          <a:endParaRPr lang="en-US" sz="2000"/>
        </a:p>
      </dgm:t>
    </dgm:pt>
    <dgm:pt modelId="{0296AE52-9340-4948-B1A3-A29B9A72051E}" type="parTrans" cxnId="{04CDA7AB-D9E3-404C-8D81-5F0787B3AB95}">
      <dgm:prSet custT="1"/>
      <dgm:spPr/>
      <dgm:t>
        <a:bodyPr/>
        <a:lstStyle/>
        <a:p>
          <a:endParaRPr lang="en-US" sz="700"/>
        </a:p>
      </dgm:t>
    </dgm:pt>
    <dgm:pt modelId="{548C987A-87F7-41AD-9604-4EF9AA42D30E}">
      <dgm:prSet phldrT="[Text]" custT="1"/>
      <dgm:spPr>
        <a:solidFill>
          <a:srgbClr val="00B050"/>
        </a:solidFill>
      </dgm:spPr>
      <dgm:t>
        <a:bodyPr/>
        <a:lstStyle/>
        <a:p>
          <a:r>
            <a:rPr lang="en-US" sz="2000"/>
            <a:t>Reduced private sector investment</a:t>
          </a:r>
        </a:p>
      </dgm:t>
    </dgm:pt>
    <dgm:pt modelId="{E10CDF0D-CAC7-43EE-9793-A60768C822D0}" type="parTrans" cxnId="{01BE71CB-FD1E-4FCA-9057-8D793D991BCC}">
      <dgm:prSet custT="1"/>
      <dgm:spPr>
        <a:ln>
          <a:solidFill>
            <a:schemeClr val="bg1"/>
          </a:solidFill>
        </a:ln>
      </dgm:spPr>
      <dgm:t>
        <a:bodyPr/>
        <a:lstStyle/>
        <a:p>
          <a:endParaRPr lang="en-US" sz="700"/>
        </a:p>
      </dgm:t>
    </dgm:pt>
    <dgm:pt modelId="{4C7EA9CA-C89E-4CA8-A6ED-C8F0A0F0AD8A}" type="sibTrans" cxnId="{01BE71CB-FD1E-4FCA-9057-8D793D991BCC}">
      <dgm:prSet/>
      <dgm:spPr/>
      <dgm:t>
        <a:bodyPr/>
        <a:lstStyle/>
        <a:p>
          <a:endParaRPr lang="en-US" sz="2400"/>
        </a:p>
      </dgm:t>
    </dgm:pt>
    <dgm:pt modelId="{0D06D107-9EA6-4B00-944C-D623D634B485}">
      <dgm:prSet phldrT="[Text]" custT="1"/>
      <dgm:spPr>
        <a:solidFill>
          <a:srgbClr val="00B050"/>
        </a:solidFill>
      </dgm:spPr>
      <dgm:t>
        <a:bodyPr/>
        <a:lstStyle/>
        <a:p>
          <a:r>
            <a:rPr lang="en-US" sz="2000"/>
            <a:t>Reduced entry/dynamism </a:t>
          </a:r>
        </a:p>
      </dgm:t>
    </dgm:pt>
    <dgm:pt modelId="{FCEDE7AE-67FE-40FA-A222-1ACA711CF52B}" type="parTrans" cxnId="{BDC6D1FD-AABB-4042-AD0F-19098CCD3CDD}">
      <dgm:prSet/>
      <dgm:spPr>
        <a:ln>
          <a:solidFill>
            <a:schemeClr val="bg1"/>
          </a:solidFill>
        </a:ln>
      </dgm:spPr>
      <dgm:t>
        <a:bodyPr/>
        <a:lstStyle/>
        <a:p>
          <a:endParaRPr lang="en-US"/>
        </a:p>
      </dgm:t>
    </dgm:pt>
    <dgm:pt modelId="{FCFD499F-53DF-4732-9085-ECDF15FCD00E}" type="sibTrans" cxnId="{BDC6D1FD-AABB-4042-AD0F-19098CCD3CDD}">
      <dgm:prSet/>
      <dgm:spPr/>
      <dgm:t>
        <a:bodyPr/>
        <a:lstStyle/>
        <a:p>
          <a:endParaRPr lang="en-US"/>
        </a:p>
      </dgm:t>
    </dgm:pt>
    <dgm:pt modelId="{EDB00D17-5970-4394-AE9D-008FA6062039}" type="pres">
      <dgm:prSet presAssocID="{1C589C0D-AE95-4D07-B915-0411CDEFC664}" presName="diagram" presStyleCnt="0">
        <dgm:presLayoutVars>
          <dgm:chPref val="1"/>
          <dgm:dir/>
          <dgm:animOne val="branch"/>
          <dgm:animLvl val="lvl"/>
          <dgm:resizeHandles val="exact"/>
        </dgm:presLayoutVars>
      </dgm:prSet>
      <dgm:spPr/>
    </dgm:pt>
    <dgm:pt modelId="{25E9C8D8-2D4F-4E6B-B9A5-F06038C8801C}" type="pres">
      <dgm:prSet presAssocID="{4343BEEB-D2EB-4A9A-871A-77AABBBC6E54}" presName="root1" presStyleCnt="0"/>
      <dgm:spPr/>
    </dgm:pt>
    <dgm:pt modelId="{9FED2580-E125-4188-B5E1-46DEC3AF694A}" type="pres">
      <dgm:prSet presAssocID="{4343BEEB-D2EB-4A9A-871A-77AABBBC6E54}" presName="LevelOneTextNode" presStyleLbl="node0" presStyleIdx="0" presStyleCnt="3" custLinFactNeighborX="-56067" custLinFactNeighborY="-679">
        <dgm:presLayoutVars>
          <dgm:chPref val="3"/>
        </dgm:presLayoutVars>
      </dgm:prSet>
      <dgm:spPr/>
    </dgm:pt>
    <dgm:pt modelId="{D9830B46-391F-4D32-B21F-D9C1D58323CF}" type="pres">
      <dgm:prSet presAssocID="{4343BEEB-D2EB-4A9A-871A-77AABBBC6E54}" presName="level2hierChild" presStyleCnt="0"/>
      <dgm:spPr/>
    </dgm:pt>
    <dgm:pt modelId="{4F2BE176-E62E-4EBA-AC10-56E000445795}" type="pres">
      <dgm:prSet presAssocID="{54E5AF32-314A-45E5-90D7-EFA87A6E25D4}" presName="root1" presStyleCnt="0"/>
      <dgm:spPr/>
    </dgm:pt>
    <dgm:pt modelId="{F923B80E-4686-4716-9384-BFB0CA6EB9C8}" type="pres">
      <dgm:prSet presAssocID="{54E5AF32-314A-45E5-90D7-EFA87A6E25D4}" presName="LevelOneTextNode" presStyleLbl="node0" presStyleIdx="1" presStyleCnt="3" custLinFactNeighborX="-24795" custLinFactNeighborY="-4951">
        <dgm:presLayoutVars>
          <dgm:chPref val="3"/>
        </dgm:presLayoutVars>
      </dgm:prSet>
      <dgm:spPr/>
    </dgm:pt>
    <dgm:pt modelId="{16C794DC-CBDB-434C-8B5A-F553D13247E5}" type="pres">
      <dgm:prSet presAssocID="{54E5AF32-314A-45E5-90D7-EFA87A6E25D4}" presName="level2hierChild" presStyleCnt="0"/>
      <dgm:spPr/>
    </dgm:pt>
    <dgm:pt modelId="{383416D3-920B-49B4-99C1-2AC885307F23}" type="pres">
      <dgm:prSet presAssocID="{FE88DD9F-F3F2-4C69-A6AD-CC31FD6008E1}" presName="conn2-1" presStyleLbl="parChTrans1D2" presStyleIdx="0" presStyleCnt="2"/>
      <dgm:spPr/>
    </dgm:pt>
    <dgm:pt modelId="{8F6990AE-5E71-4334-9AFF-0B2B94B08C9D}" type="pres">
      <dgm:prSet presAssocID="{FE88DD9F-F3F2-4C69-A6AD-CC31FD6008E1}" presName="connTx" presStyleLbl="parChTrans1D2" presStyleIdx="0" presStyleCnt="2"/>
      <dgm:spPr/>
    </dgm:pt>
    <dgm:pt modelId="{1E1D2F9B-0207-44D4-8D7D-CA9DE6FAB97A}" type="pres">
      <dgm:prSet presAssocID="{276D310A-FA69-4044-9B81-EC776018EAD8}" presName="root2" presStyleCnt="0"/>
      <dgm:spPr/>
    </dgm:pt>
    <dgm:pt modelId="{1D1999B1-6BC5-407C-8BC1-836DCB067C4D}" type="pres">
      <dgm:prSet presAssocID="{276D310A-FA69-4044-9B81-EC776018EAD8}" presName="LevelTwoTextNode" presStyleLbl="node2" presStyleIdx="0" presStyleCnt="2" custLinFactNeighborX="-8730" custLinFactNeighborY="-18245">
        <dgm:presLayoutVars>
          <dgm:chPref val="3"/>
        </dgm:presLayoutVars>
      </dgm:prSet>
      <dgm:spPr/>
    </dgm:pt>
    <dgm:pt modelId="{DD7F59CA-5EB2-4FF0-9D5E-94ED2FA7BB4A}" type="pres">
      <dgm:prSet presAssocID="{276D310A-FA69-4044-9B81-EC776018EAD8}" presName="level3hierChild" presStyleCnt="0"/>
      <dgm:spPr/>
    </dgm:pt>
    <dgm:pt modelId="{44F58054-C6AA-4317-A00E-B72212CA0B8A}" type="pres">
      <dgm:prSet presAssocID="{E10CDF0D-CAC7-43EE-9793-A60768C822D0}" presName="conn2-1" presStyleLbl="parChTrans1D3" presStyleIdx="0" presStyleCnt="2"/>
      <dgm:spPr/>
    </dgm:pt>
    <dgm:pt modelId="{8C342BFC-9AD7-41D5-BE88-B7505E030F1A}" type="pres">
      <dgm:prSet presAssocID="{E10CDF0D-CAC7-43EE-9793-A60768C822D0}" presName="connTx" presStyleLbl="parChTrans1D3" presStyleIdx="0" presStyleCnt="2"/>
      <dgm:spPr/>
    </dgm:pt>
    <dgm:pt modelId="{08A2CD0F-93DF-4CB1-BDE6-984B591A2F02}" type="pres">
      <dgm:prSet presAssocID="{548C987A-87F7-41AD-9604-4EF9AA42D30E}" presName="root2" presStyleCnt="0"/>
      <dgm:spPr/>
    </dgm:pt>
    <dgm:pt modelId="{3B37C825-CA17-49FE-9093-17FA52394EA5}" type="pres">
      <dgm:prSet presAssocID="{548C987A-87F7-41AD-9604-4EF9AA42D30E}" presName="LevelTwoTextNode" presStyleLbl="node3" presStyleIdx="0" presStyleCnt="2" custLinFactNeighborX="-5453" custLinFactNeighborY="-53577">
        <dgm:presLayoutVars>
          <dgm:chPref val="3"/>
        </dgm:presLayoutVars>
      </dgm:prSet>
      <dgm:spPr/>
    </dgm:pt>
    <dgm:pt modelId="{A80D25BD-9D9C-4B8D-BAEC-FA36D955CCC2}" type="pres">
      <dgm:prSet presAssocID="{548C987A-87F7-41AD-9604-4EF9AA42D30E}" presName="level3hierChild" presStyleCnt="0"/>
      <dgm:spPr/>
    </dgm:pt>
    <dgm:pt modelId="{D4820B9F-70D8-4537-9916-26F705E11EF5}" type="pres">
      <dgm:prSet presAssocID="{FCEDE7AE-67FE-40FA-A222-1ACA711CF52B}" presName="conn2-1" presStyleLbl="parChTrans1D3" presStyleIdx="1" presStyleCnt="2"/>
      <dgm:spPr/>
    </dgm:pt>
    <dgm:pt modelId="{966FB622-C3C4-400D-B44C-46CF2A8A78DC}" type="pres">
      <dgm:prSet presAssocID="{FCEDE7AE-67FE-40FA-A222-1ACA711CF52B}" presName="connTx" presStyleLbl="parChTrans1D3" presStyleIdx="1" presStyleCnt="2"/>
      <dgm:spPr/>
    </dgm:pt>
    <dgm:pt modelId="{D2554268-03A7-42CF-80AA-F21508F3102B}" type="pres">
      <dgm:prSet presAssocID="{0D06D107-9EA6-4B00-944C-D623D634B485}" presName="root2" presStyleCnt="0"/>
      <dgm:spPr/>
    </dgm:pt>
    <dgm:pt modelId="{E486C294-0D3D-4017-B249-C03FCA586556}" type="pres">
      <dgm:prSet presAssocID="{0D06D107-9EA6-4B00-944C-D623D634B485}" presName="LevelTwoTextNode" presStyleLbl="node3" presStyleIdx="1" presStyleCnt="2" custLinFactNeighborX="-5453" custLinFactNeighborY="-52646">
        <dgm:presLayoutVars>
          <dgm:chPref val="3"/>
        </dgm:presLayoutVars>
      </dgm:prSet>
      <dgm:spPr/>
    </dgm:pt>
    <dgm:pt modelId="{A6E4FCB0-9BFB-4C91-82DE-622A25227F79}" type="pres">
      <dgm:prSet presAssocID="{0D06D107-9EA6-4B00-944C-D623D634B485}" presName="level3hierChild" presStyleCnt="0"/>
      <dgm:spPr/>
    </dgm:pt>
    <dgm:pt modelId="{5C5AEAEC-C798-4DB5-BEBB-CC6E8E84E026}" type="pres">
      <dgm:prSet presAssocID="{63C64542-2FBF-43CF-90E1-E41438212AFE}" presName="root1" presStyleCnt="0"/>
      <dgm:spPr/>
    </dgm:pt>
    <dgm:pt modelId="{4CC008F2-DFD5-47A4-961C-64D67D3E6420}" type="pres">
      <dgm:prSet presAssocID="{63C64542-2FBF-43CF-90E1-E41438212AFE}" presName="LevelOneTextNode" presStyleLbl="node0" presStyleIdx="2" presStyleCnt="3" custLinFactNeighborX="-55489" custLinFactNeighborY="140">
        <dgm:presLayoutVars>
          <dgm:chPref val="3"/>
        </dgm:presLayoutVars>
      </dgm:prSet>
      <dgm:spPr/>
    </dgm:pt>
    <dgm:pt modelId="{7639D317-A001-496F-AA4F-B57DAEA2C40F}" type="pres">
      <dgm:prSet presAssocID="{63C64542-2FBF-43CF-90E1-E41438212AFE}" presName="level2hierChild" presStyleCnt="0"/>
      <dgm:spPr/>
    </dgm:pt>
    <dgm:pt modelId="{2E10CF57-EC59-457E-9CBE-282AA74848CA}" type="pres">
      <dgm:prSet presAssocID="{6458EB8C-325E-43AD-99F1-344CE9F5B5DC}" presName="conn2-1" presStyleLbl="parChTrans1D2" presStyleIdx="1" presStyleCnt="2"/>
      <dgm:spPr/>
    </dgm:pt>
    <dgm:pt modelId="{F108C26A-8F5B-4875-A480-6D7F00B5E630}" type="pres">
      <dgm:prSet presAssocID="{6458EB8C-325E-43AD-99F1-344CE9F5B5DC}" presName="connTx" presStyleLbl="parChTrans1D2" presStyleIdx="1" presStyleCnt="2"/>
      <dgm:spPr/>
    </dgm:pt>
    <dgm:pt modelId="{7EEDCD95-7136-4202-BF2E-7C859FA4524F}" type="pres">
      <dgm:prSet presAssocID="{15C325D8-2EF7-4DA8-9309-B147F7DF33FA}" presName="root2" presStyleCnt="0"/>
      <dgm:spPr/>
    </dgm:pt>
    <dgm:pt modelId="{3F665C53-E0E2-4EBE-AC3C-648575778E02}" type="pres">
      <dgm:prSet presAssocID="{15C325D8-2EF7-4DA8-9309-B147F7DF33FA}" presName="LevelTwoTextNode" presStyleLbl="node2" presStyleIdx="1" presStyleCnt="2" custLinFactX="34547" custLinFactNeighborX="100000" custLinFactNeighborY="1564">
        <dgm:presLayoutVars>
          <dgm:chPref val="3"/>
        </dgm:presLayoutVars>
      </dgm:prSet>
      <dgm:spPr/>
    </dgm:pt>
    <dgm:pt modelId="{35D1F396-2687-4A19-AABD-CD2E633A7D41}" type="pres">
      <dgm:prSet presAssocID="{15C325D8-2EF7-4DA8-9309-B147F7DF33FA}" presName="level3hierChild" presStyleCnt="0"/>
      <dgm:spPr/>
    </dgm:pt>
  </dgm:ptLst>
  <dgm:cxnLst>
    <dgm:cxn modelId="{1AE0BF03-1B47-492F-A0D0-42B5A0EC052A}" type="presOf" srcId="{15C325D8-2EF7-4DA8-9309-B147F7DF33FA}" destId="{3F665C53-E0E2-4EBE-AC3C-648575778E02}" srcOrd="0" destOrd="0" presId="urn:microsoft.com/office/officeart/2005/8/layout/hierarchy2"/>
    <dgm:cxn modelId="{7596BD10-BDD9-4D0B-A677-58FA9ED76B0E}" type="presOf" srcId="{FCEDE7AE-67FE-40FA-A222-1ACA711CF52B}" destId="{966FB622-C3C4-400D-B44C-46CF2A8A78DC}" srcOrd="1" destOrd="0" presId="urn:microsoft.com/office/officeart/2005/8/layout/hierarchy2"/>
    <dgm:cxn modelId="{4FAC4826-ECDF-4190-ABEE-85F944E956F1}" type="presOf" srcId="{276D310A-FA69-4044-9B81-EC776018EAD8}" destId="{1D1999B1-6BC5-407C-8BC1-836DCB067C4D}" srcOrd="0" destOrd="0" presId="urn:microsoft.com/office/officeart/2005/8/layout/hierarchy2"/>
    <dgm:cxn modelId="{E00BFF36-A2E2-490E-8BE4-9B7A922617A9}" type="presOf" srcId="{548C987A-87F7-41AD-9604-4EF9AA42D30E}" destId="{3B37C825-CA17-49FE-9093-17FA52394EA5}" srcOrd="0" destOrd="0" presId="urn:microsoft.com/office/officeart/2005/8/layout/hierarchy2"/>
    <dgm:cxn modelId="{F6A1CD68-B045-4B47-A713-58A60D9A42D4}" type="presOf" srcId="{E10CDF0D-CAC7-43EE-9793-A60768C822D0}" destId="{8C342BFC-9AD7-41D5-BE88-B7505E030F1A}" srcOrd="1" destOrd="0" presId="urn:microsoft.com/office/officeart/2005/8/layout/hierarchy2"/>
    <dgm:cxn modelId="{B1D82B4D-6F79-4EC2-BF6A-CE868FC3230B}" srcId="{1C589C0D-AE95-4D07-B915-0411CDEFC664}" destId="{54E5AF32-314A-45E5-90D7-EFA87A6E25D4}" srcOrd="1" destOrd="0" parTransId="{ED2C5E49-4F6F-4488-BA7B-742CBC7C4EA6}" sibTransId="{DADD4AED-2F98-4E87-9BB1-FAC8CC58D3C0}"/>
    <dgm:cxn modelId="{BCE0DA4E-FE6A-49FD-97BF-CA68CBDC4731}" type="presOf" srcId="{E10CDF0D-CAC7-43EE-9793-A60768C822D0}" destId="{44F58054-C6AA-4317-A00E-B72212CA0B8A}" srcOrd="0" destOrd="0" presId="urn:microsoft.com/office/officeart/2005/8/layout/hierarchy2"/>
    <dgm:cxn modelId="{A553257A-DF11-4A13-9018-84DDC69CDA7D}" type="presOf" srcId="{4343BEEB-D2EB-4A9A-871A-77AABBBC6E54}" destId="{9FED2580-E125-4188-B5E1-46DEC3AF694A}" srcOrd="0" destOrd="0" presId="urn:microsoft.com/office/officeart/2005/8/layout/hierarchy2"/>
    <dgm:cxn modelId="{8740D583-0BCD-475B-AECA-8B9B37F19205}" type="presOf" srcId="{0D06D107-9EA6-4B00-944C-D623D634B485}" destId="{E486C294-0D3D-4017-B249-C03FCA586556}" srcOrd="0" destOrd="0" presId="urn:microsoft.com/office/officeart/2005/8/layout/hierarchy2"/>
    <dgm:cxn modelId="{363ABD86-4958-4353-A34D-7240362DBD16}" type="presOf" srcId="{6458EB8C-325E-43AD-99F1-344CE9F5B5DC}" destId="{F108C26A-8F5B-4875-A480-6D7F00B5E630}" srcOrd="1" destOrd="0" presId="urn:microsoft.com/office/officeart/2005/8/layout/hierarchy2"/>
    <dgm:cxn modelId="{965BCC86-E2B9-4568-A2E5-D68CD70531B2}" srcId="{54E5AF32-314A-45E5-90D7-EFA87A6E25D4}" destId="{276D310A-FA69-4044-9B81-EC776018EAD8}" srcOrd="0" destOrd="0" parTransId="{FE88DD9F-F3F2-4C69-A6AD-CC31FD6008E1}" sibTransId="{F480D2EF-A6B8-4BFC-AD2E-0F8ADD0F6941}"/>
    <dgm:cxn modelId="{A34E8F87-1703-4ECF-B5F4-0F5AFB31FFD8}" type="presOf" srcId="{FE88DD9F-F3F2-4C69-A6AD-CC31FD6008E1}" destId="{8F6990AE-5E71-4334-9AFF-0B2B94B08C9D}" srcOrd="1" destOrd="0" presId="urn:microsoft.com/office/officeart/2005/8/layout/hierarchy2"/>
    <dgm:cxn modelId="{DEB9718F-891E-4DD4-B8E5-9941DC66961E}" srcId="{63C64542-2FBF-43CF-90E1-E41438212AFE}" destId="{15C325D8-2EF7-4DA8-9309-B147F7DF33FA}" srcOrd="0" destOrd="0" parTransId="{6458EB8C-325E-43AD-99F1-344CE9F5B5DC}" sibTransId="{EC05791B-F290-4B89-8F5C-680200944320}"/>
    <dgm:cxn modelId="{04CDA7AB-D9E3-404C-8D81-5F0787B3AB95}" srcId="{1C589C0D-AE95-4D07-B915-0411CDEFC664}" destId="{4343BEEB-D2EB-4A9A-871A-77AABBBC6E54}" srcOrd="0" destOrd="0" parTransId="{0296AE52-9340-4948-B1A3-A29B9A72051E}" sibTransId="{2C3E5D5A-F2A4-48C6-940D-57ADEFD2F99C}"/>
    <dgm:cxn modelId="{302DAEB4-A98C-4F62-83D6-88B0F8648DFB}" type="presOf" srcId="{54E5AF32-314A-45E5-90D7-EFA87A6E25D4}" destId="{F923B80E-4686-4716-9384-BFB0CA6EB9C8}" srcOrd="0" destOrd="0" presId="urn:microsoft.com/office/officeart/2005/8/layout/hierarchy2"/>
    <dgm:cxn modelId="{409C65B6-C735-454D-A7AE-7C0C0176FBC6}" type="presOf" srcId="{63C64542-2FBF-43CF-90E1-E41438212AFE}" destId="{4CC008F2-DFD5-47A4-961C-64D67D3E6420}" srcOrd="0" destOrd="0" presId="urn:microsoft.com/office/officeart/2005/8/layout/hierarchy2"/>
    <dgm:cxn modelId="{CEE650BC-33A1-4E97-883F-FDAF209CBD8E}" type="presOf" srcId="{1C589C0D-AE95-4D07-B915-0411CDEFC664}" destId="{EDB00D17-5970-4394-AE9D-008FA6062039}" srcOrd="0" destOrd="0" presId="urn:microsoft.com/office/officeart/2005/8/layout/hierarchy2"/>
    <dgm:cxn modelId="{01BE71CB-FD1E-4FCA-9057-8D793D991BCC}" srcId="{276D310A-FA69-4044-9B81-EC776018EAD8}" destId="{548C987A-87F7-41AD-9604-4EF9AA42D30E}" srcOrd="0" destOrd="0" parTransId="{E10CDF0D-CAC7-43EE-9793-A60768C822D0}" sibTransId="{4C7EA9CA-C89E-4CA8-A6ED-C8F0A0F0AD8A}"/>
    <dgm:cxn modelId="{149800CE-8690-4BEB-9278-CBE18EBA49FE}" srcId="{1C589C0D-AE95-4D07-B915-0411CDEFC664}" destId="{63C64542-2FBF-43CF-90E1-E41438212AFE}" srcOrd="2" destOrd="0" parTransId="{6262E267-121F-4E45-BE49-8700BF9FEFEE}" sibTransId="{A650AAEA-D8DF-421F-B7E4-8836B12C7824}"/>
    <dgm:cxn modelId="{057391F2-6915-4044-B4E4-2F0618745C27}" type="presOf" srcId="{FCEDE7AE-67FE-40FA-A222-1ACA711CF52B}" destId="{D4820B9F-70D8-4537-9916-26F705E11EF5}" srcOrd="0" destOrd="0" presId="urn:microsoft.com/office/officeart/2005/8/layout/hierarchy2"/>
    <dgm:cxn modelId="{570847F4-29E1-42DF-AF2A-9640F8978C76}" type="presOf" srcId="{6458EB8C-325E-43AD-99F1-344CE9F5B5DC}" destId="{2E10CF57-EC59-457E-9CBE-282AA74848CA}" srcOrd="0" destOrd="0" presId="urn:microsoft.com/office/officeart/2005/8/layout/hierarchy2"/>
    <dgm:cxn modelId="{4C9419F8-1745-4BE8-A5B8-93AD2AC6757E}" type="presOf" srcId="{FE88DD9F-F3F2-4C69-A6AD-CC31FD6008E1}" destId="{383416D3-920B-49B4-99C1-2AC885307F23}" srcOrd="0" destOrd="0" presId="urn:microsoft.com/office/officeart/2005/8/layout/hierarchy2"/>
    <dgm:cxn modelId="{BDC6D1FD-AABB-4042-AD0F-19098CCD3CDD}" srcId="{276D310A-FA69-4044-9B81-EC776018EAD8}" destId="{0D06D107-9EA6-4B00-944C-D623D634B485}" srcOrd="1" destOrd="0" parTransId="{FCEDE7AE-67FE-40FA-A222-1ACA711CF52B}" sibTransId="{FCFD499F-53DF-4732-9085-ECDF15FCD00E}"/>
    <dgm:cxn modelId="{A097422E-C5A5-4084-80C3-AD6E0E921EB5}" type="presParOf" srcId="{EDB00D17-5970-4394-AE9D-008FA6062039}" destId="{25E9C8D8-2D4F-4E6B-B9A5-F06038C8801C}" srcOrd="0" destOrd="0" presId="urn:microsoft.com/office/officeart/2005/8/layout/hierarchy2"/>
    <dgm:cxn modelId="{B9EA4DD5-66AC-4269-A029-2588EABEA9F9}" type="presParOf" srcId="{25E9C8D8-2D4F-4E6B-B9A5-F06038C8801C}" destId="{9FED2580-E125-4188-B5E1-46DEC3AF694A}" srcOrd="0" destOrd="0" presId="urn:microsoft.com/office/officeart/2005/8/layout/hierarchy2"/>
    <dgm:cxn modelId="{4DBEDC84-C4A4-4DED-A8C8-125B458B1A0E}" type="presParOf" srcId="{25E9C8D8-2D4F-4E6B-B9A5-F06038C8801C}" destId="{D9830B46-391F-4D32-B21F-D9C1D58323CF}" srcOrd="1" destOrd="0" presId="urn:microsoft.com/office/officeart/2005/8/layout/hierarchy2"/>
    <dgm:cxn modelId="{D38994D6-5966-4613-B7EB-CE26DD0A549C}" type="presParOf" srcId="{EDB00D17-5970-4394-AE9D-008FA6062039}" destId="{4F2BE176-E62E-4EBA-AC10-56E000445795}" srcOrd="1" destOrd="0" presId="urn:microsoft.com/office/officeart/2005/8/layout/hierarchy2"/>
    <dgm:cxn modelId="{A6797853-A335-43A6-BDE4-3954C6B34E55}" type="presParOf" srcId="{4F2BE176-E62E-4EBA-AC10-56E000445795}" destId="{F923B80E-4686-4716-9384-BFB0CA6EB9C8}" srcOrd="0" destOrd="0" presId="urn:microsoft.com/office/officeart/2005/8/layout/hierarchy2"/>
    <dgm:cxn modelId="{10ABE3DA-6306-49FF-81EA-2F7EAA699E9A}" type="presParOf" srcId="{4F2BE176-E62E-4EBA-AC10-56E000445795}" destId="{16C794DC-CBDB-434C-8B5A-F553D13247E5}" srcOrd="1" destOrd="0" presId="urn:microsoft.com/office/officeart/2005/8/layout/hierarchy2"/>
    <dgm:cxn modelId="{8112DBEB-820D-4092-B0C6-6C461F4418D9}" type="presParOf" srcId="{16C794DC-CBDB-434C-8B5A-F553D13247E5}" destId="{383416D3-920B-49B4-99C1-2AC885307F23}" srcOrd="0" destOrd="0" presId="urn:microsoft.com/office/officeart/2005/8/layout/hierarchy2"/>
    <dgm:cxn modelId="{52F5C520-5421-4980-AA6A-561CCEB95F19}" type="presParOf" srcId="{383416D3-920B-49B4-99C1-2AC885307F23}" destId="{8F6990AE-5E71-4334-9AFF-0B2B94B08C9D}" srcOrd="0" destOrd="0" presId="urn:microsoft.com/office/officeart/2005/8/layout/hierarchy2"/>
    <dgm:cxn modelId="{793D552B-3E27-4C62-9E6D-9A096FA522D9}" type="presParOf" srcId="{16C794DC-CBDB-434C-8B5A-F553D13247E5}" destId="{1E1D2F9B-0207-44D4-8D7D-CA9DE6FAB97A}" srcOrd="1" destOrd="0" presId="urn:microsoft.com/office/officeart/2005/8/layout/hierarchy2"/>
    <dgm:cxn modelId="{0F3453EF-6C13-4A83-9537-4B48AB376FCB}" type="presParOf" srcId="{1E1D2F9B-0207-44D4-8D7D-CA9DE6FAB97A}" destId="{1D1999B1-6BC5-407C-8BC1-836DCB067C4D}" srcOrd="0" destOrd="0" presId="urn:microsoft.com/office/officeart/2005/8/layout/hierarchy2"/>
    <dgm:cxn modelId="{17FBE413-FD81-4F9F-A796-09CDBE013FC3}" type="presParOf" srcId="{1E1D2F9B-0207-44D4-8D7D-CA9DE6FAB97A}" destId="{DD7F59CA-5EB2-4FF0-9D5E-94ED2FA7BB4A}" srcOrd="1" destOrd="0" presId="urn:microsoft.com/office/officeart/2005/8/layout/hierarchy2"/>
    <dgm:cxn modelId="{EF59F3DE-D660-4013-8C0D-25CC216B202E}" type="presParOf" srcId="{DD7F59CA-5EB2-4FF0-9D5E-94ED2FA7BB4A}" destId="{44F58054-C6AA-4317-A00E-B72212CA0B8A}" srcOrd="0" destOrd="0" presId="urn:microsoft.com/office/officeart/2005/8/layout/hierarchy2"/>
    <dgm:cxn modelId="{63D5D983-5359-4747-AA0B-9F40FADF6ADD}" type="presParOf" srcId="{44F58054-C6AA-4317-A00E-B72212CA0B8A}" destId="{8C342BFC-9AD7-41D5-BE88-B7505E030F1A}" srcOrd="0" destOrd="0" presId="urn:microsoft.com/office/officeart/2005/8/layout/hierarchy2"/>
    <dgm:cxn modelId="{243D208A-C17B-458D-B405-730F185DE66C}" type="presParOf" srcId="{DD7F59CA-5EB2-4FF0-9D5E-94ED2FA7BB4A}" destId="{08A2CD0F-93DF-4CB1-BDE6-984B591A2F02}" srcOrd="1" destOrd="0" presId="urn:microsoft.com/office/officeart/2005/8/layout/hierarchy2"/>
    <dgm:cxn modelId="{A0ADB2A2-761B-4DCA-91DE-6B42D863A8B9}" type="presParOf" srcId="{08A2CD0F-93DF-4CB1-BDE6-984B591A2F02}" destId="{3B37C825-CA17-49FE-9093-17FA52394EA5}" srcOrd="0" destOrd="0" presId="urn:microsoft.com/office/officeart/2005/8/layout/hierarchy2"/>
    <dgm:cxn modelId="{393A76BE-EDD4-4093-B3FC-E6D1B6373095}" type="presParOf" srcId="{08A2CD0F-93DF-4CB1-BDE6-984B591A2F02}" destId="{A80D25BD-9D9C-4B8D-BAEC-FA36D955CCC2}" srcOrd="1" destOrd="0" presId="urn:microsoft.com/office/officeart/2005/8/layout/hierarchy2"/>
    <dgm:cxn modelId="{FCFA0FA1-3C6E-4F82-8F6E-00AA2CB77828}" type="presParOf" srcId="{DD7F59CA-5EB2-4FF0-9D5E-94ED2FA7BB4A}" destId="{D4820B9F-70D8-4537-9916-26F705E11EF5}" srcOrd="2" destOrd="0" presId="urn:microsoft.com/office/officeart/2005/8/layout/hierarchy2"/>
    <dgm:cxn modelId="{0C448ED1-D496-4257-9383-E10D49C296F5}" type="presParOf" srcId="{D4820B9F-70D8-4537-9916-26F705E11EF5}" destId="{966FB622-C3C4-400D-B44C-46CF2A8A78DC}" srcOrd="0" destOrd="0" presId="urn:microsoft.com/office/officeart/2005/8/layout/hierarchy2"/>
    <dgm:cxn modelId="{7A4130A4-7E14-43A0-A7C5-21F214F91F71}" type="presParOf" srcId="{DD7F59CA-5EB2-4FF0-9D5E-94ED2FA7BB4A}" destId="{D2554268-03A7-42CF-80AA-F21508F3102B}" srcOrd="3" destOrd="0" presId="urn:microsoft.com/office/officeart/2005/8/layout/hierarchy2"/>
    <dgm:cxn modelId="{104A0996-1BB2-4AC1-8C96-A57C44737008}" type="presParOf" srcId="{D2554268-03A7-42CF-80AA-F21508F3102B}" destId="{E486C294-0D3D-4017-B249-C03FCA586556}" srcOrd="0" destOrd="0" presId="urn:microsoft.com/office/officeart/2005/8/layout/hierarchy2"/>
    <dgm:cxn modelId="{11D294A3-ADAA-401E-975E-AB67D4BD8F0E}" type="presParOf" srcId="{D2554268-03A7-42CF-80AA-F21508F3102B}" destId="{A6E4FCB0-9BFB-4C91-82DE-622A25227F79}" srcOrd="1" destOrd="0" presId="urn:microsoft.com/office/officeart/2005/8/layout/hierarchy2"/>
    <dgm:cxn modelId="{5FFF2CF1-9DA2-4BEA-B137-783D3D98169F}" type="presParOf" srcId="{EDB00D17-5970-4394-AE9D-008FA6062039}" destId="{5C5AEAEC-C798-4DB5-BEBB-CC6E8E84E026}" srcOrd="2" destOrd="0" presId="urn:microsoft.com/office/officeart/2005/8/layout/hierarchy2"/>
    <dgm:cxn modelId="{4C05A438-56F8-447F-8F73-ED15537ED78E}" type="presParOf" srcId="{5C5AEAEC-C798-4DB5-BEBB-CC6E8E84E026}" destId="{4CC008F2-DFD5-47A4-961C-64D67D3E6420}" srcOrd="0" destOrd="0" presId="urn:microsoft.com/office/officeart/2005/8/layout/hierarchy2"/>
    <dgm:cxn modelId="{690107D6-56FF-4097-B454-5199CCCFC18E}" type="presParOf" srcId="{5C5AEAEC-C798-4DB5-BEBB-CC6E8E84E026}" destId="{7639D317-A001-496F-AA4F-B57DAEA2C40F}" srcOrd="1" destOrd="0" presId="urn:microsoft.com/office/officeart/2005/8/layout/hierarchy2"/>
    <dgm:cxn modelId="{9EC3FF59-3A56-45C4-B31C-1F180916902F}" type="presParOf" srcId="{7639D317-A001-496F-AA4F-B57DAEA2C40F}" destId="{2E10CF57-EC59-457E-9CBE-282AA74848CA}" srcOrd="0" destOrd="0" presId="urn:microsoft.com/office/officeart/2005/8/layout/hierarchy2"/>
    <dgm:cxn modelId="{64BB30BE-3F9A-4B84-A603-B02065101C3D}" type="presParOf" srcId="{2E10CF57-EC59-457E-9CBE-282AA74848CA}" destId="{F108C26A-8F5B-4875-A480-6D7F00B5E630}" srcOrd="0" destOrd="0" presId="urn:microsoft.com/office/officeart/2005/8/layout/hierarchy2"/>
    <dgm:cxn modelId="{9EC83133-4C57-4F29-8368-E851641399B9}" type="presParOf" srcId="{7639D317-A001-496F-AA4F-B57DAEA2C40F}" destId="{7EEDCD95-7136-4202-BF2E-7C859FA4524F}" srcOrd="1" destOrd="0" presId="urn:microsoft.com/office/officeart/2005/8/layout/hierarchy2"/>
    <dgm:cxn modelId="{014E5806-F703-46AA-8E13-A3D9351A2CFE}" type="presParOf" srcId="{7EEDCD95-7136-4202-BF2E-7C859FA4524F}" destId="{3F665C53-E0E2-4EBE-AC3C-648575778E02}" srcOrd="0" destOrd="0" presId="urn:microsoft.com/office/officeart/2005/8/layout/hierarchy2"/>
    <dgm:cxn modelId="{FE86F9CB-9648-4B4D-B56B-FE1230D039AC}" type="presParOf" srcId="{7EEDCD95-7136-4202-BF2E-7C859FA4524F}" destId="{35D1F396-2687-4A19-AABD-CD2E633A7D4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D2580-E125-4188-B5E1-46DEC3AF694A}">
      <dsp:nvSpPr>
        <dsp:cNvPr id="0" name=""/>
        <dsp:cNvSpPr/>
      </dsp:nvSpPr>
      <dsp:spPr>
        <a:xfrm>
          <a:off x="0" y="0"/>
          <a:ext cx="2325533" cy="116276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Cheaper and more ample access to credit</a:t>
          </a:r>
        </a:p>
      </dsp:txBody>
      <dsp:txXfrm>
        <a:off x="34056" y="34056"/>
        <a:ext cx="2257421" cy="1094654"/>
      </dsp:txXfrm>
    </dsp:sp>
    <dsp:sp modelId="{F923B80E-4686-4716-9384-BFB0CA6EB9C8}">
      <dsp:nvSpPr>
        <dsp:cNvPr id="0" name=""/>
        <dsp:cNvSpPr/>
      </dsp:nvSpPr>
      <dsp:spPr>
        <a:xfrm>
          <a:off x="9" y="1281488"/>
          <a:ext cx="2325533" cy="116276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Administrative advantages (ability to bypass red tape) </a:t>
          </a:r>
        </a:p>
      </dsp:txBody>
      <dsp:txXfrm>
        <a:off x="34065" y="1315544"/>
        <a:ext cx="2257421" cy="1094654"/>
      </dsp:txXfrm>
    </dsp:sp>
    <dsp:sp modelId="{383416D3-920B-49B4-99C1-2AC885307F23}">
      <dsp:nvSpPr>
        <dsp:cNvPr id="0" name=""/>
        <dsp:cNvSpPr/>
      </dsp:nvSpPr>
      <dsp:spPr>
        <a:xfrm rot="21194319">
          <a:off x="2320977" y="1758336"/>
          <a:ext cx="1312941" cy="54492"/>
        </a:xfrm>
        <a:custGeom>
          <a:avLst/>
          <a:gdLst/>
          <a:ahLst/>
          <a:cxnLst/>
          <a:rect l="0" t="0" r="0" b="0"/>
          <a:pathLst>
            <a:path>
              <a:moveTo>
                <a:pt x="0" y="27246"/>
              </a:moveTo>
              <a:lnTo>
                <a:pt x="1312941" y="27246"/>
              </a:lnTo>
            </a:path>
          </a:pathLst>
        </a:custGeom>
        <a:noFill/>
        <a:ln w="25400" cap="flat" cmpd="sng" algn="ctr">
          <a:solidFill>
            <a:schemeClr val="bg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944624" y="1752759"/>
        <a:ext cx="65647" cy="65647"/>
      </dsp:txXfrm>
    </dsp:sp>
    <dsp:sp modelId="{1D1999B1-6BC5-407C-8BC1-836DCB067C4D}">
      <dsp:nvSpPr>
        <dsp:cNvPr id="0" name=""/>
        <dsp:cNvSpPr/>
      </dsp:nvSpPr>
      <dsp:spPr>
        <a:xfrm>
          <a:off x="3629353" y="1126910"/>
          <a:ext cx="2325533" cy="1162766"/>
        </a:xfrm>
        <a:prstGeom prst="roundRect">
          <a:avLst>
            <a:gd name="adj" fmla="val 10000"/>
          </a:avLst>
        </a:prstGeom>
        <a:solidFill>
          <a:schemeClr val="accent6">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Inefficient allocation of resources </a:t>
          </a:r>
        </a:p>
      </dsp:txBody>
      <dsp:txXfrm>
        <a:off x="3663409" y="1160966"/>
        <a:ext cx="2257421" cy="1094654"/>
      </dsp:txXfrm>
    </dsp:sp>
    <dsp:sp modelId="{44F58054-C6AA-4317-A00E-B72212CA0B8A}">
      <dsp:nvSpPr>
        <dsp:cNvPr id="0" name=""/>
        <dsp:cNvSpPr/>
      </dsp:nvSpPr>
      <dsp:spPr>
        <a:xfrm rot="18779738">
          <a:off x="5720189" y="1141337"/>
          <a:ext cx="1475815" cy="54492"/>
        </a:xfrm>
        <a:custGeom>
          <a:avLst/>
          <a:gdLst/>
          <a:ahLst/>
          <a:cxnLst/>
          <a:rect l="0" t="0" r="0" b="0"/>
          <a:pathLst>
            <a:path>
              <a:moveTo>
                <a:pt x="0" y="27246"/>
              </a:moveTo>
              <a:lnTo>
                <a:pt x="1475815" y="27246"/>
              </a:lnTo>
            </a:path>
          </a:pathLst>
        </a:custGeom>
        <a:noFill/>
        <a:ln w="25400" cap="flat" cmpd="sng" algn="ctr">
          <a:solidFill>
            <a:schemeClr val="bg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6421201" y="1131688"/>
        <a:ext cx="73790" cy="73790"/>
      </dsp:txXfrm>
    </dsp:sp>
    <dsp:sp modelId="{3B37C825-CA17-49FE-9093-17FA52394EA5}">
      <dsp:nvSpPr>
        <dsp:cNvPr id="0" name=""/>
        <dsp:cNvSpPr/>
      </dsp:nvSpPr>
      <dsp:spPr>
        <a:xfrm>
          <a:off x="6961307" y="47490"/>
          <a:ext cx="2325533" cy="1162766"/>
        </a:xfrm>
        <a:prstGeom prst="roundRect">
          <a:avLst>
            <a:gd name="adj" fmla="val 10000"/>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Reduced private sector investment</a:t>
          </a:r>
        </a:p>
      </dsp:txBody>
      <dsp:txXfrm>
        <a:off x="6995363" y="81546"/>
        <a:ext cx="2257421" cy="1094654"/>
      </dsp:txXfrm>
    </dsp:sp>
    <dsp:sp modelId="{D4820B9F-70D8-4537-9916-26F705E11EF5}">
      <dsp:nvSpPr>
        <dsp:cNvPr id="0" name=""/>
        <dsp:cNvSpPr/>
      </dsp:nvSpPr>
      <dsp:spPr>
        <a:xfrm rot="896550">
          <a:off x="5937275" y="1815341"/>
          <a:ext cx="1041644" cy="54492"/>
        </a:xfrm>
        <a:custGeom>
          <a:avLst/>
          <a:gdLst/>
          <a:ahLst/>
          <a:cxnLst/>
          <a:rect l="0" t="0" r="0" b="0"/>
          <a:pathLst>
            <a:path>
              <a:moveTo>
                <a:pt x="0" y="27246"/>
              </a:moveTo>
              <a:lnTo>
                <a:pt x="1041644" y="27246"/>
              </a:lnTo>
            </a:path>
          </a:pathLst>
        </a:custGeom>
        <a:noFill/>
        <a:ln w="25400" cap="flat" cmpd="sng" algn="ctr">
          <a:solidFill>
            <a:schemeClr val="bg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32056" y="1816546"/>
        <a:ext cx="52082" cy="52082"/>
      </dsp:txXfrm>
    </dsp:sp>
    <dsp:sp modelId="{E486C294-0D3D-4017-B249-C03FCA586556}">
      <dsp:nvSpPr>
        <dsp:cNvPr id="0" name=""/>
        <dsp:cNvSpPr/>
      </dsp:nvSpPr>
      <dsp:spPr>
        <a:xfrm>
          <a:off x="6961307" y="1395497"/>
          <a:ext cx="2325533" cy="1162766"/>
        </a:xfrm>
        <a:prstGeom prst="roundRect">
          <a:avLst>
            <a:gd name="adj" fmla="val 10000"/>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Reduced entry/dynamism </a:t>
          </a:r>
        </a:p>
      </dsp:txBody>
      <dsp:txXfrm>
        <a:off x="6995363" y="1429553"/>
        <a:ext cx="2257421" cy="1094654"/>
      </dsp:txXfrm>
    </dsp:sp>
    <dsp:sp modelId="{4CC008F2-DFD5-47A4-961C-64D67D3E6420}">
      <dsp:nvSpPr>
        <dsp:cNvPr id="0" name=""/>
        <dsp:cNvSpPr/>
      </dsp:nvSpPr>
      <dsp:spPr>
        <a:xfrm>
          <a:off x="0" y="2677866"/>
          <a:ext cx="2325533" cy="116276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Large capital and market share upon entry</a:t>
          </a:r>
        </a:p>
      </dsp:txBody>
      <dsp:txXfrm>
        <a:off x="34056" y="2711922"/>
        <a:ext cx="2257421" cy="1094654"/>
      </dsp:txXfrm>
    </dsp:sp>
    <dsp:sp modelId="{2E10CF57-EC59-457E-9CBE-282AA74848CA}">
      <dsp:nvSpPr>
        <dsp:cNvPr id="0" name=""/>
        <dsp:cNvSpPr/>
      </dsp:nvSpPr>
      <dsp:spPr>
        <a:xfrm rot="184">
          <a:off x="2325533" y="3232127"/>
          <a:ext cx="4635774" cy="54492"/>
        </a:xfrm>
        <a:custGeom>
          <a:avLst/>
          <a:gdLst/>
          <a:ahLst/>
          <a:cxnLst/>
          <a:rect l="0" t="0" r="0" b="0"/>
          <a:pathLst>
            <a:path>
              <a:moveTo>
                <a:pt x="0" y="27246"/>
              </a:moveTo>
              <a:lnTo>
                <a:pt x="4635774" y="27246"/>
              </a:lnTo>
            </a:path>
          </a:pathLst>
        </a:custGeom>
        <a:noFill/>
        <a:ln w="25400" cap="flat" cmpd="sng" algn="ctr">
          <a:solidFill>
            <a:schemeClr val="bg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7526" y="3143479"/>
        <a:ext cx="231788" cy="231788"/>
      </dsp:txXfrm>
    </dsp:sp>
    <dsp:sp modelId="{3F665C53-E0E2-4EBE-AC3C-648575778E02}">
      <dsp:nvSpPr>
        <dsp:cNvPr id="0" name=""/>
        <dsp:cNvSpPr/>
      </dsp:nvSpPr>
      <dsp:spPr>
        <a:xfrm>
          <a:off x="6961307" y="2678114"/>
          <a:ext cx="2325533" cy="1162766"/>
        </a:xfrm>
        <a:prstGeom prst="roundRect">
          <a:avLst>
            <a:gd name="adj" fmla="val 10000"/>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Reduced competition in input and output markets</a:t>
          </a:r>
        </a:p>
      </dsp:txBody>
      <dsp:txXfrm>
        <a:off x="6995363" y="2712170"/>
        <a:ext cx="2257421" cy="10946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2"/>
            <a:ext cx="3043447" cy="464977"/>
          </a:xfrm>
          <a:prstGeom prst="rect">
            <a:avLst/>
          </a:prstGeom>
        </p:spPr>
        <p:txBody>
          <a:bodyPr vert="horz" lIns="91239" tIns="45618" rIns="91239" bIns="45618" rtlCol="0"/>
          <a:lstStyle>
            <a:lvl1pPr algn="l">
              <a:defRPr sz="1200"/>
            </a:lvl1pPr>
          </a:lstStyle>
          <a:p>
            <a:endParaRPr lang="en-US"/>
          </a:p>
        </p:txBody>
      </p:sp>
      <p:sp>
        <p:nvSpPr>
          <p:cNvPr id="4" name="Footer Placeholder 3"/>
          <p:cNvSpPr>
            <a:spLocks noGrp="1"/>
          </p:cNvSpPr>
          <p:nvPr>
            <p:ph type="ftr" sz="quarter" idx="2"/>
          </p:nvPr>
        </p:nvSpPr>
        <p:spPr>
          <a:xfrm>
            <a:off x="12" y="8842547"/>
            <a:ext cx="3043447" cy="464977"/>
          </a:xfrm>
          <a:prstGeom prst="rect">
            <a:avLst/>
          </a:prstGeom>
        </p:spPr>
        <p:txBody>
          <a:bodyPr vert="horz" lIns="91239" tIns="45618" rIns="91239" bIns="45618" rtlCol="0" anchor="b"/>
          <a:lstStyle>
            <a:lvl1pPr algn="l">
              <a:defRPr sz="1200"/>
            </a:lvl1pPr>
          </a:lstStyle>
          <a:p>
            <a:endParaRPr lang="en-US"/>
          </a:p>
        </p:txBody>
      </p:sp>
      <p:sp>
        <p:nvSpPr>
          <p:cNvPr id="5" name="Slide Number Placeholder 4"/>
          <p:cNvSpPr>
            <a:spLocks noGrp="1"/>
          </p:cNvSpPr>
          <p:nvPr>
            <p:ph type="sldNum" sz="quarter" idx="3"/>
          </p:nvPr>
        </p:nvSpPr>
        <p:spPr>
          <a:xfrm>
            <a:off x="3978075" y="8842547"/>
            <a:ext cx="3043447" cy="464977"/>
          </a:xfrm>
          <a:prstGeom prst="rect">
            <a:avLst/>
          </a:prstGeom>
        </p:spPr>
        <p:txBody>
          <a:bodyPr vert="horz" lIns="91239" tIns="45618" rIns="91239" bIns="45618" rtlCol="0" anchor="b"/>
          <a:lstStyle>
            <a:lvl1pPr algn="r">
              <a:defRPr sz="1200"/>
            </a:lvl1pPr>
          </a:lstStyle>
          <a:p>
            <a:fld id="{70787CFD-D5C7-455D-B121-683BFE13FBD4}" type="slidenum">
              <a:rPr lang="en-US" smtClean="0"/>
              <a:pPr/>
              <a:t>‹#›</a:t>
            </a:fld>
            <a:endParaRPr lang="en-US"/>
          </a:p>
        </p:txBody>
      </p:sp>
    </p:spTree>
    <p:extLst>
      <p:ext uri="{BB962C8B-B14F-4D97-AF65-F5344CB8AC3E}">
        <p14:creationId xmlns:p14="http://schemas.microsoft.com/office/powerpoint/2010/main" val="33919898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43343" cy="465455"/>
          </a:xfrm>
          <a:prstGeom prst="rect">
            <a:avLst/>
          </a:prstGeom>
        </p:spPr>
        <p:txBody>
          <a:bodyPr vert="horz" lIns="93134" tIns="46567" rIns="93134" bIns="46567" rtlCol="0"/>
          <a:lstStyle>
            <a:lvl1pPr algn="l">
              <a:defRPr sz="1200"/>
            </a:lvl1pPr>
          </a:lstStyle>
          <a:p>
            <a:endParaRPr lang="en-US"/>
          </a:p>
        </p:txBody>
      </p:sp>
      <p:sp>
        <p:nvSpPr>
          <p:cNvPr id="3" name="Date Placeholder 2"/>
          <p:cNvSpPr>
            <a:spLocks noGrp="1"/>
          </p:cNvSpPr>
          <p:nvPr>
            <p:ph type="dt" idx="1"/>
          </p:nvPr>
        </p:nvSpPr>
        <p:spPr>
          <a:xfrm>
            <a:off x="3978139" y="6"/>
            <a:ext cx="3043343" cy="465455"/>
          </a:xfrm>
          <a:prstGeom prst="rect">
            <a:avLst/>
          </a:prstGeom>
        </p:spPr>
        <p:txBody>
          <a:bodyPr vert="horz" lIns="93134" tIns="46567" rIns="93134" bIns="46567" rtlCol="0"/>
          <a:lstStyle>
            <a:lvl1pPr algn="r">
              <a:defRPr sz="1200"/>
            </a:lvl1pPr>
          </a:lstStyle>
          <a:p>
            <a:fld id="{49E4E862-E263-8B4A-AFB5-DFAAA754BCA9}" type="datetime1">
              <a:rPr lang="en-US" smtClean="0"/>
              <a:t>9/27/2023</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134" tIns="46567" rIns="93134" bIns="46567" rtlCol="0" anchor="ctr"/>
          <a:lstStyle/>
          <a:p>
            <a:endParaRPr lang="en-US"/>
          </a:p>
        </p:txBody>
      </p:sp>
      <p:sp>
        <p:nvSpPr>
          <p:cNvPr id="5" name="Notes Placeholder 4"/>
          <p:cNvSpPr>
            <a:spLocks noGrp="1"/>
          </p:cNvSpPr>
          <p:nvPr>
            <p:ph type="body" sz="quarter" idx="3"/>
          </p:nvPr>
        </p:nvSpPr>
        <p:spPr>
          <a:xfrm>
            <a:off x="702313" y="4421825"/>
            <a:ext cx="5618480" cy="4189095"/>
          </a:xfrm>
          <a:prstGeom prst="rect">
            <a:avLst/>
          </a:prstGeom>
        </p:spPr>
        <p:txBody>
          <a:bodyPr vert="horz" lIns="93134" tIns="46567" rIns="93134" bIns="465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6"/>
            <a:ext cx="3043343" cy="465455"/>
          </a:xfrm>
          <a:prstGeom prst="rect">
            <a:avLst/>
          </a:prstGeom>
        </p:spPr>
        <p:txBody>
          <a:bodyPr vert="horz" lIns="93134" tIns="46567" rIns="93134" bIns="46567" rtlCol="0" anchor="b"/>
          <a:lstStyle>
            <a:lvl1pPr algn="l">
              <a:defRPr sz="1200"/>
            </a:lvl1pPr>
          </a:lstStyle>
          <a:p>
            <a:endParaRPr lang="en-US"/>
          </a:p>
        </p:txBody>
      </p:sp>
      <p:sp>
        <p:nvSpPr>
          <p:cNvPr id="7" name="Slide Number Placeholder 6"/>
          <p:cNvSpPr>
            <a:spLocks noGrp="1"/>
          </p:cNvSpPr>
          <p:nvPr>
            <p:ph type="sldNum" sz="quarter" idx="5"/>
          </p:nvPr>
        </p:nvSpPr>
        <p:spPr>
          <a:xfrm>
            <a:off x="3978139" y="8842036"/>
            <a:ext cx="3043343" cy="465455"/>
          </a:xfrm>
          <a:prstGeom prst="rect">
            <a:avLst/>
          </a:prstGeom>
        </p:spPr>
        <p:txBody>
          <a:bodyPr vert="horz" lIns="93134" tIns="46567" rIns="93134" bIns="46567" rtlCol="0" anchor="b"/>
          <a:lstStyle>
            <a:lvl1pPr algn="r">
              <a:defRPr sz="1200"/>
            </a:lvl1pPr>
          </a:lstStyle>
          <a:p>
            <a:fld id="{BA49F774-CCF9-492C-9AEB-F2814D4A6625}" type="slidenum">
              <a:rPr lang="en-US" smtClean="0"/>
              <a:pPr/>
              <a:t>‹#›</a:t>
            </a:fld>
            <a:endParaRPr lang="en-US"/>
          </a:p>
        </p:txBody>
      </p:sp>
    </p:spTree>
    <p:extLst>
      <p:ext uri="{BB962C8B-B14F-4D97-AF65-F5344CB8AC3E}">
        <p14:creationId xmlns:p14="http://schemas.microsoft.com/office/powerpoint/2010/main" val="1913010238"/>
      </p:ext>
    </p:extLst>
  </p:cSld>
  <p:clrMap bg1="lt1" tx1="dk1" bg2="lt2" tx2="dk2" accent1="accent1" accent2="accent2" accent3="accent3" accent4="accent4" accent5="accent5" accent6="accent6" hlink="hlink" folHlink="folHlink"/>
  <p:hf hdr="0" ftr="0"/>
  <p:notesStyle>
    <a:lvl1pPr marL="0" algn="l" defTabSz="914314" rtl="0" eaLnBrk="1" latinLnBrk="0" hangingPunct="1">
      <a:defRPr sz="1200" kern="1200">
        <a:solidFill>
          <a:schemeClr val="tx1"/>
        </a:solidFill>
        <a:latin typeface="+mn-lt"/>
        <a:ea typeface="+mn-ea"/>
        <a:cs typeface="+mn-cs"/>
      </a:defRPr>
    </a:lvl1pPr>
    <a:lvl2pPr marL="457157" algn="l" defTabSz="914314" rtl="0" eaLnBrk="1" latinLnBrk="0" hangingPunct="1">
      <a:defRPr sz="1200" kern="1200">
        <a:solidFill>
          <a:schemeClr val="tx1"/>
        </a:solidFill>
        <a:latin typeface="+mn-lt"/>
        <a:ea typeface="+mn-ea"/>
        <a:cs typeface="+mn-cs"/>
      </a:defRPr>
    </a:lvl2pPr>
    <a:lvl3pPr marL="914314" algn="l" defTabSz="914314" rtl="0" eaLnBrk="1" latinLnBrk="0" hangingPunct="1">
      <a:defRPr sz="1200" kern="1200">
        <a:solidFill>
          <a:schemeClr val="tx1"/>
        </a:solidFill>
        <a:latin typeface="+mn-lt"/>
        <a:ea typeface="+mn-ea"/>
        <a:cs typeface="+mn-cs"/>
      </a:defRPr>
    </a:lvl3pPr>
    <a:lvl4pPr marL="1371472" algn="l" defTabSz="914314" rtl="0" eaLnBrk="1" latinLnBrk="0" hangingPunct="1">
      <a:defRPr sz="1200" kern="1200">
        <a:solidFill>
          <a:schemeClr val="tx1"/>
        </a:solidFill>
        <a:latin typeface="+mn-lt"/>
        <a:ea typeface="+mn-ea"/>
        <a:cs typeface="+mn-cs"/>
      </a:defRPr>
    </a:lvl4pPr>
    <a:lvl5pPr marL="1828628" algn="l" defTabSz="914314" rtl="0" eaLnBrk="1" latinLnBrk="0" hangingPunct="1">
      <a:defRPr sz="1200" kern="1200">
        <a:solidFill>
          <a:schemeClr val="tx1"/>
        </a:solidFill>
        <a:latin typeface="+mn-lt"/>
        <a:ea typeface="+mn-ea"/>
        <a:cs typeface="+mn-cs"/>
      </a:defRPr>
    </a:lvl5pPr>
    <a:lvl6pPr marL="2285785" algn="l" defTabSz="914314" rtl="0" eaLnBrk="1" latinLnBrk="0" hangingPunct="1">
      <a:defRPr sz="1200" kern="1200">
        <a:solidFill>
          <a:schemeClr val="tx1"/>
        </a:solidFill>
        <a:latin typeface="+mn-lt"/>
        <a:ea typeface="+mn-ea"/>
        <a:cs typeface="+mn-cs"/>
      </a:defRPr>
    </a:lvl6pPr>
    <a:lvl7pPr marL="2742942" algn="l" defTabSz="914314" rtl="0" eaLnBrk="1" latinLnBrk="0" hangingPunct="1">
      <a:defRPr sz="1200" kern="1200">
        <a:solidFill>
          <a:schemeClr val="tx1"/>
        </a:solidFill>
        <a:latin typeface="+mn-lt"/>
        <a:ea typeface="+mn-ea"/>
        <a:cs typeface="+mn-cs"/>
      </a:defRPr>
    </a:lvl7pPr>
    <a:lvl8pPr marL="3200100" algn="l" defTabSz="914314" rtl="0" eaLnBrk="1" latinLnBrk="0" hangingPunct="1">
      <a:defRPr sz="1200" kern="1200">
        <a:solidFill>
          <a:schemeClr val="tx1"/>
        </a:solidFill>
        <a:latin typeface="+mn-lt"/>
        <a:ea typeface="+mn-ea"/>
        <a:cs typeface="+mn-cs"/>
      </a:defRPr>
    </a:lvl8pPr>
    <a:lvl9pPr marL="3657257" algn="l" defTabSz="9143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9/27/2023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a:t>
            </a:fld>
            <a:endParaRPr lang="en-US"/>
          </a:p>
        </p:txBody>
      </p:sp>
    </p:spTree>
    <p:extLst>
      <p:ext uri="{BB962C8B-B14F-4D97-AF65-F5344CB8AC3E}">
        <p14:creationId xmlns:p14="http://schemas.microsoft.com/office/powerpoint/2010/main" val="1026540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9E4E862-E263-8B4A-AFB5-DFAAA754BCA9}" type="datetime1">
              <a:rPr lang="en-US" smtClean="0"/>
              <a:t>9/27/2023</a:t>
            </a:fld>
            <a:endParaRPr lang="en-US"/>
          </a:p>
        </p:txBody>
      </p:sp>
      <p:sp>
        <p:nvSpPr>
          <p:cNvPr id="5" name="Slide Number Placeholder 4"/>
          <p:cNvSpPr>
            <a:spLocks noGrp="1"/>
          </p:cNvSpPr>
          <p:nvPr>
            <p:ph type="sldNum" sz="quarter" idx="11"/>
          </p:nvPr>
        </p:nvSpPr>
        <p:spPr/>
        <p:txBody>
          <a:bodyPr/>
          <a:lstStyle/>
          <a:p>
            <a:fld id="{BA49F774-CCF9-492C-9AEB-F2814D4A6625}" type="slidenum">
              <a:rPr lang="en-US" smtClean="0"/>
              <a:pPr/>
              <a:t>10</a:t>
            </a:fld>
            <a:endParaRPr lang="en-US"/>
          </a:p>
        </p:txBody>
      </p:sp>
    </p:spTree>
    <p:extLst>
      <p:ext uri="{BB962C8B-B14F-4D97-AF65-F5344CB8AC3E}">
        <p14:creationId xmlns:p14="http://schemas.microsoft.com/office/powerpoint/2010/main" val="3697228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b="1" dirty="0"/>
          </a:p>
        </p:txBody>
      </p:sp>
      <p:sp>
        <p:nvSpPr>
          <p:cNvPr id="4" name="Date Placeholder 3"/>
          <p:cNvSpPr>
            <a:spLocks noGrp="1"/>
          </p:cNvSpPr>
          <p:nvPr>
            <p:ph type="dt" idx="1"/>
          </p:nvPr>
        </p:nvSpPr>
        <p:spPr/>
        <p:txBody>
          <a:bodyPr/>
          <a:lstStyle/>
          <a:p>
            <a:fld id="{49E4E862-E263-8B4A-AFB5-DFAAA754BCA9}" type="datetime1">
              <a:rPr lang="en-US" smtClean="0"/>
              <a:t>9/27/2023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11</a:t>
            </a:fld>
            <a:endParaRPr lang="en-US"/>
          </a:p>
        </p:txBody>
      </p:sp>
    </p:spTree>
    <p:extLst>
      <p:ext uri="{BB962C8B-B14F-4D97-AF65-F5344CB8AC3E}">
        <p14:creationId xmlns:p14="http://schemas.microsoft.com/office/powerpoint/2010/main" val="331505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nSpc>
                <a:spcPts val="1200"/>
              </a:lnSpc>
              <a:spcBef>
                <a:spcPts val="0"/>
              </a:spcBef>
              <a:spcAft>
                <a:spcPts val="1200"/>
              </a:spcAft>
              <a:buFont typeface="Symbol" panose="05050102010706020507" pitchFamily="18" charset="2"/>
              <a:buNone/>
              <a:tabLst>
                <a:tab pos="457200" algn="l"/>
                <a:tab pos="457200" algn="l"/>
              </a:tabLst>
            </a:pP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fld id="{49E4E862-E263-8B4A-AFB5-DFAAA754BCA9}" type="datetime1">
              <a:rPr lang="en-US" smtClean="0"/>
              <a:t>9/27/2023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12</a:t>
            </a:fld>
            <a:endParaRPr lang="en-US"/>
          </a:p>
        </p:txBody>
      </p:sp>
    </p:spTree>
    <p:extLst>
      <p:ext uri="{BB962C8B-B14F-4D97-AF65-F5344CB8AC3E}">
        <p14:creationId xmlns:p14="http://schemas.microsoft.com/office/powerpoint/2010/main" val="2115289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49E4E862-E263-8B4A-AFB5-DFAAA754BCA9}" type="datetime1">
              <a:rPr lang="en-US" smtClean="0"/>
              <a:t>9/27/2023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13</a:t>
            </a:fld>
            <a:endParaRPr lang="en-US"/>
          </a:p>
        </p:txBody>
      </p:sp>
    </p:spTree>
    <p:extLst>
      <p:ext uri="{BB962C8B-B14F-4D97-AF65-F5344CB8AC3E}">
        <p14:creationId xmlns:p14="http://schemas.microsoft.com/office/powerpoint/2010/main" val="4040287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49E4E862-E263-8B4A-AFB5-DFAAA754BCA9}" type="datetime1">
              <a:rPr lang="en-US" smtClean="0"/>
              <a:t>9/27/2023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14</a:t>
            </a:fld>
            <a:endParaRPr lang="en-US"/>
          </a:p>
        </p:txBody>
      </p:sp>
    </p:spTree>
    <p:extLst>
      <p:ext uri="{BB962C8B-B14F-4D97-AF65-F5344CB8AC3E}">
        <p14:creationId xmlns:p14="http://schemas.microsoft.com/office/powerpoint/2010/main" val="122544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49E4E862-E263-8B4A-AFB5-DFAAA754BCA9}" type="datetime1">
              <a:rPr lang="en-US" smtClean="0"/>
              <a:t>9/27/2023</a:t>
            </a:fld>
            <a:endParaRPr lang="en-US"/>
          </a:p>
        </p:txBody>
      </p:sp>
      <p:sp>
        <p:nvSpPr>
          <p:cNvPr id="5" name="Slide Number Placeholder 4"/>
          <p:cNvSpPr>
            <a:spLocks noGrp="1"/>
          </p:cNvSpPr>
          <p:nvPr>
            <p:ph type="sldNum" sz="quarter" idx="11"/>
          </p:nvPr>
        </p:nvSpPr>
        <p:spPr/>
        <p:txBody>
          <a:bodyPr/>
          <a:lstStyle/>
          <a:p>
            <a:fld id="{BA49F774-CCF9-492C-9AEB-F2814D4A6625}" type="slidenum">
              <a:rPr lang="en-US" smtClean="0"/>
              <a:pPr/>
              <a:t>15</a:t>
            </a:fld>
            <a:endParaRPr lang="en-US"/>
          </a:p>
        </p:txBody>
      </p:sp>
    </p:spTree>
    <p:extLst>
      <p:ext uri="{BB962C8B-B14F-4D97-AF65-F5344CB8AC3E}">
        <p14:creationId xmlns:p14="http://schemas.microsoft.com/office/powerpoint/2010/main" val="310066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dirty="0"/>
          </a:p>
        </p:txBody>
      </p:sp>
      <p:sp>
        <p:nvSpPr>
          <p:cNvPr id="4" name="Date Placeholder 3"/>
          <p:cNvSpPr>
            <a:spLocks noGrp="1"/>
          </p:cNvSpPr>
          <p:nvPr>
            <p:ph type="dt" idx="1"/>
          </p:nvPr>
        </p:nvSpPr>
        <p:spPr/>
        <p:txBody>
          <a:bodyPr/>
          <a:lstStyle/>
          <a:p>
            <a:fld id="{49E4E862-E263-8B4A-AFB5-DFAAA754BCA9}" type="datetime1">
              <a:rPr lang="en-US" smtClean="0"/>
              <a:t>9/27/2023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a:t>
            </a:fld>
            <a:endParaRPr lang="en-US"/>
          </a:p>
        </p:txBody>
      </p:sp>
    </p:spTree>
    <p:extLst>
      <p:ext uri="{BB962C8B-B14F-4D97-AF65-F5344CB8AC3E}">
        <p14:creationId xmlns:p14="http://schemas.microsoft.com/office/powerpoint/2010/main" val="816542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R="0" lvl="0">
              <a:lnSpc>
                <a:spcPct val="125000"/>
              </a:lnSpc>
              <a:spcBef>
                <a:spcPts val="1440"/>
              </a:spcBef>
              <a:spcAft>
                <a:spcPts val="1440"/>
              </a:spcAft>
            </a:pPr>
            <a:endParaRPr lang="en-US" sz="1800" dirty="0"/>
          </a:p>
        </p:txBody>
      </p:sp>
      <p:sp>
        <p:nvSpPr>
          <p:cNvPr id="4" name="Date Placeholder 3"/>
          <p:cNvSpPr>
            <a:spLocks noGrp="1"/>
          </p:cNvSpPr>
          <p:nvPr>
            <p:ph type="dt" idx="1"/>
          </p:nvPr>
        </p:nvSpPr>
        <p:spPr/>
        <p:txBody>
          <a:bodyPr/>
          <a:lstStyle/>
          <a:p>
            <a:fld id="{49E4E862-E263-8B4A-AFB5-DFAAA754BCA9}" type="datetime1">
              <a:rPr lang="en-US" smtClean="0"/>
              <a:t>9/27/2023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3</a:t>
            </a:fld>
            <a:endParaRPr lang="en-US"/>
          </a:p>
        </p:txBody>
      </p:sp>
    </p:spTree>
    <p:extLst>
      <p:ext uri="{BB962C8B-B14F-4D97-AF65-F5344CB8AC3E}">
        <p14:creationId xmlns:p14="http://schemas.microsoft.com/office/powerpoint/2010/main" val="796273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nSpc>
                <a:spcPct val="125000"/>
              </a:lnSpc>
              <a:spcBef>
                <a:spcPts val="0"/>
              </a:spcBef>
              <a:spcAft>
                <a:spcPts val="0"/>
              </a:spcAft>
              <a:buFont typeface="Symbol" panose="05050102010706020507" pitchFamily="18" charset="2"/>
              <a:buNone/>
            </a:pPr>
            <a:endParaRPr lang="en-US" sz="1800" dirty="0">
              <a:effectLst/>
              <a:latin typeface="Segoe UI" panose="020B0502040204020203" pitchFamily="34" charset="0"/>
              <a:ea typeface="Arial" panose="020B0604020202020204" pitchFamily="34" charset="0"/>
            </a:endParaRPr>
          </a:p>
        </p:txBody>
      </p:sp>
      <p:sp>
        <p:nvSpPr>
          <p:cNvPr id="4" name="Date Placeholder 3"/>
          <p:cNvSpPr>
            <a:spLocks noGrp="1"/>
          </p:cNvSpPr>
          <p:nvPr>
            <p:ph type="dt" idx="10"/>
          </p:nvPr>
        </p:nvSpPr>
        <p:spPr/>
        <p:txBody>
          <a:bodyPr/>
          <a:lstStyle/>
          <a:p>
            <a:pPr>
              <a:defRPr/>
            </a:pPr>
            <a:fld id="{524251E8-E342-465A-9162-4DDACD03F815}" type="datetime1">
              <a:rPr lang="en-US" smtClean="0"/>
              <a:t>9/27/2023</a:t>
            </a:fld>
            <a:endParaRPr lang="en-US"/>
          </a:p>
        </p:txBody>
      </p:sp>
      <p:sp>
        <p:nvSpPr>
          <p:cNvPr id="5" name="Slide Number Placeholder 4"/>
          <p:cNvSpPr>
            <a:spLocks noGrp="1"/>
          </p:cNvSpPr>
          <p:nvPr>
            <p:ph type="sldNum" sz="quarter" idx="11"/>
          </p:nvPr>
        </p:nvSpPr>
        <p:spPr/>
        <p:txBody>
          <a:bodyPr/>
          <a:lstStyle/>
          <a:p>
            <a:pPr>
              <a:defRPr/>
            </a:pPr>
            <a:fld id="{2B4C368C-16EC-4A64-BFFE-DB468383CBDA}" type="slidenum">
              <a:rPr lang="en-US" smtClean="0"/>
              <a:pPr>
                <a:defRPr/>
              </a:pPr>
              <a:t>4</a:t>
            </a:fld>
            <a:endParaRPr lang="en-US"/>
          </a:p>
        </p:txBody>
      </p:sp>
    </p:spTree>
    <p:extLst>
      <p:ext uri="{BB962C8B-B14F-4D97-AF65-F5344CB8AC3E}">
        <p14:creationId xmlns:p14="http://schemas.microsoft.com/office/powerpoint/2010/main" val="3561831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9/27/2023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5</a:t>
            </a:fld>
            <a:endParaRPr lang="en-US"/>
          </a:p>
        </p:txBody>
      </p:sp>
    </p:spTree>
    <p:extLst>
      <p:ext uri="{BB962C8B-B14F-4D97-AF65-F5344CB8AC3E}">
        <p14:creationId xmlns:p14="http://schemas.microsoft.com/office/powerpoint/2010/main" val="344168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solidFill>
                <a:schemeClr val="tx1"/>
              </a:solidFill>
            </a:endParaRPr>
          </a:p>
        </p:txBody>
      </p:sp>
      <p:sp>
        <p:nvSpPr>
          <p:cNvPr id="4" name="Date Placeholder 3"/>
          <p:cNvSpPr>
            <a:spLocks noGrp="1"/>
          </p:cNvSpPr>
          <p:nvPr>
            <p:ph type="dt" idx="1"/>
          </p:nvPr>
        </p:nvSpPr>
        <p:spPr/>
        <p:txBody>
          <a:bodyPr/>
          <a:lstStyle/>
          <a:p>
            <a:fld id="{49E4E862-E263-8B4A-AFB5-DFAAA754BCA9}" type="datetime1">
              <a:rPr lang="en-US" smtClean="0"/>
              <a:t>9/27/2023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6</a:t>
            </a:fld>
            <a:endParaRPr lang="en-US"/>
          </a:p>
        </p:txBody>
      </p:sp>
    </p:spTree>
    <p:extLst>
      <p:ext uri="{BB962C8B-B14F-4D97-AF65-F5344CB8AC3E}">
        <p14:creationId xmlns:p14="http://schemas.microsoft.com/office/powerpoint/2010/main" val="4264386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Date Placeholder 3"/>
          <p:cNvSpPr>
            <a:spLocks noGrp="1"/>
          </p:cNvSpPr>
          <p:nvPr>
            <p:ph type="dt" idx="1"/>
          </p:nvPr>
        </p:nvSpPr>
        <p:spPr/>
        <p:txBody>
          <a:bodyPr/>
          <a:lstStyle/>
          <a:p>
            <a:fld id="{49E4E862-E263-8B4A-AFB5-DFAAA754BCA9}" type="datetime1">
              <a:rPr lang="en-US" smtClean="0"/>
              <a:t>9/27/2023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7</a:t>
            </a:fld>
            <a:endParaRPr lang="en-US"/>
          </a:p>
        </p:txBody>
      </p:sp>
    </p:spTree>
    <p:extLst>
      <p:ext uri="{BB962C8B-B14F-4D97-AF65-F5344CB8AC3E}">
        <p14:creationId xmlns:p14="http://schemas.microsoft.com/office/powerpoint/2010/main" val="361475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Date Placeholder 3"/>
          <p:cNvSpPr>
            <a:spLocks noGrp="1"/>
          </p:cNvSpPr>
          <p:nvPr>
            <p:ph type="dt" idx="1"/>
          </p:nvPr>
        </p:nvSpPr>
        <p:spPr/>
        <p:txBody>
          <a:bodyPr/>
          <a:lstStyle/>
          <a:p>
            <a:fld id="{49E4E862-E263-8B4A-AFB5-DFAAA754BCA9}" type="datetime1">
              <a:rPr lang="en-US" smtClean="0"/>
              <a:t>9/27/2023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8</a:t>
            </a:fld>
            <a:endParaRPr lang="en-US"/>
          </a:p>
        </p:txBody>
      </p:sp>
    </p:spTree>
    <p:extLst>
      <p:ext uri="{BB962C8B-B14F-4D97-AF65-F5344CB8AC3E}">
        <p14:creationId xmlns:p14="http://schemas.microsoft.com/office/powerpoint/2010/main" val="2802128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9E4E862-E263-8B4A-AFB5-DFAAA754BCA9}" type="datetime1">
              <a:rPr lang="en-US" smtClean="0"/>
              <a:t>9/27/2023</a:t>
            </a:fld>
            <a:endParaRPr lang="en-US"/>
          </a:p>
        </p:txBody>
      </p:sp>
      <p:sp>
        <p:nvSpPr>
          <p:cNvPr id="5" name="Slide Number Placeholder 4"/>
          <p:cNvSpPr>
            <a:spLocks noGrp="1"/>
          </p:cNvSpPr>
          <p:nvPr>
            <p:ph type="sldNum" sz="quarter" idx="11"/>
          </p:nvPr>
        </p:nvSpPr>
        <p:spPr/>
        <p:txBody>
          <a:bodyPr/>
          <a:lstStyle/>
          <a:p>
            <a:fld id="{BA49F774-CCF9-492C-9AEB-F2814D4A6625}" type="slidenum">
              <a:rPr lang="en-US" smtClean="0"/>
              <a:pPr/>
              <a:t>9</a:t>
            </a:fld>
            <a:endParaRPr lang="en-US"/>
          </a:p>
        </p:txBody>
      </p:sp>
    </p:spTree>
    <p:extLst>
      <p:ext uri="{BB962C8B-B14F-4D97-AF65-F5344CB8AC3E}">
        <p14:creationId xmlns:p14="http://schemas.microsoft.com/office/powerpoint/2010/main" val="2251292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5758"/>
          <a:stretch/>
        </p:blipFill>
        <p:spPr>
          <a:xfrm>
            <a:off x="5623560" y="749808"/>
            <a:ext cx="1128304" cy="1142024"/>
          </a:xfrm>
          <a:prstGeom prst="rect">
            <a:avLst/>
          </a:prstGeom>
        </p:spPr>
      </p:pic>
    </p:spTree>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3799" userDrawn="1">
          <p15:clr>
            <a:srgbClr val="FBAE40"/>
          </p15:clr>
        </p15:guide>
        <p15:guide id="3" pos="3600" userDrawn="1">
          <p15:clr>
            <a:srgbClr val="FBAE40"/>
          </p15:clr>
        </p15:guide>
        <p15:guide id="4" pos="30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Photo+Text</a:t>
            </a:r>
            <a:r>
              <a:rPr lang="en-US"/>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53670137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a:t>Title for </a:t>
            </a:r>
            <a:r>
              <a:rPr lang="en-US" err="1"/>
              <a:t>Text+Photo</a:t>
            </a:r>
            <a:r>
              <a:rPr lang="en-US"/>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401658498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Photo+Photo</a:t>
            </a:r>
            <a:r>
              <a:rPr lang="en-US"/>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60850190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68799884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a:t>Title for Extra-Large </a:t>
            </a:r>
            <a:r>
              <a:rPr lang="en-US" err="1"/>
              <a:t>Photo+Title</a:t>
            </a:r>
            <a:r>
              <a:rPr lang="en-US"/>
              <a:t> (W) Layout</a:t>
            </a:r>
          </a:p>
        </p:txBody>
      </p:sp>
    </p:spTree>
    <p:extLst>
      <p:ext uri="{BB962C8B-B14F-4D97-AF65-F5344CB8AC3E}">
        <p14:creationId xmlns:p14="http://schemas.microsoft.com/office/powerpoint/2010/main" val="115190021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40168843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Middle East and Central Asia Department</a:t>
            </a:r>
            <a:endParaRPr lang="en-US" sz="900" b="0">
              <a:solidFill>
                <a:schemeClr val="accent1">
                  <a:lumMod val="60000"/>
                  <a:lumOff val="40000"/>
                </a:schemeClr>
              </a:solidFill>
              <a:latin typeface="+mn-lt"/>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2879268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Middle East and Central Asia Department</a:t>
            </a:r>
            <a:endParaRPr lang="en-US" sz="900" b="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15890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Photo+Text</a:t>
            </a:r>
            <a:r>
              <a:rPr lang="en-US"/>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Middle East and Central Asia Department</a:t>
            </a:r>
            <a:endParaRPr lang="en-US" sz="900" b="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1157693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Photo+Photo</a:t>
            </a:r>
            <a:r>
              <a:rPr lang="en-US"/>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Middle East and Central Asia Department</a:t>
            </a:r>
            <a:endParaRPr lang="en-US" sz="900" b="0">
              <a:solidFill>
                <a:schemeClr val="accent1">
                  <a:lumMod val="60000"/>
                  <a:lumOff val="40000"/>
                </a:schemeClr>
              </a:solidFill>
              <a:latin typeface="+mn-lt"/>
            </a:endParaRPr>
          </a:p>
        </p:txBody>
      </p:sp>
      <p:sp>
        <p:nvSpPr>
          <p:cNvPr id="11" name="TextBox 10">
            <a:extLst>
              <a:ext uri="{FF2B5EF4-FFF2-40B4-BE49-F238E27FC236}">
                <a16:creationId xmlns:a16="http://schemas.microsoft.com/office/drawing/2014/main" id="{DF7CAC3A-914C-D94C-9254-C253E5803F2C}"/>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194526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pt. 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pic>
        <p:nvPicPr>
          <p:cNvPr id="11" name="Graphic 10">
            <a:extLst>
              <a:ext uri="{FF2B5EF4-FFF2-40B4-BE49-F238E27FC236}">
                <a16:creationId xmlns:a16="http://schemas.microsoft.com/office/drawing/2014/main" id="{297D2D33-B99A-B046-B49A-16CB982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3560" y="749808"/>
            <a:ext cx="4658264" cy="1143000"/>
          </a:xfrm>
          <a:prstGeom prst="rect">
            <a:avLst/>
          </a:prstGeom>
        </p:spPr>
      </p:pic>
    </p:spTree>
    <p:extLst>
      <p:ext uri="{BB962C8B-B14F-4D97-AF65-F5344CB8AC3E}">
        <p14:creationId xmlns:p14="http://schemas.microsoft.com/office/powerpoint/2010/main" val="35853188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guide id="5" pos="3632" userDrawn="1">
          <p15:clr>
            <a:srgbClr val="FBAE40"/>
          </p15:clr>
        </p15:guide>
        <p15:guide id="6" orient="horz" pos="83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Middle East and Central Asia Department</a:t>
            </a:r>
            <a:endParaRPr lang="en-US" sz="900" b="0">
              <a:solidFill>
                <a:schemeClr val="accent1">
                  <a:lumMod val="60000"/>
                  <a:lumOff val="40000"/>
                </a:schemeClr>
              </a:solidFill>
              <a:latin typeface="+mn-lt"/>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Two-Column,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08813" y="1469871"/>
            <a:ext cx="275027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7913716" y="1469871"/>
            <a:ext cx="3041621"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cxnSp>
        <p:nvCxnSpPr>
          <p:cNvPr id="5" name="Straight Connector 4">
            <a:extLst>
              <a:ext uri="{FF2B5EF4-FFF2-40B4-BE49-F238E27FC236}">
                <a16:creationId xmlns:a16="http://schemas.microsoft.com/office/drawing/2014/main" id="{F82B71F5-23BD-A943-8CA6-64D3C92123D3}"/>
              </a:ext>
            </a:extLst>
          </p:cNvPr>
          <p:cNvCxnSpPr>
            <a:cxnSpLocks/>
          </p:cNvCxnSpPr>
          <p:nvPr userDrawn="1"/>
        </p:nvCxnSpPr>
        <p:spPr>
          <a:xfrm>
            <a:off x="4052422" y="1621628"/>
            <a:ext cx="0" cy="442546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F02B956-F914-451E-8343-B45F600170B9}"/>
              </a:ext>
            </a:extLst>
          </p:cNvPr>
          <p:cNvCxnSpPr>
            <a:cxnSpLocks/>
          </p:cNvCxnSpPr>
          <p:nvPr userDrawn="1"/>
        </p:nvCxnSpPr>
        <p:spPr>
          <a:xfrm>
            <a:off x="8102331" y="1717321"/>
            <a:ext cx="0" cy="442546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83277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(Cyan)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Middle East and Central Asia Department</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3709873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(Green)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Middle East and Central Asia Department</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601591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(Yellow)</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Middle East and Central Asia Department</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65799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Middle East and Central Asia Department</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a:t>Title for Divider–Agenda</a:t>
            </a:r>
          </a:p>
          <a:p>
            <a:pPr lvl="1"/>
            <a:r>
              <a:rPr lang="en-US"/>
              <a:t>Agenda Item—Inactive</a:t>
            </a:r>
          </a:p>
          <a:p>
            <a:pPr lvl="2"/>
            <a:r>
              <a:rPr lang="en-US"/>
              <a:t>Agenda Item—Active</a:t>
            </a:r>
          </a:p>
          <a:p>
            <a:pPr lvl="3"/>
            <a:r>
              <a:rPr lang="en-US"/>
              <a:t>Second level</a:t>
            </a:r>
          </a:p>
          <a:p>
            <a:pPr lvl="4"/>
            <a:r>
              <a:rPr lang="en-US"/>
              <a:t>Third level</a:t>
            </a:r>
          </a:p>
        </p:txBody>
      </p:sp>
    </p:spTree>
    <p:extLst>
      <p:ext uri="{BB962C8B-B14F-4D97-AF65-F5344CB8AC3E}">
        <p14:creationId xmlns:p14="http://schemas.microsoft.com/office/powerpoint/2010/main" val="1683390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9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99140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80802756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81" userDrawn="1">
          <p15:clr>
            <a:srgbClr val="FBAE40"/>
          </p15:clr>
        </p15:guide>
        <p15:guide id="4" pos="690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219820882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a:t>Paragraph type</a:t>
            </a:r>
          </a:p>
          <a:p>
            <a:pPr lvl="1"/>
            <a:r>
              <a:rPr lang="en-US"/>
              <a:t>Click the “Indent More” button (above) for first-level bullets</a:t>
            </a:r>
          </a:p>
          <a:p>
            <a:pPr lvl="2"/>
            <a:r>
              <a:rPr lang="en-US"/>
              <a:t>Click the “Indent More” button (above) twice for second-level bullets</a:t>
            </a:r>
          </a:p>
          <a:p>
            <a:pPr lvl="3"/>
            <a:r>
              <a:rPr lang="en-US"/>
              <a:t>Click the “Indent More” button (above) three times for third-level bullets</a:t>
            </a:r>
          </a:p>
          <a:p>
            <a:pPr lvl="4"/>
            <a:r>
              <a:rPr lang="en-US"/>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lumMod val="75000"/>
                  </a:schemeClr>
                </a:solidFill>
                <a:latin typeface="Arial Black" charset="0"/>
                <a:cs typeface="Arial Black" charset="0"/>
              </a:rPr>
              <a:t>IMF </a:t>
            </a:r>
            <a:r>
              <a:rPr lang="en-US" sz="900" b="0">
                <a:solidFill>
                  <a:schemeClr val="bg1">
                    <a:lumMod val="75000"/>
                  </a:schemeClr>
                </a:solidFill>
                <a:latin typeface="+mn-lt"/>
                <a:cs typeface="Arial Black" charset="0"/>
              </a:rPr>
              <a:t>| Middle East and Central Asia Department</a:t>
            </a:r>
            <a:endParaRPr lang="en-US" sz="900" b="0">
              <a:solidFill>
                <a:schemeClr val="bg1">
                  <a:lumMod val="75000"/>
                </a:schemeClr>
              </a:solidFill>
              <a:latin typeface="+mn-lt"/>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a:solidFill>
                <a:schemeClr val="accen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760" r:id="rId2"/>
    <p:sldLayoutId id="2147483754" r:id="rId3"/>
    <p:sldLayoutId id="2147483755" r:id="rId4"/>
    <p:sldLayoutId id="2147483756" r:id="rId5"/>
    <p:sldLayoutId id="2147483758" r:id="rId6"/>
    <p:sldLayoutId id="2147483757" r:id="rId7"/>
    <p:sldLayoutId id="2147483707" r:id="rId8"/>
    <p:sldLayoutId id="2147483759" r:id="rId9"/>
    <p:sldLayoutId id="2147483748" r:id="rId10"/>
    <p:sldLayoutId id="2147483744" r:id="rId11"/>
    <p:sldLayoutId id="2147483750" r:id="rId12"/>
    <p:sldLayoutId id="2147483747" r:id="rId13"/>
    <p:sldLayoutId id="2147483752" r:id="rId14"/>
    <p:sldLayoutId id="2147483751" r:id="rId15"/>
    <p:sldLayoutId id="2147483745" r:id="rId16"/>
    <p:sldLayoutId id="2147483746" r:id="rId17"/>
    <p:sldLayoutId id="2147483749" r:id="rId18"/>
    <p:sldLayoutId id="2147483753" r:id="rId19"/>
    <p:sldLayoutId id="2147483743" r:id="rId20"/>
    <p:sldLayoutId id="2147483766" r:id="rId21"/>
  </p:sldLayoutIdLst>
  <p:transition>
    <p:fade/>
  </p:transition>
  <p:hf hd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A34A36B1-845E-4DCA-B6C0-E5F21A7B43BB}"/>
              </a:ext>
            </a:extLst>
          </p:cNvPr>
          <p:cNvSpPr>
            <a:spLocks noGrp="1"/>
          </p:cNvSpPr>
          <p:nvPr>
            <p:ph type="body" sz="quarter" idx="10"/>
          </p:nvPr>
        </p:nvSpPr>
        <p:spPr>
          <a:xfrm>
            <a:off x="5390320" y="4190801"/>
            <a:ext cx="6039274" cy="1213338"/>
          </a:xfrm>
        </p:spPr>
        <p:txBody>
          <a:bodyPr>
            <a:normAutofit/>
          </a:bodyPr>
          <a:lstStyle/>
          <a:p>
            <a:endParaRPr lang="en-US"/>
          </a:p>
          <a:p>
            <a:endParaRPr lang="en-US"/>
          </a:p>
        </p:txBody>
      </p:sp>
      <p:sp>
        <p:nvSpPr>
          <p:cNvPr id="2" name="Title 1">
            <a:extLst>
              <a:ext uri="{FF2B5EF4-FFF2-40B4-BE49-F238E27FC236}">
                <a16:creationId xmlns:a16="http://schemas.microsoft.com/office/drawing/2014/main" id="{A9354EC1-60D1-CD48-8690-FF0B6D8AC540}"/>
              </a:ext>
            </a:extLst>
          </p:cNvPr>
          <p:cNvSpPr>
            <a:spLocks noGrp="1"/>
          </p:cNvSpPr>
          <p:nvPr>
            <p:ph type="ctrTitle"/>
          </p:nvPr>
        </p:nvSpPr>
        <p:spPr>
          <a:xfrm>
            <a:off x="5227232" y="1900657"/>
            <a:ext cx="6538586" cy="3727172"/>
          </a:xfrm>
        </p:spPr>
        <p:txBody>
          <a:bodyPr anchor="ctr">
            <a:normAutofit/>
          </a:bodyPr>
          <a:lstStyle/>
          <a:p>
            <a:r>
              <a:rPr lang="en-US" sz="3600" dirty="0"/>
              <a:t>Fostering Private Sector Led Growth in MENA: </a:t>
            </a:r>
            <a:br>
              <a:rPr lang="en-US" sz="3600" dirty="0"/>
            </a:br>
            <a:r>
              <a:rPr lang="en-US" sz="3600" dirty="0"/>
              <a:t>A New Role for the State</a:t>
            </a:r>
            <a:br>
              <a:rPr lang="en-US" sz="3200" dirty="0"/>
            </a:br>
            <a:br>
              <a:rPr lang="en-US" sz="3200" dirty="0"/>
            </a:br>
            <a:endParaRPr lang="en-US" sz="3600" i="1" dirty="0"/>
          </a:p>
        </p:txBody>
      </p:sp>
      <p:sp>
        <p:nvSpPr>
          <p:cNvPr id="3" name="Subtitle 2">
            <a:extLst>
              <a:ext uri="{FF2B5EF4-FFF2-40B4-BE49-F238E27FC236}">
                <a16:creationId xmlns:a16="http://schemas.microsoft.com/office/drawing/2014/main" id="{AE34567D-8DF8-2F4C-807C-947F097BF330}"/>
              </a:ext>
            </a:extLst>
          </p:cNvPr>
          <p:cNvSpPr>
            <a:spLocks noGrp="1"/>
          </p:cNvSpPr>
          <p:nvPr>
            <p:ph type="subTitle" idx="1"/>
          </p:nvPr>
        </p:nvSpPr>
        <p:spPr>
          <a:xfrm>
            <a:off x="5377792" y="4504870"/>
            <a:ext cx="5515284" cy="1723402"/>
          </a:xfrm>
        </p:spPr>
        <p:txBody>
          <a:bodyPr>
            <a:normAutofit fontScale="77500" lnSpcReduction="20000"/>
          </a:bodyPr>
          <a:lstStyle/>
          <a:p>
            <a:r>
              <a:rPr lang="en-US" sz="3200" dirty="0"/>
              <a:t>September 2023</a:t>
            </a:r>
          </a:p>
          <a:p>
            <a:r>
              <a:rPr lang="en-US" sz="3300" b="0" cap="none" dirty="0">
                <a:solidFill>
                  <a:schemeClr val="bg1">
                    <a:lumMod val="50000"/>
                  </a:schemeClr>
                </a:solidFill>
              </a:rPr>
              <a:t>Suchanan</a:t>
            </a:r>
            <a:r>
              <a:rPr lang="en-US" sz="2500" b="0" cap="none" dirty="0"/>
              <a:t> </a:t>
            </a:r>
            <a:r>
              <a:rPr lang="en-US" sz="3300" b="0" cap="none" dirty="0">
                <a:solidFill>
                  <a:schemeClr val="bg1">
                    <a:lumMod val="50000"/>
                  </a:schemeClr>
                </a:solidFill>
              </a:rPr>
              <a:t>Tambunlertchai, Monica Petrescu (both IMF), Mahdi Ansari (UMN)</a:t>
            </a:r>
          </a:p>
        </p:txBody>
      </p:sp>
      <p:sp>
        <p:nvSpPr>
          <p:cNvPr id="7" name="Picture Placeholder 6">
            <a:extLst>
              <a:ext uri="{FF2B5EF4-FFF2-40B4-BE49-F238E27FC236}">
                <a16:creationId xmlns:a16="http://schemas.microsoft.com/office/drawing/2014/main" id="{973EC2A6-370D-5C43-9143-4C5479E0DB98}"/>
              </a:ext>
            </a:extLst>
          </p:cNvPr>
          <p:cNvSpPr>
            <a:spLocks noGrp="1"/>
          </p:cNvSpPr>
          <p:nvPr>
            <p:ph type="pic" sz="quarter" idx="11"/>
          </p:nvPr>
        </p:nvSpPr>
        <p:spPr/>
      </p:sp>
      <p:pic>
        <p:nvPicPr>
          <p:cNvPr id="10" name="Picture 9" descr="MCD 3.png">
            <a:extLst>
              <a:ext uri="{FF2B5EF4-FFF2-40B4-BE49-F238E27FC236}">
                <a16:creationId xmlns:a16="http://schemas.microsoft.com/office/drawing/2014/main" id="{01AB347F-15BC-4D47-ACDA-3ADEC24B2194}"/>
              </a:ext>
            </a:extLst>
          </p:cNvPr>
          <p:cNvPicPr>
            <a:picLocks noChangeAspect="1"/>
          </p:cNvPicPr>
          <p:nvPr/>
        </p:nvPicPr>
        <p:blipFill>
          <a:blip r:embed="rId3"/>
          <a:stretch>
            <a:fillRect/>
          </a:stretch>
        </p:blipFill>
        <p:spPr>
          <a:xfrm>
            <a:off x="25267" y="1900657"/>
            <a:ext cx="4865822" cy="3056685"/>
          </a:xfrm>
          <a:prstGeom prst="rect">
            <a:avLst/>
          </a:prstGeom>
          <a:ln w="38100">
            <a:solidFill>
              <a:schemeClr val="bg1"/>
            </a:solidFill>
          </a:ln>
        </p:spPr>
      </p:pic>
    </p:spTree>
    <p:extLst>
      <p:ext uri="{BB962C8B-B14F-4D97-AF65-F5344CB8AC3E}">
        <p14:creationId xmlns:p14="http://schemas.microsoft.com/office/powerpoint/2010/main" val="3043297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34CA6-8892-436E-A63E-56DB8880AA36}"/>
              </a:ext>
            </a:extLst>
          </p:cNvPr>
          <p:cNvSpPr>
            <a:spLocks noGrp="1"/>
          </p:cNvSpPr>
          <p:nvPr>
            <p:ph type="title"/>
          </p:nvPr>
        </p:nvSpPr>
        <p:spPr>
          <a:xfrm>
            <a:off x="871369" y="330564"/>
            <a:ext cx="10650071" cy="1023868"/>
          </a:xfrm>
        </p:spPr>
        <p:txBody>
          <a:bodyPr>
            <a:normAutofit/>
          </a:bodyPr>
          <a:lstStyle/>
          <a:p>
            <a:pPr lvl="0"/>
            <a:r>
              <a:rPr lang="en-GB"/>
              <a:t>A larger SOE presence reduces private sector dynamism and investment</a:t>
            </a:r>
          </a:p>
        </p:txBody>
      </p:sp>
      <p:sp>
        <p:nvSpPr>
          <p:cNvPr id="10" name="TextBox 9">
            <a:extLst>
              <a:ext uri="{FF2B5EF4-FFF2-40B4-BE49-F238E27FC236}">
                <a16:creationId xmlns:a16="http://schemas.microsoft.com/office/drawing/2014/main" id="{A667F16D-EE1E-4C0D-A7CF-3C76185B1B88}"/>
              </a:ext>
            </a:extLst>
          </p:cNvPr>
          <p:cNvSpPr txBox="1"/>
          <p:nvPr/>
        </p:nvSpPr>
        <p:spPr>
          <a:xfrm>
            <a:off x="8011236" y="2471654"/>
            <a:ext cx="3728568" cy="2101088"/>
          </a:xfrm>
          <a:prstGeom prst="rect">
            <a:avLst/>
          </a:prstGeom>
          <a:noFill/>
        </p:spPr>
        <p:txBody>
          <a:bodyPr wrap="square">
            <a:spAutoFit/>
          </a:bodyPr>
          <a:lstStyle/>
          <a:p>
            <a:pPr marL="285750" indent="-285750">
              <a:lnSpc>
                <a:spcPts val="2000"/>
              </a:lnSpc>
              <a:spcBef>
                <a:spcPts val="1200"/>
              </a:spcBef>
              <a:spcAft>
                <a:spcPts val="600"/>
              </a:spcAft>
              <a:buFont typeface="Arial" panose="020B0604020202020204" pitchFamily="34" charset="0"/>
              <a:buChar char="•"/>
            </a:pPr>
            <a:r>
              <a:rPr lang="en-US" sz="1600"/>
              <a:t>Larger SOE presence is associated with </a:t>
            </a:r>
            <a:r>
              <a:rPr lang="en-US" sz="1600" b="1"/>
              <a:t>reduced business dynamism </a:t>
            </a:r>
            <a:r>
              <a:rPr lang="en-US" sz="1600"/>
              <a:t>(lower entry and exit rates) for private sector firms. </a:t>
            </a:r>
          </a:p>
          <a:p>
            <a:pPr marL="285750" indent="-285750">
              <a:lnSpc>
                <a:spcPts val="2000"/>
              </a:lnSpc>
              <a:spcBef>
                <a:spcPts val="1200"/>
              </a:spcBef>
              <a:spcAft>
                <a:spcPts val="600"/>
              </a:spcAft>
              <a:buFont typeface="Arial" panose="020B0604020202020204" pitchFamily="34" charset="0"/>
              <a:buChar char="•"/>
            </a:pPr>
            <a:r>
              <a:rPr lang="en-US" sz="1600"/>
              <a:t>Larger SOE presence is also associated with </a:t>
            </a:r>
            <a:r>
              <a:rPr lang="en-US" sz="1600" b="1"/>
              <a:t>lower investment</a:t>
            </a:r>
            <a:r>
              <a:rPr lang="en-US" sz="1600"/>
              <a:t> by private sector firms in MENA. </a:t>
            </a:r>
          </a:p>
        </p:txBody>
      </p:sp>
      <p:sp>
        <p:nvSpPr>
          <p:cNvPr id="12" name="Rectangle 11">
            <a:extLst>
              <a:ext uri="{FF2B5EF4-FFF2-40B4-BE49-F238E27FC236}">
                <a16:creationId xmlns:a16="http://schemas.microsoft.com/office/drawing/2014/main" id="{B85708E0-8378-4508-9AEF-C307C6B78B8F}"/>
              </a:ext>
            </a:extLst>
          </p:cNvPr>
          <p:cNvSpPr/>
          <p:nvPr/>
        </p:nvSpPr>
        <p:spPr>
          <a:xfrm>
            <a:off x="735342" y="5437252"/>
            <a:ext cx="6354188" cy="600164"/>
          </a:xfrm>
          <a:prstGeom prst="rect">
            <a:avLst/>
          </a:prstGeom>
        </p:spPr>
        <p:txBody>
          <a:bodyPr wrap="square">
            <a:spAutoFit/>
          </a:bodyPr>
          <a:lstStyle/>
          <a:p>
            <a:r>
              <a:rPr lang="en-US" sz="1100"/>
              <a:t>Note: SOE share represents share of sector assets owned by SOEs. Entry (exit) represent share of first in the first (last) year. </a:t>
            </a:r>
          </a:p>
          <a:p>
            <a:r>
              <a:rPr lang="en-US" sz="1100"/>
              <a:t>Robust standard error in parentheses. *** p&lt;0.01, ** p&lt;0.05, * p&lt;0.1</a:t>
            </a:r>
          </a:p>
        </p:txBody>
      </p:sp>
      <p:pic>
        <p:nvPicPr>
          <p:cNvPr id="4" name="Picture 3">
            <a:extLst>
              <a:ext uri="{FF2B5EF4-FFF2-40B4-BE49-F238E27FC236}">
                <a16:creationId xmlns:a16="http://schemas.microsoft.com/office/drawing/2014/main" id="{91A99B8E-EEE5-40A0-81C4-D9E0B0E26373}"/>
              </a:ext>
            </a:extLst>
          </p:cNvPr>
          <p:cNvPicPr>
            <a:picLocks noChangeAspect="1"/>
          </p:cNvPicPr>
          <p:nvPr/>
        </p:nvPicPr>
        <p:blipFill>
          <a:blip r:embed="rId3"/>
          <a:stretch>
            <a:fillRect/>
          </a:stretch>
        </p:blipFill>
        <p:spPr>
          <a:xfrm>
            <a:off x="735341" y="2001328"/>
            <a:ext cx="6636657" cy="3311543"/>
          </a:xfrm>
          <a:prstGeom prst="rect">
            <a:avLst/>
          </a:prstGeom>
        </p:spPr>
      </p:pic>
    </p:spTree>
    <p:extLst>
      <p:ext uri="{BB962C8B-B14F-4D97-AF65-F5344CB8AC3E}">
        <p14:creationId xmlns:p14="http://schemas.microsoft.com/office/powerpoint/2010/main" val="1977380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6FB9A51B-A788-4DB2-A91F-1010D4733328}"/>
              </a:ext>
            </a:extLst>
          </p:cNvPr>
          <p:cNvSpPr txBox="1">
            <a:spLocks/>
          </p:cNvSpPr>
          <p:nvPr/>
        </p:nvSpPr>
        <p:spPr>
          <a:xfrm>
            <a:off x="422124" y="1353953"/>
            <a:ext cx="11500702" cy="4525200"/>
          </a:xfrm>
          <a:prstGeom prst="rect">
            <a:avLst/>
          </a:prstGeom>
        </p:spPr>
        <p:txBody>
          <a:bodyPr>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just">
              <a:buFont typeface="Arial" panose="020B0604020202020204" pitchFamily="34" charset="0"/>
              <a:buChar char="•"/>
            </a:pPr>
            <a:endParaRPr lang="en-US"/>
          </a:p>
          <a:p>
            <a:pPr marL="576263" lvl="1" indent="-342900" algn="just">
              <a:buFont typeface="Arial" panose="020B0604020202020204" pitchFamily="34" charset="0"/>
              <a:buChar char="•"/>
            </a:pPr>
            <a:endParaRPr lang="en-US"/>
          </a:p>
        </p:txBody>
      </p:sp>
      <p:sp>
        <p:nvSpPr>
          <p:cNvPr id="5" name="Content Placeholder 1">
            <a:extLst>
              <a:ext uri="{FF2B5EF4-FFF2-40B4-BE49-F238E27FC236}">
                <a16:creationId xmlns:a16="http://schemas.microsoft.com/office/drawing/2014/main" id="{C829CEF5-3D0D-4882-874B-22542273CCD9}"/>
              </a:ext>
            </a:extLst>
          </p:cNvPr>
          <p:cNvSpPr txBox="1">
            <a:spLocks/>
          </p:cNvSpPr>
          <p:nvPr/>
        </p:nvSpPr>
        <p:spPr>
          <a:xfrm>
            <a:off x="695437" y="1535502"/>
            <a:ext cx="10191447" cy="5157398"/>
          </a:xfrm>
          <a:prstGeom prst="rect">
            <a:avLst/>
          </a:prstGeom>
        </p:spPr>
        <p:txBody>
          <a:bodyPr>
            <a:no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b="1"/>
              <a:t>SOEs differ from private sector firms:</a:t>
            </a:r>
          </a:p>
          <a:p>
            <a:pPr marL="576263" lvl="1" indent="-342900" algn="just">
              <a:buFont typeface="Arial" panose="020B0604020202020204" pitchFamily="34" charset="0"/>
              <a:buChar char="•"/>
            </a:pPr>
            <a:r>
              <a:rPr lang="en-US" sz="1800"/>
              <a:t>Benefit from certain advantages, e.g., lower interest rates;</a:t>
            </a:r>
          </a:p>
          <a:p>
            <a:pPr marL="576263" lvl="1" indent="-342900" algn="just">
              <a:buFont typeface="Arial" panose="020B0604020202020204" pitchFamily="34" charset="0"/>
              <a:buChar char="•"/>
            </a:pPr>
            <a:r>
              <a:rPr lang="en-US" sz="1800"/>
              <a:t>Less profitable and less productive. </a:t>
            </a:r>
          </a:p>
          <a:p>
            <a:pPr algn="just"/>
            <a:r>
              <a:rPr lang="en-US" sz="1800" b="1"/>
              <a:t>Higher SOE presence in a sector is associated with: </a:t>
            </a:r>
          </a:p>
          <a:p>
            <a:pPr marL="576263" lvl="1" indent="-342900" algn="just">
              <a:buFont typeface="Arial" panose="020B0604020202020204" pitchFamily="34" charset="0"/>
              <a:buChar char="•"/>
            </a:pPr>
            <a:r>
              <a:rPr lang="en-US" sz="1800"/>
              <a:t>Lower competition in input and output markets;</a:t>
            </a:r>
          </a:p>
          <a:p>
            <a:pPr marL="576263" lvl="1" indent="-342900" algn="just">
              <a:buFont typeface="Arial" panose="020B0604020202020204" pitchFamily="34" charset="0"/>
              <a:buChar char="•"/>
            </a:pPr>
            <a:r>
              <a:rPr lang="en-US" sz="1800"/>
              <a:t>Lower dynamism;</a:t>
            </a:r>
          </a:p>
          <a:p>
            <a:pPr marL="576263" lvl="1" indent="-342900" algn="just">
              <a:buFont typeface="Arial" panose="020B0604020202020204" pitchFamily="34" charset="0"/>
              <a:buChar char="•"/>
            </a:pPr>
            <a:r>
              <a:rPr lang="en-US" sz="1800"/>
              <a:t>Lower private investment. </a:t>
            </a:r>
          </a:p>
        </p:txBody>
      </p:sp>
      <p:sp>
        <p:nvSpPr>
          <p:cNvPr id="7" name="Title 1">
            <a:extLst>
              <a:ext uri="{FF2B5EF4-FFF2-40B4-BE49-F238E27FC236}">
                <a16:creationId xmlns:a16="http://schemas.microsoft.com/office/drawing/2014/main" id="{F48FC83C-3A7B-46FD-A8E0-EEDD1B5DBD0F}"/>
              </a:ext>
            </a:extLst>
          </p:cNvPr>
          <p:cNvSpPr>
            <a:spLocks noGrp="1"/>
          </p:cNvSpPr>
          <p:nvPr>
            <p:ph type="title"/>
          </p:nvPr>
        </p:nvSpPr>
        <p:spPr>
          <a:xfrm>
            <a:off x="2927964" y="165100"/>
            <a:ext cx="6793822" cy="1005180"/>
          </a:xfrm>
        </p:spPr>
        <p:txBody>
          <a:bodyPr/>
          <a:lstStyle/>
          <a:p>
            <a:pPr algn="ctr"/>
            <a:r>
              <a:rPr lang="en-US"/>
              <a:t>Conclusions</a:t>
            </a:r>
          </a:p>
        </p:txBody>
      </p:sp>
    </p:spTree>
    <p:extLst>
      <p:ext uri="{BB962C8B-B14F-4D97-AF65-F5344CB8AC3E}">
        <p14:creationId xmlns:p14="http://schemas.microsoft.com/office/powerpoint/2010/main" val="1589796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6FB9A51B-A788-4DB2-A91F-1010D4733328}"/>
              </a:ext>
            </a:extLst>
          </p:cNvPr>
          <p:cNvSpPr txBox="1">
            <a:spLocks/>
          </p:cNvSpPr>
          <p:nvPr/>
        </p:nvSpPr>
        <p:spPr>
          <a:xfrm>
            <a:off x="422124" y="1353953"/>
            <a:ext cx="11500702" cy="4525200"/>
          </a:xfrm>
          <a:prstGeom prst="rect">
            <a:avLst/>
          </a:prstGeom>
        </p:spPr>
        <p:txBody>
          <a:bodyPr>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just">
              <a:buFont typeface="Arial" panose="020B0604020202020204" pitchFamily="34" charset="0"/>
              <a:buChar char="•"/>
            </a:pPr>
            <a:endParaRPr lang="en-US"/>
          </a:p>
          <a:p>
            <a:pPr marL="576263" lvl="1" indent="-342900" algn="just">
              <a:buFont typeface="Arial" panose="020B0604020202020204" pitchFamily="34" charset="0"/>
              <a:buChar char="•"/>
            </a:pPr>
            <a:endParaRPr lang="en-US"/>
          </a:p>
        </p:txBody>
      </p:sp>
      <p:sp>
        <p:nvSpPr>
          <p:cNvPr id="5" name="Content Placeholder 1">
            <a:extLst>
              <a:ext uri="{FF2B5EF4-FFF2-40B4-BE49-F238E27FC236}">
                <a16:creationId xmlns:a16="http://schemas.microsoft.com/office/drawing/2014/main" id="{C829CEF5-3D0D-4882-874B-22542273CCD9}"/>
              </a:ext>
            </a:extLst>
          </p:cNvPr>
          <p:cNvSpPr txBox="1">
            <a:spLocks/>
          </p:cNvSpPr>
          <p:nvPr/>
        </p:nvSpPr>
        <p:spPr>
          <a:xfrm>
            <a:off x="336430" y="978847"/>
            <a:ext cx="11102196" cy="5522620"/>
          </a:xfrm>
          <a:prstGeom prst="rect">
            <a:avLst/>
          </a:prstGeom>
        </p:spPr>
        <p:txBody>
          <a:bodyPr>
            <a:no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marR="0" lvl="1" indent="-285750">
              <a:spcBef>
                <a:spcPts val="800"/>
              </a:spcBef>
              <a:spcAft>
                <a:spcPts val="1200"/>
              </a:spcAft>
              <a:buFont typeface="Arial" panose="020B0604020202020204" pitchFamily="34" charset="0"/>
              <a:buChar char="•"/>
              <a:tabLst>
                <a:tab pos="914400" algn="l"/>
              </a:tabLst>
            </a:pPr>
            <a:r>
              <a:rPr lang="en-US" sz="1800" dirty="0">
                <a:effectLst/>
                <a:ea typeface="Arial" panose="020B0604020202020204" pitchFamily="34" charset="0"/>
                <a:cs typeface="Times New Roman" panose="02020603050405020304" pitchFamily="18" charset="0"/>
              </a:rPr>
              <a:t>Rolling back the state’s role can lead to greater efficiency, higher productivity, and hence strengthen  the economy’s ability to sustain higher growth; in MENA, state should pivot towards facilitating (rather than leading) business activities. </a:t>
            </a:r>
          </a:p>
          <a:p>
            <a:pPr marL="742950" marR="0" lvl="1" indent="-285750">
              <a:spcBef>
                <a:spcPts val="800"/>
              </a:spcBef>
              <a:spcAft>
                <a:spcPts val="1200"/>
              </a:spcAft>
              <a:buFont typeface="Arial" panose="020B0604020202020204" pitchFamily="34" charset="0"/>
              <a:buChar char="•"/>
              <a:tabLst>
                <a:tab pos="914400" algn="l"/>
              </a:tabLst>
            </a:pPr>
            <a:r>
              <a:rPr lang="en-US" sz="1800" dirty="0">
                <a:effectLst/>
                <a:ea typeface="Arial" panose="020B0604020202020204" pitchFamily="34" charset="0"/>
                <a:cs typeface="Times New Roman" panose="02020603050405020304" pitchFamily="18" charset="0"/>
              </a:rPr>
              <a:t>Improving </a:t>
            </a:r>
            <a:r>
              <a:rPr lang="en-US" sz="1800" b="0" i="0" u="none" strike="noStrike" baseline="0" dirty="0"/>
              <a:t>governance, transparency, and accountability</a:t>
            </a:r>
            <a:r>
              <a:rPr lang="en-US" sz="1800" b="0" i="0" u="none" strike="noStrike" baseline="0" dirty="0">
                <a:cs typeface="Times New Roman" panose="02020603050405020304" pitchFamily="18" charset="0"/>
              </a:rPr>
              <a:t> for SOEs could help improve SOE efficiencies. </a:t>
            </a:r>
          </a:p>
          <a:p>
            <a:pPr marL="742950" marR="0" lvl="1" indent="-285750">
              <a:spcBef>
                <a:spcPts val="800"/>
              </a:spcBef>
              <a:spcAft>
                <a:spcPts val="1200"/>
              </a:spcAft>
              <a:buFont typeface="Arial" panose="020B0604020202020204" pitchFamily="34" charset="0"/>
              <a:buChar char="•"/>
              <a:tabLst>
                <a:tab pos="914400" algn="l"/>
              </a:tabLst>
            </a:pPr>
            <a:r>
              <a:rPr lang="en-US" sz="1800" dirty="0">
                <a:effectLst/>
                <a:ea typeface="Arial" panose="020B0604020202020204" pitchFamily="34" charset="0"/>
                <a:cs typeface="Times New Roman" panose="02020603050405020304" pitchFamily="18" charset="0"/>
              </a:rPr>
              <a:t>Need for a competition and labor market policies that ensure competitive neutrality between public and private sectors and encourage private sector participation.</a:t>
            </a:r>
          </a:p>
          <a:p>
            <a:pPr marL="742950" marR="0" lvl="1" indent="-285750">
              <a:spcBef>
                <a:spcPts val="800"/>
              </a:spcBef>
              <a:spcAft>
                <a:spcPts val="1200"/>
              </a:spcAft>
              <a:buFont typeface="Arial" panose="020B0604020202020204" pitchFamily="34" charset="0"/>
              <a:buChar char="•"/>
              <a:tabLst>
                <a:tab pos="914400" algn="l"/>
              </a:tabLst>
            </a:pPr>
            <a:r>
              <a:rPr lang="en-US" sz="1800" dirty="0">
                <a:solidFill>
                  <a:srgbClr val="000000"/>
                </a:solidFill>
                <a:effectLst/>
                <a:ea typeface="Times New Roman" panose="02020603050405020304" pitchFamily="18" charset="0"/>
              </a:rPr>
              <a:t>Reducing </a:t>
            </a:r>
            <a:r>
              <a:rPr lang="en-US" sz="1800" dirty="0">
                <a:solidFill>
                  <a:srgbClr val="000000"/>
                </a:solidFill>
                <a:ea typeface="Times New Roman" panose="02020603050405020304" pitchFamily="18" charset="0"/>
              </a:rPr>
              <a:t>barriers to entry/costs of doing business, e.g., by s</a:t>
            </a:r>
            <a:r>
              <a:rPr lang="en-US" sz="1800" dirty="0">
                <a:solidFill>
                  <a:srgbClr val="000000"/>
                </a:solidFill>
                <a:effectLst/>
                <a:ea typeface="Times New Roman" panose="02020603050405020304" pitchFamily="18" charset="0"/>
              </a:rPr>
              <a:t>treamlining business licensing requirements.</a:t>
            </a:r>
          </a:p>
          <a:p>
            <a:pPr marL="742950" marR="0" lvl="1" indent="-285750">
              <a:spcBef>
                <a:spcPts val="800"/>
              </a:spcBef>
              <a:spcAft>
                <a:spcPts val="1200"/>
              </a:spcAft>
              <a:buFont typeface="Arial" panose="020B0604020202020204" pitchFamily="34" charset="0"/>
              <a:buChar char="•"/>
              <a:tabLst>
                <a:tab pos="914400" algn="l"/>
              </a:tabLst>
            </a:pPr>
            <a:r>
              <a:rPr lang="en-US" sz="1800" dirty="0"/>
              <a:t>Labor market policies that facilitate labor reallocations from public sector and low-productivity services to more productive sectors.</a:t>
            </a:r>
          </a:p>
        </p:txBody>
      </p:sp>
      <p:sp>
        <p:nvSpPr>
          <p:cNvPr id="7" name="Title 1">
            <a:extLst>
              <a:ext uri="{FF2B5EF4-FFF2-40B4-BE49-F238E27FC236}">
                <a16:creationId xmlns:a16="http://schemas.microsoft.com/office/drawing/2014/main" id="{F48FC83C-3A7B-46FD-A8E0-EEDD1B5DBD0F}"/>
              </a:ext>
            </a:extLst>
          </p:cNvPr>
          <p:cNvSpPr>
            <a:spLocks noGrp="1"/>
          </p:cNvSpPr>
          <p:nvPr>
            <p:ph type="title"/>
          </p:nvPr>
        </p:nvSpPr>
        <p:spPr>
          <a:xfrm>
            <a:off x="2927964" y="165100"/>
            <a:ext cx="6793822" cy="1005180"/>
          </a:xfrm>
        </p:spPr>
        <p:txBody>
          <a:bodyPr/>
          <a:lstStyle/>
          <a:p>
            <a:pPr algn="ctr"/>
            <a:r>
              <a:rPr lang="en-US"/>
              <a:t>Policy Implications </a:t>
            </a:r>
          </a:p>
        </p:txBody>
      </p:sp>
    </p:spTree>
    <p:extLst>
      <p:ext uri="{BB962C8B-B14F-4D97-AF65-F5344CB8AC3E}">
        <p14:creationId xmlns:p14="http://schemas.microsoft.com/office/powerpoint/2010/main" val="603627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5C71649-9D3C-44E2-8440-ACCAA3467EC7}"/>
              </a:ext>
            </a:extLst>
          </p:cNvPr>
          <p:cNvSpPr>
            <a:spLocks noGrp="1"/>
          </p:cNvSpPr>
          <p:nvPr>
            <p:ph type="body" sz="quarter" idx="10"/>
          </p:nvPr>
        </p:nvSpPr>
        <p:spPr>
          <a:xfrm>
            <a:off x="1172481" y="394027"/>
            <a:ext cx="9779681" cy="5839077"/>
          </a:xfrm>
        </p:spPr>
        <p:txBody>
          <a:bodyPr anchor="ctr">
            <a:normAutofit/>
          </a:bodyPr>
          <a:lstStyle/>
          <a:p>
            <a:pPr algn="ctr"/>
            <a:r>
              <a:rPr lang="en-US" sz="5400" b="1"/>
              <a:t>Thank you!</a:t>
            </a:r>
          </a:p>
          <a:p>
            <a:pPr algn="ctr"/>
            <a:endParaRPr lang="en-US" sz="1700" b="1"/>
          </a:p>
        </p:txBody>
      </p:sp>
    </p:spTree>
    <p:extLst>
      <p:ext uri="{BB962C8B-B14F-4D97-AF65-F5344CB8AC3E}">
        <p14:creationId xmlns:p14="http://schemas.microsoft.com/office/powerpoint/2010/main" val="42724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5C71649-9D3C-44E2-8440-ACCAA3467EC7}"/>
              </a:ext>
            </a:extLst>
          </p:cNvPr>
          <p:cNvSpPr>
            <a:spLocks noGrp="1"/>
          </p:cNvSpPr>
          <p:nvPr>
            <p:ph type="body" sz="quarter" idx="10"/>
          </p:nvPr>
        </p:nvSpPr>
        <p:spPr>
          <a:xfrm>
            <a:off x="1172481" y="394027"/>
            <a:ext cx="9779681" cy="5839077"/>
          </a:xfrm>
        </p:spPr>
        <p:txBody>
          <a:bodyPr anchor="ctr">
            <a:normAutofit/>
          </a:bodyPr>
          <a:lstStyle/>
          <a:p>
            <a:pPr algn="ctr"/>
            <a:r>
              <a:rPr lang="en-US" sz="5400" b="1"/>
              <a:t>Back up slides</a:t>
            </a:r>
          </a:p>
          <a:p>
            <a:pPr algn="ctr"/>
            <a:endParaRPr lang="en-US" sz="1700" b="1"/>
          </a:p>
        </p:txBody>
      </p:sp>
    </p:spTree>
    <p:extLst>
      <p:ext uri="{BB962C8B-B14F-4D97-AF65-F5344CB8AC3E}">
        <p14:creationId xmlns:p14="http://schemas.microsoft.com/office/powerpoint/2010/main" val="1652013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39C20BE-DD84-4819-B04B-45FFE058D658}"/>
              </a:ext>
            </a:extLst>
          </p:cNvPr>
          <p:cNvSpPr txBox="1"/>
          <p:nvPr/>
        </p:nvSpPr>
        <p:spPr>
          <a:xfrm>
            <a:off x="71764" y="6639579"/>
            <a:ext cx="11905969" cy="246221"/>
          </a:xfrm>
          <a:prstGeom prst="rect">
            <a:avLst/>
          </a:prstGeom>
          <a:noFill/>
        </p:spPr>
        <p:txBody>
          <a:bodyPr wrap="square" rtlCol="0">
            <a:spAutoFit/>
          </a:bodyPr>
          <a:lstStyle/>
          <a:p>
            <a:pPr algn="r"/>
            <a:r>
              <a:rPr lang="en-US" sz="1000">
                <a:latin typeface="Arial" panose="020B0604020202020204" pitchFamily="34" charset="0"/>
                <a:cs typeface="Arial" panose="020B0604020202020204" pitchFamily="34" charset="0"/>
              </a:rPr>
              <a:t>Sources: IMF analysis of Orbis data.</a:t>
            </a:r>
          </a:p>
        </p:txBody>
      </p:sp>
      <p:sp>
        <p:nvSpPr>
          <p:cNvPr id="15" name="Title 1">
            <a:extLst>
              <a:ext uri="{FF2B5EF4-FFF2-40B4-BE49-F238E27FC236}">
                <a16:creationId xmlns:a16="http://schemas.microsoft.com/office/drawing/2014/main" id="{772D98EA-3D29-47C3-9AEA-16B0BEF2DC51}"/>
              </a:ext>
            </a:extLst>
          </p:cNvPr>
          <p:cNvSpPr>
            <a:spLocks noGrp="1"/>
          </p:cNvSpPr>
          <p:nvPr>
            <p:ph type="title"/>
          </p:nvPr>
        </p:nvSpPr>
        <p:spPr>
          <a:xfrm>
            <a:off x="595222" y="346096"/>
            <a:ext cx="10783019" cy="978486"/>
          </a:xfrm>
        </p:spPr>
        <p:txBody>
          <a:bodyPr>
            <a:normAutofit/>
          </a:bodyPr>
          <a:lstStyle/>
          <a:p>
            <a:r>
              <a:rPr lang="en-US"/>
              <a:t>Different life cycle dynamics for SOEs vs. private firms</a:t>
            </a:r>
          </a:p>
        </p:txBody>
      </p:sp>
      <p:pic>
        <p:nvPicPr>
          <p:cNvPr id="3" name="Picture 2">
            <a:extLst>
              <a:ext uri="{FF2B5EF4-FFF2-40B4-BE49-F238E27FC236}">
                <a16:creationId xmlns:a16="http://schemas.microsoft.com/office/drawing/2014/main" id="{AF9EF5CA-F379-4F9D-AE22-E4D06F81B434}"/>
              </a:ext>
            </a:extLst>
          </p:cNvPr>
          <p:cNvPicPr>
            <a:picLocks noChangeAspect="1"/>
          </p:cNvPicPr>
          <p:nvPr/>
        </p:nvPicPr>
        <p:blipFill>
          <a:blip r:embed="rId3"/>
          <a:stretch>
            <a:fillRect/>
          </a:stretch>
        </p:blipFill>
        <p:spPr>
          <a:xfrm>
            <a:off x="1026536" y="2781185"/>
            <a:ext cx="4572396" cy="3395766"/>
          </a:xfrm>
          <a:prstGeom prst="rect">
            <a:avLst/>
          </a:prstGeom>
        </p:spPr>
      </p:pic>
      <p:pic>
        <p:nvPicPr>
          <p:cNvPr id="4" name="Picture 3">
            <a:extLst>
              <a:ext uri="{FF2B5EF4-FFF2-40B4-BE49-F238E27FC236}">
                <a16:creationId xmlns:a16="http://schemas.microsoft.com/office/drawing/2014/main" id="{390CD688-D443-4424-A9DC-DF5431108A33}"/>
              </a:ext>
            </a:extLst>
          </p:cNvPr>
          <p:cNvPicPr>
            <a:picLocks noChangeAspect="1"/>
          </p:cNvPicPr>
          <p:nvPr/>
        </p:nvPicPr>
        <p:blipFill>
          <a:blip r:embed="rId4"/>
          <a:stretch>
            <a:fillRect/>
          </a:stretch>
        </p:blipFill>
        <p:spPr>
          <a:xfrm>
            <a:off x="5908489" y="2780649"/>
            <a:ext cx="4572396" cy="3395766"/>
          </a:xfrm>
          <a:prstGeom prst="rect">
            <a:avLst/>
          </a:prstGeom>
        </p:spPr>
      </p:pic>
      <p:sp>
        <p:nvSpPr>
          <p:cNvPr id="2" name="TextBox 1">
            <a:extLst>
              <a:ext uri="{FF2B5EF4-FFF2-40B4-BE49-F238E27FC236}">
                <a16:creationId xmlns:a16="http://schemas.microsoft.com/office/drawing/2014/main" id="{205DFF9E-361D-14F1-8E7F-3897704E753E}"/>
              </a:ext>
            </a:extLst>
          </p:cNvPr>
          <p:cNvSpPr txBox="1"/>
          <p:nvPr/>
        </p:nvSpPr>
        <p:spPr>
          <a:xfrm>
            <a:off x="1345721" y="1952324"/>
            <a:ext cx="9264769" cy="646331"/>
          </a:xfrm>
          <a:prstGeom prst="rect">
            <a:avLst/>
          </a:prstGeom>
          <a:noFill/>
        </p:spPr>
        <p:txBody>
          <a:bodyPr wrap="square" rtlCol="0">
            <a:spAutoFit/>
          </a:bodyPr>
          <a:lstStyle/>
          <a:p>
            <a:r>
              <a:rPr lang="en-US" b="1"/>
              <a:t>SOEs are larger in size upon establishment, in terms of both assets and sales, but grow more slowly than private sector firms </a:t>
            </a:r>
          </a:p>
        </p:txBody>
      </p:sp>
    </p:spTree>
    <p:extLst>
      <p:ext uri="{BB962C8B-B14F-4D97-AF65-F5344CB8AC3E}">
        <p14:creationId xmlns:p14="http://schemas.microsoft.com/office/powerpoint/2010/main" val="927507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6FB9A51B-A788-4DB2-A91F-1010D4733328}"/>
              </a:ext>
            </a:extLst>
          </p:cNvPr>
          <p:cNvSpPr txBox="1">
            <a:spLocks/>
          </p:cNvSpPr>
          <p:nvPr/>
        </p:nvSpPr>
        <p:spPr>
          <a:xfrm>
            <a:off x="422124" y="1353953"/>
            <a:ext cx="11500702" cy="4525200"/>
          </a:xfrm>
          <a:prstGeom prst="rect">
            <a:avLst/>
          </a:prstGeom>
        </p:spPr>
        <p:txBody>
          <a:bodyPr>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just">
              <a:buFont typeface="Arial" panose="020B0604020202020204" pitchFamily="34" charset="0"/>
              <a:buChar char="•"/>
            </a:pPr>
            <a:endParaRPr lang="en-US"/>
          </a:p>
          <a:p>
            <a:pPr marL="576263" lvl="1" indent="-342900" algn="just">
              <a:buFont typeface="Arial" panose="020B0604020202020204" pitchFamily="34" charset="0"/>
              <a:buChar char="•"/>
            </a:pPr>
            <a:endParaRPr lang="en-US"/>
          </a:p>
        </p:txBody>
      </p:sp>
      <p:sp>
        <p:nvSpPr>
          <p:cNvPr id="5" name="Content Placeholder 1">
            <a:extLst>
              <a:ext uri="{FF2B5EF4-FFF2-40B4-BE49-F238E27FC236}">
                <a16:creationId xmlns:a16="http://schemas.microsoft.com/office/drawing/2014/main" id="{C829CEF5-3D0D-4882-874B-22542273CCD9}"/>
              </a:ext>
            </a:extLst>
          </p:cNvPr>
          <p:cNvSpPr txBox="1">
            <a:spLocks/>
          </p:cNvSpPr>
          <p:nvPr/>
        </p:nvSpPr>
        <p:spPr>
          <a:xfrm>
            <a:off x="985157" y="1545758"/>
            <a:ext cx="9771743" cy="4539355"/>
          </a:xfrm>
          <a:prstGeom prst="rect">
            <a:avLst/>
          </a:prstGeom>
        </p:spPr>
        <p:txBody>
          <a:bodyPr>
            <a:no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just">
              <a:lnSpc>
                <a:spcPts val="3000"/>
              </a:lnSpc>
              <a:buFont typeface="Arial" panose="020B0604020202020204" pitchFamily="34" charset="0"/>
              <a:buChar char="•"/>
            </a:pPr>
            <a:r>
              <a:rPr lang="en-US" sz="2400" b="1"/>
              <a:t>Background: </a:t>
            </a:r>
            <a:r>
              <a:rPr lang="en-US" sz="2400"/>
              <a:t>Large footprint of the state in MENA economies, particularly through myriad of SOEs. </a:t>
            </a:r>
          </a:p>
          <a:p>
            <a:pPr marL="342900" indent="-342900" algn="just">
              <a:lnSpc>
                <a:spcPts val="3000"/>
              </a:lnSpc>
              <a:buFont typeface="Arial" panose="020B0604020202020204" pitchFamily="34" charset="0"/>
              <a:buChar char="•"/>
            </a:pPr>
            <a:r>
              <a:rPr lang="en-US" sz="2400" b="1"/>
              <a:t>Empirical evidence: </a:t>
            </a:r>
            <a:r>
              <a:rPr lang="en-US" sz="2400"/>
              <a:t>How do SOEs differ from private sector firms? How does SOE presence affect private sector dynamics? </a:t>
            </a:r>
          </a:p>
          <a:p>
            <a:pPr marL="342900" indent="-342900" algn="just">
              <a:lnSpc>
                <a:spcPts val="3000"/>
              </a:lnSpc>
              <a:buFont typeface="Arial" panose="020B0604020202020204" pitchFamily="34" charset="0"/>
              <a:buChar char="•"/>
            </a:pPr>
            <a:r>
              <a:rPr lang="en-US" sz="2400" b="1"/>
              <a:t>Policy implications: </a:t>
            </a:r>
            <a:r>
              <a:rPr lang="en-US" sz="2400"/>
              <a:t>New role of the state to facilitate competition and business dynamism. </a:t>
            </a:r>
          </a:p>
          <a:p>
            <a:pPr marL="342900" indent="-342900" algn="just">
              <a:lnSpc>
                <a:spcPts val="3000"/>
              </a:lnSpc>
              <a:buFont typeface="Arial" panose="020B0604020202020204" pitchFamily="34" charset="0"/>
              <a:buChar char="•"/>
            </a:pPr>
            <a:r>
              <a:rPr lang="en-US" sz="2400"/>
              <a:t>Chapter in </a:t>
            </a:r>
            <a:r>
              <a:rPr lang="en-US" sz="2400" i="1"/>
              <a:t>“Promoting Inclusive Growth in the Middle East and North Africa”</a:t>
            </a:r>
            <a:endParaRPr lang="en-US" sz="2400" b="1"/>
          </a:p>
        </p:txBody>
      </p:sp>
      <p:sp>
        <p:nvSpPr>
          <p:cNvPr id="7" name="Title 1">
            <a:extLst>
              <a:ext uri="{FF2B5EF4-FFF2-40B4-BE49-F238E27FC236}">
                <a16:creationId xmlns:a16="http://schemas.microsoft.com/office/drawing/2014/main" id="{F48FC83C-3A7B-46FD-A8E0-EEDD1B5DBD0F}"/>
              </a:ext>
            </a:extLst>
          </p:cNvPr>
          <p:cNvSpPr>
            <a:spLocks noGrp="1"/>
          </p:cNvSpPr>
          <p:nvPr>
            <p:ph type="title"/>
          </p:nvPr>
        </p:nvSpPr>
        <p:spPr>
          <a:xfrm>
            <a:off x="1327941" y="172080"/>
            <a:ext cx="9689068" cy="1005180"/>
          </a:xfrm>
        </p:spPr>
        <p:txBody>
          <a:bodyPr/>
          <a:lstStyle/>
          <a:p>
            <a:pPr algn="ctr"/>
            <a:r>
              <a:rPr lang="en-US"/>
              <a:t>Outline</a:t>
            </a:r>
          </a:p>
        </p:txBody>
      </p:sp>
    </p:spTree>
    <p:extLst>
      <p:ext uri="{BB962C8B-B14F-4D97-AF65-F5344CB8AC3E}">
        <p14:creationId xmlns:p14="http://schemas.microsoft.com/office/powerpoint/2010/main" val="3252113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A3F5E-28A9-4744-B35F-2E54F9DE393C}"/>
              </a:ext>
            </a:extLst>
          </p:cNvPr>
          <p:cNvSpPr>
            <a:spLocks noGrp="1"/>
          </p:cNvSpPr>
          <p:nvPr>
            <p:ph type="title"/>
          </p:nvPr>
        </p:nvSpPr>
        <p:spPr>
          <a:xfrm>
            <a:off x="450638" y="-74952"/>
            <a:ext cx="11603122" cy="1027395"/>
          </a:xfrm>
        </p:spPr>
        <p:txBody>
          <a:bodyPr>
            <a:normAutofit/>
          </a:bodyPr>
          <a:lstStyle/>
          <a:p>
            <a:r>
              <a:rPr lang="en-US"/>
              <a:t>Development models based on state capitalism left large state footprints in MENA, and may be reaching their limits</a:t>
            </a:r>
          </a:p>
        </p:txBody>
      </p:sp>
      <p:sp>
        <p:nvSpPr>
          <p:cNvPr id="8" name="TextBox 1">
            <a:extLst>
              <a:ext uri="{FF2B5EF4-FFF2-40B4-BE49-F238E27FC236}">
                <a16:creationId xmlns:a16="http://schemas.microsoft.com/office/drawing/2014/main" id="{9CFA9B14-D557-4896-8604-DD47EB0F8B8A}"/>
              </a:ext>
            </a:extLst>
          </p:cNvPr>
          <p:cNvSpPr txBox="1"/>
          <p:nvPr/>
        </p:nvSpPr>
        <p:spPr>
          <a:xfrm>
            <a:off x="723570" y="5576580"/>
            <a:ext cx="8915005" cy="3019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t>Sources: World Economic Outlook; Penn World Table 9.1 and IMF staff calculations National Accounts and IMF staff calculations.</a:t>
            </a:r>
          </a:p>
        </p:txBody>
      </p:sp>
      <p:sp>
        <p:nvSpPr>
          <p:cNvPr id="15" name="Rectangle 14">
            <a:extLst>
              <a:ext uri="{FF2B5EF4-FFF2-40B4-BE49-F238E27FC236}">
                <a16:creationId xmlns:a16="http://schemas.microsoft.com/office/drawing/2014/main" id="{23EE8730-9C19-4DEE-8934-B8F61C8C2EE4}"/>
              </a:ext>
            </a:extLst>
          </p:cNvPr>
          <p:cNvSpPr/>
          <p:nvPr/>
        </p:nvSpPr>
        <p:spPr>
          <a:xfrm>
            <a:off x="723570" y="5910666"/>
            <a:ext cx="10475007" cy="430887"/>
          </a:xfrm>
          <a:prstGeom prst="rect">
            <a:avLst/>
          </a:prstGeom>
        </p:spPr>
        <p:txBody>
          <a:bodyPr wrap="square">
            <a:spAutoFit/>
          </a:bodyPr>
          <a:lstStyle/>
          <a:p>
            <a:r>
              <a:rPr lang="en-US" sz="1100"/>
              <a:t>Note: AFR= Sub-Saharan Africa; WHD = Western Hemisphere; APD= Asia and Pacific; CCA = Caucasus and Central Asia; EMDE = Emerging market and developing economies. </a:t>
            </a:r>
          </a:p>
        </p:txBody>
      </p:sp>
      <p:sp>
        <p:nvSpPr>
          <p:cNvPr id="17" name="TextBox 1">
            <a:extLst>
              <a:ext uri="{FF2B5EF4-FFF2-40B4-BE49-F238E27FC236}">
                <a16:creationId xmlns:a16="http://schemas.microsoft.com/office/drawing/2014/main" id="{33456D33-4815-47E8-8054-F23F70D518FB}"/>
              </a:ext>
            </a:extLst>
          </p:cNvPr>
          <p:cNvSpPr txBox="1"/>
          <p:nvPr/>
        </p:nvSpPr>
        <p:spPr>
          <a:xfrm>
            <a:off x="-86055" y="2302113"/>
            <a:ext cx="4320309" cy="6163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a:solidFill>
                  <a:schemeClr val="tx1"/>
                </a:solidFill>
                <a:latin typeface="+mj-lt"/>
                <a:cs typeface="Arial" panose="020B0604020202020204" pitchFamily="34" charset="0"/>
              </a:rPr>
              <a:t>Public Consumption </a:t>
            </a:r>
          </a:p>
          <a:p>
            <a:pPr algn="ctr"/>
            <a:r>
              <a:rPr lang="en-US" sz="1400">
                <a:solidFill>
                  <a:schemeClr val="tx1"/>
                </a:solidFill>
                <a:latin typeface="+mj-lt"/>
                <a:cs typeface="Arial" panose="020B0604020202020204" pitchFamily="34" charset="0"/>
              </a:rPr>
              <a:t>(Share of total)</a:t>
            </a:r>
          </a:p>
        </p:txBody>
      </p:sp>
      <p:pic>
        <p:nvPicPr>
          <p:cNvPr id="18" name="Picture 17">
            <a:extLst>
              <a:ext uri="{FF2B5EF4-FFF2-40B4-BE49-F238E27FC236}">
                <a16:creationId xmlns:a16="http://schemas.microsoft.com/office/drawing/2014/main" id="{10AEE6A5-7C05-4DFB-9F61-218639A935A1}"/>
              </a:ext>
            </a:extLst>
          </p:cNvPr>
          <p:cNvPicPr>
            <a:picLocks noChangeAspect="1"/>
          </p:cNvPicPr>
          <p:nvPr/>
        </p:nvPicPr>
        <p:blipFill rotWithShape="1">
          <a:blip r:embed="rId3"/>
          <a:srcRect t="11756"/>
          <a:stretch/>
        </p:blipFill>
        <p:spPr>
          <a:xfrm>
            <a:off x="394309" y="2937245"/>
            <a:ext cx="3759950" cy="2145685"/>
          </a:xfrm>
          <a:prstGeom prst="rect">
            <a:avLst/>
          </a:prstGeom>
        </p:spPr>
      </p:pic>
      <p:sp>
        <p:nvSpPr>
          <p:cNvPr id="20" name="TextBox 1">
            <a:extLst>
              <a:ext uri="{FF2B5EF4-FFF2-40B4-BE49-F238E27FC236}">
                <a16:creationId xmlns:a16="http://schemas.microsoft.com/office/drawing/2014/main" id="{EBFFE83E-1CE4-494A-B5A2-CC2A92A9FFC4}"/>
              </a:ext>
            </a:extLst>
          </p:cNvPr>
          <p:cNvSpPr txBox="1"/>
          <p:nvPr/>
        </p:nvSpPr>
        <p:spPr>
          <a:xfrm>
            <a:off x="3918540" y="2302472"/>
            <a:ext cx="4320309" cy="6163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a:solidFill>
                  <a:schemeClr val="tx1"/>
                </a:solidFill>
                <a:latin typeface="+mj-lt"/>
                <a:cs typeface="Arial" panose="020B0604020202020204" pitchFamily="34" charset="0"/>
              </a:rPr>
              <a:t>Public Sector Wage Bill</a:t>
            </a:r>
          </a:p>
          <a:p>
            <a:pPr algn="ctr"/>
            <a:r>
              <a:rPr lang="en-US" sz="1400">
                <a:solidFill>
                  <a:schemeClr val="tx1"/>
                </a:solidFill>
                <a:latin typeface="+mj-lt"/>
                <a:cs typeface="Arial" panose="020B0604020202020204" pitchFamily="34" charset="0"/>
              </a:rPr>
              <a:t>(Percent of GDP)</a:t>
            </a:r>
          </a:p>
        </p:txBody>
      </p:sp>
      <p:pic>
        <p:nvPicPr>
          <p:cNvPr id="2" name="Picture 1">
            <a:extLst>
              <a:ext uri="{FF2B5EF4-FFF2-40B4-BE49-F238E27FC236}">
                <a16:creationId xmlns:a16="http://schemas.microsoft.com/office/drawing/2014/main" id="{46D2F9EF-2A18-4909-9DF0-5221AF85FE9E}"/>
              </a:ext>
            </a:extLst>
          </p:cNvPr>
          <p:cNvPicPr>
            <a:picLocks noChangeAspect="1"/>
          </p:cNvPicPr>
          <p:nvPr/>
        </p:nvPicPr>
        <p:blipFill rotWithShape="1">
          <a:blip r:embed="rId4"/>
          <a:srcRect t="17287"/>
          <a:stretch/>
        </p:blipFill>
        <p:spPr>
          <a:xfrm>
            <a:off x="4151351" y="3048735"/>
            <a:ext cx="3697490" cy="2372162"/>
          </a:xfrm>
          <a:prstGeom prst="rect">
            <a:avLst/>
          </a:prstGeom>
        </p:spPr>
      </p:pic>
      <p:pic>
        <p:nvPicPr>
          <p:cNvPr id="9" name="Picture 8">
            <a:extLst>
              <a:ext uri="{FF2B5EF4-FFF2-40B4-BE49-F238E27FC236}">
                <a16:creationId xmlns:a16="http://schemas.microsoft.com/office/drawing/2014/main" id="{BD78C3BB-7727-4E5D-9A7F-040CE7053F2F}"/>
              </a:ext>
            </a:extLst>
          </p:cNvPr>
          <p:cNvPicPr/>
          <p:nvPr/>
        </p:nvPicPr>
        <p:blipFill rotWithShape="1">
          <a:blip r:embed="rId5">
            <a:extLst>
              <a:ext uri="{28A0092B-C50C-407E-A947-70E740481C1C}">
                <a14:useLocalDpi xmlns:a14="http://schemas.microsoft.com/office/drawing/2010/main" val="0"/>
              </a:ext>
            </a:extLst>
          </a:blip>
          <a:srcRect t="5806"/>
          <a:stretch/>
        </p:blipFill>
        <p:spPr bwMode="auto">
          <a:xfrm>
            <a:off x="8037743" y="3107619"/>
            <a:ext cx="4004595" cy="2372162"/>
          </a:xfrm>
          <a:prstGeom prst="rect">
            <a:avLst/>
          </a:prstGeom>
          <a:noFill/>
          <a:ln>
            <a:noFill/>
          </a:ln>
          <a:extLst>
            <a:ext uri="{53640926-AAD7-44D8-BBD7-CCE9431645EC}">
              <a14:shadowObscured xmlns:a14="http://schemas.microsoft.com/office/drawing/2010/main"/>
            </a:ext>
          </a:extLst>
        </p:spPr>
      </p:pic>
      <p:sp>
        <p:nvSpPr>
          <p:cNvPr id="11" name="TBTitle">
            <a:extLst>
              <a:ext uri="{FF2B5EF4-FFF2-40B4-BE49-F238E27FC236}">
                <a16:creationId xmlns:a16="http://schemas.microsoft.com/office/drawing/2014/main" id="{98CD5D9C-D911-4438-BD6B-25F1468EDA3A}"/>
              </a:ext>
            </a:extLst>
          </p:cNvPr>
          <p:cNvSpPr txBox="1">
            <a:spLocks noChangeArrowheads="1"/>
          </p:cNvSpPr>
          <p:nvPr/>
        </p:nvSpPr>
        <p:spPr bwMode="auto">
          <a:xfrm>
            <a:off x="7825658" y="2368324"/>
            <a:ext cx="4216680" cy="432544"/>
          </a:xfrm>
          <a:prstGeom prst="rect">
            <a:avLst/>
          </a:prstGeom>
          <a:noFill/>
          <a:ln w="9525">
            <a:noFill/>
            <a:miter lim="800000"/>
            <a:headEnd/>
            <a:tailEnd/>
          </a:ln>
        </p:spPr>
        <p:txBody>
          <a:bodyPr wrap="square" lIns="54864"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400" b="1" i="0" u="none" strike="noStrike" baseline="0">
                <a:latin typeface="Arial" panose="020B0604020202020204" pitchFamily="34" charset="0"/>
                <a:cs typeface="Arial" panose="020B0604020202020204" pitchFamily="34" charset="0"/>
              </a:rPr>
              <a:t>Total Factor Productivity Growth
</a:t>
            </a:r>
            <a:r>
              <a:rPr lang="en-US" sz="1400" i="0" u="none" strike="noStrike" baseline="0">
                <a:latin typeface="Arial" panose="020B0604020202020204" pitchFamily="34" charset="0"/>
                <a:cs typeface="Arial" panose="020B0604020202020204" pitchFamily="34" charset="0"/>
              </a:rPr>
              <a:t>(Percent year-on-year)</a:t>
            </a:r>
          </a:p>
        </p:txBody>
      </p:sp>
      <p:sp>
        <p:nvSpPr>
          <p:cNvPr id="4" name="TextBox 3">
            <a:extLst>
              <a:ext uri="{FF2B5EF4-FFF2-40B4-BE49-F238E27FC236}">
                <a16:creationId xmlns:a16="http://schemas.microsoft.com/office/drawing/2014/main" id="{7D766E47-7F58-36C3-FA5C-DC3ACA6CB2DA}"/>
              </a:ext>
            </a:extLst>
          </p:cNvPr>
          <p:cNvSpPr txBox="1"/>
          <p:nvPr/>
        </p:nvSpPr>
        <p:spPr>
          <a:xfrm>
            <a:off x="118941" y="1337245"/>
            <a:ext cx="3910315" cy="646331"/>
          </a:xfrm>
          <a:prstGeom prst="rect">
            <a:avLst/>
          </a:prstGeom>
          <a:noFill/>
        </p:spPr>
        <p:txBody>
          <a:bodyPr wrap="square" rtlCol="0">
            <a:spAutoFit/>
          </a:bodyPr>
          <a:lstStyle/>
          <a:p>
            <a:r>
              <a:rPr lang="en-US" b="1"/>
              <a:t>The share of public consumption in MENA is sizeable…</a:t>
            </a:r>
          </a:p>
        </p:txBody>
      </p:sp>
      <p:sp>
        <p:nvSpPr>
          <p:cNvPr id="5" name="TextBox 4">
            <a:extLst>
              <a:ext uri="{FF2B5EF4-FFF2-40B4-BE49-F238E27FC236}">
                <a16:creationId xmlns:a16="http://schemas.microsoft.com/office/drawing/2014/main" id="{0DB91B96-E492-15FF-7403-F019175E2FE9}"/>
              </a:ext>
            </a:extLst>
          </p:cNvPr>
          <p:cNvSpPr txBox="1"/>
          <p:nvPr/>
        </p:nvSpPr>
        <p:spPr>
          <a:xfrm>
            <a:off x="4255937" y="1326805"/>
            <a:ext cx="3680126" cy="646331"/>
          </a:xfrm>
          <a:prstGeom prst="rect">
            <a:avLst/>
          </a:prstGeom>
          <a:noFill/>
        </p:spPr>
        <p:txBody>
          <a:bodyPr wrap="square" rtlCol="0">
            <a:spAutoFit/>
          </a:bodyPr>
          <a:lstStyle/>
          <a:p>
            <a:r>
              <a:rPr lang="en-US" b="1"/>
              <a:t>… and the public wage bill is highest among world regions. </a:t>
            </a:r>
          </a:p>
        </p:txBody>
      </p:sp>
      <p:sp>
        <p:nvSpPr>
          <p:cNvPr id="6" name="TextBox 5">
            <a:extLst>
              <a:ext uri="{FF2B5EF4-FFF2-40B4-BE49-F238E27FC236}">
                <a16:creationId xmlns:a16="http://schemas.microsoft.com/office/drawing/2014/main" id="{4B853076-72C7-4590-F173-F65D5639A4BD}"/>
              </a:ext>
            </a:extLst>
          </p:cNvPr>
          <p:cNvSpPr txBox="1"/>
          <p:nvPr/>
        </p:nvSpPr>
        <p:spPr>
          <a:xfrm>
            <a:off x="8037743" y="1334661"/>
            <a:ext cx="3680126" cy="646331"/>
          </a:xfrm>
          <a:prstGeom prst="rect">
            <a:avLst/>
          </a:prstGeom>
          <a:noFill/>
        </p:spPr>
        <p:txBody>
          <a:bodyPr wrap="square" rtlCol="0">
            <a:spAutoFit/>
          </a:bodyPr>
          <a:lstStyle/>
          <a:p>
            <a:r>
              <a:rPr lang="en-US" b="1"/>
              <a:t>Productivity has been  declining across the region.  </a:t>
            </a:r>
          </a:p>
        </p:txBody>
      </p:sp>
    </p:spTree>
    <p:extLst>
      <p:ext uri="{BB962C8B-B14F-4D97-AF65-F5344CB8AC3E}">
        <p14:creationId xmlns:p14="http://schemas.microsoft.com/office/powerpoint/2010/main" val="239191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76AF861-FA5F-49EF-A2D6-54E25E66C3DE}"/>
              </a:ext>
            </a:extLst>
          </p:cNvPr>
          <p:cNvPicPr>
            <a:picLocks noChangeAspect="1"/>
          </p:cNvPicPr>
          <p:nvPr/>
        </p:nvPicPr>
        <p:blipFill>
          <a:blip r:embed="rId3"/>
          <a:stretch>
            <a:fillRect/>
          </a:stretch>
        </p:blipFill>
        <p:spPr>
          <a:xfrm>
            <a:off x="5679557" y="2839876"/>
            <a:ext cx="4607443" cy="3048860"/>
          </a:xfrm>
          <a:prstGeom prst="rect">
            <a:avLst/>
          </a:prstGeom>
        </p:spPr>
      </p:pic>
      <p:sp>
        <p:nvSpPr>
          <p:cNvPr id="2" name="Title 1">
            <a:extLst>
              <a:ext uri="{FF2B5EF4-FFF2-40B4-BE49-F238E27FC236}">
                <a16:creationId xmlns:a16="http://schemas.microsoft.com/office/drawing/2014/main" id="{61A34C33-A0B0-425F-A7F1-67E1664F18E8}"/>
              </a:ext>
            </a:extLst>
          </p:cNvPr>
          <p:cNvSpPr>
            <a:spLocks noGrp="1"/>
          </p:cNvSpPr>
          <p:nvPr>
            <p:ph type="title"/>
          </p:nvPr>
        </p:nvSpPr>
        <p:spPr>
          <a:xfrm>
            <a:off x="577049" y="274320"/>
            <a:ext cx="11097087" cy="978486"/>
          </a:xfrm>
        </p:spPr>
        <p:txBody>
          <a:bodyPr/>
          <a:lstStyle/>
          <a:p>
            <a:r>
              <a:rPr lang="en-US" dirty="0"/>
              <a:t>Disproportionately high number and market presence of SOEs across many sectors in MENA</a:t>
            </a:r>
          </a:p>
        </p:txBody>
      </p:sp>
      <p:sp>
        <p:nvSpPr>
          <p:cNvPr id="5" name="Rectangle 4">
            <a:extLst>
              <a:ext uri="{FF2B5EF4-FFF2-40B4-BE49-F238E27FC236}">
                <a16:creationId xmlns:a16="http://schemas.microsoft.com/office/drawing/2014/main" id="{53122981-7784-4EE5-B4B6-BD033CB977BA}"/>
              </a:ext>
            </a:extLst>
          </p:cNvPr>
          <p:cNvSpPr/>
          <p:nvPr/>
        </p:nvSpPr>
        <p:spPr>
          <a:xfrm>
            <a:off x="5978214" y="5813728"/>
            <a:ext cx="3995124" cy="1007968"/>
          </a:xfrm>
          <a:prstGeom prst="rect">
            <a:avLst/>
          </a:prstGeom>
        </p:spPr>
        <p:txBody>
          <a:bodyPr wrap="square">
            <a:spAutoFit/>
          </a:bodyPr>
          <a:lstStyle/>
          <a:p>
            <a:r>
              <a:rPr lang="en-US" sz="850" dirty="0">
                <a:solidFill>
                  <a:schemeClr val="bg1">
                    <a:lumMod val="25000"/>
                  </a:schemeClr>
                </a:solidFill>
              </a:rPr>
              <a:t>Sources: Orbis and IMF staff calculations. </a:t>
            </a:r>
          </a:p>
          <a:p>
            <a:r>
              <a:rPr lang="en-US" sz="850" dirty="0">
                <a:solidFill>
                  <a:schemeClr val="bg1">
                    <a:lumMod val="25000"/>
                  </a:schemeClr>
                </a:solidFill>
              </a:rPr>
              <a:t>Note: Note. Ag = Agriculture; </a:t>
            </a:r>
            <a:r>
              <a:rPr lang="en-US" sz="850" dirty="0" err="1">
                <a:solidFill>
                  <a:schemeClr val="bg1">
                    <a:lumMod val="25000"/>
                  </a:schemeClr>
                </a:solidFill>
              </a:rPr>
              <a:t>Cnst</a:t>
            </a:r>
            <a:r>
              <a:rPr lang="en-US" sz="850" dirty="0">
                <a:solidFill>
                  <a:schemeClr val="bg1">
                    <a:lumMod val="25000"/>
                  </a:schemeClr>
                </a:solidFill>
              </a:rPr>
              <a:t> = Construction; </a:t>
            </a:r>
            <a:r>
              <a:rPr lang="en-US" sz="850" dirty="0" err="1">
                <a:solidFill>
                  <a:schemeClr val="bg1">
                    <a:lumMod val="25000"/>
                  </a:schemeClr>
                </a:solidFill>
              </a:rPr>
              <a:t>FinS</a:t>
            </a:r>
            <a:r>
              <a:rPr lang="en-US" sz="850" dirty="0">
                <a:solidFill>
                  <a:schemeClr val="bg1">
                    <a:lumMod val="25000"/>
                  </a:schemeClr>
                </a:solidFill>
              </a:rPr>
              <a:t> = Other Financial Services; </a:t>
            </a:r>
            <a:r>
              <a:rPr lang="en-US" sz="850" dirty="0" err="1">
                <a:solidFill>
                  <a:schemeClr val="bg1">
                    <a:lumMod val="25000"/>
                  </a:schemeClr>
                </a:solidFill>
              </a:rPr>
              <a:t>MCh</a:t>
            </a:r>
            <a:r>
              <a:rPr lang="en-US" sz="850" dirty="0">
                <a:solidFill>
                  <a:schemeClr val="bg1">
                    <a:lumMod val="25000"/>
                  </a:schemeClr>
                </a:solidFill>
              </a:rPr>
              <a:t> = Chemicals Manufacturing; </a:t>
            </a:r>
            <a:r>
              <a:rPr lang="en-US" sz="850" dirty="0" err="1">
                <a:solidFill>
                  <a:schemeClr val="bg1">
                    <a:lumMod val="25000"/>
                  </a:schemeClr>
                </a:solidFill>
              </a:rPr>
              <a:t>MMt</a:t>
            </a:r>
            <a:r>
              <a:rPr lang="en-US" sz="850" dirty="0">
                <a:solidFill>
                  <a:schemeClr val="bg1">
                    <a:lumMod val="25000"/>
                  </a:schemeClr>
                </a:solidFill>
              </a:rPr>
              <a:t> = Other Materials Manufacturing; </a:t>
            </a:r>
            <a:r>
              <a:rPr lang="en-US" sz="850" dirty="0" err="1">
                <a:solidFill>
                  <a:schemeClr val="bg1">
                    <a:lumMod val="25000"/>
                  </a:schemeClr>
                </a:solidFill>
              </a:rPr>
              <a:t>MOt</a:t>
            </a:r>
            <a:r>
              <a:rPr lang="en-US" sz="850" dirty="0">
                <a:solidFill>
                  <a:schemeClr val="bg1">
                    <a:lumMod val="25000"/>
                  </a:schemeClr>
                </a:solidFill>
              </a:rPr>
              <a:t> = Other Manufacturing; Min = Mining; </a:t>
            </a:r>
            <a:r>
              <a:rPr lang="en-US" sz="850" dirty="0" err="1">
                <a:solidFill>
                  <a:schemeClr val="bg1">
                    <a:lumMod val="25000"/>
                  </a:schemeClr>
                </a:solidFill>
              </a:rPr>
              <a:t>MonI</a:t>
            </a:r>
            <a:r>
              <a:rPr lang="en-US" sz="850" dirty="0">
                <a:solidFill>
                  <a:schemeClr val="bg1">
                    <a:lumMod val="25000"/>
                  </a:schemeClr>
                </a:solidFill>
              </a:rPr>
              <a:t> = Monetary Intermediation; </a:t>
            </a:r>
            <a:r>
              <a:rPr lang="en-US" sz="850" dirty="0" err="1">
                <a:solidFill>
                  <a:schemeClr val="bg1">
                    <a:lumMod val="25000"/>
                  </a:schemeClr>
                </a:solidFill>
              </a:rPr>
              <a:t>OSv</a:t>
            </a:r>
            <a:r>
              <a:rPr lang="en-US" sz="850" dirty="0">
                <a:solidFill>
                  <a:schemeClr val="bg1">
                    <a:lumMod val="25000"/>
                  </a:schemeClr>
                </a:solidFill>
              </a:rPr>
              <a:t> = Other Services; Res = Real Estate; </a:t>
            </a:r>
            <a:r>
              <a:rPr lang="en-US" sz="850" dirty="0" err="1">
                <a:solidFill>
                  <a:schemeClr val="bg1">
                    <a:lumMod val="25000"/>
                  </a:schemeClr>
                </a:solidFill>
              </a:rPr>
              <a:t>Trd</a:t>
            </a:r>
            <a:r>
              <a:rPr lang="en-US" sz="850" dirty="0">
                <a:solidFill>
                  <a:schemeClr val="bg1">
                    <a:lumMod val="25000"/>
                  </a:schemeClr>
                </a:solidFill>
              </a:rPr>
              <a:t> = Trade &amp; Repair; Tsp = Transportation &amp; Storage; </a:t>
            </a:r>
            <a:r>
              <a:rPr lang="en-US" sz="850" dirty="0" err="1">
                <a:solidFill>
                  <a:schemeClr val="bg1">
                    <a:lumMod val="25000"/>
                  </a:schemeClr>
                </a:solidFill>
              </a:rPr>
              <a:t>Utl</a:t>
            </a:r>
            <a:r>
              <a:rPr lang="en-US" sz="850" dirty="0">
                <a:solidFill>
                  <a:schemeClr val="bg1">
                    <a:lumMod val="25000"/>
                  </a:schemeClr>
                </a:solidFill>
              </a:rPr>
              <a:t> = Utilities &amp; Sanitary; Whole = All sectors</a:t>
            </a:r>
            <a:r>
              <a:rPr lang="en-US" sz="850" dirty="0"/>
              <a:t>.</a:t>
            </a:r>
          </a:p>
        </p:txBody>
      </p:sp>
      <p:sp>
        <p:nvSpPr>
          <p:cNvPr id="7" name="TextBox 1">
            <a:extLst>
              <a:ext uri="{FF2B5EF4-FFF2-40B4-BE49-F238E27FC236}">
                <a16:creationId xmlns:a16="http://schemas.microsoft.com/office/drawing/2014/main" id="{EE4BB5E9-4329-48CC-9B8A-A185333BAD33}"/>
              </a:ext>
            </a:extLst>
          </p:cNvPr>
          <p:cNvSpPr txBox="1"/>
          <p:nvPr/>
        </p:nvSpPr>
        <p:spPr>
          <a:xfrm>
            <a:off x="1563239" y="2344033"/>
            <a:ext cx="3667130" cy="6497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dirty="0">
                <a:solidFill>
                  <a:schemeClr val="tx1"/>
                </a:solidFill>
                <a:latin typeface="+mj-lt"/>
                <a:cs typeface="Arial" panose="020B0604020202020204" pitchFamily="34" charset="0"/>
              </a:rPr>
              <a:t>Number of SOEs</a:t>
            </a:r>
          </a:p>
          <a:p>
            <a:pPr algn="ctr"/>
            <a:r>
              <a:rPr lang="en-US" sz="1400" dirty="0">
                <a:solidFill>
                  <a:schemeClr val="tx1"/>
                </a:solidFill>
                <a:latin typeface="+mj-lt"/>
                <a:cs typeface="Arial" panose="020B0604020202020204" pitchFamily="34" charset="0"/>
              </a:rPr>
              <a:t>(</a:t>
            </a:r>
            <a:r>
              <a:rPr lang="en-US" sz="1400" dirty="0"/>
              <a:t>2019 or latest available</a:t>
            </a:r>
            <a:r>
              <a:rPr lang="en-US" sz="1400" dirty="0">
                <a:solidFill>
                  <a:schemeClr val="tx1"/>
                </a:solidFill>
                <a:latin typeface="+mj-lt"/>
                <a:cs typeface="Arial" panose="020B0604020202020204" pitchFamily="34" charset="0"/>
              </a:rPr>
              <a:t>)</a:t>
            </a:r>
          </a:p>
        </p:txBody>
      </p:sp>
      <p:sp>
        <p:nvSpPr>
          <p:cNvPr id="9" name="TextBox 1">
            <a:extLst>
              <a:ext uri="{FF2B5EF4-FFF2-40B4-BE49-F238E27FC236}">
                <a16:creationId xmlns:a16="http://schemas.microsoft.com/office/drawing/2014/main" id="{10BDCC39-D44D-4142-A195-798BD6A355C5}"/>
              </a:ext>
            </a:extLst>
          </p:cNvPr>
          <p:cNvSpPr txBox="1"/>
          <p:nvPr/>
        </p:nvSpPr>
        <p:spPr>
          <a:xfrm>
            <a:off x="5819539" y="2303030"/>
            <a:ext cx="4320309" cy="6497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dirty="0">
                <a:solidFill>
                  <a:schemeClr val="tx1"/>
                </a:solidFill>
                <a:latin typeface="+mj-lt"/>
                <a:cs typeface="Arial" panose="020B0604020202020204" pitchFamily="34" charset="0"/>
              </a:rPr>
              <a:t>Sectoral Asset Share of SOEs</a:t>
            </a:r>
          </a:p>
          <a:p>
            <a:pPr algn="ctr"/>
            <a:r>
              <a:rPr lang="en-US" sz="1400" dirty="0">
                <a:solidFill>
                  <a:schemeClr val="tx1"/>
                </a:solidFill>
                <a:latin typeface="+mj-lt"/>
                <a:cs typeface="Arial" panose="020B0604020202020204" pitchFamily="34" charset="0"/>
              </a:rPr>
              <a:t>(2006-2018 average)</a:t>
            </a:r>
          </a:p>
        </p:txBody>
      </p:sp>
      <p:sp>
        <p:nvSpPr>
          <p:cNvPr id="3" name="TextBox 2">
            <a:extLst>
              <a:ext uri="{FF2B5EF4-FFF2-40B4-BE49-F238E27FC236}">
                <a16:creationId xmlns:a16="http://schemas.microsoft.com/office/drawing/2014/main" id="{99177AE0-25BA-6783-A0BF-F7A78B01B41D}"/>
              </a:ext>
            </a:extLst>
          </p:cNvPr>
          <p:cNvSpPr txBox="1"/>
          <p:nvPr/>
        </p:nvSpPr>
        <p:spPr>
          <a:xfrm>
            <a:off x="1790680" y="1527477"/>
            <a:ext cx="3475021" cy="615553"/>
          </a:xfrm>
          <a:prstGeom prst="rect">
            <a:avLst/>
          </a:prstGeom>
          <a:noFill/>
        </p:spPr>
        <p:txBody>
          <a:bodyPr wrap="square" rtlCol="0">
            <a:spAutoFit/>
          </a:bodyPr>
          <a:lstStyle/>
          <a:p>
            <a:r>
              <a:rPr lang="en-US" sz="1700" b="1" dirty="0"/>
              <a:t>Large number of SOEs in MENA compared to peers.</a:t>
            </a:r>
          </a:p>
        </p:txBody>
      </p:sp>
      <p:sp>
        <p:nvSpPr>
          <p:cNvPr id="4" name="TextBox 3">
            <a:extLst>
              <a:ext uri="{FF2B5EF4-FFF2-40B4-BE49-F238E27FC236}">
                <a16:creationId xmlns:a16="http://schemas.microsoft.com/office/drawing/2014/main" id="{DDD6C00E-DF4C-A725-F1E7-A104B926E5E7}"/>
              </a:ext>
            </a:extLst>
          </p:cNvPr>
          <p:cNvSpPr txBox="1"/>
          <p:nvPr/>
        </p:nvSpPr>
        <p:spPr>
          <a:xfrm>
            <a:off x="6114038" y="1495030"/>
            <a:ext cx="4014748" cy="646331"/>
          </a:xfrm>
          <a:prstGeom prst="rect">
            <a:avLst/>
          </a:prstGeom>
          <a:noFill/>
        </p:spPr>
        <p:txBody>
          <a:bodyPr wrap="square" rtlCol="0">
            <a:spAutoFit/>
          </a:bodyPr>
          <a:lstStyle/>
          <a:p>
            <a:r>
              <a:rPr lang="en-US" sz="1700" b="1" dirty="0"/>
              <a:t>MENA SOEs especially active in trade, transport, ICT, and mining</a:t>
            </a:r>
            <a:r>
              <a:rPr lang="en-US" b="1" dirty="0"/>
              <a:t>.</a:t>
            </a:r>
          </a:p>
        </p:txBody>
      </p:sp>
      <p:pic>
        <p:nvPicPr>
          <p:cNvPr id="13" name="Picture 12">
            <a:extLst>
              <a:ext uri="{FF2B5EF4-FFF2-40B4-BE49-F238E27FC236}">
                <a16:creationId xmlns:a16="http://schemas.microsoft.com/office/drawing/2014/main" id="{F11C30CD-4BBC-CCCC-095E-9984E092EAC5}"/>
              </a:ext>
            </a:extLst>
          </p:cNvPr>
          <p:cNvPicPr>
            <a:picLocks noChangeAspect="1"/>
          </p:cNvPicPr>
          <p:nvPr/>
        </p:nvPicPr>
        <p:blipFill>
          <a:blip r:embed="rId4"/>
          <a:stretch>
            <a:fillRect/>
          </a:stretch>
        </p:blipFill>
        <p:spPr>
          <a:xfrm>
            <a:off x="1322220" y="2913028"/>
            <a:ext cx="4004882" cy="3670652"/>
          </a:xfrm>
          <a:prstGeom prst="rect">
            <a:avLst/>
          </a:prstGeom>
        </p:spPr>
      </p:pic>
    </p:spTree>
    <p:extLst>
      <p:ext uri="{BB962C8B-B14F-4D97-AF65-F5344CB8AC3E}">
        <p14:creationId xmlns:p14="http://schemas.microsoft.com/office/powerpoint/2010/main" val="35757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FF5D43-A9C0-4C67-9A4B-50A15AE92654}"/>
              </a:ext>
            </a:extLst>
          </p:cNvPr>
          <p:cNvSpPr txBox="1">
            <a:spLocks/>
          </p:cNvSpPr>
          <p:nvPr/>
        </p:nvSpPr>
        <p:spPr>
          <a:xfrm>
            <a:off x="529109" y="265693"/>
            <a:ext cx="11161608" cy="978486"/>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r>
              <a:rPr lang="en-US"/>
              <a:t>SOEs benefit from fiscal and administrative advantages</a:t>
            </a:r>
            <a:endParaRPr lang="en-US">
              <a:highlight>
                <a:srgbClr val="FFFF00"/>
              </a:highlight>
            </a:endParaRPr>
          </a:p>
        </p:txBody>
      </p:sp>
      <p:sp>
        <p:nvSpPr>
          <p:cNvPr id="49" name="TextBox 1">
            <a:extLst>
              <a:ext uri="{FF2B5EF4-FFF2-40B4-BE49-F238E27FC236}">
                <a16:creationId xmlns:a16="http://schemas.microsoft.com/office/drawing/2014/main" id="{7E32DDC0-2A66-47CF-8FFB-9A34F71C06D4}"/>
              </a:ext>
            </a:extLst>
          </p:cNvPr>
          <p:cNvSpPr txBox="1"/>
          <p:nvPr/>
        </p:nvSpPr>
        <p:spPr>
          <a:xfrm>
            <a:off x="-41396" y="2703386"/>
            <a:ext cx="4320309" cy="6497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a:solidFill>
                  <a:schemeClr val="tx1"/>
                </a:solidFill>
                <a:latin typeface="+mj-lt"/>
                <a:cs typeface="Arial" panose="020B0604020202020204" pitchFamily="34" charset="0"/>
              </a:rPr>
              <a:t>Direct Fiscal Support to SOEs</a:t>
            </a:r>
          </a:p>
          <a:p>
            <a:pPr algn="ctr"/>
            <a:r>
              <a:rPr lang="en-US" sz="1400">
                <a:solidFill>
                  <a:schemeClr val="tx1"/>
                </a:solidFill>
                <a:latin typeface="+mj-lt"/>
                <a:cs typeface="Arial" panose="020B0604020202020204" pitchFamily="34" charset="0"/>
              </a:rPr>
              <a:t>(2019, percent of GDP)</a:t>
            </a:r>
          </a:p>
        </p:txBody>
      </p:sp>
      <p:pic>
        <p:nvPicPr>
          <p:cNvPr id="7" name="Picture 6">
            <a:extLst>
              <a:ext uri="{FF2B5EF4-FFF2-40B4-BE49-F238E27FC236}">
                <a16:creationId xmlns:a16="http://schemas.microsoft.com/office/drawing/2014/main" id="{D5B3A8A8-EF0A-441C-BA7C-F20CC43847F6}"/>
              </a:ext>
            </a:extLst>
          </p:cNvPr>
          <p:cNvPicPr>
            <a:picLocks noChangeAspect="1"/>
          </p:cNvPicPr>
          <p:nvPr/>
        </p:nvPicPr>
        <p:blipFill rotWithShape="1">
          <a:blip r:embed="rId3"/>
          <a:srcRect t="23289" b="7045"/>
          <a:stretch/>
        </p:blipFill>
        <p:spPr>
          <a:xfrm>
            <a:off x="8146742" y="3429000"/>
            <a:ext cx="3913489" cy="2294200"/>
          </a:xfrm>
          <a:prstGeom prst="rect">
            <a:avLst/>
          </a:prstGeom>
        </p:spPr>
      </p:pic>
      <p:sp>
        <p:nvSpPr>
          <p:cNvPr id="8" name="TextBox 1">
            <a:extLst>
              <a:ext uri="{FF2B5EF4-FFF2-40B4-BE49-F238E27FC236}">
                <a16:creationId xmlns:a16="http://schemas.microsoft.com/office/drawing/2014/main" id="{35BDBEE8-69A4-453E-825B-3426B193D8B8}"/>
              </a:ext>
            </a:extLst>
          </p:cNvPr>
          <p:cNvSpPr txBox="1"/>
          <p:nvPr/>
        </p:nvSpPr>
        <p:spPr>
          <a:xfrm>
            <a:off x="7814772" y="2734759"/>
            <a:ext cx="4582650" cy="6497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a:solidFill>
                  <a:schemeClr val="tx1"/>
                </a:solidFill>
                <a:latin typeface="+mj-lt"/>
                <a:cs typeface="Arial" panose="020B0604020202020204" pitchFamily="34" charset="0"/>
              </a:rPr>
              <a:t>Obstacles Reported by Firms</a:t>
            </a:r>
          </a:p>
          <a:p>
            <a:pPr algn="ctr"/>
            <a:r>
              <a:rPr lang="en-US" sz="1400">
                <a:solidFill>
                  <a:schemeClr val="tx1"/>
                </a:solidFill>
                <a:latin typeface="+mj-lt"/>
                <a:cs typeface="Arial" panose="020B0604020202020204" pitchFamily="34" charset="0"/>
              </a:rPr>
              <a:t>(percent of firms reporting as major constraint)</a:t>
            </a:r>
          </a:p>
        </p:txBody>
      </p:sp>
      <p:sp>
        <p:nvSpPr>
          <p:cNvPr id="10" name="TextBox 1">
            <a:extLst>
              <a:ext uri="{FF2B5EF4-FFF2-40B4-BE49-F238E27FC236}">
                <a16:creationId xmlns:a16="http://schemas.microsoft.com/office/drawing/2014/main" id="{C36E947A-98B3-4315-A987-45C66295DAE9}"/>
              </a:ext>
            </a:extLst>
          </p:cNvPr>
          <p:cNvSpPr txBox="1"/>
          <p:nvPr/>
        </p:nvSpPr>
        <p:spPr>
          <a:xfrm>
            <a:off x="3494463" y="2734759"/>
            <a:ext cx="5152242" cy="6497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a:solidFill>
                  <a:schemeClr val="tx1"/>
                </a:solidFill>
                <a:latin typeface="+mj-lt"/>
                <a:cs typeface="Arial" panose="020B0604020202020204" pitchFamily="34" charset="0"/>
              </a:rPr>
              <a:t>Stock of Government Guarantees to SOEs</a:t>
            </a:r>
          </a:p>
          <a:p>
            <a:pPr algn="ctr"/>
            <a:r>
              <a:rPr lang="en-US" sz="1400">
                <a:solidFill>
                  <a:schemeClr val="tx1"/>
                </a:solidFill>
                <a:latin typeface="+mj-lt"/>
                <a:cs typeface="Arial" panose="020B0604020202020204" pitchFamily="34" charset="0"/>
              </a:rPr>
              <a:t>(</a:t>
            </a:r>
            <a:r>
              <a:rPr lang="en-US" sz="1400"/>
              <a:t>2020, as percent of GDP</a:t>
            </a:r>
            <a:r>
              <a:rPr lang="en-US" sz="1400">
                <a:solidFill>
                  <a:schemeClr val="tx1"/>
                </a:solidFill>
                <a:latin typeface="+mj-lt"/>
                <a:cs typeface="Arial" panose="020B0604020202020204" pitchFamily="34" charset="0"/>
              </a:rPr>
              <a:t>)</a:t>
            </a:r>
          </a:p>
        </p:txBody>
      </p:sp>
      <p:sp>
        <p:nvSpPr>
          <p:cNvPr id="14" name="TextBox 13">
            <a:extLst>
              <a:ext uri="{FF2B5EF4-FFF2-40B4-BE49-F238E27FC236}">
                <a16:creationId xmlns:a16="http://schemas.microsoft.com/office/drawing/2014/main" id="{26D216FE-8B28-45CE-B9F5-BD0C9B94E2ED}"/>
              </a:ext>
            </a:extLst>
          </p:cNvPr>
          <p:cNvSpPr txBox="1"/>
          <p:nvPr/>
        </p:nvSpPr>
        <p:spPr>
          <a:xfrm>
            <a:off x="248908" y="6200500"/>
            <a:ext cx="10574433" cy="369332"/>
          </a:xfrm>
          <a:prstGeom prst="rect">
            <a:avLst/>
          </a:prstGeom>
          <a:noFill/>
        </p:spPr>
        <p:txBody>
          <a:bodyPr wrap="none" rtlCol="0">
            <a:spAutoFit/>
          </a:bodyPr>
          <a:lstStyle/>
          <a:p>
            <a:r>
              <a:rPr lang="en-US" sz="1200"/>
              <a:t>Sources: “State-Owned Enterprises in Middle East, North Africa, and Central Asia: Size, Costs, and Challenges”, IMF 2020; and WB Enterprise Surveys</a:t>
            </a:r>
            <a:r>
              <a:rPr lang="en-US"/>
              <a:t>. </a:t>
            </a:r>
          </a:p>
        </p:txBody>
      </p:sp>
      <p:pic>
        <p:nvPicPr>
          <p:cNvPr id="3" name="Picture 2">
            <a:extLst>
              <a:ext uri="{FF2B5EF4-FFF2-40B4-BE49-F238E27FC236}">
                <a16:creationId xmlns:a16="http://schemas.microsoft.com/office/drawing/2014/main" id="{2F11205C-9278-AB9E-3513-7B76E7547BEC}"/>
              </a:ext>
            </a:extLst>
          </p:cNvPr>
          <p:cNvPicPr/>
          <p:nvPr/>
        </p:nvPicPr>
        <p:blipFill rotWithShape="1">
          <a:blip r:embed="rId4">
            <a:extLst>
              <a:ext uri="{28A0092B-C50C-407E-A947-70E740481C1C}">
                <a14:useLocalDpi xmlns:a14="http://schemas.microsoft.com/office/drawing/2010/main" val="0"/>
              </a:ext>
            </a:extLst>
          </a:blip>
          <a:srcRect t="18879"/>
          <a:stretch/>
        </p:blipFill>
        <p:spPr bwMode="auto">
          <a:xfrm>
            <a:off x="4105600" y="3361216"/>
            <a:ext cx="3980800" cy="2582159"/>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F8502CC8-F040-BB92-31CF-5692AF86C9CB}"/>
              </a:ext>
            </a:extLst>
          </p:cNvPr>
          <p:cNvSpPr txBox="1"/>
          <p:nvPr/>
        </p:nvSpPr>
        <p:spPr>
          <a:xfrm>
            <a:off x="246010" y="1603942"/>
            <a:ext cx="3745499" cy="646331"/>
          </a:xfrm>
          <a:prstGeom prst="rect">
            <a:avLst/>
          </a:prstGeom>
          <a:noFill/>
        </p:spPr>
        <p:txBody>
          <a:bodyPr wrap="square" rtlCol="0">
            <a:spAutoFit/>
          </a:bodyPr>
          <a:lstStyle/>
          <a:p>
            <a:r>
              <a:rPr lang="en-US" b="1"/>
              <a:t>Direct fiscal support to SOEs is significant across the region…</a:t>
            </a:r>
          </a:p>
        </p:txBody>
      </p:sp>
      <p:sp>
        <p:nvSpPr>
          <p:cNvPr id="11" name="TextBox 10">
            <a:extLst>
              <a:ext uri="{FF2B5EF4-FFF2-40B4-BE49-F238E27FC236}">
                <a16:creationId xmlns:a16="http://schemas.microsoft.com/office/drawing/2014/main" id="{59671F92-5615-B7E7-5C53-F96E4C2B0082}"/>
              </a:ext>
            </a:extLst>
          </p:cNvPr>
          <p:cNvSpPr txBox="1"/>
          <p:nvPr/>
        </p:nvSpPr>
        <p:spPr>
          <a:xfrm>
            <a:off x="4197835" y="1603942"/>
            <a:ext cx="3745499" cy="646331"/>
          </a:xfrm>
          <a:prstGeom prst="rect">
            <a:avLst/>
          </a:prstGeom>
          <a:noFill/>
        </p:spPr>
        <p:txBody>
          <a:bodyPr wrap="square" rtlCol="0">
            <a:spAutoFit/>
          </a:bodyPr>
          <a:lstStyle/>
          <a:p>
            <a:r>
              <a:rPr lang="en-US" b="1"/>
              <a:t>… and government guarantees can be sizeable. </a:t>
            </a:r>
          </a:p>
        </p:txBody>
      </p:sp>
      <p:sp>
        <p:nvSpPr>
          <p:cNvPr id="12" name="TextBox 11">
            <a:extLst>
              <a:ext uri="{FF2B5EF4-FFF2-40B4-BE49-F238E27FC236}">
                <a16:creationId xmlns:a16="http://schemas.microsoft.com/office/drawing/2014/main" id="{A9B3B355-D5FD-CBD6-EA9E-57D493FC85F4}"/>
              </a:ext>
            </a:extLst>
          </p:cNvPr>
          <p:cNvSpPr txBox="1"/>
          <p:nvPr/>
        </p:nvSpPr>
        <p:spPr>
          <a:xfrm>
            <a:off x="8230736" y="1600282"/>
            <a:ext cx="3745499" cy="923330"/>
          </a:xfrm>
          <a:prstGeom prst="rect">
            <a:avLst/>
          </a:prstGeom>
          <a:noFill/>
        </p:spPr>
        <p:txBody>
          <a:bodyPr wrap="square" rtlCol="0">
            <a:spAutoFit/>
          </a:bodyPr>
          <a:lstStyle/>
          <a:p>
            <a:r>
              <a:rPr lang="en-US" b="1"/>
              <a:t>SOEs report facing fewer difficulties with permits, access to land, or taxes.</a:t>
            </a:r>
          </a:p>
        </p:txBody>
      </p:sp>
      <p:pic>
        <p:nvPicPr>
          <p:cNvPr id="6" name="Picture 5">
            <a:extLst>
              <a:ext uri="{FF2B5EF4-FFF2-40B4-BE49-F238E27FC236}">
                <a16:creationId xmlns:a16="http://schemas.microsoft.com/office/drawing/2014/main" id="{11EE8849-B5E7-5D8C-8375-19F8B8274A50}"/>
              </a:ext>
            </a:extLst>
          </p:cNvPr>
          <p:cNvPicPr>
            <a:picLocks noChangeAspect="1"/>
          </p:cNvPicPr>
          <p:nvPr/>
        </p:nvPicPr>
        <p:blipFill>
          <a:blip r:embed="rId5"/>
          <a:stretch>
            <a:fillRect/>
          </a:stretch>
        </p:blipFill>
        <p:spPr>
          <a:xfrm>
            <a:off x="183072" y="3285343"/>
            <a:ext cx="3870324" cy="2658032"/>
          </a:xfrm>
          <a:prstGeom prst="rect">
            <a:avLst/>
          </a:prstGeom>
        </p:spPr>
      </p:pic>
    </p:spTree>
    <p:extLst>
      <p:ext uri="{BB962C8B-B14F-4D97-AF65-F5344CB8AC3E}">
        <p14:creationId xmlns:p14="http://schemas.microsoft.com/office/powerpoint/2010/main" val="189126199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B16C-70B7-4312-89AD-B79A503633EF}"/>
              </a:ext>
            </a:extLst>
          </p:cNvPr>
          <p:cNvSpPr>
            <a:spLocks noGrp="1"/>
          </p:cNvSpPr>
          <p:nvPr>
            <p:ph type="title"/>
          </p:nvPr>
        </p:nvSpPr>
        <p:spPr>
          <a:xfrm>
            <a:off x="966057" y="187913"/>
            <a:ext cx="10383503" cy="1321373"/>
          </a:xfrm>
        </p:spPr>
        <p:txBody>
          <a:bodyPr>
            <a:normAutofit/>
          </a:bodyPr>
          <a:lstStyle/>
          <a:p>
            <a:r>
              <a:rPr lang="en-US"/>
              <a:t>Advantages received by SOEs may create distortions and affect private sector development</a:t>
            </a:r>
          </a:p>
        </p:txBody>
      </p:sp>
      <p:sp>
        <p:nvSpPr>
          <p:cNvPr id="4" name="Content Placeholder 1">
            <a:extLst>
              <a:ext uri="{FF2B5EF4-FFF2-40B4-BE49-F238E27FC236}">
                <a16:creationId xmlns:a16="http://schemas.microsoft.com/office/drawing/2014/main" id="{6FB9A51B-A788-4DB2-A91F-1010D4733328}"/>
              </a:ext>
            </a:extLst>
          </p:cNvPr>
          <p:cNvSpPr txBox="1">
            <a:spLocks/>
          </p:cNvSpPr>
          <p:nvPr/>
        </p:nvSpPr>
        <p:spPr>
          <a:xfrm>
            <a:off x="398374" y="1008421"/>
            <a:ext cx="11639250" cy="4525200"/>
          </a:xfrm>
          <a:prstGeom prst="rect">
            <a:avLst/>
          </a:prstGeom>
        </p:spPr>
        <p:txBody>
          <a:bodyPr>
            <a:no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6263" lvl="1" indent="-342900" algn="just">
              <a:buFont typeface="Arial" panose="020B0604020202020204" pitchFamily="34" charset="0"/>
              <a:buChar char="•"/>
            </a:pPr>
            <a:endParaRPr lang="en-US"/>
          </a:p>
        </p:txBody>
      </p:sp>
      <p:graphicFrame>
        <p:nvGraphicFramePr>
          <p:cNvPr id="3" name="Diagram 2">
            <a:extLst>
              <a:ext uri="{FF2B5EF4-FFF2-40B4-BE49-F238E27FC236}">
                <a16:creationId xmlns:a16="http://schemas.microsoft.com/office/drawing/2014/main" id="{BB52F4C5-2EDC-41C9-8FA0-741067DDA457}"/>
              </a:ext>
            </a:extLst>
          </p:cNvPr>
          <p:cNvGraphicFramePr/>
          <p:nvPr/>
        </p:nvGraphicFramePr>
        <p:xfrm>
          <a:off x="1238250" y="2344019"/>
          <a:ext cx="9990278" cy="3840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989BA88A-1A3D-4F84-B744-48D8A9FA37BA}"/>
              </a:ext>
            </a:extLst>
          </p:cNvPr>
          <p:cNvSpPr txBox="1"/>
          <p:nvPr/>
        </p:nvSpPr>
        <p:spPr>
          <a:xfrm>
            <a:off x="1238249" y="1608061"/>
            <a:ext cx="2762250" cy="461665"/>
          </a:xfrm>
          <a:prstGeom prst="rect">
            <a:avLst/>
          </a:prstGeom>
          <a:noFill/>
        </p:spPr>
        <p:txBody>
          <a:bodyPr wrap="square" rtlCol="0">
            <a:spAutoFit/>
          </a:bodyPr>
          <a:lstStyle/>
          <a:p>
            <a:r>
              <a:rPr lang="en-US" sz="2400" b="1">
                <a:solidFill>
                  <a:schemeClr val="bg2">
                    <a:lumMod val="50000"/>
                  </a:schemeClr>
                </a:solidFill>
              </a:rPr>
              <a:t>SOE Advantages</a:t>
            </a:r>
          </a:p>
        </p:txBody>
      </p:sp>
      <p:sp>
        <p:nvSpPr>
          <p:cNvPr id="15" name="TextBox 14">
            <a:extLst>
              <a:ext uri="{FF2B5EF4-FFF2-40B4-BE49-F238E27FC236}">
                <a16:creationId xmlns:a16="http://schemas.microsoft.com/office/drawing/2014/main" id="{8816DA4E-5C4E-4A39-BFC2-18AA9D10DF59}"/>
              </a:ext>
            </a:extLst>
          </p:cNvPr>
          <p:cNvSpPr txBox="1"/>
          <p:nvPr/>
        </p:nvSpPr>
        <p:spPr>
          <a:xfrm>
            <a:off x="8199549" y="1489229"/>
            <a:ext cx="2481150" cy="830997"/>
          </a:xfrm>
          <a:prstGeom prst="rect">
            <a:avLst/>
          </a:prstGeom>
          <a:noFill/>
        </p:spPr>
        <p:txBody>
          <a:bodyPr wrap="square" rtlCol="0">
            <a:spAutoFit/>
          </a:bodyPr>
          <a:lstStyle/>
          <a:p>
            <a:r>
              <a:rPr lang="en-US" sz="2400" b="1">
                <a:solidFill>
                  <a:schemeClr val="accent5">
                    <a:lumMod val="75000"/>
                  </a:schemeClr>
                </a:solidFill>
              </a:rPr>
              <a:t>Impact on private sector</a:t>
            </a:r>
          </a:p>
        </p:txBody>
      </p:sp>
      <p:sp>
        <p:nvSpPr>
          <p:cNvPr id="17" name="Arrow: Circular 16">
            <a:extLst>
              <a:ext uri="{FF2B5EF4-FFF2-40B4-BE49-F238E27FC236}">
                <a16:creationId xmlns:a16="http://schemas.microsoft.com/office/drawing/2014/main" id="{B7A0A3FA-1913-4149-A264-6B8662A1DE39}"/>
              </a:ext>
            </a:extLst>
          </p:cNvPr>
          <p:cNvSpPr/>
          <p:nvPr/>
        </p:nvSpPr>
        <p:spPr>
          <a:xfrm rot="5400000">
            <a:off x="8926579" y="3200412"/>
            <a:ext cx="3303066" cy="2639624"/>
          </a:xfrm>
          <a:prstGeom prst="circular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20" name="Arrow: Circular 19">
            <a:extLst>
              <a:ext uri="{FF2B5EF4-FFF2-40B4-BE49-F238E27FC236}">
                <a16:creationId xmlns:a16="http://schemas.microsoft.com/office/drawing/2014/main" id="{A36C6A24-DB8C-4D5C-82B4-BC920F90289C}"/>
              </a:ext>
            </a:extLst>
          </p:cNvPr>
          <p:cNvSpPr/>
          <p:nvPr/>
        </p:nvSpPr>
        <p:spPr>
          <a:xfrm rot="5400000">
            <a:off x="9738391" y="3948413"/>
            <a:ext cx="1486966" cy="1485900"/>
          </a:xfrm>
          <a:prstGeom prst="circular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33" name="Arrow: Right 32">
            <a:extLst>
              <a:ext uri="{FF2B5EF4-FFF2-40B4-BE49-F238E27FC236}">
                <a16:creationId xmlns:a16="http://schemas.microsoft.com/office/drawing/2014/main" id="{08A27E5C-CB84-4E1F-89D9-7A518220C33D}"/>
              </a:ext>
            </a:extLst>
          </p:cNvPr>
          <p:cNvSpPr/>
          <p:nvPr/>
        </p:nvSpPr>
        <p:spPr>
          <a:xfrm>
            <a:off x="3612539" y="4010802"/>
            <a:ext cx="1178801" cy="36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3E702FB6-BC85-4776-A8A0-E2FF5AE9D90E}"/>
              </a:ext>
            </a:extLst>
          </p:cNvPr>
          <p:cNvSpPr/>
          <p:nvPr/>
        </p:nvSpPr>
        <p:spPr>
          <a:xfrm>
            <a:off x="7276170" y="3950327"/>
            <a:ext cx="894295" cy="41658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B058A483-3297-4737-9861-CB69FA399AAB}"/>
              </a:ext>
            </a:extLst>
          </p:cNvPr>
          <p:cNvSpPr/>
          <p:nvPr/>
        </p:nvSpPr>
        <p:spPr>
          <a:xfrm rot="19628338">
            <a:off x="7178009" y="3228456"/>
            <a:ext cx="1090618" cy="38381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4A961221-827C-4EFB-A83F-E1FF8647B549}"/>
              </a:ext>
            </a:extLst>
          </p:cNvPr>
          <p:cNvSpPr/>
          <p:nvPr/>
        </p:nvSpPr>
        <p:spPr>
          <a:xfrm rot="2344981" flipV="1">
            <a:off x="7118779" y="4760413"/>
            <a:ext cx="1139947" cy="40901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D953BDC6-423B-45CD-B7F4-0D1D6D522B98}"/>
              </a:ext>
            </a:extLst>
          </p:cNvPr>
          <p:cNvSpPr/>
          <p:nvPr/>
        </p:nvSpPr>
        <p:spPr>
          <a:xfrm rot="2344981">
            <a:off x="3456269" y="3074060"/>
            <a:ext cx="1491342" cy="3519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Right 41">
            <a:extLst>
              <a:ext uri="{FF2B5EF4-FFF2-40B4-BE49-F238E27FC236}">
                <a16:creationId xmlns:a16="http://schemas.microsoft.com/office/drawing/2014/main" id="{3C32D489-DF2B-4DDB-912E-B5CF8CE516F3}"/>
              </a:ext>
            </a:extLst>
          </p:cNvPr>
          <p:cNvSpPr/>
          <p:nvPr/>
        </p:nvSpPr>
        <p:spPr>
          <a:xfrm rot="19519327">
            <a:off x="3532263" y="4862677"/>
            <a:ext cx="1414323" cy="389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3768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B477AF-07C0-41ED-8AB1-5567F441035C}"/>
              </a:ext>
            </a:extLst>
          </p:cNvPr>
          <p:cNvSpPr>
            <a:spLocks noGrp="1"/>
          </p:cNvSpPr>
          <p:nvPr>
            <p:ph type="title"/>
          </p:nvPr>
        </p:nvSpPr>
        <p:spPr>
          <a:xfrm>
            <a:off x="701040" y="534924"/>
            <a:ext cx="10587849" cy="978486"/>
          </a:xfrm>
        </p:spPr>
        <p:txBody>
          <a:bodyPr>
            <a:normAutofit/>
          </a:bodyPr>
          <a:lstStyle/>
          <a:p>
            <a:r>
              <a:rPr lang="en-US"/>
              <a:t>Quantifying the relationship between SOEs and private sector firms</a:t>
            </a:r>
          </a:p>
        </p:txBody>
      </p:sp>
      <p:sp>
        <p:nvSpPr>
          <p:cNvPr id="5" name="Text Placeholder 4">
            <a:extLst>
              <a:ext uri="{FF2B5EF4-FFF2-40B4-BE49-F238E27FC236}">
                <a16:creationId xmlns:a16="http://schemas.microsoft.com/office/drawing/2014/main" id="{3438AB4E-5B22-4234-9C12-A127BF9BDA31}"/>
              </a:ext>
            </a:extLst>
          </p:cNvPr>
          <p:cNvSpPr>
            <a:spLocks noGrp="1"/>
          </p:cNvSpPr>
          <p:nvPr>
            <p:ph type="body" sz="quarter" idx="10"/>
          </p:nvPr>
        </p:nvSpPr>
        <p:spPr>
          <a:xfrm>
            <a:off x="978409" y="1862761"/>
            <a:ext cx="9628714" cy="5312012"/>
          </a:xfrm>
        </p:spPr>
        <p:txBody>
          <a:bodyPr>
            <a:normAutofit/>
          </a:bodyPr>
          <a:lstStyle/>
          <a:p>
            <a:pPr lvl="1" indent="0">
              <a:spcBef>
                <a:spcPts val="1200"/>
              </a:spcBef>
              <a:spcAft>
                <a:spcPts val="1800"/>
              </a:spcAft>
              <a:buNone/>
            </a:pPr>
            <a:r>
              <a:rPr lang="en-US" sz="1800" b="1"/>
              <a:t>Methodology</a:t>
            </a:r>
            <a:r>
              <a:rPr lang="en-US" sz="1800"/>
              <a:t>: empirical analysis using firm-level balance sheet data from Orbis; panel of annual data (2006-2018) with more than 50 million observations in 74 countries. </a:t>
            </a:r>
          </a:p>
          <a:p>
            <a:pPr lvl="1" indent="0">
              <a:spcBef>
                <a:spcPts val="1200"/>
              </a:spcBef>
              <a:spcAft>
                <a:spcPts val="600"/>
              </a:spcAft>
              <a:buNone/>
            </a:pPr>
            <a:r>
              <a:rPr lang="en-US" sz="1800"/>
              <a:t>1. How do SOEs differ from private sector firms? </a:t>
            </a:r>
          </a:p>
          <a:p>
            <a:pPr marL="1149350" lvl="3" indent="-457200">
              <a:spcBef>
                <a:spcPts val="1200"/>
              </a:spcBef>
              <a:spcAft>
                <a:spcPts val="600"/>
              </a:spcAft>
              <a:buFont typeface="Arial" panose="020B0604020202020204" pitchFamily="34" charset="0"/>
              <a:buChar char="•"/>
            </a:pPr>
            <a:r>
              <a:rPr lang="en-US" sz="1600" i="1"/>
              <a:t>Interest costs; profitability.</a:t>
            </a:r>
          </a:p>
          <a:p>
            <a:pPr lvl="1" indent="0">
              <a:spcBef>
                <a:spcPts val="1200"/>
              </a:spcBef>
              <a:spcAft>
                <a:spcPts val="600"/>
              </a:spcAft>
              <a:buNone/>
            </a:pPr>
            <a:r>
              <a:rPr lang="en-US" sz="1800"/>
              <a:t>2. Do these differences suggest resource misallocation? </a:t>
            </a:r>
          </a:p>
          <a:p>
            <a:pPr marL="1149350" lvl="3" indent="-457200">
              <a:spcBef>
                <a:spcPts val="1200"/>
              </a:spcBef>
              <a:spcAft>
                <a:spcPts val="600"/>
              </a:spcAft>
              <a:buFont typeface="Arial" panose="020B0604020202020204" pitchFamily="34" charset="0"/>
              <a:buChar char="•"/>
            </a:pPr>
            <a:r>
              <a:rPr lang="en-US" sz="1600" i="1"/>
              <a:t>Productivity in use of resources. </a:t>
            </a:r>
          </a:p>
          <a:p>
            <a:pPr lvl="1" indent="0">
              <a:spcBef>
                <a:spcPts val="1200"/>
              </a:spcBef>
              <a:spcAft>
                <a:spcPts val="600"/>
              </a:spcAft>
              <a:buNone/>
            </a:pPr>
            <a:r>
              <a:rPr lang="en-US" sz="1800"/>
              <a:t>3. How does the presence of SOEs affect competition, business dynamism and private sector investment?</a:t>
            </a:r>
          </a:p>
          <a:p>
            <a:pPr lvl="1" indent="0">
              <a:buNone/>
            </a:pPr>
            <a:endParaRPr lang="en-US" sz="1800"/>
          </a:p>
        </p:txBody>
      </p:sp>
    </p:spTree>
    <p:extLst>
      <p:ext uri="{BB962C8B-B14F-4D97-AF65-F5344CB8AC3E}">
        <p14:creationId xmlns:p14="http://schemas.microsoft.com/office/powerpoint/2010/main" val="144762187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41E3-0FA5-4125-8F53-080A13B6EB58}"/>
              </a:ext>
            </a:extLst>
          </p:cNvPr>
          <p:cNvSpPr>
            <a:spLocks noGrp="1"/>
          </p:cNvSpPr>
          <p:nvPr>
            <p:ph type="title"/>
          </p:nvPr>
        </p:nvSpPr>
        <p:spPr>
          <a:xfrm>
            <a:off x="860612" y="491385"/>
            <a:ext cx="10586750" cy="1092334"/>
          </a:xfrm>
        </p:spPr>
        <p:txBody>
          <a:bodyPr>
            <a:normAutofit/>
          </a:bodyPr>
          <a:lstStyle/>
          <a:p>
            <a:r>
              <a:rPr lang="en-US"/>
              <a:t>Differences between SOEs and private sector firms suggest potential resource misallocation</a:t>
            </a:r>
          </a:p>
        </p:txBody>
      </p:sp>
      <p:sp>
        <p:nvSpPr>
          <p:cNvPr id="12" name="Rectangle 11">
            <a:extLst>
              <a:ext uri="{FF2B5EF4-FFF2-40B4-BE49-F238E27FC236}">
                <a16:creationId xmlns:a16="http://schemas.microsoft.com/office/drawing/2014/main" id="{3F0C3BA1-7189-4105-B8FD-661CB2B4D083}"/>
              </a:ext>
            </a:extLst>
          </p:cNvPr>
          <p:cNvSpPr/>
          <p:nvPr/>
        </p:nvSpPr>
        <p:spPr>
          <a:xfrm>
            <a:off x="623897" y="5785686"/>
            <a:ext cx="5746675" cy="1000274"/>
          </a:xfrm>
          <a:prstGeom prst="rect">
            <a:avLst/>
          </a:prstGeom>
        </p:spPr>
        <p:txBody>
          <a:bodyPr wrap="square">
            <a:spAutoFit/>
          </a:bodyPr>
          <a:lstStyle/>
          <a:p>
            <a:pPr>
              <a:spcAft>
                <a:spcPts val="300"/>
              </a:spcAft>
            </a:pPr>
            <a:r>
              <a:rPr lang="en-US" sz="1050"/>
              <a:t>Note: Robust standard error in parentheses. *** p&lt;0.01, ** p&lt;0.05, * p&lt;0.1</a:t>
            </a:r>
          </a:p>
          <a:p>
            <a:pPr>
              <a:spcAft>
                <a:spcPts val="300"/>
              </a:spcAft>
            </a:pPr>
            <a:r>
              <a:rPr lang="en-US" sz="1050"/>
              <a:t>Firm and sector level controls include firm size, age, leverage, current asset ratio, equity ratio, and stock turnover, and interactions between SOE and firm age and size.  Sectoral controls include market concentration, entry rate, and investment rate. </a:t>
            </a:r>
          </a:p>
          <a:p>
            <a:pPr algn="ctr"/>
            <a:endParaRPr lang="en-US" sz="1200"/>
          </a:p>
        </p:txBody>
      </p:sp>
      <p:sp>
        <p:nvSpPr>
          <p:cNvPr id="14" name="TextBox 13">
            <a:extLst>
              <a:ext uri="{FF2B5EF4-FFF2-40B4-BE49-F238E27FC236}">
                <a16:creationId xmlns:a16="http://schemas.microsoft.com/office/drawing/2014/main" id="{5D63F9E8-84D1-493C-B5BC-316AE153E961}"/>
              </a:ext>
            </a:extLst>
          </p:cNvPr>
          <p:cNvSpPr txBox="1"/>
          <p:nvPr/>
        </p:nvSpPr>
        <p:spPr>
          <a:xfrm>
            <a:off x="6926768" y="2153923"/>
            <a:ext cx="4210756" cy="3862596"/>
          </a:xfrm>
          <a:prstGeom prst="rect">
            <a:avLst/>
          </a:prstGeom>
          <a:noFill/>
        </p:spPr>
        <p:txBody>
          <a:bodyPr wrap="square">
            <a:spAutoFit/>
          </a:bodyPr>
          <a:lstStyle/>
          <a:p>
            <a:pPr marL="285750" indent="-285750">
              <a:lnSpc>
                <a:spcPts val="1800"/>
              </a:lnSpc>
              <a:spcBef>
                <a:spcPts val="1200"/>
              </a:spcBef>
              <a:spcAft>
                <a:spcPts val="600"/>
              </a:spcAft>
              <a:buFont typeface="Arial" panose="020B0604020202020204" pitchFamily="34" charset="0"/>
              <a:buChar char="•"/>
            </a:pPr>
            <a:r>
              <a:rPr lang="en-US" sz="1600"/>
              <a:t>Consistent with better access to credit, SOEs face </a:t>
            </a:r>
            <a:r>
              <a:rPr lang="en-US" sz="1600" b="1"/>
              <a:t>lower interest costs </a:t>
            </a:r>
            <a:r>
              <a:rPr lang="en-US" sz="1600"/>
              <a:t>(0.3 percentage points) than private sector counterparts. </a:t>
            </a:r>
          </a:p>
          <a:p>
            <a:pPr marL="285750" indent="-285750">
              <a:lnSpc>
                <a:spcPts val="1800"/>
              </a:lnSpc>
              <a:spcBef>
                <a:spcPts val="1200"/>
              </a:spcBef>
              <a:spcAft>
                <a:spcPts val="600"/>
              </a:spcAft>
              <a:buFont typeface="Arial" panose="020B0604020202020204" pitchFamily="34" charset="0"/>
              <a:buChar char="•"/>
            </a:pPr>
            <a:r>
              <a:rPr lang="en-US" sz="1600"/>
              <a:t>SOEs are also </a:t>
            </a:r>
            <a:r>
              <a:rPr lang="en-US" sz="1600" b="1"/>
              <a:t>less profitable </a:t>
            </a:r>
            <a:r>
              <a:rPr lang="en-US" sz="1600"/>
              <a:t>than private sector counterparts.</a:t>
            </a:r>
          </a:p>
          <a:p>
            <a:pPr marL="285750" indent="-285750">
              <a:lnSpc>
                <a:spcPts val="1800"/>
              </a:lnSpc>
              <a:spcBef>
                <a:spcPts val="1200"/>
              </a:spcBef>
              <a:spcAft>
                <a:spcPts val="600"/>
              </a:spcAft>
              <a:buFont typeface="Arial" panose="020B0604020202020204" pitchFamily="34" charset="0"/>
              <a:buChar char="•"/>
            </a:pPr>
            <a:r>
              <a:rPr lang="en-US" sz="1600"/>
              <a:t>In MENA, SOEs are also </a:t>
            </a:r>
            <a:r>
              <a:rPr lang="en-US" sz="1600" b="1"/>
              <a:t>less productive in using capital</a:t>
            </a:r>
            <a:r>
              <a:rPr lang="en-US" sz="1600"/>
              <a:t> than their private sector counterparts,  which, combined with lower interest rates, suggest resource misallocation.  </a:t>
            </a:r>
          </a:p>
          <a:p>
            <a:pPr>
              <a:lnSpc>
                <a:spcPts val="1800"/>
              </a:lnSpc>
              <a:spcBef>
                <a:spcPts val="600"/>
              </a:spcBef>
              <a:spcAft>
                <a:spcPts val="600"/>
              </a:spcAft>
            </a:pPr>
            <a:endParaRPr lang="en-US" sz="1600"/>
          </a:p>
          <a:p>
            <a:pPr>
              <a:lnSpc>
                <a:spcPts val="1800"/>
              </a:lnSpc>
              <a:spcBef>
                <a:spcPts val="600"/>
              </a:spcBef>
              <a:spcAft>
                <a:spcPts val="600"/>
              </a:spcAft>
            </a:pPr>
            <a:endParaRPr lang="en-US" sz="1600"/>
          </a:p>
        </p:txBody>
      </p:sp>
      <p:pic>
        <p:nvPicPr>
          <p:cNvPr id="6" name="Picture 5">
            <a:extLst>
              <a:ext uri="{FF2B5EF4-FFF2-40B4-BE49-F238E27FC236}">
                <a16:creationId xmlns:a16="http://schemas.microsoft.com/office/drawing/2014/main" id="{092BC775-2372-48EB-8B44-F8191CE4259D}"/>
              </a:ext>
            </a:extLst>
          </p:cNvPr>
          <p:cNvPicPr>
            <a:picLocks noChangeAspect="1"/>
          </p:cNvPicPr>
          <p:nvPr/>
        </p:nvPicPr>
        <p:blipFill>
          <a:blip r:embed="rId3"/>
          <a:stretch>
            <a:fillRect/>
          </a:stretch>
        </p:blipFill>
        <p:spPr>
          <a:xfrm>
            <a:off x="744638" y="1595894"/>
            <a:ext cx="5545235" cy="4191030"/>
          </a:xfrm>
          <a:prstGeom prst="rect">
            <a:avLst/>
          </a:prstGeom>
        </p:spPr>
      </p:pic>
    </p:spTree>
    <p:extLst>
      <p:ext uri="{BB962C8B-B14F-4D97-AF65-F5344CB8AC3E}">
        <p14:creationId xmlns:p14="http://schemas.microsoft.com/office/powerpoint/2010/main" val="411630616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34CA6-8892-436E-A63E-56DB8880AA36}"/>
              </a:ext>
            </a:extLst>
          </p:cNvPr>
          <p:cNvSpPr>
            <a:spLocks noGrp="1"/>
          </p:cNvSpPr>
          <p:nvPr>
            <p:ph type="title"/>
          </p:nvPr>
        </p:nvSpPr>
        <p:spPr>
          <a:xfrm>
            <a:off x="871369" y="330564"/>
            <a:ext cx="10650071" cy="1023868"/>
          </a:xfrm>
        </p:spPr>
        <p:txBody>
          <a:bodyPr>
            <a:normAutofit/>
          </a:bodyPr>
          <a:lstStyle/>
          <a:p>
            <a:pPr lvl="0"/>
            <a:r>
              <a:rPr lang="en-GB" dirty="0"/>
              <a:t>A larger SOE presence reduces competition through higher market concentration </a:t>
            </a:r>
          </a:p>
        </p:txBody>
      </p:sp>
      <p:sp>
        <p:nvSpPr>
          <p:cNvPr id="10" name="TextBox 9">
            <a:extLst>
              <a:ext uri="{FF2B5EF4-FFF2-40B4-BE49-F238E27FC236}">
                <a16:creationId xmlns:a16="http://schemas.microsoft.com/office/drawing/2014/main" id="{A667F16D-EE1E-4C0D-A7CF-3C76185B1B88}"/>
              </a:ext>
            </a:extLst>
          </p:cNvPr>
          <p:cNvSpPr txBox="1"/>
          <p:nvPr/>
        </p:nvSpPr>
        <p:spPr>
          <a:xfrm>
            <a:off x="7611635" y="2334298"/>
            <a:ext cx="4082698" cy="4067780"/>
          </a:xfrm>
          <a:prstGeom prst="rect">
            <a:avLst/>
          </a:prstGeom>
          <a:noFill/>
        </p:spPr>
        <p:txBody>
          <a:bodyPr wrap="square">
            <a:spAutoFit/>
          </a:bodyPr>
          <a:lstStyle/>
          <a:p>
            <a:pPr marL="285750" indent="-285750">
              <a:lnSpc>
                <a:spcPts val="2000"/>
              </a:lnSpc>
              <a:spcBef>
                <a:spcPts val="1200"/>
              </a:spcBef>
              <a:spcAft>
                <a:spcPts val="600"/>
              </a:spcAft>
              <a:buFont typeface="Arial" panose="020B0604020202020204" pitchFamily="34" charset="0"/>
              <a:buChar char="•"/>
            </a:pPr>
            <a:r>
              <a:rPr lang="en-US" sz="1600" dirty="0"/>
              <a:t>SOE presence measured as share of total assets in a sector held by SOEs</a:t>
            </a:r>
          </a:p>
          <a:p>
            <a:pPr marL="285750" indent="-285750">
              <a:lnSpc>
                <a:spcPts val="2000"/>
              </a:lnSpc>
              <a:spcBef>
                <a:spcPts val="1200"/>
              </a:spcBef>
              <a:spcAft>
                <a:spcPts val="600"/>
              </a:spcAft>
              <a:buFont typeface="Arial" panose="020B0604020202020204" pitchFamily="34" charset="0"/>
              <a:buChar char="•"/>
            </a:pPr>
            <a:r>
              <a:rPr lang="en-US" sz="1600" dirty="0"/>
              <a:t>Larger SOE presence associated with </a:t>
            </a:r>
            <a:r>
              <a:rPr lang="en-US" sz="1600" b="1" dirty="0"/>
              <a:t>higher concentration in output markets </a:t>
            </a:r>
            <a:r>
              <a:rPr lang="en-US" sz="1600" dirty="0"/>
              <a:t>globally</a:t>
            </a:r>
            <a:r>
              <a:rPr lang="en-US" sz="1600" b="1" dirty="0"/>
              <a:t> </a:t>
            </a:r>
            <a:r>
              <a:rPr lang="en-US" sz="1600" dirty="0"/>
              <a:t>(with the relationship significantly stronger in MENA)</a:t>
            </a:r>
          </a:p>
          <a:p>
            <a:pPr marL="285750" indent="-285750">
              <a:lnSpc>
                <a:spcPts val="2000"/>
              </a:lnSpc>
              <a:spcBef>
                <a:spcPts val="1200"/>
              </a:spcBef>
              <a:spcAft>
                <a:spcPts val="600"/>
              </a:spcAft>
              <a:buFont typeface="Arial" panose="020B0604020202020204" pitchFamily="34" charset="0"/>
              <a:buChar char="•"/>
            </a:pPr>
            <a:r>
              <a:rPr lang="en-US" sz="1600" dirty="0"/>
              <a:t>Larger SOE presence associated with </a:t>
            </a:r>
            <a:r>
              <a:rPr lang="en-US" sz="1600" b="1" dirty="0"/>
              <a:t>higher concentration in input  markets </a:t>
            </a:r>
            <a:r>
              <a:rPr lang="en-US" sz="1600" dirty="0"/>
              <a:t>(both capital and labor) in MENA</a:t>
            </a:r>
          </a:p>
          <a:p>
            <a:pPr marL="285750" indent="-285750">
              <a:lnSpc>
                <a:spcPts val="2000"/>
              </a:lnSpc>
              <a:spcBef>
                <a:spcPts val="1200"/>
              </a:spcBef>
              <a:spcAft>
                <a:spcPts val="600"/>
              </a:spcAft>
              <a:buFont typeface="Arial" panose="020B0604020202020204" pitchFamily="34" charset="0"/>
              <a:buChar char="•"/>
            </a:pPr>
            <a:endParaRPr lang="en-US" dirty="0"/>
          </a:p>
          <a:p>
            <a:pPr marL="285750" indent="-285750">
              <a:lnSpc>
                <a:spcPts val="1800"/>
              </a:lnSpc>
              <a:spcBef>
                <a:spcPts val="1200"/>
              </a:spcBef>
              <a:spcAft>
                <a:spcPts val="600"/>
              </a:spcAft>
              <a:buFont typeface="Arial" panose="020B0604020202020204" pitchFamily="34" charset="0"/>
              <a:buChar char="•"/>
            </a:pPr>
            <a:endParaRPr lang="en-US" dirty="0"/>
          </a:p>
        </p:txBody>
      </p:sp>
      <p:sp>
        <p:nvSpPr>
          <p:cNvPr id="12" name="Rectangle 11">
            <a:extLst>
              <a:ext uri="{FF2B5EF4-FFF2-40B4-BE49-F238E27FC236}">
                <a16:creationId xmlns:a16="http://schemas.microsoft.com/office/drawing/2014/main" id="{B85708E0-8378-4508-9AEF-C307C6B78B8F}"/>
              </a:ext>
            </a:extLst>
          </p:cNvPr>
          <p:cNvSpPr/>
          <p:nvPr/>
        </p:nvSpPr>
        <p:spPr>
          <a:xfrm>
            <a:off x="338328" y="5759846"/>
            <a:ext cx="6831339" cy="461665"/>
          </a:xfrm>
          <a:prstGeom prst="rect">
            <a:avLst/>
          </a:prstGeom>
        </p:spPr>
        <p:txBody>
          <a:bodyPr wrap="square">
            <a:spAutoFit/>
          </a:bodyPr>
          <a:lstStyle/>
          <a:p>
            <a:pPr algn="ctr"/>
            <a:r>
              <a:rPr lang="en-US" sz="1200"/>
              <a:t>Note: SOE share represents share of sector assets owned by SOEs. </a:t>
            </a:r>
          </a:p>
          <a:p>
            <a:pPr algn="ctr"/>
            <a:r>
              <a:rPr lang="en-US" sz="1200"/>
              <a:t>Robust standard error in parentheses. *** p&lt;0.01, ** p&lt;0.05, * p&lt;0.1</a:t>
            </a:r>
          </a:p>
        </p:txBody>
      </p:sp>
      <p:pic>
        <p:nvPicPr>
          <p:cNvPr id="9" name="Picture 8">
            <a:extLst>
              <a:ext uri="{FF2B5EF4-FFF2-40B4-BE49-F238E27FC236}">
                <a16:creationId xmlns:a16="http://schemas.microsoft.com/office/drawing/2014/main" id="{CEA4BE61-56EA-4985-9682-7C686E2D4405}"/>
              </a:ext>
            </a:extLst>
          </p:cNvPr>
          <p:cNvPicPr>
            <a:picLocks noChangeAspect="1"/>
          </p:cNvPicPr>
          <p:nvPr/>
        </p:nvPicPr>
        <p:blipFill>
          <a:blip r:embed="rId3"/>
          <a:stretch>
            <a:fillRect/>
          </a:stretch>
        </p:blipFill>
        <p:spPr>
          <a:xfrm>
            <a:off x="756356" y="2116681"/>
            <a:ext cx="6634295" cy="3323987"/>
          </a:xfrm>
          <a:prstGeom prst="rect">
            <a:avLst/>
          </a:prstGeom>
        </p:spPr>
      </p:pic>
    </p:spTree>
    <p:extLst>
      <p:ext uri="{BB962C8B-B14F-4D97-AF65-F5344CB8AC3E}">
        <p14:creationId xmlns:p14="http://schemas.microsoft.com/office/powerpoint/2010/main" val="3497863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AFR_PresentationTemplate-General" id="{AD00245C-DE66-2444-A617-B55FE7A6CCC2}" vid="{9296679D-3B31-1648-A4E8-E31B6A903F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1207</Words>
  <Application>Microsoft Office PowerPoint</Application>
  <PresentationFormat>Widescreen</PresentationFormat>
  <Paragraphs>122</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.HelveticaNeueDeskInterface-Regular</vt:lpstr>
      <vt:lpstr>ArialMT</vt:lpstr>
      <vt:lpstr>Lucida Grande</vt:lpstr>
      <vt:lpstr>LucidaGrande</vt:lpstr>
      <vt:lpstr>Arial</vt:lpstr>
      <vt:lpstr>Arial Black</vt:lpstr>
      <vt:lpstr>Calibri</vt:lpstr>
      <vt:lpstr>Segoe UI</vt:lpstr>
      <vt:lpstr>Symbol</vt:lpstr>
      <vt:lpstr>Wingdings</vt:lpstr>
      <vt:lpstr>Custom Design</vt:lpstr>
      <vt:lpstr>Fostering Private Sector Led Growth in MENA:  A New Role for the State  </vt:lpstr>
      <vt:lpstr>Outline</vt:lpstr>
      <vt:lpstr>Development models based on state capitalism left large state footprints in MENA, and may be reaching their limits</vt:lpstr>
      <vt:lpstr>Disproportionately high number and market presence of SOEs across many sectors in MENA</vt:lpstr>
      <vt:lpstr>PowerPoint Presentation</vt:lpstr>
      <vt:lpstr>Advantages received by SOEs may create distortions and affect private sector development</vt:lpstr>
      <vt:lpstr>Quantifying the relationship between SOEs and private sector firms</vt:lpstr>
      <vt:lpstr>Differences between SOEs and private sector firms suggest potential resource misallocation</vt:lpstr>
      <vt:lpstr>A larger SOE presence reduces competition through higher market concentration </vt:lpstr>
      <vt:lpstr>A larger SOE presence reduces private sector dynamism and investment</vt:lpstr>
      <vt:lpstr>Conclusions</vt:lpstr>
      <vt:lpstr>Policy Implications </vt:lpstr>
      <vt:lpstr>PowerPoint Presentation</vt:lpstr>
      <vt:lpstr>PowerPoint Presentation</vt:lpstr>
      <vt:lpstr>Different life cycle dynamics for SOEs vs. private firms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 visually integrated Fund</dc:title>
  <dc:creator>De Leon Miranda, Jorge</dc:creator>
  <cp:lastModifiedBy>Belhaj, Hanene</cp:lastModifiedBy>
  <cp:revision>12</cp:revision>
  <cp:lastPrinted>2019-09-04T23:32:09Z</cp:lastPrinted>
  <dcterms:created xsi:type="dcterms:W3CDTF">2019-03-14T15:01:39Z</dcterms:created>
  <dcterms:modified xsi:type="dcterms:W3CDTF">2023-09-27T09:09:03Z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eDOCS AutoSave">
    <vt:lpwstr/>
  </property>
  <property fmtid="{D5CDD505-2E9C-101B-9397-08002B2CF9AE}" pid="4" name="MSIP_Label_0c07ed86-5dc5-4593-ad03-a8684b843815_Enabled">
    <vt:lpwstr>true</vt:lpwstr>
  </property>
  <property fmtid="{D5CDD505-2E9C-101B-9397-08002B2CF9AE}" pid="5" name="MSIP_Label_0c07ed86-5dc5-4593-ad03-a8684b843815_SetDate">
    <vt:lpwstr>2023-03-13T04:19:05Z</vt:lpwstr>
  </property>
  <property fmtid="{D5CDD505-2E9C-101B-9397-08002B2CF9AE}" pid="6" name="MSIP_Label_0c07ed86-5dc5-4593-ad03-a8684b843815_Method">
    <vt:lpwstr>Standard</vt:lpwstr>
  </property>
  <property fmtid="{D5CDD505-2E9C-101B-9397-08002B2CF9AE}" pid="7" name="MSIP_Label_0c07ed86-5dc5-4593-ad03-a8684b843815_Name">
    <vt:lpwstr>0c07ed86-5dc5-4593-ad03-a8684b843815</vt:lpwstr>
  </property>
  <property fmtid="{D5CDD505-2E9C-101B-9397-08002B2CF9AE}" pid="8" name="MSIP_Label_0c07ed86-5dc5-4593-ad03-a8684b843815_SiteId">
    <vt:lpwstr>8085fa43-302e-45bd-b171-a6648c3b6be7</vt:lpwstr>
  </property>
  <property fmtid="{D5CDD505-2E9C-101B-9397-08002B2CF9AE}" pid="9" name="MSIP_Label_0c07ed86-5dc5-4593-ad03-a8684b843815_ActionId">
    <vt:lpwstr>f511a163-7839-40a1-a28d-7eb7a663eacc</vt:lpwstr>
  </property>
  <property fmtid="{D5CDD505-2E9C-101B-9397-08002B2CF9AE}" pid="10" name="MSIP_Label_0c07ed86-5dc5-4593-ad03-a8684b843815_ContentBits">
    <vt:lpwstr>0</vt:lpwstr>
  </property>
</Properties>
</file>