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theme/themeOverride1.xml" ContentType="application/vnd.openxmlformats-officedocument.themeOverr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18"/>
  </p:notesMasterIdLst>
  <p:handoutMasterIdLst>
    <p:handoutMasterId r:id="rId19"/>
  </p:handoutMasterIdLst>
  <p:sldIdLst>
    <p:sldId id="3853" r:id="rId5"/>
    <p:sldId id="3967" r:id="rId6"/>
    <p:sldId id="3968" r:id="rId7"/>
    <p:sldId id="3979" r:id="rId8"/>
    <p:sldId id="3977" r:id="rId9"/>
    <p:sldId id="258" r:id="rId10"/>
    <p:sldId id="3960" r:id="rId11"/>
    <p:sldId id="1747" r:id="rId12"/>
    <p:sldId id="3973" r:id="rId13"/>
    <p:sldId id="3975" r:id="rId14"/>
    <p:sldId id="3976" r:id="rId15"/>
    <p:sldId id="3974" r:id="rId16"/>
    <p:sldId id="3978" r:id="rId17"/>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BD1202-5A32-2AC3-0CA8-C8F7AFBCFCC2}" name="Abdih, Yasser" initials="AY" userId="S::YAbdih@imf.org::75127318-62d3-4239-aeea-596b3532ec0e" providerId="AD"/>
  <p188:author id="{59D7D542-529D-9788-7E7B-5712E905F62C}" name="Serra, Cesar Manuel" initials="SCM" userId="S::CSerra@imf.org::34cbc2ab-e059-4ece-9f85-e7e446c1a52a" providerId="AD"/>
  <p188:author id="{A67A6C61-CBD1-B37F-F20B-3BFE6F1277CA}" name="Garcia-Verdu, Rodrigo" initials="GR" userId="S::rgarciaverdu@imf.org::c39cea6f-9691-43fc-9a7a-1f0e89ca6d8a" providerId="AD"/>
  <p188:author id="{C0F13E6C-023C-7B61-3A2C-D61FB5505CD9}" name="Belkhir, Mohamed" initials="BM" userId="S::mbelkhir@imf.org::e868e241-a52b-4023-a314-a8f673ee6593" providerId="AD"/>
  <p188:author id="{EB6C7A73-CF37-D7FB-4FB7-76DBAB3C22A3}" name="Randen, Roy" initials="RR" userId="S::RRanden@imf.org::b7fefdd0-7094-4ffb-91a9-3bf46bde83db" providerId="AD"/>
  <p188:author id="{03A4919E-E94B-AC9D-DD85-5AA7EB6D7419}" name="Kroen, Thomas" initials="KT" userId="S::TKroen@imf.org::7dd458ab-3e67-4f82-8f49-6c2e11aec925" providerId="AD"/>
  <p188:author id="{379A66A7-F0BC-8F76-842B-895A00E296A2}" name="Menkulasi, Jeta" initials="MJ" userId="S::jmenkulasi@imf.org::2fdb47df-5677-4335-abd5-0054f9875e98" providerId="AD"/>
  <p188:author id="{30ABC7BA-48F6-2D32-F63C-540221DA1CD2}" name="Matheson, Troy Dale" initials="MTD" userId="S::TMatheson@IMF.ORG::01aa34da-b9fe-4869-a6c7-f0d4f9ac3b5a" providerId="AD"/>
  <p188:author id="{F94375C0-6433-566A-7BAC-1F6320A6F471}" name="Gori, Filippo" initials="GF" userId="S::FGori@imf.org::4d9c3ca0-6905-48b5-8be0-555891f6463d" providerId="AD"/>
  <p188:author id="{55F6B8D1-59C6-1CD0-8541-034D70486E7A}" name="Menkulasi, Jeta" initials="MJ" userId="S::JMenkulasi@IMF.ORG::2fdb47df-5677-4335-abd5-0054f9875e98" providerId="AD"/>
  <p188:author id="{889B52E4-4589-740D-C82D-FFA38EACE72D}" name="Gori, Filippo" initials="GF" userId="S::fgori@imf.org::4d9c3ca0-6905-48b5-8be0-555891f6463d" providerId="AD"/>
  <p188:author id="{F8A559F7-39F3-CF23-141A-B00584FE61A4}" name="Boranova, Vizhdan" initials="BV" userId="S::VBoranova@imf.org::99742f7c-3ba9-425f-819a-1a2e3f0bb8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atheson, Troy Dale" initials="MTD" lastIdx="12" clrIdx="6">
    <p:extLst>
      <p:ext uri="{19B8F6BF-5375-455C-9EA6-DF929625EA0E}">
        <p15:presenceInfo xmlns:p15="http://schemas.microsoft.com/office/powerpoint/2012/main" userId="S::TMatheson@IMF.ORG::01aa34da-b9fe-4869-a6c7-f0d4f9ac3b5a" providerId="AD"/>
      </p:ext>
    </p:extLst>
  </p:cmAuthor>
  <p:cmAuthor id="1" name="Berkmen, S. Pelin" initials="BSP" lastIdx="186" clrIdx="0">
    <p:extLst>
      <p:ext uri="{19B8F6BF-5375-455C-9EA6-DF929625EA0E}">
        <p15:presenceInfo xmlns:p15="http://schemas.microsoft.com/office/powerpoint/2012/main" userId="S::PBerkmen@IMF.ORG::9022a6c0-405b-4727-bf2c-0fe487cf064e" providerId="AD"/>
      </p:ext>
    </p:extLst>
  </p:cmAuthor>
  <p:cmAuthor id="2" name="Abdih, Yasser" initials="AY" lastIdx="22" clrIdx="1">
    <p:extLst>
      <p:ext uri="{19B8F6BF-5375-455C-9EA6-DF929625EA0E}">
        <p15:presenceInfo xmlns:p15="http://schemas.microsoft.com/office/powerpoint/2012/main" userId="S::YAbdih@imf.org::75127318-62d3-4239-aeea-596b3532ec0e" providerId="AD"/>
      </p:ext>
    </p:extLst>
  </p:cmAuthor>
  <p:cmAuthor id="3" name="Boranova, Vizhdan" initials="BV" lastIdx="1" clrIdx="2">
    <p:extLst>
      <p:ext uri="{19B8F6BF-5375-455C-9EA6-DF929625EA0E}">
        <p15:presenceInfo xmlns:p15="http://schemas.microsoft.com/office/powerpoint/2012/main" userId="S::VBoranova@IMF.ORG::99742f7c-3ba9-425f-819a-1a2e3f0bb8f5" providerId="AD"/>
      </p:ext>
    </p:extLst>
  </p:cmAuthor>
  <p:cmAuthor id="4" name="Sakha, Sahra" initials="SS" lastIdx="58" clrIdx="3">
    <p:extLst>
      <p:ext uri="{19B8F6BF-5375-455C-9EA6-DF929625EA0E}">
        <p15:presenceInfo xmlns:p15="http://schemas.microsoft.com/office/powerpoint/2012/main" userId="S::SSakha@imf.org::5ebe0eb0-e7a8-4647-8a0c-7b7d814c39c6" providerId="AD"/>
      </p:ext>
    </p:extLst>
  </p:cmAuthor>
  <p:cmAuthor id="5" name="Serra, Cesar Manuel" initials="SCM" lastIdx="18" clrIdx="4">
    <p:extLst>
      <p:ext uri="{19B8F6BF-5375-455C-9EA6-DF929625EA0E}">
        <p15:presenceInfo xmlns:p15="http://schemas.microsoft.com/office/powerpoint/2012/main" userId="S::CSerra@imf.org::34cbc2ab-e059-4ece-9f85-e7e446c1a52a" providerId="AD"/>
      </p:ext>
    </p:extLst>
  </p:cmAuthor>
  <p:cmAuthor id="6" name="Koranchelian, Taline" initials="KT" lastIdx="11" clrIdx="5">
    <p:extLst>
      <p:ext uri="{19B8F6BF-5375-455C-9EA6-DF929625EA0E}">
        <p15:presenceInfo xmlns:p15="http://schemas.microsoft.com/office/powerpoint/2012/main" userId="S::TKoranchelian@imf.org::167b8be2-15c4-42ff-8166-13b9bf2d39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B9"/>
    <a:srgbClr val="005E85"/>
    <a:srgbClr val="FFDF94"/>
    <a:srgbClr val="8030A7"/>
    <a:srgbClr val="A1E14B"/>
    <a:srgbClr val="EB81E1"/>
    <a:srgbClr val="6FB21E"/>
    <a:srgbClr val="FEFEFE"/>
    <a:srgbClr val="EC303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123DE4-8CF1-4153-8D8F-EDAD5D1AAE8D}" v="1" dt="2023-05-15T19:36:52.626"/>
    <p1510:client id="{C9D97203-6C04-4858-9CEF-0F6A9155AA0D}" v="115" dt="2023-05-12T19:06:36.3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8"/>
  </p:normalViewPr>
  <p:slideViewPr>
    <p:cSldViewPr snapToGrid="0">
      <p:cViewPr varScale="1">
        <p:scale>
          <a:sx n="119" d="100"/>
          <a:sy n="119" d="100"/>
        </p:scale>
        <p:origin x="312" y="1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DATA1\MCD\DATA\ECONRO\RSD\REO\REO%20April%202023\Chapters\Monetary\Charts\MON_0_COM_Charts.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1.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intlmonetaryfund.sharepoint.com/teams/MCDREO/Shared%20Documents/General/REO%20April%202023/REO%20April%202023%20-%20Chapters/Monetary%20Chapter/Midpoint_prezi/MON_Midpoint_prezi.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361329833770772E-2"/>
          <c:y val="3.703709595232528E-2"/>
          <c:w val="0.8569577865266842"/>
          <c:h val="0.76421527222132968"/>
        </c:manualLayout>
      </c:layout>
      <c:barChart>
        <c:barDir val="col"/>
        <c:grouping val="clustered"/>
        <c:varyColors val="0"/>
        <c:ser>
          <c:idx val="0"/>
          <c:order val="0"/>
          <c:tx>
            <c:strRef>
              <c:f>'2.2'!$P$2</c:f>
              <c:strCache>
                <c:ptCount val="1"/>
                <c:pt idx="0">
                  <c:v>Floating</c:v>
                </c:pt>
              </c:strCache>
            </c:strRef>
          </c:tx>
          <c:spPr>
            <a:solidFill>
              <a:srgbClr val="002060"/>
            </a:solidFill>
            <a:ln>
              <a:noFill/>
            </a:ln>
            <a:effectLst/>
          </c:spPr>
          <c:invertIfNegative val="0"/>
          <c:cat>
            <c:multiLvlStrRef>
              <c:f>'2.2'!$M$4:$N$24</c:f>
              <c:multiLvlStrCache>
                <c:ptCount val="21"/>
                <c:lvl>
                  <c:pt idx="0">
                    <c:v>PAK</c:v>
                  </c:pt>
                  <c:pt idx="1">
                    <c:v>EGY</c:v>
                  </c:pt>
                  <c:pt idx="2">
                    <c:v>OMN</c:v>
                  </c:pt>
                  <c:pt idx="3">
                    <c:v>UAE</c:v>
                  </c:pt>
                  <c:pt idx="4">
                    <c:v>BHR</c:v>
                  </c:pt>
                  <c:pt idx="5">
                    <c:v>QAT</c:v>
                  </c:pt>
                  <c:pt idx="6">
                    <c:v>JOR</c:v>
                  </c:pt>
                  <c:pt idx="7">
                    <c:v>SAU</c:v>
                  </c:pt>
                  <c:pt idx="8">
                    <c:v>MRT</c:v>
                  </c:pt>
                  <c:pt idx="9">
                    <c:v>KWT</c:v>
                  </c:pt>
                  <c:pt idx="10">
                    <c:v>TUN</c:v>
                  </c:pt>
                  <c:pt idx="11">
                    <c:v>MAR</c:v>
                  </c:pt>
                  <c:pt idx="12">
                    <c:v>ALG</c:v>
                  </c:pt>
                  <c:pt idx="13">
                    <c:v>IRQ</c:v>
                  </c:pt>
                  <c:pt idx="14">
                    <c:v>KGZ</c:v>
                  </c:pt>
                  <c:pt idx="15">
                    <c:v>KAZ</c:v>
                  </c:pt>
                  <c:pt idx="16">
                    <c:v>ARM</c:v>
                  </c:pt>
                  <c:pt idx="17">
                    <c:v>GEO</c:v>
                  </c:pt>
                  <c:pt idx="18">
                    <c:v>AZE</c:v>
                  </c:pt>
                  <c:pt idx="19">
                    <c:v>TJK</c:v>
                  </c:pt>
                  <c:pt idx="20">
                    <c:v>UZB</c:v>
                  </c:pt>
                </c:lvl>
                <c:lvl>
                  <c:pt idx="0">
                    <c:v>MENA and PAK</c:v>
                  </c:pt>
                  <c:pt idx="14">
                    <c:v>CCA</c:v>
                  </c:pt>
                </c:lvl>
              </c:multiLvlStrCache>
            </c:multiLvlStrRef>
          </c:cat>
          <c:val>
            <c:numRef>
              <c:f>'2.2'!$P$4:$P$24</c:f>
              <c:numCache>
                <c:formatCode>0.00</c:formatCode>
                <c:ptCount val="21"/>
                <c:pt idx="0">
                  <c:v>13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7.75</c:v>
                </c:pt>
                <c:pt idx="16">
                  <c:v>5.5</c:v>
                </c:pt>
                <c:pt idx="17">
                  <c:v>3</c:v>
                </c:pt>
                <c:pt idx="18">
                  <c:v>0</c:v>
                </c:pt>
                <c:pt idx="19">
                  <c:v>0</c:v>
                </c:pt>
                <c:pt idx="20">
                  <c:v>0</c:v>
                </c:pt>
              </c:numCache>
            </c:numRef>
          </c:val>
          <c:extLst>
            <c:ext xmlns:c16="http://schemas.microsoft.com/office/drawing/2014/chart" uri="{C3380CC4-5D6E-409C-BE32-E72D297353CC}">
              <c16:uniqueId val="{00000000-EBAB-406D-A671-195A01C250FD}"/>
            </c:ext>
          </c:extLst>
        </c:ser>
        <c:ser>
          <c:idx val="2"/>
          <c:order val="2"/>
          <c:tx>
            <c:strRef>
              <c:f>'2.2'!$R$2</c:f>
              <c:strCache>
                <c:ptCount val="1"/>
                <c:pt idx="0">
                  <c:v>Managed peg</c:v>
                </c:pt>
              </c:strCache>
            </c:strRef>
          </c:tx>
          <c:spPr>
            <a:solidFill>
              <a:schemeClr val="accent2"/>
            </a:solidFill>
            <a:ln>
              <a:noFill/>
            </a:ln>
            <a:effectLst/>
          </c:spPr>
          <c:invertIfNegative val="0"/>
          <c:cat>
            <c:multiLvlStrRef>
              <c:f>'2.2'!$M$4:$N$24</c:f>
              <c:multiLvlStrCache>
                <c:ptCount val="21"/>
                <c:lvl>
                  <c:pt idx="0">
                    <c:v>PAK</c:v>
                  </c:pt>
                  <c:pt idx="1">
                    <c:v>EGY</c:v>
                  </c:pt>
                  <c:pt idx="2">
                    <c:v>OMN</c:v>
                  </c:pt>
                  <c:pt idx="3">
                    <c:v>UAE</c:v>
                  </c:pt>
                  <c:pt idx="4">
                    <c:v>BHR</c:v>
                  </c:pt>
                  <c:pt idx="5">
                    <c:v>QAT</c:v>
                  </c:pt>
                  <c:pt idx="6">
                    <c:v>JOR</c:v>
                  </c:pt>
                  <c:pt idx="7">
                    <c:v>SAU</c:v>
                  </c:pt>
                  <c:pt idx="8">
                    <c:v>MRT</c:v>
                  </c:pt>
                  <c:pt idx="9">
                    <c:v>KWT</c:v>
                  </c:pt>
                  <c:pt idx="10">
                    <c:v>TUN</c:v>
                  </c:pt>
                  <c:pt idx="11">
                    <c:v>MAR</c:v>
                  </c:pt>
                  <c:pt idx="12">
                    <c:v>ALG</c:v>
                  </c:pt>
                  <c:pt idx="13">
                    <c:v>IRQ</c:v>
                  </c:pt>
                  <c:pt idx="14">
                    <c:v>KGZ</c:v>
                  </c:pt>
                  <c:pt idx="15">
                    <c:v>KAZ</c:v>
                  </c:pt>
                  <c:pt idx="16">
                    <c:v>ARM</c:v>
                  </c:pt>
                  <c:pt idx="17">
                    <c:v>GEO</c:v>
                  </c:pt>
                  <c:pt idx="18">
                    <c:v>AZE</c:v>
                  </c:pt>
                  <c:pt idx="19">
                    <c:v>TJK</c:v>
                  </c:pt>
                  <c:pt idx="20">
                    <c:v>UZB</c:v>
                  </c:pt>
                </c:lvl>
                <c:lvl>
                  <c:pt idx="0">
                    <c:v>MENA and PAK</c:v>
                  </c:pt>
                  <c:pt idx="14">
                    <c:v>CCA</c:v>
                  </c:pt>
                </c:lvl>
              </c:multiLvlStrCache>
            </c:multiLvlStrRef>
          </c:cat>
          <c:val>
            <c:numRef>
              <c:f>'2.2'!$R$4:$R$24</c:f>
              <c:numCache>
                <c:formatCode>0.00</c:formatCode>
                <c:ptCount val="21"/>
                <c:pt idx="0">
                  <c:v>0</c:v>
                </c:pt>
                <c:pt idx="1">
                  <c:v>10</c:v>
                </c:pt>
                <c:pt idx="2">
                  <c:v>0</c:v>
                </c:pt>
                <c:pt idx="3">
                  <c:v>0</c:v>
                </c:pt>
                <c:pt idx="4">
                  <c:v>0</c:v>
                </c:pt>
                <c:pt idx="5">
                  <c:v>0</c:v>
                </c:pt>
                <c:pt idx="6">
                  <c:v>0</c:v>
                </c:pt>
                <c:pt idx="7">
                  <c:v>0</c:v>
                </c:pt>
                <c:pt idx="8">
                  <c:v>3</c:v>
                </c:pt>
                <c:pt idx="9">
                  <c:v>0</c:v>
                </c:pt>
                <c:pt idx="10">
                  <c:v>1.75</c:v>
                </c:pt>
                <c:pt idx="11">
                  <c:v>1.5</c:v>
                </c:pt>
                <c:pt idx="12">
                  <c:v>0</c:v>
                </c:pt>
                <c:pt idx="13">
                  <c:v>0</c:v>
                </c:pt>
                <c:pt idx="14">
                  <c:v>8</c:v>
                </c:pt>
                <c:pt idx="15">
                  <c:v>0</c:v>
                </c:pt>
                <c:pt idx="16">
                  <c:v>0</c:v>
                </c:pt>
                <c:pt idx="17">
                  <c:v>0</c:v>
                </c:pt>
                <c:pt idx="18">
                  <c:v>0</c:v>
                </c:pt>
                <c:pt idx="19">
                  <c:v>0.25</c:v>
                </c:pt>
                <c:pt idx="20">
                  <c:v>0</c:v>
                </c:pt>
              </c:numCache>
            </c:numRef>
          </c:val>
          <c:extLst>
            <c:ext xmlns:c16="http://schemas.microsoft.com/office/drawing/2014/chart" uri="{C3380CC4-5D6E-409C-BE32-E72D297353CC}">
              <c16:uniqueId val="{00000001-EBAB-406D-A671-195A01C250FD}"/>
            </c:ext>
          </c:extLst>
        </c:ser>
        <c:ser>
          <c:idx val="4"/>
          <c:order val="4"/>
          <c:tx>
            <c:strRef>
              <c:f>'2.2'!$T$2</c:f>
              <c:strCache>
                <c:ptCount val="1"/>
                <c:pt idx="0">
                  <c:v>Pegged</c:v>
                </c:pt>
              </c:strCache>
            </c:strRef>
          </c:tx>
          <c:spPr>
            <a:solidFill>
              <a:srgbClr val="B1B3B3"/>
            </a:solidFill>
            <a:ln>
              <a:noFill/>
            </a:ln>
            <a:effectLst/>
          </c:spPr>
          <c:invertIfNegative val="0"/>
          <c:cat>
            <c:multiLvlStrRef>
              <c:f>'2.2'!$M$4:$N$24</c:f>
              <c:multiLvlStrCache>
                <c:ptCount val="21"/>
                <c:lvl>
                  <c:pt idx="0">
                    <c:v>PAK</c:v>
                  </c:pt>
                  <c:pt idx="1">
                    <c:v>EGY</c:v>
                  </c:pt>
                  <c:pt idx="2">
                    <c:v>OMN</c:v>
                  </c:pt>
                  <c:pt idx="3">
                    <c:v>UAE</c:v>
                  </c:pt>
                  <c:pt idx="4">
                    <c:v>BHR</c:v>
                  </c:pt>
                  <c:pt idx="5">
                    <c:v>QAT</c:v>
                  </c:pt>
                  <c:pt idx="6">
                    <c:v>JOR</c:v>
                  </c:pt>
                  <c:pt idx="7">
                    <c:v>SAU</c:v>
                  </c:pt>
                  <c:pt idx="8">
                    <c:v>MRT</c:v>
                  </c:pt>
                  <c:pt idx="9">
                    <c:v>KWT</c:v>
                  </c:pt>
                  <c:pt idx="10">
                    <c:v>TUN</c:v>
                  </c:pt>
                  <c:pt idx="11">
                    <c:v>MAR</c:v>
                  </c:pt>
                  <c:pt idx="12">
                    <c:v>ALG</c:v>
                  </c:pt>
                  <c:pt idx="13">
                    <c:v>IRQ</c:v>
                  </c:pt>
                  <c:pt idx="14">
                    <c:v>KGZ</c:v>
                  </c:pt>
                  <c:pt idx="15">
                    <c:v>KAZ</c:v>
                  </c:pt>
                  <c:pt idx="16">
                    <c:v>ARM</c:v>
                  </c:pt>
                  <c:pt idx="17">
                    <c:v>GEO</c:v>
                  </c:pt>
                  <c:pt idx="18">
                    <c:v>AZE</c:v>
                  </c:pt>
                  <c:pt idx="19">
                    <c:v>TJK</c:v>
                  </c:pt>
                  <c:pt idx="20">
                    <c:v>UZB</c:v>
                  </c:pt>
                </c:lvl>
                <c:lvl>
                  <c:pt idx="0">
                    <c:v>MENA and PAK</c:v>
                  </c:pt>
                  <c:pt idx="14">
                    <c:v>CCA</c:v>
                  </c:pt>
                </c:lvl>
              </c:multiLvlStrCache>
            </c:multiLvlStrRef>
          </c:cat>
          <c:val>
            <c:numRef>
              <c:f>'2.2'!$T$4:$T$24</c:f>
              <c:numCache>
                <c:formatCode>0.00</c:formatCode>
                <c:ptCount val="21"/>
                <c:pt idx="0">
                  <c:v>0</c:v>
                </c:pt>
                <c:pt idx="1">
                  <c:v>0</c:v>
                </c:pt>
                <c:pt idx="2">
                  <c:v>5</c:v>
                </c:pt>
                <c:pt idx="3">
                  <c:v>4.8000000000000007</c:v>
                </c:pt>
                <c:pt idx="4">
                  <c:v>4.75</c:v>
                </c:pt>
                <c:pt idx="5">
                  <c:v>4.5</c:v>
                </c:pt>
                <c:pt idx="6">
                  <c:v>4.5</c:v>
                </c:pt>
                <c:pt idx="7">
                  <c:v>4.5</c:v>
                </c:pt>
                <c:pt idx="8">
                  <c:v>0</c:v>
                </c:pt>
                <c:pt idx="9">
                  <c:v>2.5</c:v>
                </c:pt>
                <c:pt idx="10">
                  <c:v>0</c:v>
                </c:pt>
                <c:pt idx="11">
                  <c:v>0</c:v>
                </c:pt>
                <c:pt idx="12">
                  <c:v>0</c:v>
                </c:pt>
                <c:pt idx="13">
                  <c:v>0</c:v>
                </c:pt>
                <c:pt idx="14">
                  <c:v>0</c:v>
                </c:pt>
                <c:pt idx="15">
                  <c:v>0</c:v>
                </c:pt>
                <c:pt idx="16">
                  <c:v>0</c:v>
                </c:pt>
                <c:pt idx="17">
                  <c:v>0</c:v>
                </c:pt>
                <c:pt idx="18">
                  <c:v>2.5</c:v>
                </c:pt>
                <c:pt idx="19">
                  <c:v>0</c:v>
                </c:pt>
                <c:pt idx="20">
                  <c:v>0</c:v>
                </c:pt>
              </c:numCache>
            </c:numRef>
          </c:val>
          <c:extLst>
            <c:ext xmlns:c16="http://schemas.microsoft.com/office/drawing/2014/chart" uri="{C3380CC4-5D6E-409C-BE32-E72D297353CC}">
              <c16:uniqueId val="{00000002-EBAB-406D-A671-195A01C250FD}"/>
            </c:ext>
          </c:extLst>
        </c:ser>
        <c:dLbls>
          <c:showLegendKey val="0"/>
          <c:showVal val="0"/>
          <c:showCatName val="0"/>
          <c:showSerName val="0"/>
          <c:showPercent val="0"/>
          <c:showBubbleSize val="0"/>
        </c:dLbls>
        <c:gapWidth val="50"/>
        <c:overlap val="100"/>
        <c:axId val="105716959"/>
        <c:axId val="105709471"/>
      </c:barChart>
      <c:lineChart>
        <c:grouping val="standard"/>
        <c:varyColors val="0"/>
        <c:ser>
          <c:idx val="1"/>
          <c:order val="1"/>
          <c:tx>
            <c:v>Changes in inflation (rhs)</c:v>
          </c:tx>
          <c:spPr>
            <a:ln w="28575" cap="rnd">
              <a:noFill/>
              <a:round/>
            </a:ln>
            <a:effectLst/>
          </c:spPr>
          <c:marker>
            <c:symbol val="circle"/>
            <c:size val="7"/>
            <c:spPr>
              <a:solidFill>
                <a:srgbClr val="00B0F0"/>
              </a:solidFill>
              <a:ln w="9525">
                <a:noFill/>
              </a:ln>
              <a:effectLst/>
            </c:spPr>
          </c:marker>
          <c:cat>
            <c:multiLvlStrRef>
              <c:f>'2.2'!$M$4:$N$24</c:f>
              <c:multiLvlStrCache>
                <c:ptCount val="21"/>
                <c:lvl>
                  <c:pt idx="0">
                    <c:v>PAK</c:v>
                  </c:pt>
                  <c:pt idx="1">
                    <c:v>EGY</c:v>
                  </c:pt>
                  <c:pt idx="2">
                    <c:v>OMN</c:v>
                  </c:pt>
                  <c:pt idx="3">
                    <c:v>UAE</c:v>
                  </c:pt>
                  <c:pt idx="4">
                    <c:v>BHR</c:v>
                  </c:pt>
                  <c:pt idx="5">
                    <c:v>QAT</c:v>
                  </c:pt>
                  <c:pt idx="6">
                    <c:v>JOR</c:v>
                  </c:pt>
                  <c:pt idx="7">
                    <c:v>SAU</c:v>
                  </c:pt>
                  <c:pt idx="8">
                    <c:v>MRT</c:v>
                  </c:pt>
                  <c:pt idx="9">
                    <c:v>KWT</c:v>
                  </c:pt>
                  <c:pt idx="10">
                    <c:v>TUN</c:v>
                  </c:pt>
                  <c:pt idx="11">
                    <c:v>MAR</c:v>
                  </c:pt>
                  <c:pt idx="12">
                    <c:v>ALG</c:v>
                  </c:pt>
                  <c:pt idx="13">
                    <c:v>IRQ</c:v>
                  </c:pt>
                  <c:pt idx="14">
                    <c:v>KGZ</c:v>
                  </c:pt>
                  <c:pt idx="15">
                    <c:v>KAZ</c:v>
                  </c:pt>
                  <c:pt idx="16">
                    <c:v>ARM</c:v>
                  </c:pt>
                  <c:pt idx="17">
                    <c:v>GEO</c:v>
                  </c:pt>
                  <c:pt idx="18">
                    <c:v>AZE</c:v>
                  </c:pt>
                  <c:pt idx="19">
                    <c:v>TJK</c:v>
                  </c:pt>
                  <c:pt idx="20">
                    <c:v>UZB</c:v>
                  </c:pt>
                </c:lvl>
                <c:lvl>
                  <c:pt idx="0">
                    <c:v>MENA and PAK</c:v>
                  </c:pt>
                  <c:pt idx="14">
                    <c:v>CCA</c:v>
                  </c:pt>
                </c:lvl>
              </c:multiLvlStrCache>
            </c:multiLvlStrRef>
          </c:cat>
          <c:val>
            <c:numRef>
              <c:f>'2.2'!$Q$4:$Q$24</c:f>
              <c:numCache>
                <c:formatCode>0.00</c:formatCode>
                <c:ptCount val="21"/>
                <c:pt idx="0">
                  <c:v>25.896036094799861</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13.889478566588846</c:v>
                </c:pt>
                <c:pt idx="16">
                  <c:v>3.4602773324797376</c:v>
                </c:pt>
                <c:pt idx="17">
                  <c:v>5.318155810180488</c:v>
                </c:pt>
                <c:pt idx="18">
                  <c:v>#N/A</c:v>
                </c:pt>
                <c:pt idx="19">
                  <c:v>#N/A</c:v>
                </c:pt>
                <c:pt idx="20">
                  <c:v>0.34766380366759542</c:v>
                </c:pt>
              </c:numCache>
            </c:numRef>
          </c:val>
          <c:smooth val="0"/>
          <c:extLst>
            <c:ext xmlns:c16="http://schemas.microsoft.com/office/drawing/2014/chart" uri="{C3380CC4-5D6E-409C-BE32-E72D297353CC}">
              <c16:uniqueId val="{00000003-EBAB-406D-A671-195A01C250FD}"/>
            </c:ext>
          </c:extLst>
        </c:ser>
        <c:ser>
          <c:idx val="3"/>
          <c:order val="3"/>
          <c:tx>
            <c:strRef>
              <c:f>'2.2'!$S$2</c:f>
              <c:strCache>
                <c:ptCount val="1"/>
                <c:pt idx="0">
                  <c:v>Managed peg</c:v>
                </c:pt>
              </c:strCache>
            </c:strRef>
          </c:tx>
          <c:spPr>
            <a:ln w="28575" cap="rnd">
              <a:noFill/>
              <a:round/>
            </a:ln>
            <a:effectLst/>
          </c:spPr>
          <c:marker>
            <c:symbol val="circle"/>
            <c:size val="7"/>
            <c:spPr>
              <a:solidFill>
                <a:srgbClr val="00B0F0"/>
              </a:solidFill>
              <a:ln w="9525">
                <a:noFill/>
              </a:ln>
              <a:effectLst/>
            </c:spPr>
          </c:marker>
          <c:cat>
            <c:multiLvlStrRef>
              <c:f>'2.2'!$M$4:$N$24</c:f>
              <c:multiLvlStrCache>
                <c:ptCount val="21"/>
                <c:lvl>
                  <c:pt idx="0">
                    <c:v>PAK</c:v>
                  </c:pt>
                  <c:pt idx="1">
                    <c:v>EGY</c:v>
                  </c:pt>
                  <c:pt idx="2">
                    <c:v>OMN</c:v>
                  </c:pt>
                  <c:pt idx="3">
                    <c:v>UAE</c:v>
                  </c:pt>
                  <c:pt idx="4">
                    <c:v>BHR</c:v>
                  </c:pt>
                  <c:pt idx="5">
                    <c:v>QAT</c:v>
                  </c:pt>
                  <c:pt idx="6">
                    <c:v>JOR</c:v>
                  </c:pt>
                  <c:pt idx="7">
                    <c:v>SAU</c:v>
                  </c:pt>
                  <c:pt idx="8">
                    <c:v>MRT</c:v>
                  </c:pt>
                  <c:pt idx="9">
                    <c:v>KWT</c:v>
                  </c:pt>
                  <c:pt idx="10">
                    <c:v>TUN</c:v>
                  </c:pt>
                  <c:pt idx="11">
                    <c:v>MAR</c:v>
                  </c:pt>
                  <c:pt idx="12">
                    <c:v>ALG</c:v>
                  </c:pt>
                  <c:pt idx="13">
                    <c:v>IRQ</c:v>
                  </c:pt>
                  <c:pt idx="14">
                    <c:v>KGZ</c:v>
                  </c:pt>
                  <c:pt idx="15">
                    <c:v>KAZ</c:v>
                  </c:pt>
                  <c:pt idx="16">
                    <c:v>ARM</c:v>
                  </c:pt>
                  <c:pt idx="17">
                    <c:v>GEO</c:v>
                  </c:pt>
                  <c:pt idx="18">
                    <c:v>AZE</c:v>
                  </c:pt>
                  <c:pt idx="19">
                    <c:v>TJK</c:v>
                  </c:pt>
                  <c:pt idx="20">
                    <c:v>UZB</c:v>
                  </c:pt>
                </c:lvl>
                <c:lvl>
                  <c:pt idx="0">
                    <c:v>MENA and PAK</c:v>
                  </c:pt>
                  <c:pt idx="14">
                    <c:v>CCA</c:v>
                  </c:pt>
                </c:lvl>
              </c:multiLvlStrCache>
            </c:multiLvlStrRef>
          </c:cat>
          <c:val>
            <c:numRef>
              <c:f>'2.2'!$S$4:$S$24</c:f>
              <c:numCache>
                <c:formatCode>0.00</c:formatCode>
                <c:ptCount val="21"/>
                <c:pt idx="0">
                  <c:v>#N/A</c:v>
                </c:pt>
                <c:pt idx="1">
                  <c:v>27.643939393939391</c:v>
                </c:pt>
                <c:pt idx="2">
                  <c:v>#N/A</c:v>
                </c:pt>
                <c:pt idx="3">
                  <c:v>#N/A</c:v>
                </c:pt>
                <c:pt idx="4">
                  <c:v>#N/A</c:v>
                </c:pt>
                <c:pt idx="5">
                  <c:v>#N/A</c:v>
                </c:pt>
                <c:pt idx="6">
                  <c:v>#N/A</c:v>
                </c:pt>
                <c:pt idx="7">
                  <c:v>#N/A</c:v>
                </c:pt>
                <c:pt idx="8">
                  <c:v>6.7819549224396614</c:v>
                </c:pt>
                <c:pt idx="9">
                  <c:v>#N/A</c:v>
                </c:pt>
                <c:pt idx="10">
                  <c:v>5.4563957370656189</c:v>
                </c:pt>
                <c:pt idx="11">
                  <c:v>10.084825636192276</c:v>
                </c:pt>
                <c:pt idx="12">
                  <c:v>5.8997983953741118</c:v>
                </c:pt>
                <c:pt idx="13">
                  <c:v>#N/A</c:v>
                </c:pt>
                <c:pt idx="14">
                  <c:v>6.0756542551990318</c:v>
                </c:pt>
                <c:pt idx="15">
                  <c:v>#N/A</c:v>
                </c:pt>
                <c:pt idx="16">
                  <c:v>#N/A</c:v>
                </c:pt>
                <c:pt idx="17">
                  <c:v>#N/A</c:v>
                </c:pt>
                <c:pt idx="18">
                  <c:v>#N/A</c:v>
                </c:pt>
                <c:pt idx="19">
                  <c:v>-5.3952046555687518</c:v>
                </c:pt>
                <c:pt idx="20">
                  <c:v>#N/A</c:v>
                </c:pt>
              </c:numCache>
            </c:numRef>
          </c:val>
          <c:smooth val="0"/>
          <c:extLst>
            <c:ext xmlns:c16="http://schemas.microsoft.com/office/drawing/2014/chart" uri="{C3380CC4-5D6E-409C-BE32-E72D297353CC}">
              <c16:uniqueId val="{00000004-EBAB-406D-A671-195A01C250FD}"/>
            </c:ext>
          </c:extLst>
        </c:ser>
        <c:ser>
          <c:idx val="5"/>
          <c:order val="5"/>
          <c:tx>
            <c:strRef>
              <c:f>'2.2'!$U$2</c:f>
              <c:strCache>
                <c:ptCount val="1"/>
                <c:pt idx="0">
                  <c:v>Pegged</c:v>
                </c:pt>
              </c:strCache>
            </c:strRef>
          </c:tx>
          <c:spPr>
            <a:ln w="28575" cap="rnd">
              <a:noFill/>
              <a:round/>
            </a:ln>
            <a:effectLst/>
          </c:spPr>
          <c:marker>
            <c:symbol val="circle"/>
            <c:size val="7"/>
            <c:spPr>
              <a:solidFill>
                <a:srgbClr val="00B0F0"/>
              </a:solidFill>
              <a:ln w="9525">
                <a:noFill/>
              </a:ln>
              <a:effectLst/>
            </c:spPr>
          </c:marker>
          <c:cat>
            <c:multiLvlStrRef>
              <c:f>'2.2'!$M$4:$N$24</c:f>
              <c:multiLvlStrCache>
                <c:ptCount val="21"/>
                <c:lvl>
                  <c:pt idx="0">
                    <c:v>PAK</c:v>
                  </c:pt>
                  <c:pt idx="1">
                    <c:v>EGY</c:v>
                  </c:pt>
                  <c:pt idx="2">
                    <c:v>OMN</c:v>
                  </c:pt>
                  <c:pt idx="3">
                    <c:v>UAE</c:v>
                  </c:pt>
                  <c:pt idx="4">
                    <c:v>BHR</c:v>
                  </c:pt>
                  <c:pt idx="5">
                    <c:v>QAT</c:v>
                  </c:pt>
                  <c:pt idx="6">
                    <c:v>JOR</c:v>
                  </c:pt>
                  <c:pt idx="7">
                    <c:v>SAU</c:v>
                  </c:pt>
                  <c:pt idx="8">
                    <c:v>MRT</c:v>
                  </c:pt>
                  <c:pt idx="9">
                    <c:v>KWT</c:v>
                  </c:pt>
                  <c:pt idx="10">
                    <c:v>TUN</c:v>
                  </c:pt>
                  <c:pt idx="11">
                    <c:v>MAR</c:v>
                  </c:pt>
                  <c:pt idx="12">
                    <c:v>ALG</c:v>
                  </c:pt>
                  <c:pt idx="13">
                    <c:v>IRQ</c:v>
                  </c:pt>
                  <c:pt idx="14">
                    <c:v>KGZ</c:v>
                  </c:pt>
                  <c:pt idx="15">
                    <c:v>KAZ</c:v>
                  </c:pt>
                  <c:pt idx="16">
                    <c:v>ARM</c:v>
                  </c:pt>
                  <c:pt idx="17">
                    <c:v>GEO</c:v>
                  </c:pt>
                  <c:pt idx="18">
                    <c:v>AZE</c:v>
                  </c:pt>
                  <c:pt idx="19">
                    <c:v>TJK</c:v>
                  </c:pt>
                  <c:pt idx="20">
                    <c:v>UZB</c:v>
                  </c:pt>
                </c:lvl>
                <c:lvl>
                  <c:pt idx="0">
                    <c:v>MENA and PAK</c:v>
                  </c:pt>
                  <c:pt idx="14">
                    <c:v>CCA</c:v>
                  </c:pt>
                </c:lvl>
              </c:multiLvlStrCache>
            </c:multiLvlStrRef>
          </c:cat>
          <c:val>
            <c:numRef>
              <c:f>'2.2'!$U$4:$U$24</c:f>
              <c:numCache>
                <c:formatCode>0.00</c:formatCode>
                <c:ptCount val="21"/>
                <c:pt idx="0">
                  <c:v>#N/A</c:v>
                </c:pt>
                <c:pt idx="1">
                  <c:v>#N/A</c:v>
                </c:pt>
                <c:pt idx="2">
                  <c:v>3.5377458879328536</c:v>
                </c:pt>
                <c:pt idx="3">
                  <c:v>6.628841693651359</c:v>
                </c:pt>
                <c:pt idx="4">
                  <c:v>3.6201142598563494</c:v>
                </c:pt>
                <c:pt idx="5">
                  <c:v>5.7016571622138077</c:v>
                </c:pt>
                <c:pt idx="6">
                  <c:v>4.5986804095811076</c:v>
                </c:pt>
                <c:pt idx="7">
                  <c:v>-2.7673445710798865</c:v>
                </c:pt>
                <c:pt idx="8">
                  <c:v>#N/A</c:v>
                </c:pt>
                <c:pt idx="9">
                  <c:v>0.27437794968525742</c:v>
                </c:pt>
                <c:pt idx="10">
                  <c:v>#N/A</c:v>
                </c:pt>
                <c:pt idx="11">
                  <c:v>#N/A</c:v>
                </c:pt>
                <c:pt idx="12">
                  <c:v>#N/A</c:v>
                </c:pt>
                <c:pt idx="13">
                  <c:v>3.2033855553375883</c:v>
                </c:pt>
                <c:pt idx="14">
                  <c:v>#N/A</c:v>
                </c:pt>
                <c:pt idx="15">
                  <c:v>#N/A</c:v>
                </c:pt>
                <c:pt idx="16">
                  <c:v>#N/A</c:v>
                </c:pt>
                <c:pt idx="17">
                  <c:v>#N/A</c:v>
                </c:pt>
                <c:pt idx="18">
                  <c:v>10.773205557929648</c:v>
                </c:pt>
                <c:pt idx="19">
                  <c:v>#N/A</c:v>
                </c:pt>
                <c:pt idx="20">
                  <c:v>#N/A</c:v>
                </c:pt>
              </c:numCache>
            </c:numRef>
          </c:val>
          <c:smooth val="0"/>
          <c:extLst>
            <c:ext xmlns:c16="http://schemas.microsoft.com/office/drawing/2014/chart" uri="{C3380CC4-5D6E-409C-BE32-E72D297353CC}">
              <c16:uniqueId val="{00000005-EBAB-406D-A671-195A01C250FD}"/>
            </c:ext>
          </c:extLst>
        </c:ser>
        <c:dLbls>
          <c:showLegendKey val="0"/>
          <c:showVal val="0"/>
          <c:showCatName val="0"/>
          <c:showSerName val="0"/>
          <c:showPercent val="0"/>
          <c:showBubbleSize val="0"/>
        </c:dLbls>
        <c:marker val="1"/>
        <c:smooth val="0"/>
        <c:axId val="105739007"/>
        <c:axId val="105720287"/>
      </c:lineChart>
      <c:catAx>
        <c:axId val="1057169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crossAx val="105709471"/>
        <c:crosses val="autoZero"/>
        <c:auto val="1"/>
        <c:lblAlgn val="ctr"/>
        <c:lblOffset val="100"/>
        <c:noMultiLvlLbl val="0"/>
      </c:catAx>
      <c:valAx>
        <c:axId val="105709471"/>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crossAx val="105716959"/>
        <c:crosses val="autoZero"/>
        <c:crossBetween val="between"/>
      </c:valAx>
      <c:valAx>
        <c:axId val="105720287"/>
        <c:scaling>
          <c:orientation val="minMax"/>
        </c:scaling>
        <c:delete val="0"/>
        <c:axPos val="r"/>
        <c:numFmt formatCode="0;\–0;0;@\ " sourceLinked="0"/>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crossAx val="105739007"/>
        <c:crosses val="max"/>
        <c:crossBetween val="between"/>
      </c:valAx>
      <c:catAx>
        <c:axId val="105739007"/>
        <c:scaling>
          <c:orientation val="minMax"/>
        </c:scaling>
        <c:delete val="1"/>
        <c:axPos val="b"/>
        <c:numFmt formatCode="General" sourceLinked="1"/>
        <c:majorTickMark val="out"/>
        <c:minorTickMark val="none"/>
        <c:tickLblPos val="nextTo"/>
        <c:crossAx val="105720287"/>
        <c:crosses val="autoZero"/>
        <c:auto val="1"/>
        <c:lblAlgn val="ctr"/>
        <c:lblOffset val="100"/>
        <c:noMultiLvlLbl val="0"/>
      </c:catAx>
      <c:spPr>
        <a:noFill/>
        <a:ln>
          <a:noFill/>
        </a:ln>
        <a:effectLst/>
      </c:spPr>
    </c:plotArea>
    <c:legend>
      <c:legendPos val="b"/>
      <c:legendEntry>
        <c:idx val="4"/>
        <c:delete val="1"/>
      </c:legendEntry>
      <c:legendEntry>
        <c:idx val="5"/>
        <c:delete val="1"/>
      </c:legendEntry>
      <c:layout>
        <c:manualLayout>
          <c:xMode val="edge"/>
          <c:yMode val="edge"/>
          <c:x val="0.25643769461878813"/>
          <c:y val="2.9232492098499051E-2"/>
          <c:w val="0.6"/>
          <c:h val="0.21744128520469205"/>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atin typeface="+mn-lt"/>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800" b="1" i="0" u="none" strike="noStrike" kern="1200" spc="0" baseline="0">
                <a:solidFill>
                  <a:sysClr val="windowText" lastClr="000000"/>
                </a:solidFill>
                <a:latin typeface="+mj-lt"/>
                <a:ea typeface="+mn-ea"/>
                <a:cs typeface="+mn-cs"/>
              </a:defRPr>
            </a:pPr>
            <a:r>
              <a:rPr lang="en-US" sz="800" b="1" baseline="0">
                <a:solidFill>
                  <a:sysClr val="windowText" lastClr="000000"/>
                </a:solidFill>
                <a:latin typeface="+mj-lt"/>
              </a:rPr>
              <a:t>1. Maximum Impulse Responses to a 100 bp Monetary Policy Shock</a:t>
            </a:r>
            <a:endParaRPr lang="en-US" sz="800" b="1">
              <a:solidFill>
                <a:sysClr val="windowText" lastClr="000000"/>
              </a:solidFill>
              <a:latin typeface="+mj-lt"/>
            </a:endParaRPr>
          </a:p>
        </c:rich>
      </c:tx>
      <c:layout>
        <c:manualLayout>
          <c:xMode val="edge"/>
          <c:yMode val="edge"/>
          <c:x val="3.2613791401444416E-2"/>
          <c:y val="2.10896309314587E-2"/>
        </c:manualLayout>
      </c:layout>
      <c:overlay val="0"/>
      <c:spPr>
        <a:noFill/>
        <a:ln>
          <a:noFill/>
        </a:ln>
        <a:effectLst/>
      </c:spPr>
      <c:txPr>
        <a:bodyPr rot="0" spcFirstLastPara="1" vertOverflow="ellipsis" vert="horz" wrap="square" anchor="ctr" anchorCtr="1"/>
        <a:lstStyle/>
        <a:p>
          <a:pPr algn="l">
            <a:defRPr sz="800" b="1" i="0" u="none" strike="noStrike" kern="1200" spc="0" baseline="0">
              <a:solidFill>
                <a:sysClr val="windowText" lastClr="000000"/>
              </a:solidFill>
              <a:latin typeface="+mj-lt"/>
              <a:ea typeface="+mn-ea"/>
              <a:cs typeface="+mn-cs"/>
            </a:defRPr>
          </a:pPr>
          <a:endParaRPr lang="en-US"/>
        </a:p>
      </c:txPr>
    </c:title>
    <c:autoTitleDeleted val="0"/>
    <c:plotArea>
      <c:layout>
        <c:manualLayout>
          <c:layoutTarget val="inner"/>
          <c:xMode val="edge"/>
          <c:yMode val="edge"/>
          <c:x val="0.11246003579568922"/>
          <c:y val="0.15462337369119181"/>
          <c:w val="0.82855766099865169"/>
          <c:h val="0.68181525696384726"/>
        </c:manualLayout>
      </c:layout>
      <c:barChart>
        <c:barDir val="col"/>
        <c:grouping val="clustered"/>
        <c:varyColors val="0"/>
        <c:ser>
          <c:idx val="1"/>
          <c:order val="1"/>
          <c:spPr>
            <a:solidFill>
              <a:schemeClr val="accent2"/>
            </a:solidFill>
            <a:ln w="12700">
              <a:noFill/>
              <a:prstDash val="solid"/>
            </a:ln>
            <a:effectLst/>
          </c:spPr>
          <c:invertIfNegative val="0"/>
          <c:dPt>
            <c:idx val="0"/>
            <c:invertIfNegative val="0"/>
            <c:bubble3D val="0"/>
            <c:spPr>
              <a:solidFill>
                <a:srgbClr val="002060"/>
              </a:solidFill>
              <a:ln w="12700">
                <a:noFill/>
                <a:prstDash val="solid"/>
              </a:ln>
              <a:effectLst/>
            </c:spPr>
            <c:extLst>
              <c:ext xmlns:c16="http://schemas.microsoft.com/office/drawing/2014/chart" uri="{C3380CC4-5D6E-409C-BE32-E72D297353CC}">
                <c16:uniqueId val="{00000001-1FA4-4143-9560-F54C94A28055}"/>
              </c:ext>
            </c:extLst>
          </c:dPt>
          <c:dPt>
            <c:idx val="1"/>
            <c:invertIfNegative val="0"/>
            <c:bubble3D val="0"/>
            <c:spPr>
              <a:solidFill>
                <a:schemeClr val="bg1">
                  <a:lumMod val="65000"/>
                </a:schemeClr>
              </a:solidFill>
              <a:ln w="12700">
                <a:noFill/>
                <a:prstDash val="solid"/>
              </a:ln>
              <a:effectLst/>
            </c:spPr>
            <c:extLst>
              <c:ext xmlns:c16="http://schemas.microsoft.com/office/drawing/2014/chart" uri="{C3380CC4-5D6E-409C-BE32-E72D297353CC}">
                <c16:uniqueId val="{00000003-1FA4-4143-9560-F54C94A28055}"/>
              </c:ext>
            </c:extLst>
          </c:dPt>
          <c:dPt>
            <c:idx val="2"/>
            <c:invertIfNegative val="0"/>
            <c:bubble3D val="0"/>
            <c:spPr>
              <a:solidFill>
                <a:srgbClr val="FF0000"/>
              </a:solidFill>
              <a:ln w="12700">
                <a:noFill/>
                <a:prstDash val="solid"/>
              </a:ln>
              <a:effectLst/>
            </c:spPr>
            <c:extLst>
              <c:ext xmlns:c16="http://schemas.microsoft.com/office/drawing/2014/chart" uri="{C3380CC4-5D6E-409C-BE32-E72D297353CC}">
                <c16:uniqueId val="{00000005-1FA4-4143-9560-F54C94A28055}"/>
              </c:ext>
            </c:extLst>
          </c:dPt>
          <c:dPt>
            <c:idx val="3"/>
            <c:invertIfNegative val="0"/>
            <c:bubble3D val="0"/>
            <c:spPr>
              <a:solidFill>
                <a:srgbClr val="002060"/>
              </a:solidFill>
              <a:ln w="12700">
                <a:noFill/>
                <a:prstDash val="solid"/>
              </a:ln>
              <a:effectLst/>
            </c:spPr>
            <c:extLst>
              <c:ext xmlns:c16="http://schemas.microsoft.com/office/drawing/2014/chart" uri="{C3380CC4-5D6E-409C-BE32-E72D297353CC}">
                <c16:uniqueId val="{00000007-1FA4-4143-9560-F54C94A28055}"/>
              </c:ext>
            </c:extLst>
          </c:dPt>
          <c:dPt>
            <c:idx val="4"/>
            <c:invertIfNegative val="0"/>
            <c:bubble3D val="0"/>
            <c:spPr>
              <a:solidFill>
                <a:schemeClr val="bg1">
                  <a:lumMod val="65000"/>
                </a:schemeClr>
              </a:solidFill>
              <a:ln w="12700">
                <a:noFill/>
                <a:prstDash val="solid"/>
              </a:ln>
              <a:effectLst/>
            </c:spPr>
            <c:extLst>
              <c:ext xmlns:c16="http://schemas.microsoft.com/office/drawing/2014/chart" uri="{C3380CC4-5D6E-409C-BE32-E72D297353CC}">
                <c16:uniqueId val="{00000009-1FA4-4143-9560-F54C94A28055}"/>
              </c:ext>
            </c:extLst>
          </c:dPt>
          <c:dPt>
            <c:idx val="5"/>
            <c:invertIfNegative val="0"/>
            <c:bubble3D val="0"/>
            <c:spPr>
              <a:solidFill>
                <a:srgbClr val="FF0000"/>
              </a:solidFill>
              <a:ln w="12700">
                <a:noFill/>
                <a:prstDash val="solid"/>
              </a:ln>
              <a:effectLst/>
            </c:spPr>
            <c:extLst>
              <c:ext xmlns:c16="http://schemas.microsoft.com/office/drawing/2014/chart" uri="{C3380CC4-5D6E-409C-BE32-E72D297353CC}">
                <c16:uniqueId val="{0000000B-1FA4-4143-9560-F54C94A28055}"/>
              </c:ext>
            </c:extLst>
          </c:dPt>
          <c:dPt>
            <c:idx val="6"/>
            <c:invertIfNegative val="0"/>
            <c:bubble3D val="0"/>
            <c:extLst>
              <c:ext xmlns:c16="http://schemas.microsoft.com/office/drawing/2014/chart" uri="{C3380CC4-5D6E-409C-BE32-E72D297353CC}">
                <c16:uniqueId val="{0000000C-1FA4-4143-9560-F54C94A28055}"/>
              </c:ext>
            </c:extLst>
          </c:dPt>
          <c:dPt>
            <c:idx val="7"/>
            <c:invertIfNegative val="0"/>
            <c:bubble3D val="0"/>
            <c:extLst>
              <c:ext xmlns:c16="http://schemas.microsoft.com/office/drawing/2014/chart" uri="{C3380CC4-5D6E-409C-BE32-E72D297353CC}">
                <c16:uniqueId val="{0000000D-1FA4-4143-9560-F54C94A28055}"/>
              </c:ext>
            </c:extLst>
          </c:dPt>
          <c:dPt>
            <c:idx val="8"/>
            <c:invertIfNegative val="0"/>
            <c:bubble3D val="0"/>
            <c:extLst>
              <c:ext xmlns:c16="http://schemas.microsoft.com/office/drawing/2014/chart" uri="{C3380CC4-5D6E-409C-BE32-E72D297353CC}">
                <c16:uniqueId val="{0000000E-1FA4-4143-9560-F54C94A28055}"/>
              </c:ext>
            </c:extLst>
          </c:dPt>
          <c:errBars>
            <c:errBarType val="both"/>
            <c:errValType val="cust"/>
            <c:noEndCap val="0"/>
            <c:plus>
              <c:numRef>
                <c:f>ChartMain!$B$15:$J$15</c:f>
                <c:numCache>
                  <c:formatCode>General</c:formatCode>
                  <c:ptCount val="9"/>
                  <c:pt idx="6">
                    <c:v>2.1100000000000003</c:v>
                  </c:pt>
                  <c:pt idx="7">
                    <c:v>0.67999999999999994</c:v>
                  </c:pt>
                  <c:pt idx="8">
                    <c:v>2.5799999999999996</c:v>
                  </c:pt>
                </c:numCache>
              </c:numRef>
            </c:plus>
            <c:minus>
              <c:numRef>
                <c:f>ChartMain!$B$16:$J$16</c:f>
                <c:numCache>
                  <c:formatCode>General</c:formatCode>
                  <c:ptCount val="9"/>
                  <c:pt idx="6">
                    <c:v>2.1199999999999997</c:v>
                  </c:pt>
                  <c:pt idx="7">
                    <c:v>0.68</c:v>
                  </c:pt>
                  <c:pt idx="8">
                    <c:v>2.8800000000000003</c:v>
                  </c:pt>
                </c:numCache>
              </c:numRef>
            </c:minus>
            <c:spPr>
              <a:noFill/>
              <a:ln w="9525" cap="flat" cmpd="sng" algn="ctr">
                <a:solidFill>
                  <a:schemeClr val="tx1">
                    <a:lumMod val="65000"/>
                    <a:lumOff val="35000"/>
                  </a:schemeClr>
                </a:solidFill>
                <a:round/>
              </a:ln>
              <a:effectLst/>
            </c:spPr>
          </c:errBars>
          <c:cat>
            <c:multiLvlStrRef>
              <c:f>ChartMain!$B$2:$G$3</c:f>
              <c:multiLvlStrCache>
                <c:ptCount val="6"/>
                <c:lvl>
                  <c:pt idx="0">
                    <c:v>F</c:v>
                  </c:pt>
                  <c:pt idx="1">
                    <c:v>MP</c:v>
                  </c:pt>
                  <c:pt idx="2">
                    <c:v>CP</c:v>
                  </c:pt>
                  <c:pt idx="3">
                    <c:v>F</c:v>
                  </c:pt>
                  <c:pt idx="4">
                    <c:v>MP</c:v>
                  </c:pt>
                  <c:pt idx="5">
                    <c:v>CP</c:v>
                  </c:pt>
                </c:lvl>
                <c:lvl>
                  <c:pt idx="0">
                    <c:v>Asset Rates</c:v>
                  </c:pt>
                  <c:pt idx="3">
                    <c:v>Liabilities Rates</c:v>
                  </c:pt>
                </c:lvl>
              </c:multiLvlStrCache>
            </c:multiLvlStrRef>
          </c:cat>
          <c:val>
            <c:numRef>
              <c:f>ChartMain!$B$5:$G$5</c:f>
              <c:numCache>
                <c:formatCode>General</c:formatCode>
                <c:ptCount val="6"/>
                <c:pt idx="0">
                  <c:v>60</c:v>
                </c:pt>
                <c:pt idx="1">
                  <c:v>28</c:v>
                </c:pt>
                <c:pt idx="2" formatCode="0.00">
                  <c:v>81</c:v>
                </c:pt>
                <c:pt idx="3">
                  <c:v>34</c:v>
                </c:pt>
                <c:pt idx="4">
                  <c:v>22</c:v>
                </c:pt>
                <c:pt idx="5">
                  <c:v>66</c:v>
                </c:pt>
              </c:numCache>
            </c:numRef>
          </c:val>
          <c:extLst>
            <c:ext xmlns:c16="http://schemas.microsoft.com/office/drawing/2014/chart" uri="{C3380CC4-5D6E-409C-BE32-E72D297353CC}">
              <c16:uniqueId val="{0000000F-1FA4-4143-9560-F54C94A28055}"/>
            </c:ext>
          </c:extLst>
        </c:ser>
        <c:dLbls>
          <c:showLegendKey val="0"/>
          <c:showVal val="0"/>
          <c:showCatName val="0"/>
          <c:showSerName val="0"/>
          <c:showPercent val="0"/>
          <c:showBubbleSize val="0"/>
        </c:dLbls>
        <c:gapWidth val="150"/>
        <c:axId val="1260234351"/>
        <c:axId val="1260237679"/>
      </c:barChart>
      <c:lineChart>
        <c:grouping val="standard"/>
        <c:varyColors val="0"/>
        <c:ser>
          <c:idx val="0"/>
          <c:order val="0"/>
          <c:spPr>
            <a:ln w="25400" cap="rnd">
              <a:noFill/>
              <a:prstDash val="solid"/>
              <a:round/>
            </a:ln>
            <a:effectLst/>
          </c:spPr>
          <c:marker>
            <c:symbol val="dot"/>
            <c:size val="2"/>
            <c:spPr>
              <a:solidFill>
                <a:schemeClr val="tx1"/>
              </a:solidFill>
              <a:ln w="9525">
                <a:solidFill>
                  <a:schemeClr val="tx1"/>
                </a:solidFill>
              </a:ln>
              <a:effectLst/>
            </c:spPr>
          </c:marker>
          <c:dPt>
            <c:idx val="1"/>
            <c:marker>
              <c:symbol val="dot"/>
              <c:size val="2"/>
              <c:spPr>
                <a:solidFill>
                  <a:schemeClr val="tx1"/>
                </a:solidFill>
                <a:ln w="9525">
                  <a:solidFill>
                    <a:schemeClr val="tx1"/>
                  </a:solidFill>
                  <a:prstDash val="solid"/>
                </a:ln>
                <a:effectLst/>
              </c:spPr>
            </c:marker>
            <c:bubble3D val="0"/>
            <c:extLst>
              <c:ext xmlns:c16="http://schemas.microsoft.com/office/drawing/2014/chart" uri="{C3380CC4-5D6E-409C-BE32-E72D297353CC}">
                <c16:uniqueId val="{00000010-1FA4-4143-9560-F54C94A28055}"/>
              </c:ext>
            </c:extLst>
          </c:dPt>
          <c:dPt>
            <c:idx val="2"/>
            <c:marker>
              <c:symbol val="dot"/>
              <c:size val="2"/>
              <c:spPr>
                <a:solidFill>
                  <a:schemeClr val="tx1"/>
                </a:solidFill>
                <a:ln w="9525">
                  <a:solidFill>
                    <a:schemeClr val="tx1"/>
                  </a:solidFill>
                  <a:prstDash val="solid"/>
                </a:ln>
                <a:effectLst/>
              </c:spPr>
            </c:marker>
            <c:bubble3D val="0"/>
            <c:extLst>
              <c:ext xmlns:c16="http://schemas.microsoft.com/office/drawing/2014/chart" uri="{C3380CC4-5D6E-409C-BE32-E72D297353CC}">
                <c16:uniqueId val="{00000011-1FA4-4143-9560-F54C94A28055}"/>
              </c:ext>
            </c:extLst>
          </c:dPt>
          <c:dPt>
            <c:idx val="4"/>
            <c:marker>
              <c:symbol val="dot"/>
              <c:size val="2"/>
              <c:spPr>
                <a:solidFill>
                  <a:schemeClr val="tx1"/>
                </a:solidFill>
                <a:ln w="9525">
                  <a:solidFill>
                    <a:schemeClr val="tx1"/>
                  </a:solidFill>
                  <a:prstDash val="solid"/>
                </a:ln>
                <a:effectLst/>
              </c:spPr>
            </c:marker>
            <c:bubble3D val="0"/>
            <c:extLst>
              <c:ext xmlns:c16="http://schemas.microsoft.com/office/drawing/2014/chart" uri="{C3380CC4-5D6E-409C-BE32-E72D297353CC}">
                <c16:uniqueId val="{00000012-1FA4-4143-9560-F54C94A28055}"/>
              </c:ext>
            </c:extLst>
          </c:dPt>
          <c:dPt>
            <c:idx val="5"/>
            <c:marker>
              <c:symbol val="dot"/>
              <c:size val="2"/>
              <c:spPr>
                <a:solidFill>
                  <a:schemeClr val="tx1"/>
                </a:solidFill>
                <a:ln w="9525">
                  <a:solidFill>
                    <a:schemeClr val="tx1"/>
                  </a:solidFill>
                  <a:prstDash val="solid"/>
                </a:ln>
                <a:effectLst/>
              </c:spPr>
            </c:marker>
            <c:bubble3D val="0"/>
            <c:extLst>
              <c:ext xmlns:c16="http://schemas.microsoft.com/office/drawing/2014/chart" uri="{C3380CC4-5D6E-409C-BE32-E72D297353CC}">
                <c16:uniqueId val="{00000013-1FA4-4143-9560-F54C94A28055}"/>
              </c:ext>
            </c:extLst>
          </c:dPt>
          <c:errBars>
            <c:errDir val="y"/>
            <c:errBarType val="both"/>
            <c:errValType val="cust"/>
            <c:noEndCap val="0"/>
            <c:plus>
              <c:numRef>
                <c:f>ChartMain!$B$13:$G$13</c:f>
                <c:numCache>
                  <c:formatCode>General</c:formatCode>
                  <c:ptCount val="6"/>
                  <c:pt idx="0">
                    <c:v>46</c:v>
                  </c:pt>
                  <c:pt idx="1">
                    <c:v>18</c:v>
                  </c:pt>
                  <c:pt idx="2">
                    <c:v>68</c:v>
                  </c:pt>
                  <c:pt idx="3">
                    <c:v>33</c:v>
                  </c:pt>
                  <c:pt idx="4">
                    <c:v>18</c:v>
                  </c:pt>
                  <c:pt idx="5">
                    <c:v>44</c:v>
                  </c:pt>
                </c:numCache>
              </c:numRef>
            </c:plus>
            <c:minus>
              <c:numRef>
                <c:f>ChartMain!$B$14:$G$14</c:f>
                <c:numCache>
                  <c:formatCode>General</c:formatCode>
                  <c:ptCount val="6"/>
                  <c:pt idx="0">
                    <c:v>45</c:v>
                  </c:pt>
                  <c:pt idx="1">
                    <c:v>18</c:v>
                  </c:pt>
                  <c:pt idx="2">
                    <c:v>69</c:v>
                  </c:pt>
                  <c:pt idx="3">
                    <c:v>32</c:v>
                  </c:pt>
                  <c:pt idx="4">
                    <c:v>19</c:v>
                  </c:pt>
                  <c:pt idx="5">
                    <c:v>44</c:v>
                  </c:pt>
                </c:numCache>
              </c:numRef>
            </c:minus>
            <c:spPr>
              <a:noFill/>
              <a:ln w="9525" cap="flat" cmpd="sng" algn="ctr">
                <a:solidFill>
                  <a:schemeClr val="tx1">
                    <a:lumMod val="65000"/>
                    <a:lumOff val="35000"/>
                  </a:schemeClr>
                </a:solidFill>
                <a:round/>
              </a:ln>
              <a:effectLst/>
            </c:spPr>
          </c:errBars>
          <c:cat>
            <c:multiLvlStrRef>
              <c:f>ChartMain!$B$2:$G$3</c:f>
              <c:multiLvlStrCache>
                <c:ptCount val="6"/>
                <c:lvl>
                  <c:pt idx="0">
                    <c:v>F</c:v>
                  </c:pt>
                  <c:pt idx="1">
                    <c:v>MP</c:v>
                  </c:pt>
                  <c:pt idx="2">
                    <c:v>CP</c:v>
                  </c:pt>
                  <c:pt idx="3">
                    <c:v>F</c:v>
                  </c:pt>
                  <c:pt idx="4">
                    <c:v>MP</c:v>
                  </c:pt>
                  <c:pt idx="5">
                    <c:v>CP</c:v>
                  </c:pt>
                </c:lvl>
                <c:lvl>
                  <c:pt idx="0">
                    <c:v>Asset Rates</c:v>
                  </c:pt>
                  <c:pt idx="3">
                    <c:v>Liabilities Rates</c:v>
                  </c:pt>
                </c:lvl>
              </c:multiLvlStrCache>
            </c:multiLvlStrRef>
          </c:cat>
          <c:val>
            <c:numRef>
              <c:f>ChartMain!$B$4:$G$4</c:f>
              <c:numCache>
                <c:formatCode>General</c:formatCode>
                <c:ptCount val="6"/>
                <c:pt idx="0">
                  <c:v>60</c:v>
                </c:pt>
                <c:pt idx="1">
                  <c:v>28</c:v>
                </c:pt>
                <c:pt idx="2" formatCode="0.00">
                  <c:v>81</c:v>
                </c:pt>
                <c:pt idx="3">
                  <c:v>34</c:v>
                </c:pt>
                <c:pt idx="4">
                  <c:v>22</c:v>
                </c:pt>
                <c:pt idx="5">
                  <c:v>66</c:v>
                </c:pt>
              </c:numCache>
            </c:numRef>
          </c:val>
          <c:smooth val="0"/>
          <c:extLst>
            <c:ext xmlns:c16="http://schemas.microsoft.com/office/drawing/2014/chart" uri="{C3380CC4-5D6E-409C-BE32-E72D297353CC}">
              <c16:uniqueId val="{00000014-1FA4-4143-9560-F54C94A28055}"/>
            </c:ext>
          </c:extLst>
        </c:ser>
        <c:dLbls>
          <c:showLegendKey val="0"/>
          <c:showVal val="0"/>
          <c:showCatName val="0"/>
          <c:showSerName val="0"/>
          <c:showPercent val="0"/>
          <c:showBubbleSize val="0"/>
        </c:dLbls>
        <c:marker val="1"/>
        <c:smooth val="0"/>
        <c:axId val="1260234351"/>
        <c:axId val="1260237679"/>
      </c:lineChart>
      <c:catAx>
        <c:axId val="1260234351"/>
        <c:scaling>
          <c:orientation val="minMax"/>
        </c:scaling>
        <c:delete val="0"/>
        <c:axPos val="b"/>
        <c:numFmt formatCode="#,##0.00" sourceLinked="0"/>
        <c:majorTickMark val="in"/>
        <c:minorTickMark val="none"/>
        <c:tickLblPos val="nextTo"/>
        <c:spPr>
          <a:noFill/>
          <a:ln w="3175" cap="flat" cmpd="sng" algn="ctr">
            <a:solidFill>
              <a:srgbClr val="000000"/>
            </a:solidFill>
            <a:prstDash val="solid"/>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Segoe UI"/>
                <a:cs typeface="Segoe UI"/>
              </a:defRPr>
            </a:pPr>
            <a:endParaRPr lang="en-US"/>
          </a:p>
        </c:txPr>
        <c:crossAx val="1260237679"/>
        <c:crosses val="autoZero"/>
        <c:auto val="1"/>
        <c:lblAlgn val="ctr"/>
        <c:lblOffset val="100"/>
        <c:noMultiLvlLbl val="0"/>
      </c:catAx>
      <c:valAx>
        <c:axId val="1260237679"/>
        <c:scaling>
          <c:orientation val="minMax"/>
        </c:scaling>
        <c:delete val="0"/>
        <c:axPos val="l"/>
        <c:title>
          <c:tx>
            <c:rich>
              <a:bodyPr rot="-54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r>
                  <a:rPr lang="en-US" sz="900">
                    <a:solidFill>
                      <a:sysClr val="windowText" lastClr="000000"/>
                    </a:solidFill>
                  </a:rPr>
                  <a:t>Basis points</a:t>
                </a:r>
              </a:p>
            </c:rich>
          </c:tx>
          <c:overlay val="0"/>
          <c:spPr>
            <a:noFill/>
            <a:ln>
              <a:noFill/>
            </a:ln>
            <a:effectLst/>
          </c:spPr>
          <c:txPr>
            <a:bodyPr rot="-54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title>
        <c:numFmt formatCode="#,##0" sourceLinked="0"/>
        <c:majorTickMark val="in"/>
        <c:minorTickMark val="none"/>
        <c:tickLblPos val="nextTo"/>
        <c:spPr>
          <a:noFill/>
          <a:ln w="3175">
            <a:solidFill>
              <a:srgbClr val="000000"/>
            </a:solidFill>
            <a:prstDash val="soli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Segoe UI"/>
                <a:cs typeface="Segoe UI"/>
              </a:defRPr>
            </a:pPr>
            <a:endParaRPr lang="en-US"/>
          </a:p>
        </c:txPr>
        <c:crossAx val="1260234351"/>
        <c:crosses val="autoZero"/>
        <c:crossBetween val="between"/>
      </c:valAx>
      <c:spPr>
        <a:solidFill>
          <a:srgbClr val="FFFFFF"/>
        </a:solid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25400" cap="flat" cmpd="sng" algn="ctr">
      <a:no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800" b="1" i="0" u="none" strike="noStrike" kern="1200" spc="0" baseline="0">
                <a:solidFill>
                  <a:schemeClr val="tx1"/>
                </a:solidFill>
                <a:latin typeface="+mn-lt"/>
                <a:ea typeface="+mn-ea"/>
                <a:cs typeface="+mn-cs"/>
              </a:defRPr>
            </a:pPr>
            <a:r>
              <a:rPr lang="en-US" sz="800" b="1">
                <a:latin typeface="+mn-lt"/>
              </a:rPr>
              <a:t>2. Maximum Impulse Responses on Real Credit Growth to a 100 bp Monetary Policy Shock</a:t>
            </a:r>
          </a:p>
        </c:rich>
      </c:tx>
      <c:layout>
        <c:manualLayout>
          <c:xMode val="edge"/>
          <c:yMode val="edge"/>
          <c:x val="4.0048556430446192E-2"/>
          <c:y val="0"/>
        </c:manualLayout>
      </c:layout>
      <c:overlay val="0"/>
      <c:spPr>
        <a:noFill/>
        <a:ln>
          <a:noFill/>
        </a:ln>
        <a:effectLst/>
      </c:spPr>
      <c:txPr>
        <a:bodyPr rot="0" spcFirstLastPara="1" vertOverflow="ellipsis" vert="horz" wrap="square" anchor="ctr" anchorCtr="1"/>
        <a:lstStyle/>
        <a:p>
          <a:pPr algn="l">
            <a:defRPr sz="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6032152230971132E-2"/>
          <c:y val="0.20728346456692909"/>
          <c:w val="0.88341229221347328"/>
          <c:h val="0.74179060950714482"/>
        </c:manualLayout>
      </c:layout>
      <c:barChart>
        <c:barDir val="col"/>
        <c:grouping val="clustered"/>
        <c:varyColors val="0"/>
        <c:ser>
          <c:idx val="0"/>
          <c:order val="0"/>
          <c:spPr>
            <a:solidFill>
              <a:srgbClr val="0072CE"/>
            </a:solidFill>
            <a:ln>
              <a:noFill/>
              <a:prstDash val="solid"/>
            </a:ln>
            <a:effectLst/>
          </c:spPr>
          <c:invertIfNegative val="0"/>
          <c:dPt>
            <c:idx val="0"/>
            <c:invertIfNegative val="0"/>
            <c:bubble3D val="0"/>
            <c:spPr>
              <a:solidFill>
                <a:srgbClr val="002060"/>
              </a:solidFill>
              <a:ln>
                <a:noFill/>
                <a:prstDash val="solid"/>
              </a:ln>
              <a:effectLst/>
            </c:spPr>
            <c:extLst>
              <c:ext xmlns:c16="http://schemas.microsoft.com/office/drawing/2014/chart" uri="{C3380CC4-5D6E-409C-BE32-E72D297353CC}">
                <c16:uniqueId val="{00000001-5355-4329-8F8B-F47577206D44}"/>
              </c:ext>
            </c:extLst>
          </c:dPt>
          <c:dPt>
            <c:idx val="1"/>
            <c:invertIfNegative val="0"/>
            <c:bubble3D val="0"/>
            <c:spPr>
              <a:solidFill>
                <a:schemeClr val="bg1">
                  <a:lumMod val="65000"/>
                </a:schemeClr>
              </a:solidFill>
              <a:ln>
                <a:noFill/>
                <a:prstDash val="solid"/>
              </a:ln>
              <a:effectLst/>
            </c:spPr>
            <c:extLst>
              <c:ext xmlns:c16="http://schemas.microsoft.com/office/drawing/2014/chart" uri="{C3380CC4-5D6E-409C-BE32-E72D297353CC}">
                <c16:uniqueId val="{00000003-5355-4329-8F8B-F47577206D44}"/>
              </c:ext>
            </c:extLst>
          </c:dPt>
          <c:dPt>
            <c:idx val="2"/>
            <c:invertIfNegative val="0"/>
            <c:bubble3D val="0"/>
            <c:spPr>
              <a:solidFill>
                <a:srgbClr val="FF0000"/>
              </a:solidFill>
              <a:ln>
                <a:noFill/>
                <a:prstDash val="solid"/>
              </a:ln>
              <a:effectLst/>
            </c:spPr>
            <c:extLst>
              <c:ext xmlns:c16="http://schemas.microsoft.com/office/drawing/2014/chart" uri="{C3380CC4-5D6E-409C-BE32-E72D297353CC}">
                <c16:uniqueId val="{00000005-5355-4329-8F8B-F47577206D44}"/>
              </c:ext>
            </c:extLst>
          </c:dPt>
          <c:cat>
            <c:strRef>
              <c:f>'Chart Credit'!$B$3:$D$3</c:f>
              <c:strCache>
                <c:ptCount val="3"/>
                <c:pt idx="0">
                  <c:v>F</c:v>
                </c:pt>
                <c:pt idx="1">
                  <c:v>MP</c:v>
                </c:pt>
                <c:pt idx="2">
                  <c:v>CP</c:v>
                </c:pt>
              </c:strCache>
            </c:strRef>
          </c:cat>
          <c:val>
            <c:numRef>
              <c:f>'Chart Credit'!$B$4:$D$4</c:f>
              <c:numCache>
                <c:formatCode>General</c:formatCode>
                <c:ptCount val="3"/>
                <c:pt idx="0">
                  <c:v>-2.2999999999999998</c:v>
                </c:pt>
                <c:pt idx="1">
                  <c:v>-0.79</c:v>
                </c:pt>
                <c:pt idx="2">
                  <c:v>-3.22</c:v>
                </c:pt>
              </c:numCache>
            </c:numRef>
          </c:val>
          <c:extLst>
            <c:ext xmlns:c16="http://schemas.microsoft.com/office/drawing/2014/chart" uri="{C3380CC4-5D6E-409C-BE32-E72D297353CC}">
              <c16:uniqueId val="{00000006-5355-4329-8F8B-F47577206D44}"/>
            </c:ext>
          </c:extLst>
        </c:ser>
        <c:dLbls>
          <c:showLegendKey val="0"/>
          <c:showVal val="0"/>
          <c:showCatName val="0"/>
          <c:showSerName val="0"/>
          <c:showPercent val="0"/>
          <c:showBubbleSize val="0"/>
        </c:dLbls>
        <c:gapWidth val="219"/>
        <c:axId val="1113845295"/>
        <c:axId val="1113844047"/>
      </c:barChart>
      <c:lineChart>
        <c:grouping val="standard"/>
        <c:varyColors val="0"/>
        <c:ser>
          <c:idx val="1"/>
          <c:order val="1"/>
          <c:spPr>
            <a:ln w="25400" cap="rnd">
              <a:noFill/>
              <a:prstDash val="solid"/>
              <a:round/>
            </a:ln>
            <a:effectLst/>
          </c:spPr>
          <c:marker>
            <c:symbol val="none"/>
          </c:marker>
          <c:errBars>
            <c:errDir val="y"/>
            <c:errBarType val="both"/>
            <c:errValType val="cust"/>
            <c:noEndCap val="0"/>
            <c:plus>
              <c:numRef>
                <c:f>'Chart Credit'!$B$13:$D$13</c:f>
                <c:numCache>
                  <c:formatCode>General</c:formatCode>
                  <c:ptCount val="3"/>
                  <c:pt idx="0">
                    <c:v>2.1100000000000003</c:v>
                  </c:pt>
                  <c:pt idx="1">
                    <c:v>0.67999999999999994</c:v>
                  </c:pt>
                  <c:pt idx="2">
                    <c:v>2.5799999999999996</c:v>
                  </c:pt>
                </c:numCache>
              </c:numRef>
            </c:plus>
            <c:minus>
              <c:numRef>
                <c:f>'Chart Credit'!$B$14:$D$14</c:f>
                <c:numCache>
                  <c:formatCode>General</c:formatCode>
                  <c:ptCount val="3"/>
                  <c:pt idx="0">
                    <c:v>2.1199999999999997</c:v>
                  </c:pt>
                  <c:pt idx="1">
                    <c:v>0.68</c:v>
                  </c:pt>
                  <c:pt idx="2">
                    <c:v>2.8800000000000003</c:v>
                  </c:pt>
                </c:numCache>
              </c:numRef>
            </c:minus>
            <c:spPr>
              <a:noFill/>
              <a:ln w="9525" cap="flat" cmpd="sng" algn="ctr">
                <a:solidFill>
                  <a:schemeClr val="tx1">
                    <a:lumMod val="65000"/>
                    <a:lumOff val="35000"/>
                  </a:schemeClr>
                </a:solidFill>
                <a:round/>
              </a:ln>
              <a:effectLst/>
            </c:spPr>
          </c:errBars>
          <c:cat>
            <c:strRef>
              <c:f>'Chart Credit'!$B$3:$D$3</c:f>
              <c:strCache>
                <c:ptCount val="3"/>
                <c:pt idx="0">
                  <c:v>F</c:v>
                </c:pt>
                <c:pt idx="1">
                  <c:v>MP</c:v>
                </c:pt>
                <c:pt idx="2">
                  <c:v>CP</c:v>
                </c:pt>
              </c:strCache>
            </c:strRef>
          </c:cat>
          <c:val>
            <c:numRef>
              <c:f>'Chart Credit'!$B$5:$D$5</c:f>
              <c:numCache>
                <c:formatCode>General</c:formatCode>
                <c:ptCount val="3"/>
                <c:pt idx="0">
                  <c:v>-2.2999999999999998</c:v>
                </c:pt>
                <c:pt idx="1">
                  <c:v>-0.79</c:v>
                </c:pt>
                <c:pt idx="2">
                  <c:v>-3.22</c:v>
                </c:pt>
              </c:numCache>
            </c:numRef>
          </c:val>
          <c:smooth val="0"/>
          <c:extLst>
            <c:ext xmlns:c16="http://schemas.microsoft.com/office/drawing/2014/chart" uri="{C3380CC4-5D6E-409C-BE32-E72D297353CC}">
              <c16:uniqueId val="{00000007-5355-4329-8F8B-F47577206D44}"/>
            </c:ext>
          </c:extLst>
        </c:ser>
        <c:dLbls>
          <c:showLegendKey val="0"/>
          <c:showVal val="0"/>
          <c:showCatName val="0"/>
          <c:showSerName val="0"/>
          <c:showPercent val="0"/>
          <c:showBubbleSize val="0"/>
        </c:dLbls>
        <c:marker val="1"/>
        <c:smooth val="0"/>
        <c:axId val="1113845295"/>
        <c:axId val="1113844047"/>
      </c:lineChart>
      <c:catAx>
        <c:axId val="1113845295"/>
        <c:scaling>
          <c:orientation val="minMax"/>
        </c:scaling>
        <c:delete val="0"/>
        <c:axPos val="b"/>
        <c:numFmt formatCode="#,##0.00" sourceLinked="0"/>
        <c:majorTickMark val="in"/>
        <c:minorTickMark val="none"/>
        <c:tickLblPos val="high"/>
        <c:spPr>
          <a:noFill/>
          <a:ln w="3175" cap="flat" cmpd="sng" algn="ctr">
            <a:solidFill>
              <a:srgbClr val="000000"/>
            </a:solidFill>
            <a:prstDash val="solid"/>
            <a:round/>
          </a:ln>
          <a:effectLst/>
        </c:spPr>
        <c:txPr>
          <a:bodyPr rot="-6000000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en-US"/>
          </a:p>
        </c:txPr>
        <c:crossAx val="1113844047"/>
        <c:crosses val="autoZero"/>
        <c:auto val="1"/>
        <c:lblAlgn val="ctr"/>
        <c:lblOffset val="100"/>
        <c:noMultiLvlLbl val="0"/>
      </c:catAx>
      <c:valAx>
        <c:axId val="1113844047"/>
        <c:scaling>
          <c:orientation val="minMax"/>
        </c:scaling>
        <c:delete val="0"/>
        <c:axPos val="l"/>
        <c:numFmt formatCode="#,##0.0" sourceLinked="0"/>
        <c:majorTickMark val="in"/>
        <c:minorTickMark val="none"/>
        <c:tickLblPos val="nextTo"/>
        <c:spPr>
          <a:noFill/>
          <a:ln w="3175">
            <a:solidFill>
              <a:srgbClr val="000000"/>
            </a:solidFill>
            <a:prstDash val="soli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1113845295"/>
        <c:crosses val="autoZero"/>
        <c:crossBetween val="between"/>
      </c:valAx>
      <c:spPr>
        <a:solidFill>
          <a:srgbClr val="FFFFFF"/>
        </a:solidFill>
        <a:ln w="25400">
          <a:noFill/>
        </a:ln>
        <a:effectLst/>
      </c:spPr>
    </c:plotArea>
    <c:plotVisOnly val="1"/>
    <c:dispBlanksAs val="gap"/>
    <c:showDLblsOverMax val="0"/>
  </c:chart>
  <c:spPr>
    <a:solidFill>
      <a:schemeClr val="bg1"/>
    </a:solidFill>
    <a:ln w="25400" cap="flat" cmpd="sng" algn="ctr">
      <a:noFill/>
      <a:round/>
    </a:ln>
    <a:effectLst/>
  </c:spPr>
  <c:txPr>
    <a:bodyPr/>
    <a:lstStyle/>
    <a:p>
      <a:pPr>
        <a:defRPr sz="1000">
          <a:solidFill>
            <a:schemeClr val="tx1"/>
          </a:solidFill>
          <a:latin typeface="+mj-lt"/>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800" b="1" i="0" u="none" strike="noStrike" kern="1200" spc="0" baseline="0">
                <a:solidFill>
                  <a:sysClr val="windowText" lastClr="000000"/>
                </a:solidFill>
                <a:latin typeface="+mn-lt"/>
                <a:ea typeface="+mn-ea"/>
                <a:cs typeface="+mn-cs"/>
              </a:defRPr>
            </a:pPr>
            <a:r>
              <a:rPr lang="en-US" sz="800" b="1" i="0" baseline="0">
                <a:effectLst/>
                <a:latin typeface="+mn-lt"/>
              </a:rPr>
              <a:t>3. Oil Exporting ER Peggers: Response of Interest Rates and Credit Growth to a 100-bps Monetary Policy Shock, depending on Oil Price</a:t>
            </a:r>
            <a:endParaRPr lang="en-US" sz="800">
              <a:effectLst/>
              <a:latin typeface="+mn-lt"/>
            </a:endParaRPr>
          </a:p>
        </c:rich>
      </c:tx>
      <c:layout>
        <c:manualLayout>
          <c:xMode val="edge"/>
          <c:yMode val="edge"/>
          <c:x val="3.1865704286964135E-2"/>
          <c:y val="0"/>
        </c:manualLayout>
      </c:layout>
      <c:overlay val="0"/>
      <c:spPr>
        <a:noFill/>
        <a:ln>
          <a:noFill/>
        </a:ln>
        <a:effectLst/>
      </c:spPr>
      <c:txPr>
        <a:bodyPr rot="0" spcFirstLastPara="1" vertOverflow="ellipsis" vert="horz" wrap="square" anchor="ctr" anchorCtr="1"/>
        <a:lstStyle/>
        <a:p>
          <a:pPr algn="l">
            <a:defRPr sz="8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383493729950423"/>
          <c:y val="0.19463937621832358"/>
          <c:w val="0.68892607174103249"/>
          <c:h val="0.61986500590934901"/>
        </c:manualLayout>
      </c:layout>
      <c:barChart>
        <c:barDir val="col"/>
        <c:grouping val="clustered"/>
        <c:varyColors val="0"/>
        <c:ser>
          <c:idx val="0"/>
          <c:order val="0"/>
          <c:tx>
            <c:strRef>
              <c:f>'2.10'!$AB$1</c:f>
              <c:strCache>
                <c:ptCount val="1"/>
                <c:pt idx="0">
                  <c:v>Passthrough at $65/bl</c:v>
                </c:pt>
              </c:strCache>
            </c:strRef>
          </c:tx>
          <c:spPr>
            <a:solidFill>
              <a:srgbClr val="001E60"/>
            </a:solidFill>
            <a:ln>
              <a:noFill/>
              <a:prstDash val="solid"/>
            </a:ln>
            <a:effectLst/>
          </c:spPr>
          <c:invertIfNegative val="0"/>
          <c:cat>
            <c:strRef>
              <c:f>'2.10'!$AA$2:$AA$4</c:f>
              <c:strCache>
                <c:ptCount val="3"/>
                <c:pt idx="0">
                  <c:v>Asset Rate</c:v>
                </c:pt>
                <c:pt idx="1">
                  <c:v>Liabilities Rate</c:v>
                </c:pt>
                <c:pt idx="2">
                  <c:v>Loan Growth (rhs)</c:v>
                </c:pt>
              </c:strCache>
            </c:strRef>
          </c:cat>
          <c:val>
            <c:numRef>
              <c:f>'2.10'!$AB$2:$AB$4</c:f>
              <c:numCache>
                <c:formatCode>General</c:formatCode>
                <c:ptCount val="3"/>
                <c:pt idx="0">
                  <c:v>71</c:v>
                </c:pt>
                <c:pt idx="1">
                  <c:v>33</c:v>
                </c:pt>
              </c:numCache>
            </c:numRef>
          </c:val>
          <c:extLst>
            <c:ext xmlns:c16="http://schemas.microsoft.com/office/drawing/2014/chart" uri="{C3380CC4-5D6E-409C-BE32-E72D297353CC}">
              <c16:uniqueId val="{00000000-A208-4B36-865B-133845CE679B}"/>
            </c:ext>
          </c:extLst>
        </c:ser>
        <c:ser>
          <c:idx val="1"/>
          <c:order val="1"/>
          <c:tx>
            <c:strRef>
              <c:f>'2.10'!$AC$1</c:f>
              <c:strCache>
                <c:ptCount val="1"/>
                <c:pt idx="0">
                  <c:v>Passthrough at $82/bl</c:v>
                </c:pt>
              </c:strCache>
            </c:strRef>
          </c:tx>
          <c:spPr>
            <a:solidFill>
              <a:srgbClr val="7F7F7F"/>
            </a:solidFill>
            <a:ln>
              <a:noFill/>
              <a:prstDash val="solid"/>
            </a:ln>
            <a:effectLst/>
          </c:spPr>
          <c:invertIfNegative val="0"/>
          <c:cat>
            <c:strRef>
              <c:f>'2.10'!$AA$2:$AA$4</c:f>
              <c:strCache>
                <c:ptCount val="3"/>
                <c:pt idx="0">
                  <c:v>Asset Rate</c:v>
                </c:pt>
                <c:pt idx="1">
                  <c:v>Liabilities Rate</c:v>
                </c:pt>
                <c:pt idx="2">
                  <c:v>Loan Growth (rhs)</c:v>
                </c:pt>
              </c:strCache>
            </c:strRef>
          </c:cat>
          <c:val>
            <c:numRef>
              <c:f>'2.10'!$AC$2:$AC$4</c:f>
              <c:numCache>
                <c:formatCode>General</c:formatCode>
                <c:ptCount val="3"/>
                <c:pt idx="0">
                  <c:v>43</c:v>
                </c:pt>
                <c:pt idx="1">
                  <c:v>10</c:v>
                </c:pt>
              </c:numCache>
            </c:numRef>
          </c:val>
          <c:extLst>
            <c:ext xmlns:c16="http://schemas.microsoft.com/office/drawing/2014/chart" uri="{C3380CC4-5D6E-409C-BE32-E72D297353CC}">
              <c16:uniqueId val="{00000001-A208-4B36-865B-133845CE679B}"/>
            </c:ext>
          </c:extLst>
        </c:ser>
        <c:dLbls>
          <c:showLegendKey val="0"/>
          <c:showVal val="0"/>
          <c:showCatName val="0"/>
          <c:showSerName val="0"/>
          <c:showPercent val="0"/>
          <c:showBubbleSize val="0"/>
        </c:dLbls>
        <c:gapWidth val="219"/>
        <c:axId val="1135750783"/>
        <c:axId val="1135751199"/>
      </c:barChart>
      <c:barChart>
        <c:barDir val="col"/>
        <c:grouping val="clustered"/>
        <c:varyColors val="0"/>
        <c:ser>
          <c:idx val="2"/>
          <c:order val="2"/>
          <c:tx>
            <c:strRef>
              <c:f>'2.10'!$AD$1</c:f>
              <c:strCache>
                <c:ptCount val="1"/>
                <c:pt idx="0">
                  <c:v>Passthrough at $65/bl</c:v>
                </c:pt>
              </c:strCache>
            </c:strRef>
          </c:tx>
          <c:spPr>
            <a:solidFill>
              <a:srgbClr val="002060"/>
            </a:solidFill>
            <a:ln>
              <a:solidFill>
                <a:srgbClr val="000000"/>
              </a:solidFill>
              <a:prstDash val="solid"/>
            </a:ln>
            <a:effectLst/>
          </c:spPr>
          <c:invertIfNegative val="0"/>
          <c:cat>
            <c:strRef>
              <c:f>'2.10'!$AA$2:$AA$4</c:f>
              <c:strCache>
                <c:ptCount val="3"/>
                <c:pt idx="0">
                  <c:v>Asset Rate</c:v>
                </c:pt>
                <c:pt idx="1">
                  <c:v>Liabilities Rate</c:v>
                </c:pt>
                <c:pt idx="2">
                  <c:v>Loan Growth (rhs)</c:v>
                </c:pt>
              </c:strCache>
            </c:strRef>
          </c:cat>
          <c:val>
            <c:numRef>
              <c:f>'2.10'!$AD$2:$AD$4</c:f>
              <c:numCache>
                <c:formatCode>General</c:formatCode>
                <c:ptCount val="3"/>
                <c:pt idx="2">
                  <c:v>-3.44</c:v>
                </c:pt>
              </c:numCache>
            </c:numRef>
          </c:val>
          <c:extLst>
            <c:ext xmlns:c16="http://schemas.microsoft.com/office/drawing/2014/chart" uri="{C3380CC4-5D6E-409C-BE32-E72D297353CC}">
              <c16:uniqueId val="{00000002-A208-4B36-865B-133845CE679B}"/>
            </c:ext>
          </c:extLst>
        </c:ser>
        <c:ser>
          <c:idx val="3"/>
          <c:order val="3"/>
          <c:tx>
            <c:strRef>
              <c:f>'2.10'!$AE$1</c:f>
              <c:strCache>
                <c:ptCount val="1"/>
                <c:pt idx="0">
                  <c:v>Passthrough at $82/bl</c:v>
                </c:pt>
              </c:strCache>
            </c:strRef>
          </c:tx>
          <c:spPr>
            <a:solidFill>
              <a:schemeClr val="bg1">
                <a:lumMod val="50000"/>
              </a:schemeClr>
            </a:solidFill>
            <a:ln>
              <a:noFill/>
              <a:prstDash val="solid"/>
            </a:ln>
            <a:effectLst/>
          </c:spPr>
          <c:invertIfNegative val="0"/>
          <c:cat>
            <c:strRef>
              <c:f>'2.10'!$AA$2:$AA$4</c:f>
              <c:strCache>
                <c:ptCount val="3"/>
                <c:pt idx="0">
                  <c:v>Asset Rate</c:v>
                </c:pt>
                <c:pt idx="1">
                  <c:v>Liabilities Rate</c:v>
                </c:pt>
                <c:pt idx="2">
                  <c:v>Loan Growth (rhs)</c:v>
                </c:pt>
              </c:strCache>
            </c:strRef>
          </c:cat>
          <c:val>
            <c:numRef>
              <c:f>'2.10'!$AE$2:$AE$4</c:f>
              <c:numCache>
                <c:formatCode>General</c:formatCode>
                <c:ptCount val="3"/>
                <c:pt idx="2">
                  <c:v>-1.34</c:v>
                </c:pt>
              </c:numCache>
            </c:numRef>
          </c:val>
          <c:extLst>
            <c:ext xmlns:c16="http://schemas.microsoft.com/office/drawing/2014/chart" uri="{C3380CC4-5D6E-409C-BE32-E72D297353CC}">
              <c16:uniqueId val="{00000003-A208-4B36-865B-133845CE679B}"/>
            </c:ext>
          </c:extLst>
        </c:ser>
        <c:dLbls>
          <c:showLegendKey val="0"/>
          <c:showVal val="0"/>
          <c:showCatName val="0"/>
          <c:showSerName val="0"/>
          <c:showPercent val="0"/>
          <c:showBubbleSize val="0"/>
        </c:dLbls>
        <c:gapWidth val="219"/>
        <c:axId val="676904864"/>
        <c:axId val="1658706911"/>
      </c:barChart>
      <c:catAx>
        <c:axId val="1135750783"/>
        <c:scaling>
          <c:orientation val="minMax"/>
        </c:scaling>
        <c:delete val="0"/>
        <c:axPos val="b"/>
        <c:numFmt formatCode="#,##0.00" sourceLinked="0"/>
        <c:majorTickMark val="in"/>
        <c:minorTickMark val="none"/>
        <c:tickLblPos val="nextTo"/>
        <c:spPr>
          <a:noFill/>
          <a:ln w="3175" cap="flat" cmpd="sng" algn="ctr">
            <a:solidFill>
              <a:srgbClr val="000000"/>
            </a:solidFill>
            <a:prstDash val="solid"/>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Segoe UI"/>
                <a:cs typeface="Segoe UI"/>
              </a:defRPr>
            </a:pPr>
            <a:endParaRPr lang="en-US"/>
          </a:p>
        </c:txPr>
        <c:crossAx val="1135751199"/>
        <c:crosses val="autoZero"/>
        <c:auto val="1"/>
        <c:lblAlgn val="ctr"/>
        <c:lblOffset val="100"/>
        <c:noMultiLvlLbl val="0"/>
      </c:catAx>
      <c:valAx>
        <c:axId val="1135751199"/>
        <c:scaling>
          <c:orientation val="minMax"/>
        </c:scaling>
        <c:delete val="0"/>
        <c:axPos val="l"/>
        <c:title>
          <c:tx>
            <c:rich>
              <a:bodyPr rot="-54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r>
                  <a:rPr lang="en-US" sz="800">
                    <a:solidFill>
                      <a:sysClr val="windowText" lastClr="000000"/>
                    </a:solidFill>
                  </a:rPr>
                  <a:t>Basis points</a:t>
                </a:r>
              </a:p>
            </c:rich>
          </c:tx>
          <c:layout>
            <c:manualLayout>
              <c:xMode val="edge"/>
              <c:yMode val="edge"/>
              <c:x val="2.888724846894138E-2"/>
              <c:y val="0.41146636631761235"/>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n-US"/>
            </a:p>
          </c:txPr>
        </c:title>
        <c:numFmt formatCode="#,##0" sourceLinked="0"/>
        <c:majorTickMark val="in"/>
        <c:minorTickMark val="none"/>
        <c:tickLblPos val="nextTo"/>
        <c:spPr>
          <a:noFill/>
          <a:ln w="3175">
            <a:solidFill>
              <a:srgbClr val="000000"/>
            </a:solidFill>
            <a:prstDash val="soli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Segoe UI"/>
                <a:cs typeface="Segoe UI"/>
              </a:defRPr>
            </a:pPr>
            <a:endParaRPr lang="en-US"/>
          </a:p>
        </c:txPr>
        <c:crossAx val="1135750783"/>
        <c:crosses val="autoZero"/>
        <c:crossBetween val="between"/>
      </c:valAx>
      <c:valAx>
        <c:axId val="1658706911"/>
        <c:scaling>
          <c:orientation val="maxMin"/>
        </c:scaling>
        <c:delete val="0"/>
        <c:axPos val="r"/>
        <c:title>
          <c:tx>
            <c:rich>
              <a:bodyPr rot="-54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r>
                  <a:rPr lang="en-US" sz="800">
                    <a:solidFill>
                      <a:sysClr val="windowText" lastClr="000000"/>
                    </a:solidFill>
                  </a:rPr>
                  <a:t>Percentage change</a:t>
                </a:r>
              </a:p>
            </c:rich>
          </c:tx>
          <c:layout>
            <c:manualLayout>
              <c:xMode val="edge"/>
              <c:yMode val="edge"/>
              <c:x val="0.92509104330708658"/>
              <c:y val="0.36604110858565359"/>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n-US"/>
            </a:p>
          </c:txPr>
        </c:title>
        <c:numFmt formatCode="#,##0.0" sourceLinked="0"/>
        <c:majorTickMark val="in"/>
        <c:minorTickMark val="none"/>
        <c:tickLblPos val="nextTo"/>
        <c:spPr>
          <a:noFill/>
          <a:ln w="3175">
            <a:solidFill>
              <a:srgbClr val="000000"/>
            </a:solidFill>
            <a:prstDash val="soli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j-lt"/>
                <a:ea typeface="Segoe UI"/>
                <a:cs typeface="Segoe UI"/>
              </a:defRPr>
            </a:pPr>
            <a:endParaRPr lang="en-US"/>
          </a:p>
        </c:txPr>
        <c:crossAx val="676904864"/>
        <c:crosses val="max"/>
        <c:crossBetween val="between"/>
      </c:valAx>
      <c:catAx>
        <c:axId val="676904864"/>
        <c:scaling>
          <c:orientation val="minMax"/>
        </c:scaling>
        <c:delete val="1"/>
        <c:axPos val="t"/>
        <c:numFmt formatCode="General" sourceLinked="1"/>
        <c:majorTickMark val="in"/>
        <c:minorTickMark val="none"/>
        <c:tickLblPos val="nextTo"/>
        <c:crossAx val="1658706911"/>
        <c:crosses val="autoZero"/>
        <c:auto val="1"/>
        <c:lblAlgn val="ctr"/>
        <c:lblOffset val="100"/>
        <c:noMultiLvlLbl val="0"/>
      </c:catAx>
      <c:spPr>
        <a:solidFill>
          <a:srgbClr val="FFFFFF"/>
        </a:solidFill>
        <a:ln w="25400">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n-lt"/>
              <a:ea typeface="Segoe UI"/>
              <a:cs typeface="Segoe UI"/>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25400" cap="flat" cmpd="sng" algn="ctr">
      <a:no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496933699683331"/>
          <c:y val="0.10922978048066037"/>
          <c:w val="0.5293832819579094"/>
          <c:h val="0.82518373432082792"/>
        </c:manualLayout>
      </c:layout>
      <c:barChart>
        <c:barDir val="bar"/>
        <c:grouping val="clustered"/>
        <c:varyColors val="0"/>
        <c:ser>
          <c:idx val="0"/>
          <c:order val="0"/>
          <c:tx>
            <c:strRef>
              <c:f>'CB actions'!$L$3</c:f>
              <c:strCache>
                <c:ptCount val="1"/>
                <c:pt idx="0">
                  <c:v>MENA &amp; PAK</c:v>
                </c:pt>
              </c:strCache>
            </c:strRef>
          </c:tx>
          <c:spPr>
            <a:solidFill>
              <a:srgbClr val="002060"/>
            </a:solidFill>
            <a:ln>
              <a:noFill/>
            </a:ln>
            <a:effectLst/>
          </c:spPr>
          <c:invertIfNegative val="0"/>
          <c:cat>
            <c:strRef>
              <c:f>'CB actions'!$K$4:$K$9</c:f>
              <c:strCache>
                <c:ptCount val="6"/>
                <c:pt idx="0">
                  <c:v>CB issued its own securities</c:v>
                </c:pt>
                <c:pt idx="1">
                  <c:v>Sale of Foreign Currency</c:v>
                </c:pt>
                <c:pt idx="2">
                  <c:v>Sale of Government Securities</c:v>
                </c:pt>
                <c:pt idx="3">
                  <c:v>Reverse repo transaction</c:v>
                </c:pt>
                <c:pt idx="4">
                  <c:v>Raised the RRR (domestic currency liabilities)</c:v>
                </c:pt>
                <c:pt idx="5">
                  <c:v>Raised the RRR                         (foreign currency liabilities)</c:v>
                </c:pt>
              </c:strCache>
            </c:strRef>
          </c:cat>
          <c:val>
            <c:numRef>
              <c:f>'CB actions'!$L$4:$L$9</c:f>
              <c:numCache>
                <c:formatCode>General</c:formatCode>
                <c:ptCount val="6"/>
                <c:pt idx="0">
                  <c:v>4</c:v>
                </c:pt>
                <c:pt idx="1">
                  <c:v>6</c:v>
                </c:pt>
                <c:pt idx="2">
                  <c:v>1</c:v>
                </c:pt>
                <c:pt idx="3">
                  <c:v>2</c:v>
                </c:pt>
                <c:pt idx="4">
                  <c:v>5</c:v>
                </c:pt>
                <c:pt idx="5">
                  <c:v>2</c:v>
                </c:pt>
              </c:numCache>
            </c:numRef>
          </c:val>
          <c:extLst>
            <c:ext xmlns:c16="http://schemas.microsoft.com/office/drawing/2014/chart" uri="{C3380CC4-5D6E-409C-BE32-E72D297353CC}">
              <c16:uniqueId val="{00000000-F60A-450F-B2CF-2DFE760643FB}"/>
            </c:ext>
          </c:extLst>
        </c:ser>
        <c:ser>
          <c:idx val="1"/>
          <c:order val="1"/>
          <c:tx>
            <c:strRef>
              <c:f>'CB actions'!$M$3</c:f>
              <c:strCache>
                <c:ptCount val="1"/>
                <c:pt idx="0">
                  <c:v>CCA</c:v>
                </c:pt>
              </c:strCache>
            </c:strRef>
          </c:tx>
          <c:spPr>
            <a:solidFill>
              <a:srgbClr val="00B0F0"/>
            </a:solidFill>
            <a:ln>
              <a:noFill/>
            </a:ln>
            <a:effectLst/>
          </c:spPr>
          <c:invertIfNegative val="0"/>
          <c:cat>
            <c:strRef>
              <c:f>'CB actions'!$K$4:$K$9</c:f>
              <c:strCache>
                <c:ptCount val="6"/>
                <c:pt idx="0">
                  <c:v>CB issued its own securities</c:v>
                </c:pt>
                <c:pt idx="1">
                  <c:v>Sale of Foreign Currency</c:v>
                </c:pt>
                <c:pt idx="2">
                  <c:v>Sale of Government Securities</c:v>
                </c:pt>
                <c:pt idx="3">
                  <c:v>Reverse repo transaction</c:v>
                </c:pt>
                <c:pt idx="4">
                  <c:v>Raised the RRR (domestic currency liabilities)</c:v>
                </c:pt>
                <c:pt idx="5">
                  <c:v>Raised the RRR                         (foreign currency liabilities)</c:v>
                </c:pt>
              </c:strCache>
            </c:strRef>
          </c:cat>
          <c:val>
            <c:numRef>
              <c:f>'CB actions'!$M$4:$M$9</c:f>
              <c:numCache>
                <c:formatCode>General</c:formatCode>
                <c:ptCount val="6"/>
                <c:pt idx="0">
                  <c:v>6</c:v>
                </c:pt>
                <c:pt idx="1">
                  <c:v>4</c:v>
                </c:pt>
                <c:pt idx="2">
                  <c:v>3</c:v>
                </c:pt>
                <c:pt idx="3">
                  <c:v>2</c:v>
                </c:pt>
                <c:pt idx="4">
                  <c:v>2</c:v>
                </c:pt>
                <c:pt idx="5">
                  <c:v>2</c:v>
                </c:pt>
              </c:numCache>
            </c:numRef>
          </c:val>
          <c:extLst>
            <c:ext xmlns:c16="http://schemas.microsoft.com/office/drawing/2014/chart" uri="{C3380CC4-5D6E-409C-BE32-E72D297353CC}">
              <c16:uniqueId val="{00000001-F60A-450F-B2CF-2DFE760643FB}"/>
            </c:ext>
          </c:extLst>
        </c:ser>
        <c:dLbls>
          <c:showLegendKey val="0"/>
          <c:showVal val="0"/>
          <c:showCatName val="0"/>
          <c:showSerName val="0"/>
          <c:showPercent val="0"/>
          <c:showBubbleSize val="0"/>
        </c:dLbls>
        <c:gapWidth val="150"/>
        <c:axId val="1125351984"/>
        <c:axId val="1125368208"/>
        <c:extLst>
          <c:ext xmlns:c15="http://schemas.microsoft.com/office/drawing/2012/chart" uri="{02D57815-91ED-43cb-92C2-25804820EDAC}">
            <c15:filteredBarSeries>
              <c15:ser>
                <c:idx val="2"/>
                <c:order val="2"/>
                <c:tx>
                  <c:strRef>
                    <c:extLst>
                      <c:ext uri="{02D57815-91ED-43cb-92C2-25804820EDAC}">
                        <c15:formulaRef>
                          <c15:sqref>'CB actions'!$N$3</c15:sqref>
                        </c15:formulaRef>
                      </c:ext>
                    </c:extLst>
                    <c:strCache>
                      <c:ptCount val="1"/>
                      <c:pt idx="0">
                        <c:v>Countries that took no action</c:v>
                      </c:pt>
                    </c:strCache>
                  </c:strRef>
                </c:tx>
                <c:spPr>
                  <a:solidFill>
                    <a:srgbClr val="C00000"/>
                  </a:solidFill>
                  <a:ln>
                    <a:noFill/>
                  </a:ln>
                  <a:effectLst/>
                </c:spPr>
                <c:invertIfNegative val="0"/>
                <c:cat>
                  <c:strRef>
                    <c:extLst>
                      <c:ext uri="{02D57815-91ED-43cb-92C2-25804820EDAC}">
                        <c15:formulaRef>
                          <c15:sqref>'CB actions'!$K$4:$K$9</c15:sqref>
                        </c15:formulaRef>
                      </c:ext>
                    </c:extLst>
                    <c:strCache>
                      <c:ptCount val="6"/>
                      <c:pt idx="0">
                        <c:v>CB issued its own securities</c:v>
                      </c:pt>
                      <c:pt idx="1">
                        <c:v>Sale of Foreign Currency</c:v>
                      </c:pt>
                      <c:pt idx="2">
                        <c:v>Sale of Government Securities</c:v>
                      </c:pt>
                      <c:pt idx="3">
                        <c:v>Reverse repo transaction</c:v>
                      </c:pt>
                      <c:pt idx="4">
                        <c:v>Raised the RRR (domestic currency liabilities)</c:v>
                      </c:pt>
                      <c:pt idx="5">
                        <c:v>Raised the RRR                         (foreign currency liabilities)</c:v>
                      </c:pt>
                    </c:strCache>
                  </c:strRef>
                </c:cat>
                <c:val>
                  <c:numRef>
                    <c:extLst>
                      <c:ext uri="{02D57815-91ED-43cb-92C2-25804820EDAC}">
                        <c15:formulaRef>
                          <c15:sqref>'CB actions'!$N$4:$N$9</c15:sqref>
                        </c15:formulaRef>
                      </c:ext>
                    </c:extLst>
                    <c:numCache>
                      <c:formatCode>General</c:formatCode>
                      <c:ptCount val="6"/>
                      <c:pt idx="0">
                        <c:v>20</c:v>
                      </c:pt>
                      <c:pt idx="1">
                        <c:v>20</c:v>
                      </c:pt>
                      <c:pt idx="2">
                        <c:v>20</c:v>
                      </c:pt>
                      <c:pt idx="3">
                        <c:v>20</c:v>
                      </c:pt>
                      <c:pt idx="4">
                        <c:v>15</c:v>
                      </c:pt>
                      <c:pt idx="5">
                        <c:v>13</c:v>
                      </c:pt>
                    </c:numCache>
                  </c:numRef>
                </c:val>
                <c:extLst>
                  <c:ext xmlns:c16="http://schemas.microsoft.com/office/drawing/2014/chart" uri="{C3380CC4-5D6E-409C-BE32-E72D297353CC}">
                    <c16:uniqueId val="{00000002-F60A-450F-B2CF-2DFE760643FB}"/>
                  </c:ext>
                </c:extLst>
              </c15:ser>
            </c15:filteredBarSeries>
          </c:ext>
        </c:extLst>
      </c:barChart>
      <c:catAx>
        <c:axId val="1125351984"/>
        <c:scaling>
          <c:orientation val="minMax"/>
        </c:scaling>
        <c:delete val="0"/>
        <c:axPos val="l"/>
        <c:numFmt formatCode="General" sourceLinked="1"/>
        <c:majorTickMark val="none"/>
        <c:minorTickMark val="none"/>
        <c:tickLblPos val="nextTo"/>
        <c:spPr>
          <a:noFill/>
          <a:ln w="3175" cap="flat" cmpd="sng" algn="ctr">
            <a:solidFill>
              <a:schemeClr val="tx1"/>
            </a:solidFill>
            <a:round/>
          </a:ln>
          <a:effectLst/>
        </c:spPr>
        <c:txPr>
          <a:bodyPr rot="0" spcFirstLastPara="1" vertOverflow="ellipsis" wrap="square" anchor="ctr" anchorCtr="1"/>
          <a:lstStyle/>
          <a:p>
            <a:pPr>
              <a:defRPr sz="800" b="0" i="0" u="none" strike="noStrike" kern="1200" baseline="0">
                <a:solidFill>
                  <a:sysClr val="windowText" lastClr="000000"/>
                </a:solidFill>
                <a:latin typeface="+mn-lt"/>
                <a:ea typeface="+mn-ea"/>
                <a:cs typeface="+mn-cs"/>
              </a:defRPr>
            </a:pPr>
            <a:endParaRPr lang="en-US"/>
          </a:p>
        </c:txPr>
        <c:crossAx val="1125368208"/>
        <c:crosses val="autoZero"/>
        <c:auto val="1"/>
        <c:lblAlgn val="ctr"/>
        <c:lblOffset val="100"/>
        <c:noMultiLvlLbl val="0"/>
      </c:catAx>
      <c:valAx>
        <c:axId val="1125368208"/>
        <c:scaling>
          <c:orientation val="minMax"/>
          <c:max val="7"/>
          <c:min val="0"/>
        </c:scaling>
        <c:delete val="0"/>
        <c:axPos val="b"/>
        <c:numFmt formatCode="General" sourceLinked="1"/>
        <c:majorTickMark val="none"/>
        <c:minorTickMark val="none"/>
        <c:tickLblPos val="nextTo"/>
        <c:spPr>
          <a:noFill/>
          <a:ln w="3175">
            <a:solidFill>
              <a:srgbClr val="000000"/>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125351984"/>
        <c:crosses val="autoZero"/>
        <c:crossBetween val="between"/>
        <c:majorUnit val="1"/>
      </c:valAx>
      <c:spPr>
        <a:noFill/>
        <a:ln>
          <a:noFill/>
        </a:ln>
        <a:effectLst/>
      </c:spPr>
    </c:plotArea>
    <c:legend>
      <c:legendPos val="b"/>
      <c:layout>
        <c:manualLayout>
          <c:xMode val="edge"/>
          <c:yMode val="edge"/>
          <c:x val="0.19850066235498323"/>
          <c:y val="1.9635052559018647E-2"/>
          <c:w val="0.72112709864513524"/>
          <c:h val="5.4953139186307988E-2"/>
        </c:manualLayout>
      </c:layout>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43738359414012173"/>
          <c:y val="4.9602744969378824E-2"/>
          <c:w val="0.51147394180946748"/>
          <c:h val="0.81287210192475923"/>
        </c:manualLayout>
      </c:layout>
      <c:barChart>
        <c:barDir val="bar"/>
        <c:grouping val="stacked"/>
        <c:varyColors val="0"/>
        <c:ser>
          <c:idx val="0"/>
          <c:order val="0"/>
          <c:tx>
            <c:v>MENAP unwinding of pandemic measures</c:v>
          </c:tx>
          <c:spPr>
            <a:solidFill>
              <a:srgbClr val="002060"/>
            </a:solidFill>
            <a:ln w="3175">
              <a:noFill/>
              <a:prstDash val="solid"/>
            </a:ln>
            <a:effectLst/>
          </c:spPr>
          <c:invertIfNegative val="0"/>
          <c:cat>
            <c:strLit>
              <c:ptCount val="8"/>
              <c:pt idx="0">
                <c:v>Reduced limits on FX open positions</c:v>
              </c:pt>
              <c:pt idx="1">
                <c:v>Decreased loan-to-income (LTI) ratio</c:v>
              </c:pt>
              <c:pt idx="2">
                <c:v>Decreased debt-to-income (DTI) ratio</c:v>
              </c:pt>
              <c:pt idx="3">
                <c:v>Increased net stable funding ratio</c:v>
              </c:pt>
              <c:pt idx="4">
                <c:v>Decreased Loan-to-Value (LTV) ratio</c:v>
              </c:pt>
              <c:pt idx="5">
                <c:v>Increased loan-loss provisioning</c:v>
              </c:pt>
              <c:pt idx="6">
                <c:v>Other measures to reduce credit growth</c:v>
              </c:pt>
              <c:pt idx="7">
                <c:v>Increased liquidity coverage ratio</c:v>
              </c:pt>
            </c:strLit>
          </c:cat>
          <c:val>
            <c:numLit>
              <c:formatCode>General</c:formatCode>
              <c:ptCount val="8"/>
              <c:pt idx="0">
                <c:v>0</c:v>
              </c:pt>
              <c:pt idx="1">
                <c:v>0</c:v>
              </c:pt>
              <c:pt idx="2">
                <c:v>0</c:v>
              </c:pt>
              <c:pt idx="3">
                <c:v>1</c:v>
              </c:pt>
              <c:pt idx="4">
                <c:v>0</c:v>
              </c:pt>
              <c:pt idx="5">
                <c:v>1</c:v>
              </c:pt>
              <c:pt idx="6">
                <c:v>0</c:v>
              </c:pt>
              <c:pt idx="7">
                <c:v>3</c:v>
              </c:pt>
            </c:numLit>
          </c:val>
          <c:extLst>
            <c:ext xmlns:c16="http://schemas.microsoft.com/office/drawing/2014/chart" uri="{C3380CC4-5D6E-409C-BE32-E72D297353CC}">
              <c16:uniqueId val="{00000000-0FB3-49FC-8144-27B3C40C6576}"/>
            </c:ext>
          </c:extLst>
        </c:ser>
        <c:ser>
          <c:idx val="1"/>
          <c:order val="1"/>
          <c:tx>
            <c:v>MENAP other reasons</c:v>
          </c:tx>
          <c:spPr>
            <a:solidFill>
              <a:srgbClr val="00B0F0"/>
            </a:solidFill>
            <a:ln w="3175">
              <a:noFill/>
              <a:prstDash val="solid"/>
            </a:ln>
            <a:effectLst/>
          </c:spPr>
          <c:invertIfNegative val="0"/>
          <c:cat>
            <c:strLit>
              <c:ptCount val="8"/>
              <c:pt idx="0">
                <c:v>Reduced limits on FX open positions</c:v>
              </c:pt>
              <c:pt idx="1">
                <c:v>Decreased loan-to-income (LTI) ratio</c:v>
              </c:pt>
              <c:pt idx="2">
                <c:v>Decreased debt-to-income (DTI) ratio</c:v>
              </c:pt>
              <c:pt idx="3">
                <c:v>Increased net stable funding ratio</c:v>
              </c:pt>
              <c:pt idx="4">
                <c:v>Decreased Loan-to-Value (LTV) ratio</c:v>
              </c:pt>
              <c:pt idx="5">
                <c:v>Increased loan-loss provisioning</c:v>
              </c:pt>
              <c:pt idx="6">
                <c:v>Other measures to reduce credit growth</c:v>
              </c:pt>
              <c:pt idx="7">
                <c:v>Increased liquidity coverage ratio</c:v>
              </c:pt>
            </c:strLit>
          </c:cat>
          <c:val>
            <c:numLit>
              <c:formatCode>General</c:formatCode>
              <c:ptCount val="8"/>
              <c:pt idx="0">
                <c:v>0</c:v>
              </c:pt>
              <c:pt idx="1">
                <c:v>0</c:v>
              </c:pt>
              <c:pt idx="2">
                <c:v>1</c:v>
              </c:pt>
              <c:pt idx="3">
                <c:v>1</c:v>
              </c:pt>
              <c:pt idx="4">
                <c:v>2</c:v>
              </c:pt>
              <c:pt idx="5">
                <c:v>1</c:v>
              </c:pt>
              <c:pt idx="6">
                <c:v>1</c:v>
              </c:pt>
              <c:pt idx="7">
                <c:v>1</c:v>
              </c:pt>
            </c:numLit>
          </c:val>
          <c:extLst>
            <c:ext xmlns:c16="http://schemas.microsoft.com/office/drawing/2014/chart" uri="{C3380CC4-5D6E-409C-BE32-E72D297353CC}">
              <c16:uniqueId val="{00000001-0FB3-49FC-8144-27B3C40C6576}"/>
            </c:ext>
          </c:extLst>
        </c:ser>
        <c:ser>
          <c:idx val="2"/>
          <c:order val="2"/>
          <c:tx>
            <c:v>CCA unwinding of pandemic measures</c:v>
          </c:tx>
          <c:spPr>
            <a:pattFill prst="dkUpDiag">
              <a:fgClr>
                <a:srgbClr val="FFC000"/>
              </a:fgClr>
              <a:bgClr>
                <a:sysClr val="window" lastClr="FFFFFF"/>
              </a:bgClr>
            </a:pattFill>
            <a:ln w="3175">
              <a:noFill/>
              <a:prstDash val="solid"/>
            </a:ln>
            <a:effectLst/>
          </c:spPr>
          <c:invertIfNegative val="0"/>
          <c:cat>
            <c:strLit>
              <c:ptCount val="8"/>
              <c:pt idx="0">
                <c:v>Reduced limits on FX open positions</c:v>
              </c:pt>
              <c:pt idx="1">
                <c:v>Decreased loan-to-income (LTI) ratio</c:v>
              </c:pt>
              <c:pt idx="2">
                <c:v>Decreased debt-to-income (DTI) ratio</c:v>
              </c:pt>
              <c:pt idx="3">
                <c:v>Increased net stable funding ratio</c:v>
              </c:pt>
              <c:pt idx="4">
                <c:v>Decreased Loan-to-Value (LTV) ratio</c:v>
              </c:pt>
              <c:pt idx="5">
                <c:v>Increased loan-loss provisioning</c:v>
              </c:pt>
              <c:pt idx="6">
                <c:v>Other measures to reduce credit growth</c:v>
              </c:pt>
              <c:pt idx="7">
                <c:v>Increased liquidity coverage ratio</c:v>
              </c:pt>
            </c:strLit>
          </c:cat>
          <c:val>
            <c:numLit>
              <c:formatCode>General</c:formatCode>
              <c:ptCount val="8"/>
              <c:pt idx="0">
                <c:v>0</c:v>
              </c:pt>
              <c:pt idx="1">
                <c:v>0</c:v>
              </c:pt>
              <c:pt idx="2">
                <c:v>0</c:v>
              </c:pt>
              <c:pt idx="3">
                <c:v>0</c:v>
              </c:pt>
              <c:pt idx="4">
                <c:v>0</c:v>
              </c:pt>
              <c:pt idx="5">
                <c:v>0</c:v>
              </c:pt>
              <c:pt idx="6">
                <c:v>0</c:v>
              </c:pt>
              <c:pt idx="7">
                <c:v>0</c:v>
              </c:pt>
            </c:numLit>
          </c:val>
          <c:extLst>
            <c:ext xmlns:c16="http://schemas.microsoft.com/office/drawing/2014/chart" uri="{C3380CC4-5D6E-409C-BE32-E72D297353CC}">
              <c16:uniqueId val="{00000002-0FB3-49FC-8144-27B3C40C6576}"/>
            </c:ext>
          </c:extLst>
        </c:ser>
        <c:ser>
          <c:idx val="3"/>
          <c:order val="3"/>
          <c:tx>
            <c:v>CCA other reasons</c:v>
          </c:tx>
          <c:spPr>
            <a:solidFill>
              <a:srgbClr val="FFC000"/>
            </a:solidFill>
            <a:ln w="3175">
              <a:noFill/>
              <a:prstDash val="solid"/>
            </a:ln>
            <a:effectLst/>
          </c:spPr>
          <c:invertIfNegative val="0"/>
          <c:cat>
            <c:strLit>
              <c:ptCount val="8"/>
              <c:pt idx="0">
                <c:v>Reduced limits on FX open positions</c:v>
              </c:pt>
              <c:pt idx="1">
                <c:v>Decreased loan-to-income (LTI) ratio</c:v>
              </c:pt>
              <c:pt idx="2">
                <c:v>Decreased debt-to-income (DTI) ratio</c:v>
              </c:pt>
              <c:pt idx="3">
                <c:v>Increased net stable funding ratio</c:v>
              </c:pt>
              <c:pt idx="4">
                <c:v>Decreased Loan-to-Value (LTV) ratio</c:v>
              </c:pt>
              <c:pt idx="5">
                <c:v>Increased loan-loss provisioning</c:v>
              </c:pt>
              <c:pt idx="6">
                <c:v>Other measures to reduce credit growth</c:v>
              </c:pt>
              <c:pt idx="7">
                <c:v>Increased liquidity coverage ratio</c:v>
              </c:pt>
            </c:strLit>
          </c:cat>
          <c:val>
            <c:numLit>
              <c:formatCode>General</c:formatCode>
              <c:ptCount val="8"/>
              <c:pt idx="0">
                <c:v>0</c:v>
              </c:pt>
              <c:pt idx="1">
                <c:v>0</c:v>
              </c:pt>
              <c:pt idx="2">
                <c:v>0</c:v>
              </c:pt>
              <c:pt idx="3">
                <c:v>0</c:v>
              </c:pt>
              <c:pt idx="4">
                <c:v>0</c:v>
              </c:pt>
              <c:pt idx="5">
                <c:v>2</c:v>
              </c:pt>
              <c:pt idx="6">
                <c:v>3</c:v>
              </c:pt>
              <c:pt idx="7">
                <c:v>1</c:v>
              </c:pt>
            </c:numLit>
          </c:val>
          <c:extLst>
            <c:ext xmlns:c16="http://schemas.microsoft.com/office/drawing/2014/chart" uri="{C3380CC4-5D6E-409C-BE32-E72D297353CC}">
              <c16:uniqueId val="{00000003-0FB3-49FC-8144-27B3C40C6576}"/>
            </c:ext>
          </c:extLst>
        </c:ser>
        <c:dLbls>
          <c:showLegendKey val="0"/>
          <c:showVal val="0"/>
          <c:showCatName val="0"/>
          <c:showSerName val="0"/>
          <c:showPercent val="0"/>
          <c:showBubbleSize val="0"/>
        </c:dLbls>
        <c:gapWidth val="70"/>
        <c:overlap val="100"/>
        <c:axId val="674013568"/>
        <c:axId val="674015104"/>
      </c:barChart>
      <c:catAx>
        <c:axId val="674013568"/>
        <c:scaling>
          <c:orientation val="minMax"/>
        </c:scaling>
        <c:delete val="0"/>
        <c:axPos val="l"/>
        <c:numFmt formatCode="General" sourceLinked="1"/>
        <c:majorTickMark val="none"/>
        <c:minorTickMark val="none"/>
        <c:tickLblPos val="low"/>
        <c:spPr>
          <a:ln w="3175">
            <a:solidFill>
              <a:srgbClr val="000000"/>
            </a:solidFill>
            <a:prstDash val="solid"/>
          </a:ln>
        </c:spPr>
        <c:txPr>
          <a:bodyPr rot="0" vert="horz"/>
          <a:lstStyle/>
          <a:p>
            <a:pPr>
              <a:defRPr sz="800">
                <a:solidFill>
                  <a:schemeClr val="tx1"/>
                </a:solidFill>
                <a:latin typeface="+mn-lt"/>
              </a:defRPr>
            </a:pPr>
            <a:endParaRPr lang="en-US"/>
          </a:p>
        </c:txPr>
        <c:crossAx val="674015104"/>
        <c:crosses val="autoZero"/>
        <c:auto val="1"/>
        <c:lblAlgn val="ctr"/>
        <c:lblOffset val="100"/>
        <c:noMultiLvlLbl val="0"/>
      </c:catAx>
      <c:valAx>
        <c:axId val="674015104"/>
        <c:scaling>
          <c:orientation val="minMax"/>
        </c:scaling>
        <c:delete val="0"/>
        <c:axPos val="b"/>
        <c:numFmt formatCode="General" sourceLinked="0"/>
        <c:majorTickMark val="none"/>
        <c:minorTickMark val="none"/>
        <c:tickLblPos val="nextTo"/>
        <c:spPr>
          <a:ln w="3175">
            <a:solidFill>
              <a:srgbClr val="000000"/>
            </a:solidFill>
            <a:prstDash val="solid"/>
          </a:ln>
        </c:spPr>
        <c:txPr>
          <a:bodyPr rot="0" vert="horz"/>
          <a:lstStyle/>
          <a:p>
            <a:pPr>
              <a:defRPr/>
            </a:pPr>
            <a:endParaRPr lang="en-US"/>
          </a:p>
        </c:txPr>
        <c:crossAx val="674013568"/>
        <c:crosses val="autoZero"/>
        <c:crossBetween val="between"/>
        <c:majorUnit val="1"/>
      </c:valAx>
      <c:spPr>
        <a:solidFill>
          <a:srgbClr val="FFFFFF"/>
        </a:solidFill>
        <a:ln w="12700">
          <a:noFill/>
          <a:prstDash val="solid"/>
        </a:ln>
      </c:spPr>
    </c:plotArea>
    <c:legend>
      <c:legendPos val="t"/>
      <c:layout>
        <c:manualLayout>
          <c:xMode val="edge"/>
          <c:yMode val="edge"/>
          <c:x val="0.63006120646476538"/>
          <c:y val="0.46742578581725874"/>
          <c:w val="0.33667367252486641"/>
          <c:h val="0.36609394243257321"/>
        </c:manualLayout>
      </c:layout>
      <c:overlay val="0"/>
      <c:spPr>
        <a:noFill/>
        <a:ln w="25400">
          <a:noFill/>
        </a:ln>
      </c:spPr>
    </c:legend>
    <c:plotVisOnly val="1"/>
    <c:dispBlanksAs val="span"/>
    <c:showDLblsOverMax val="0"/>
  </c:chart>
  <c:spPr>
    <a:solidFill>
      <a:sysClr val="window" lastClr="FFFFFF"/>
    </a:solidFill>
    <a:ln w="25400">
      <a:noFill/>
    </a:ln>
  </c:spPr>
  <c:txPr>
    <a:bodyPr/>
    <a:lstStyle/>
    <a:p>
      <a:pPr>
        <a:defRPr sz="800" b="0" i="0" u="none" strike="noStrike" baseline="0">
          <a:solidFill>
            <a:srgbClr val="000000"/>
          </a:solidFill>
          <a:latin typeface="+mn-lt"/>
          <a:ea typeface="Frutiger LT Std 45 Light"/>
          <a:cs typeface="Segoe UI" pitchFamily="34" charset="0"/>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892532928796745"/>
          <c:y val="4.4203335342575846E-2"/>
          <c:w val="0.57201503768450956"/>
          <c:h val="0.8830177873335453"/>
        </c:manualLayout>
      </c:layout>
      <c:barChart>
        <c:barDir val="bar"/>
        <c:grouping val="stacked"/>
        <c:varyColors val="0"/>
        <c:ser>
          <c:idx val="0"/>
          <c:order val="0"/>
          <c:tx>
            <c:strRef>
              <c:f>Communication!$H$2</c:f>
              <c:strCache>
                <c:ptCount val="1"/>
                <c:pt idx="0">
                  <c:v>MENA &amp; PAK</c:v>
                </c:pt>
              </c:strCache>
            </c:strRef>
          </c:tx>
          <c:spPr>
            <a:solidFill>
              <a:srgbClr val="002060"/>
            </a:solidFill>
            <a:ln>
              <a:noFill/>
            </a:ln>
            <a:effectLst/>
          </c:spPr>
          <c:invertIfNegative val="0"/>
          <c:cat>
            <c:strRef>
              <c:f>Communication!$G$3:$G$6</c:f>
              <c:strCache>
                <c:ptCount val="4"/>
                <c:pt idx="0">
                  <c:v>Inflation/MP Report </c:v>
                </c:pt>
                <c:pt idx="1">
                  <c:v>Communiqué in the aftermath of MP decisions</c:v>
                </c:pt>
                <c:pt idx="2">
                  <c:v>Other Communication Means   </c:v>
                </c:pt>
                <c:pt idx="3">
                  <c:v>Forward guidance on the path of policy rate since January 2021</c:v>
                </c:pt>
              </c:strCache>
            </c:strRef>
          </c:cat>
          <c:val>
            <c:numRef>
              <c:f>Communication!$H$3:$H$6</c:f>
              <c:numCache>
                <c:formatCode>General</c:formatCode>
                <c:ptCount val="4"/>
                <c:pt idx="0">
                  <c:v>7</c:v>
                </c:pt>
                <c:pt idx="1">
                  <c:v>11</c:v>
                </c:pt>
                <c:pt idx="2">
                  <c:v>13</c:v>
                </c:pt>
                <c:pt idx="3">
                  <c:v>3</c:v>
                </c:pt>
              </c:numCache>
            </c:numRef>
          </c:val>
          <c:extLst>
            <c:ext xmlns:c16="http://schemas.microsoft.com/office/drawing/2014/chart" uri="{C3380CC4-5D6E-409C-BE32-E72D297353CC}">
              <c16:uniqueId val="{00000000-75B0-4AFC-A668-C8FA5952A9AB}"/>
            </c:ext>
          </c:extLst>
        </c:ser>
        <c:ser>
          <c:idx val="1"/>
          <c:order val="1"/>
          <c:tx>
            <c:strRef>
              <c:f>Communication!$I$2</c:f>
              <c:strCache>
                <c:ptCount val="1"/>
                <c:pt idx="0">
                  <c:v>CCA</c:v>
                </c:pt>
              </c:strCache>
            </c:strRef>
          </c:tx>
          <c:spPr>
            <a:solidFill>
              <a:srgbClr val="00B0F0"/>
            </a:solidFill>
            <a:ln>
              <a:noFill/>
            </a:ln>
            <a:effectLst/>
          </c:spPr>
          <c:invertIfNegative val="0"/>
          <c:cat>
            <c:strRef>
              <c:f>Communication!$G$3:$G$6</c:f>
              <c:strCache>
                <c:ptCount val="4"/>
                <c:pt idx="0">
                  <c:v>Inflation/MP Report </c:v>
                </c:pt>
                <c:pt idx="1">
                  <c:v>Communiqué in the aftermath of MP decisions</c:v>
                </c:pt>
                <c:pt idx="2">
                  <c:v>Other Communication Means   </c:v>
                </c:pt>
                <c:pt idx="3">
                  <c:v>Forward guidance on the path of policy rate since January 2021</c:v>
                </c:pt>
              </c:strCache>
            </c:strRef>
          </c:cat>
          <c:val>
            <c:numRef>
              <c:f>Communication!$I$3:$I$6</c:f>
              <c:numCache>
                <c:formatCode>General</c:formatCode>
                <c:ptCount val="4"/>
                <c:pt idx="0">
                  <c:v>7</c:v>
                </c:pt>
                <c:pt idx="1">
                  <c:v>7</c:v>
                </c:pt>
                <c:pt idx="2">
                  <c:v>7</c:v>
                </c:pt>
                <c:pt idx="3">
                  <c:v>3</c:v>
                </c:pt>
              </c:numCache>
            </c:numRef>
          </c:val>
          <c:extLst>
            <c:ext xmlns:c16="http://schemas.microsoft.com/office/drawing/2014/chart" uri="{C3380CC4-5D6E-409C-BE32-E72D297353CC}">
              <c16:uniqueId val="{00000001-75B0-4AFC-A668-C8FA5952A9AB}"/>
            </c:ext>
          </c:extLst>
        </c:ser>
        <c:dLbls>
          <c:showLegendKey val="0"/>
          <c:showVal val="0"/>
          <c:showCatName val="0"/>
          <c:showSerName val="0"/>
          <c:showPercent val="0"/>
          <c:showBubbleSize val="0"/>
        </c:dLbls>
        <c:gapWidth val="150"/>
        <c:overlap val="100"/>
        <c:axId val="1713955904"/>
        <c:axId val="1713960064"/>
        <c:extLst>
          <c:ext xmlns:c15="http://schemas.microsoft.com/office/drawing/2012/chart" uri="{02D57815-91ED-43cb-92C2-25804820EDAC}">
            <c15:filteredBarSeries>
              <c15:ser>
                <c:idx val="2"/>
                <c:order val="2"/>
                <c:tx>
                  <c:strRef>
                    <c:extLst>
                      <c:ext uri="{02D57815-91ED-43cb-92C2-25804820EDAC}">
                        <c15:formulaRef>
                          <c15:sqref>Communication!$J$2</c15:sqref>
                        </c15:formulaRef>
                      </c:ext>
                    </c:extLst>
                    <c:strCache>
                      <c:ptCount val="1"/>
                      <c:pt idx="0">
                        <c:v>Countries with no communication action</c:v>
                      </c:pt>
                    </c:strCache>
                  </c:strRef>
                </c:tx>
                <c:spPr>
                  <a:solidFill>
                    <a:srgbClr val="C00000"/>
                  </a:solidFill>
                  <a:ln>
                    <a:noFill/>
                  </a:ln>
                  <a:effectLst/>
                </c:spPr>
                <c:invertIfNegative val="0"/>
                <c:cat>
                  <c:strRef>
                    <c:extLst>
                      <c:ext uri="{02D57815-91ED-43cb-92C2-25804820EDAC}">
                        <c15:formulaRef>
                          <c15:sqref>Communication!$G$3:$G$6</c15:sqref>
                        </c15:formulaRef>
                      </c:ext>
                    </c:extLst>
                    <c:strCache>
                      <c:ptCount val="4"/>
                      <c:pt idx="0">
                        <c:v>Inflation/MP Report </c:v>
                      </c:pt>
                      <c:pt idx="1">
                        <c:v>Communiqué in the aftermath of MP decisions</c:v>
                      </c:pt>
                      <c:pt idx="2">
                        <c:v>Other Communication Means   </c:v>
                      </c:pt>
                      <c:pt idx="3">
                        <c:v>Forward guidance on the path of policy rate since January 2021</c:v>
                      </c:pt>
                    </c:strCache>
                  </c:strRef>
                </c:cat>
                <c:val>
                  <c:numRef>
                    <c:extLst>
                      <c:ext uri="{02D57815-91ED-43cb-92C2-25804820EDAC}">
                        <c15:formulaRef>
                          <c15:sqref>Communication!$J$3:$J$6</c15:sqref>
                        </c15:formulaRef>
                      </c:ext>
                    </c:extLst>
                    <c:numCache>
                      <c:formatCode>General</c:formatCode>
                      <c:ptCount val="4"/>
                      <c:pt idx="0">
                        <c:v>16</c:v>
                      </c:pt>
                      <c:pt idx="1">
                        <c:v>12</c:v>
                      </c:pt>
                      <c:pt idx="2">
                        <c:v>10</c:v>
                      </c:pt>
                      <c:pt idx="3">
                        <c:v>20</c:v>
                      </c:pt>
                    </c:numCache>
                  </c:numRef>
                </c:val>
                <c:extLst>
                  <c:ext xmlns:c16="http://schemas.microsoft.com/office/drawing/2014/chart" uri="{C3380CC4-5D6E-409C-BE32-E72D297353CC}">
                    <c16:uniqueId val="{00000002-75B0-4AFC-A668-C8FA5952A9AB}"/>
                  </c:ext>
                </c:extLst>
              </c15:ser>
            </c15:filteredBarSeries>
          </c:ext>
        </c:extLst>
      </c:barChart>
      <c:catAx>
        <c:axId val="1713955904"/>
        <c:scaling>
          <c:orientation val="minMax"/>
        </c:scaling>
        <c:delete val="0"/>
        <c:axPos val="l"/>
        <c:numFmt formatCode="General" sourceLinked="1"/>
        <c:majorTickMark val="none"/>
        <c:minorTickMark val="none"/>
        <c:tickLblPos val="nextTo"/>
        <c:spPr>
          <a:noFill/>
          <a:ln w="3175" cap="flat" cmpd="sng" algn="ctr">
            <a:solidFill>
              <a:sysClr val="windowText" lastClr="000000"/>
            </a:solidFill>
            <a:round/>
          </a:ln>
          <a:effectLst/>
        </c:spPr>
        <c:txPr>
          <a:bodyPr rot="0" spcFirstLastPara="1" vertOverflow="ellipsis" wrap="square" anchor="ctr" anchorCtr="1"/>
          <a:lstStyle/>
          <a:p>
            <a:pPr>
              <a:defRPr sz="800" b="0" i="0" u="none" strike="noStrike" kern="1200" baseline="0">
                <a:solidFill>
                  <a:sysClr val="windowText" lastClr="000000"/>
                </a:solidFill>
                <a:latin typeface="+mn-lt"/>
                <a:ea typeface="+mn-ea"/>
                <a:cs typeface="+mn-cs"/>
              </a:defRPr>
            </a:pPr>
            <a:endParaRPr lang="en-US"/>
          </a:p>
        </c:txPr>
        <c:crossAx val="1713960064"/>
        <c:crosses val="autoZero"/>
        <c:auto val="1"/>
        <c:lblAlgn val="ctr"/>
        <c:lblOffset val="100"/>
        <c:noMultiLvlLbl val="0"/>
      </c:catAx>
      <c:valAx>
        <c:axId val="1713960064"/>
        <c:scaling>
          <c:orientation val="minMax"/>
          <c:max val="20"/>
        </c:scaling>
        <c:delete val="0"/>
        <c:axPos val="b"/>
        <c:numFmt formatCode="General" sourceLinked="1"/>
        <c:majorTickMark val="none"/>
        <c:minorTickMark val="none"/>
        <c:tickLblPos val="nextTo"/>
        <c:spPr>
          <a:noFill/>
          <a:ln w="3175">
            <a:solidFill>
              <a:srgbClr val="000000"/>
            </a:solid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n-US"/>
          </a:p>
        </c:txPr>
        <c:crossAx val="1713955904"/>
        <c:crosses val="autoZero"/>
        <c:crossBetween val="between"/>
      </c:valAx>
      <c:spPr>
        <a:noFill/>
        <a:ln>
          <a:noFill/>
        </a:ln>
        <a:effectLst/>
      </c:spPr>
    </c:plotArea>
    <c:legend>
      <c:legendPos val="b"/>
      <c:layout>
        <c:manualLayout>
          <c:xMode val="edge"/>
          <c:yMode val="edge"/>
          <c:x val="0.41543921115365168"/>
          <c:y val="2.8147114522077146E-2"/>
          <c:w val="0.52462616484865998"/>
          <c:h val="5.9656783408403066E-2"/>
        </c:manualLayout>
      </c:layout>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800">
          <a:solidFill>
            <a:sysClr val="windowText" lastClr="0000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239993438320206E-2"/>
          <c:y val="0.1374242672790901"/>
          <c:w val="0.89408976987328181"/>
          <c:h val="0.69106952860799875"/>
        </c:manualLayout>
      </c:layout>
      <c:barChart>
        <c:barDir val="col"/>
        <c:grouping val="clustered"/>
        <c:varyColors val="0"/>
        <c:ser>
          <c:idx val="1"/>
          <c:order val="0"/>
          <c:tx>
            <c:strRef>
              <c:f>'2.3'!$M$3</c:f>
              <c:strCache>
                <c:ptCount val="1"/>
                <c:pt idx="0">
                  <c:v>CB net claims on CG + PNFCs as share of monetary base</c:v>
                </c:pt>
              </c:strCache>
            </c:strRef>
          </c:tx>
          <c:spPr>
            <a:solidFill>
              <a:srgbClr val="002060"/>
            </a:solidFill>
            <a:ln>
              <a:noFill/>
            </a:ln>
            <a:effectLst/>
          </c:spPr>
          <c:invertIfNegative val="0"/>
          <c:cat>
            <c:multiLvlStrRef>
              <c:f>'2.3'!$K$7:$L$10</c:f>
              <c:multiLvlStrCache>
                <c:ptCount val="4"/>
                <c:lvl>
                  <c:pt idx="0">
                    <c:v> </c:v>
                  </c:pt>
                  <c:pt idx="2">
                    <c:v> </c:v>
                  </c:pt>
                  <c:pt idx="3">
                    <c:v> </c:v>
                  </c:pt>
                </c:lvl>
                <c:lvl>
                  <c:pt idx="0">
                    <c:v>Countries assessed to have experienced fiscal dominance</c:v>
                  </c:pt>
                  <c:pt idx="2">
                    <c:v>Countries assessed to not have experienced fiscal dominance</c:v>
                  </c:pt>
                </c:lvl>
              </c:multiLvlStrCache>
            </c:multiLvlStrRef>
          </c:cat>
          <c:val>
            <c:numRef>
              <c:f>'2.3'!$N$7:$N$10</c:f>
              <c:numCache>
                <c:formatCode>General</c:formatCode>
                <c:ptCount val="4"/>
                <c:pt idx="0">
                  <c:v>33.518737785212075</c:v>
                </c:pt>
                <c:pt idx="2">
                  <c:v>-22.800860875348803</c:v>
                </c:pt>
              </c:numCache>
            </c:numRef>
          </c:val>
          <c:extLst>
            <c:ext xmlns:c16="http://schemas.microsoft.com/office/drawing/2014/chart" uri="{C3380CC4-5D6E-409C-BE32-E72D297353CC}">
              <c16:uniqueId val="{00000000-B58C-4A38-8BF1-45484EA57B05}"/>
            </c:ext>
          </c:extLst>
        </c:ser>
        <c:ser>
          <c:idx val="3"/>
          <c:order val="1"/>
          <c:tx>
            <c:strRef>
              <c:f>'2.3'!$O$3</c:f>
              <c:strCache>
                <c:ptCount val="1"/>
                <c:pt idx="0">
                  <c:v>CB claims on CG + PNFCs as share of broad money</c:v>
                </c:pt>
              </c:strCache>
            </c:strRef>
          </c:tx>
          <c:spPr>
            <a:solidFill>
              <a:srgbClr val="00B0F0"/>
            </a:solidFill>
            <a:ln w="25400">
              <a:noFill/>
            </a:ln>
            <a:effectLst/>
          </c:spPr>
          <c:invertIfNegative val="0"/>
          <c:cat>
            <c:multiLvlStrRef>
              <c:f>'2.3'!$K$7:$L$10</c:f>
              <c:multiLvlStrCache>
                <c:ptCount val="4"/>
                <c:lvl>
                  <c:pt idx="0">
                    <c:v> </c:v>
                  </c:pt>
                  <c:pt idx="2">
                    <c:v> </c:v>
                  </c:pt>
                  <c:pt idx="3">
                    <c:v> </c:v>
                  </c:pt>
                </c:lvl>
                <c:lvl>
                  <c:pt idx="0">
                    <c:v>Countries assessed to have experienced fiscal dominance</c:v>
                  </c:pt>
                  <c:pt idx="2">
                    <c:v>Countries assessed to not have experienced fiscal dominance</c:v>
                  </c:pt>
                </c:lvl>
              </c:multiLvlStrCache>
            </c:multiLvlStrRef>
          </c:cat>
          <c:val>
            <c:numRef>
              <c:f>'2.3'!$P$7:$P$10</c:f>
              <c:numCache>
                <c:formatCode>General</c:formatCode>
                <c:ptCount val="4"/>
                <c:pt idx="1">
                  <c:v>17.355772423807419</c:v>
                </c:pt>
                <c:pt idx="3">
                  <c:v>-10.981546286308333</c:v>
                </c:pt>
              </c:numCache>
            </c:numRef>
          </c:val>
          <c:extLst>
            <c:ext xmlns:c16="http://schemas.microsoft.com/office/drawing/2014/chart" uri="{C3380CC4-5D6E-409C-BE32-E72D297353CC}">
              <c16:uniqueId val="{00000001-B58C-4A38-8BF1-45484EA57B05}"/>
            </c:ext>
          </c:extLst>
        </c:ser>
        <c:dLbls>
          <c:showLegendKey val="0"/>
          <c:showVal val="0"/>
          <c:showCatName val="0"/>
          <c:showSerName val="0"/>
          <c:showPercent val="0"/>
          <c:showBubbleSize val="0"/>
        </c:dLbls>
        <c:gapWidth val="139"/>
        <c:overlap val="100"/>
        <c:axId val="1459568735"/>
        <c:axId val="1459569151"/>
      </c:barChart>
      <c:lineChart>
        <c:grouping val="standard"/>
        <c:varyColors val="0"/>
        <c:ser>
          <c:idx val="0"/>
          <c:order val="2"/>
          <c:tx>
            <c:strRef>
              <c:f>'2.3'!$M$5:$M$6</c:f>
              <c:strCache>
                <c:ptCount val="2"/>
                <c:pt idx="0">
                  <c:v>Net claims on CG + Claims on PNFCs, % of monetary base</c:v>
                </c:pt>
                <c:pt idx="1">
                  <c:v>2016–19</c:v>
                </c:pt>
              </c:strCache>
            </c:strRef>
          </c:tx>
          <c:spPr>
            <a:ln w="25400" cap="rnd">
              <a:noFill/>
              <a:round/>
            </a:ln>
            <a:effectLst/>
          </c:spPr>
          <c:marker>
            <c:symbol val="circle"/>
            <c:size val="7"/>
            <c:spPr>
              <a:solidFill>
                <a:schemeClr val="accent2"/>
              </a:solidFill>
              <a:ln w="9525">
                <a:noFill/>
              </a:ln>
              <a:effectLst/>
            </c:spPr>
          </c:marker>
          <c:cat>
            <c:multiLvlStrRef>
              <c:f>'2.3'!$K$7:$L$10</c:f>
              <c:multiLvlStrCache>
                <c:ptCount val="4"/>
                <c:lvl>
                  <c:pt idx="0">
                    <c:v> </c:v>
                  </c:pt>
                  <c:pt idx="2">
                    <c:v> </c:v>
                  </c:pt>
                  <c:pt idx="3">
                    <c:v> </c:v>
                  </c:pt>
                </c:lvl>
                <c:lvl>
                  <c:pt idx="0">
                    <c:v>Countries assessed to have experienced fiscal dominance</c:v>
                  </c:pt>
                  <c:pt idx="2">
                    <c:v>Countries assessed to not have experienced fiscal dominance</c:v>
                  </c:pt>
                </c:lvl>
              </c:multiLvlStrCache>
            </c:multiLvlStrRef>
          </c:cat>
          <c:val>
            <c:numRef>
              <c:f>'2.3'!$M$7:$M$10</c:f>
              <c:numCache>
                <c:formatCode>General</c:formatCode>
                <c:ptCount val="4"/>
                <c:pt idx="0">
                  <c:v>28.350698357001811</c:v>
                </c:pt>
                <c:pt idx="2">
                  <c:v>-20.072683595963131</c:v>
                </c:pt>
              </c:numCache>
            </c:numRef>
          </c:val>
          <c:smooth val="0"/>
          <c:extLst>
            <c:ext xmlns:c16="http://schemas.microsoft.com/office/drawing/2014/chart" uri="{C3380CC4-5D6E-409C-BE32-E72D297353CC}">
              <c16:uniqueId val="{00000002-B58C-4A38-8BF1-45484EA57B05}"/>
            </c:ext>
          </c:extLst>
        </c:ser>
        <c:ser>
          <c:idx val="2"/>
          <c:order val="3"/>
          <c:tx>
            <c:strRef>
              <c:f>'2.3'!$K$4</c:f>
              <c:strCache>
                <c:ptCount val="1"/>
                <c:pt idx="0">
                  <c:v>Average 2016–19 (pre-COVID-19 levels)</c:v>
                </c:pt>
              </c:strCache>
            </c:strRef>
          </c:tx>
          <c:spPr>
            <a:ln w="25400" cap="rnd">
              <a:noFill/>
              <a:round/>
            </a:ln>
            <a:effectLst/>
          </c:spPr>
          <c:marker>
            <c:symbol val="circle"/>
            <c:size val="7"/>
            <c:spPr>
              <a:solidFill>
                <a:schemeClr val="accent2"/>
              </a:solidFill>
              <a:ln w="9525">
                <a:noFill/>
              </a:ln>
              <a:effectLst/>
            </c:spPr>
          </c:marker>
          <c:cat>
            <c:multiLvlStrRef>
              <c:f>'2.3'!$K$7:$L$10</c:f>
              <c:multiLvlStrCache>
                <c:ptCount val="4"/>
                <c:lvl>
                  <c:pt idx="0">
                    <c:v> </c:v>
                  </c:pt>
                  <c:pt idx="2">
                    <c:v> </c:v>
                  </c:pt>
                  <c:pt idx="3">
                    <c:v> </c:v>
                  </c:pt>
                </c:lvl>
                <c:lvl>
                  <c:pt idx="0">
                    <c:v>Countries assessed to have experienced fiscal dominance</c:v>
                  </c:pt>
                  <c:pt idx="2">
                    <c:v>Countries assessed to not have experienced fiscal dominance</c:v>
                  </c:pt>
                </c:lvl>
              </c:multiLvlStrCache>
            </c:multiLvlStrRef>
          </c:cat>
          <c:val>
            <c:numRef>
              <c:f>'2.3'!$O$7:$O$10</c:f>
              <c:numCache>
                <c:formatCode>General</c:formatCode>
                <c:ptCount val="4"/>
                <c:pt idx="1">
                  <c:v>13.519551253859202</c:v>
                </c:pt>
                <c:pt idx="3">
                  <c:v>-9.5124208659077496</c:v>
                </c:pt>
              </c:numCache>
            </c:numRef>
          </c:val>
          <c:smooth val="0"/>
          <c:extLst>
            <c:ext xmlns:c16="http://schemas.microsoft.com/office/drawing/2014/chart" uri="{C3380CC4-5D6E-409C-BE32-E72D297353CC}">
              <c16:uniqueId val="{00000003-B58C-4A38-8BF1-45484EA57B05}"/>
            </c:ext>
          </c:extLst>
        </c:ser>
        <c:dLbls>
          <c:showLegendKey val="0"/>
          <c:showVal val="0"/>
          <c:showCatName val="0"/>
          <c:showSerName val="0"/>
          <c:showPercent val="0"/>
          <c:showBubbleSize val="0"/>
        </c:dLbls>
        <c:marker val="1"/>
        <c:smooth val="0"/>
        <c:axId val="1459568735"/>
        <c:axId val="1459569151"/>
      </c:lineChart>
      <c:catAx>
        <c:axId val="1459568735"/>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459569151"/>
        <c:crosses val="autoZero"/>
        <c:auto val="1"/>
        <c:lblAlgn val="ctr"/>
        <c:lblOffset val="100"/>
        <c:noMultiLvlLbl val="0"/>
      </c:catAx>
      <c:valAx>
        <c:axId val="1459569151"/>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459568735"/>
        <c:crosses val="autoZero"/>
        <c:crossBetween val="between"/>
      </c:valAx>
      <c:spPr>
        <a:noFill/>
        <a:ln>
          <a:noFill/>
        </a:ln>
        <a:effectLst/>
      </c:spPr>
    </c:plotArea>
    <c:legend>
      <c:legendPos val="b"/>
      <c:legendEntry>
        <c:idx val="2"/>
        <c:delete val="1"/>
      </c:legendEntry>
      <c:layout>
        <c:manualLayout>
          <c:xMode val="edge"/>
          <c:yMode val="edge"/>
          <c:x val="0.41138993233643961"/>
          <c:y val="1.1740304613822009E-2"/>
          <c:w val="0.58851826434539722"/>
          <c:h val="0.25906856579636406"/>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533514882585466E-2"/>
          <c:y val="0.2316568285286125"/>
          <c:w val="0.91558446865837606"/>
          <c:h val="0.63962651367719126"/>
        </c:manualLayout>
      </c:layout>
      <c:barChart>
        <c:barDir val="col"/>
        <c:grouping val="stacked"/>
        <c:varyColors val="0"/>
        <c:ser>
          <c:idx val="0"/>
          <c:order val="0"/>
          <c:tx>
            <c:strRef>
              <c:f>'2.4'!$M$1</c:f>
              <c:strCache>
                <c:ptCount val="1"/>
                <c:pt idx="0">
                  <c:v>Policy rate (end of 2020)</c:v>
                </c:pt>
              </c:strCache>
            </c:strRef>
          </c:tx>
          <c:spPr>
            <a:solidFill>
              <a:srgbClr val="002060"/>
            </a:solidFill>
            <a:ln>
              <a:noFill/>
            </a:ln>
            <a:effectLst/>
          </c:spPr>
          <c:invertIfNegative val="0"/>
          <c:cat>
            <c:strRef>
              <c:f>'2.4'!$L$2:$L$19</c:f>
              <c:strCache>
                <c:ptCount val="18"/>
                <c:pt idx="0">
                  <c:v>PAK</c:v>
                </c:pt>
                <c:pt idx="1">
                  <c:v>EGY</c:v>
                </c:pt>
                <c:pt idx="2">
                  <c:v>KAZ</c:v>
                </c:pt>
                <c:pt idx="3">
                  <c:v>UZB</c:v>
                </c:pt>
                <c:pt idx="4">
                  <c:v>KGZ</c:v>
                </c:pt>
                <c:pt idx="5">
                  <c:v>TJK</c:v>
                </c:pt>
                <c:pt idx="6">
                  <c:v>GEO</c:v>
                </c:pt>
                <c:pt idx="7">
                  <c:v>ARM</c:v>
                </c:pt>
                <c:pt idx="8">
                  <c:v>AZE</c:v>
                </c:pt>
                <c:pt idx="9">
                  <c:v>TUN</c:v>
                </c:pt>
                <c:pt idx="10">
                  <c:v>JOR</c:v>
                </c:pt>
                <c:pt idx="11">
                  <c:v>BHR</c:v>
                </c:pt>
                <c:pt idx="12">
                  <c:v>QAT</c:v>
                </c:pt>
                <c:pt idx="13">
                  <c:v>SAU</c:v>
                </c:pt>
                <c:pt idx="14">
                  <c:v>OMN</c:v>
                </c:pt>
                <c:pt idx="15">
                  <c:v>UAE</c:v>
                </c:pt>
                <c:pt idx="16">
                  <c:v>KWT</c:v>
                </c:pt>
                <c:pt idx="17">
                  <c:v>MAR</c:v>
                </c:pt>
              </c:strCache>
            </c:strRef>
          </c:cat>
          <c:val>
            <c:numRef>
              <c:f>'2.4'!$M$2:$M$19</c:f>
              <c:numCache>
                <c:formatCode>General</c:formatCode>
                <c:ptCount val="18"/>
                <c:pt idx="0">
                  <c:v>7</c:v>
                </c:pt>
                <c:pt idx="1">
                  <c:v>8.25</c:v>
                </c:pt>
                <c:pt idx="2">
                  <c:v>9</c:v>
                </c:pt>
                <c:pt idx="3">
                  <c:v>14</c:v>
                </c:pt>
                <c:pt idx="4">
                  <c:v>5</c:v>
                </c:pt>
                <c:pt idx="5">
                  <c:v>10.75</c:v>
                </c:pt>
                <c:pt idx="6">
                  <c:v>8</c:v>
                </c:pt>
                <c:pt idx="7">
                  <c:v>5.25</c:v>
                </c:pt>
                <c:pt idx="8">
                  <c:v>6.25</c:v>
                </c:pt>
                <c:pt idx="9">
                  <c:v>6.25</c:v>
                </c:pt>
                <c:pt idx="10">
                  <c:v>2.5</c:v>
                </c:pt>
                <c:pt idx="11">
                  <c:v>1</c:v>
                </c:pt>
                <c:pt idx="12">
                  <c:v>1</c:v>
                </c:pt>
                <c:pt idx="13">
                  <c:v>1</c:v>
                </c:pt>
                <c:pt idx="14">
                  <c:v>0.5</c:v>
                </c:pt>
                <c:pt idx="15">
                  <c:v>0.1</c:v>
                </c:pt>
                <c:pt idx="16">
                  <c:v>1.5</c:v>
                </c:pt>
                <c:pt idx="17">
                  <c:v>1.5</c:v>
                </c:pt>
              </c:numCache>
            </c:numRef>
          </c:val>
          <c:extLst>
            <c:ext xmlns:c16="http://schemas.microsoft.com/office/drawing/2014/chart" uri="{C3380CC4-5D6E-409C-BE32-E72D297353CC}">
              <c16:uniqueId val="{00000000-2DB3-41E7-BA38-AE6BC6A81161}"/>
            </c:ext>
          </c:extLst>
        </c:ser>
        <c:ser>
          <c:idx val="2"/>
          <c:order val="2"/>
          <c:tx>
            <c:strRef>
              <c:f>'2.4'!$N$1</c:f>
              <c:strCache>
                <c:ptCount val="1"/>
                <c:pt idx="0">
                  <c:v>Policy rate change (end of 2020 to most recent)</c:v>
                </c:pt>
              </c:strCache>
            </c:strRef>
          </c:tx>
          <c:spPr>
            <a:solidFill>
              <a:schemeClr val="bg1">
                <a:lumMod val="75000"/>
              </a:schemeClr>
            </a:solidFill>
            <a:ln w="25400">
              <a:noFill/>
            </a:ln>
            <a:effectLst/>
          </c:spPr>
          <c:invertIfNegative val="0"/>
          <c:cat>
            <c:strRef>
              <c:f>'2.4'!$L$2:$L$19</c:f>
              <c:strCache>
                <c:ptCount val="18"/>
                <c:pt idx="0">
                  <c:v>PAK</c:v>
                </c:pt>
                <c:pt idx="1">
                  <c:v>EGY</c:v>
                </c:pt>
                <c:pt idx="2">
                  <c:v>KAZ</c:v>
                </c:pt>
                <c:pt idx="3">
                  <c:v>UZB</c:v>
                </c:pt>
                <c:pt idx="4">
                  <c:v>KGZ</c:v>
                </c:pt>
                <c:pt idx="5">
                  <c:v>TJK</c:v>
                </c:pt>
                <c:pt idx="6">
                  <c:v>GEO</c:v>
                </c:pt>
                <c:pt idx="7">
                  <c:v>ARM</c:v>
                </c:pt>
                <c:pt idx="8">
                  <c:v>AZE</c:v>
                </c:pt>
                <c:pt idx="9">
                  <c:v>TUN</c:v>
                </c:pt>
                <c:pt idx="10">
                  <c:v>JOR</c:v>
                </c:pt>
                <c:pt idx="11">
                  <c:v>BHR</c:v>
                </c:pt>
                <c:pt idx="12">
                  <c:v>QAT</c:v>
                </c:pt>
                <c:pt idx="13">
                  <c:v>SAU</c:v>
                </c:pt>
                <c:pt idx="14">
                  <c:v>OMN</c:v>
                </c:pt>
                <c:pt idx="15">
                  <c:v>UAE</c:v>
                </c:pt>
                <c:pt idx="16">
                  <c:v>KWT</c:v>
                </c:pt>
                <c:pt idx="17">
                  <c:v>MAR</c:v>
                </c:pt>
              </c:strCache>
            </c:strRef>
          </c:cat>
          <c:val>
            <c:numRef>
              <c:f>'2.4'!$N$2:$N$19</c:f>
              <c:numCache>
                <c:formatCode>General</c:formatCode>
                <c:ptCount val="18"/>
                <c:pt idx="0">
                  <c:v>13</c:v>
                </c:pt>
                <c:pt idx="1">
                  <c:v>10</c:v>
                </c:pt>
                <c:pt idx="2">
                  <c:v>7.75</c:v>
                </c:pt>
                <c:pt idx="3">
                  <c:v>0</c:v>
                </c:pt>
                <c:pt idx="4">
                  <c:v>8</c:v>
                </c:pt>
                <c:pt idx="5">
                  <c:v>0.25</c:v>
                </c:pt>
                <c:pt idx="6">
                  <c:v>3</c:v>
                </c:pt>
                <c:pt idx="7">
                  <c:v>5.5</c:v>
                </c:pt>
                <c:pt idx="8">
                  <c:v>2.5</c:v>
                </c:pt>
                <c:pt idx="9">
                  <c:v>1.75</c:v>
                </c:pt>
                <c:pt idx="10">
                  <c:v>4.5</c:v>
                </c:pt>
                <c:pt idx="11">
                  <c:v>4.75</c:v>
                </c:pt>
                <c:pt idx="12">
                  <c:v>4.5</c:v>
                </c:pt>
                <c:pt idx="13">
                  <c:v>4.5</c:v>
                </c:pt>
                <c:pt idx="14">
                  <c:v>5</c:v>
                </c:pt>
                <c:pt idx="15">
                  <c:v>4.8000000000000007</c:v>
                </c:pt>
                <c:pt idx="16">
                  <c:v>2.5</c:v>
                </c:pt>
                <c:pt idx="17">
                  <c:v>1.5</c:v>
                </c:pt>
              </c:numCache>
            </c:numRef>
          </c:val>
          <c:extLst>
            <c:ext xmlns:c16="http://schemas.microsoft.com/office/drawing/2014/chart" uri="{C3380CC4-5D6E-409C-BE32-E72D297353CC}">
              <c16:uniqueId val="{00000001-2DB3-41E7-BA38-AE6BC6A81161}"/>
            </c:ext>
          </c:extLst>
        </c:ser>
        <c:dLbls>
          <c:showLegendKey val="0"/>
          <c:showVal val="0"/>
          <c:showCatName val="0"/>
          <c:showSerName val="0"/>
          <c:showPercent val="0"/>
          <c:showBubbleSize val="0"/>
        </c:dLbls>
        <c:gapWidth val="50"/>
        <c:overlap val="100"/>
        <c:axId val="2035745872"/>
        <c:axId val="2035746704"/>
      </c:barChart>
      <c:scatterChart>
        <c:scatterStyle val="lineMarker"/>
        <c:varyColors val="0"/>
        <c:ser>
          <c:idx val="1"/>
          <c:order val="1"/>
          <c:tx>
            <c:strRef>
              <c:f>'2.4'!$O$1</c:f>
              <c:strCache>
                <c:ptCount val="1"/>
                <c:pt idx="0">
                  <c:v>Terminal rate (model)</c:v>
                </c:pt>
              </c:strCache>
            </c:strRef>
          </c:tx>
          <c:spPr>
            <a:ln w="25400" cap="rnd">
              <a:noFill/>
              <a:round/>
            </a:ln>
            <a:effectLst/>
          </c:spPr>
          <c:marker>
            <c:symbol val="circle"/>
            <c:size val="5"/>
            <c:spPr>
              <a:solidFill>
                <a:srgbClr val="FF0000"/>
              </a:solidFill>
              <a:ln w="9525">
                <a:noFill/>
              </a:ln>
              <a:effectLst/>
            </c:spPr>
          </c:marker>
          <c:xVal>
            <c:strRef>
              <c:f>'2.4'!$L$2:$L$21</c:f>
              <c:strCache>
                <c:ptCount val="18"/>
                <c:pt idx="0">
                  <c:v>PAK</c:v>
                </c:pt>
                <c:pt idx="1">
                  <c:v>EGY</c:v>
                </c:pt>
                <c:pt idx="2">
                  <c:v>KAZ</c:v>
                </c:pt>
                <c:pt idx="3">
                  <c:v>UZB</c:v>
                </c:pt>
                <c:pt idx="4">
                  <c:v>KGZ</c:v>
                </c:pt>
                <c:pt idx="5">
                  <c:v>TJK</c:v>
                </c:pt>
                <c:pt idx="6">
                  <c:v>GEO</c:v>
                </c:pt>
                <c:pt idx="7">
                  <c:v>ARM</c:v>
                </c:pt>
                <c:pt idx="8">
                  <c:v>AZE</c:v>
                </c:pt>
                <c:pt idx="9">
                  <c:v>TUN</c:v>
                </c:pt>
                <c:pt idx="10">
                  <c:v>JOR</c:v>
                </c:pt>
                <c:pt idx="11">
                  <c:v>BHR</c:v>
                </c:pt>
                <c:pt idx="12">
                  <c:v>QAT</c:v>
                </c:pt>
                <c:pt idx="13">
                  <c:v>SAU</c:v>
                </c:pt>
                <c:pt idx="14">
                  <c:v>OMN</c:v>
                </c:pt>
                <c:pt idx="15">
                  <c:v>UAE</c:v>
                </c:pt>
                <c:pt idx="16">
                  <c:v>KWT</c:v>
                </c:pt>
                <c:pt idx="17">
                  <c:v>MAR</c:v>
                </c:pt>
              </c:strCache>
            </c:strRef>
          </c:xVal>
          <c:yVal>
            <c:numRef>
              <c:f>'2.4'!$O$2:$O$21</c:f>
              <c:numCache>
                <c:formatCode>General</c:formatCode>
                <c:ptCount val="20"/>
                <c:pt idx="0">
                  <c:v>9.8817797918290502</c:v>
                </c:pt>
                <c:pt idx="1">
                  <c:v>11.058717930252712</c:v>
                </c:pt>
                <c:pt idx="2">
                  <c:v>11.131131820689873</c:v>
                </c:pt>
                <c:pt idx="3">
                  <c:v>9.4729860010699145</c:v>
                </c:pt>
                <c:pt idx="4">
                  <c:v>6.5430144299560249</c:v>
                </c:pt>
                <c:pt idx="5">
                  <c:v>12.78135511751193</c:v>
                </c:pt>
                <c:pt idx="6">
                  <c:v>8.6008623152018497</c:v>
                </c:pt>
                <c:pt idx="7">
                  <c:v>7.9204405720102464</c:v>
                </c:pt>
                <c:pt idx="8">
                  <c:v>6.2622323454902444</c:v>
                </c:pt>
                <c:pt idx="9">
                  <c:v>6.9794518504336098</c:v>
                </c:pt>
                <c:pt idx="10">
                  <c:v>3.7399925698810632</c:v>
                </c:pt>
                <c:pt idx="11">
                  <c:v>3.5837404238151125</c:v>
                </c:pt>
                <c:pt idx="12">
                  <c:v>3.8127746762508137</c:v>
                </c:pt>
                <c:pt idx="13">
                  <c:v>3.6194559118615834</c:v>
                </c:pt>
                <c:pt idx="14">
                  <c:v>2.2978816197777072</c:v>
                </c:pt>
                <c:pt idx="15">
                  <c:v>2.2423821826143993</c:v>
                </c:pt>
                <c:pt idx="16">
                  <c:v>2.3275824675784551</c:v>
                </c:pt>
                <c:pt idx="17">
                  <c:v>1.8327906256794364</c:v>
                </c:pt>
              </c:numCache>
            </c:numRef>
          </c:yVal>
          <c:smooth val="0"/>
          <c:extLst>
            <c:ext xmlns:c16="http://schemas.microsoft.com/office/drawing/2014/chart" uri="{C3380CC4-5D6E-409C-BE32-E72D297353CC}">
              <c16:uniqueId val="{00000002-2DB3-41E7-BA38-AE6BC6A81161}"/>
            </c:ext>
          </c:extLst>
        </c:ser>
        <c:ser>
          <c:idx val="3"/>
          <c:order val="3"/>
          <c:tx>
            <c:strRef>
              <c:f>'2.4'!$Q$1</c:f>
              <c:strCache>
                <c:ptCount val="1"/>
                <c:pt idx="0">
                  <c:v>Natural policy rate (model)</c:v>
                </c:pt>
              </c:strCache>
            </c:strRef>
          </c:tx>
          <c:spPr>
            <a:ln w="25400" cap="rnd">
              <a:noFill/>
              <a:round/>
            </a:ln>
            <a:effectLst/>
          </c:spPr>
          <c:marker>
            <c:symbol val="circle"/>
            <c:size val="5"/>
            <c:spPr>
              <a:solidFill>
                <a:srgbClr val="8A0000"/>
              </a:solidFill>
              <a:ln w="9525">
                <a:noFill/>
              </a:ln>
              <a:effectLst/>
            </c:spPr>
          </c:marker>
          <c:errBars>
            <c:errDir val="y"/>
            <c:errBarType val="both"/>
            <c:errValType val="cust"/>
            <c:noEndCap val="0"/>
            <c:plus>
              <c:numRef>
                <c:f>'2.4'!$P$2:$P$19</c:f>
                <c:numCache>
                  <c:formatCode>General</c:formatCode>
                  <c:ptCount val="18"/>
                  <c:pt idx="0">
                    <c:v>4.8354356865854786</c:v>
                  </c:pt>
                  <c:pt idx="1">
                    <c:v>8.1322957555454032</c:v>
                  </c:pt>
                  <c:pt idx="2">
                    <c:v>6.35645588632193</c:v>
                  </c:pt>
                  <c:pt idx="3">
                    <c:v>8.8554910778954898</c:v>
                  </c:pt>
                  <c:pt idx="4">
                    <c:v>9.8131497052235765</c:v>
                  </c:pt>
                  <c:pt idx="5">
                    <c:v>7.3924596962121214</c:v>
                  </c:pt>
                  <c:pt idx="6">
                    <c:v>6.8076421062896024</c:v>
                  </c:pt>
                  <c:pt idx="7">
                    <c:v>6.8775510542576903</c:v>
                  </c:pt>
                  <c:pt idx="8">
                    <c:v>8.4542370133584033</c:v>
                  </c:pt>
                  <c:pt idx="9">
                    <c:v>2.589769668953481</c:v>
                  </c:pt>
                  <c:pt idx="10">
                    <c:v>4.1743671330884045</c:v>
                  </c:pt>
                  <c:pt idx="11">
                    <c:v>3.0004771061276618</c:v>
                  </c:pt>
                  <c:pt idx="12">
                    <c:v>6.0775755558677229</c:v>
                  </c:pt>
                  <c:pt idx="13">
                    <c:v>2.9052012191899941</c:v>
                  </c:pt>
                  <c:pt idx="14">
                    <c:v>3.5681458771839942</c:v>
                  </c:pt>
                  <c:pt idx="15">
                    <c:v>4.3547927233327668</c:v>
                  </c:pt>
                  <c:pt idx="16">
                    <c:v>2.8640354251745759</c:v>
                  </c:pt>
                  <c:pt idx="17">
                    <c:v>2.5761889025031142</c:v>
                  </c:pt>
                </c:numCache>
              </c:numRef>
            </c:plus>
            <c:minus>
              <c:numRef>
                <c:f>'2.4'!$P$2:$P$19</c:f>
                <c:numCache>
                  <c:formatCode>General</c:formatCode>
                  <c:ptCount val="18"/>
                  <c:pt idx="0">
                    <c:v>4.8354356865854786</c:v>
                  </c:pt>
                  <c:pt idx="1">
                    <c:v>8.1322957555454032</c:v>
                  </c:pt>
                  <c:pt idx="2">
                    <c:v>6.35645588632193</c:v>
                  </c:pt>
                  <c:pt idx="3">
                    <c:v>8.8554910778954898</c:v>
                  </c:pt>
                  <c:pt idx="4">
                    <c:v>9.8131497052235765</c:v>
                  </c:pt>
                  <c:pt idx="5">
                    <c:v>7.3924596962121214</c:v>
                  </c:pt>
                  <c:pt idx="6">
                    <c:v>6.8076421062896024</c:v>
                  </c:pt>
                  <c:pt idx="7">
                    <c:v>6.8775510542576903</c:v>
                  </c:pt>
                  <c:pt idx="8">
                    <c:v>8.4542370133584033</c:v>
                  </c:pt>
                  <c:pt idx="9">
                    <c:v>2.589769668953481</c:v>
                  </c:pt>
                  <c:pt idx="10">
                    <c:v>4.1743671330884045</c:v>
                  </c:pt>
                  <c:pt idx="11">
                    <c:v>3.0004771061276618</c:v>
                  </c:pt>
                  <c:pt idx="12">
                    <c:v>6.0775755558677229</c:v>
                  </c:pt>
                  <c:pt idx="13">
                    <c:v>2.9052012191899941</c:v>
                  </c:pt>
                  <c:pt idx="14">
                    <c:v>3.5681458771839942</c:v>
                  </c:pt>
                  <c:pt idx="15">
                    <c:v>4.3547927233327668</c:v>
                  </c:pt>
                  <c:pt idx="16">
                    <c:v>2.8640354251745759</c:v>
                  </c:pt>
                  <c:pt idx="17">
                    <c:v>2.5761889025031142</c:v>
                  </c:pt>
                </c:numCache>
              </c:numRef>
            </c:minus>
            <c:spPr>
              <a:noFill/>
              <a:ln w="9525" cap="flat" cmpd="sng" algn="ctr">
                <a:solidFill>
                  <a:schemeClr val="tx1">
                    <a:lumMod val="65000"/>
                    <a:lumOff val="35000"/>
                  </a:schemeClr>
                </a:solidFill>
                <a:round/>
              </a:ln>
              <a:effectLst/>
            </c:spPr>
          </c:errBars>
          <c:xVal>
            <c:strRef>
              <c:f>'2.4'!$L$2:$L$19</c:f>
              <c:strCache>
                <c:ptCount val="18"/>
                <c:pt idx="0">
                  <c:v>PAK</c:v>
                </c:pt>
                <c:pt idx="1">
                  <c:v>EGY</c:v>
                </c:pt>
                <c:pt idx="2">
                  <c:v>KAZ</c:v>
                </c:pt>
                <c:pt idx="3">
                  <c:v>UZB</c:v>
                </c:pt>
                <c:pt idx="4">
                  <c:v>KGZ</c:v>
                </c:pt>
                <c:pt idx="5">
                  <c:v>TJK</c:v>
                </c:pt>
                <c:pt idx="6">
                  <c:v>GEO</c:v>
                </c:pt>
                <c:pt idx="7">
                  <c:v>ARM</c:v>
                </c:pt>
                <c:pt idx="8">
                  <c:v>AZE</c:v>
                </c:pt>
                <c:pt idx="9">
                  <c:v>TUN</c:v>
                </c:pt>
                <c:pt idx="10">
                  <c:v>JOR</c:v>
                </c:pt>
                <c:pt idx="11">
                  <c:v>BHR</c:v>
                </c:pt>
                <c:pt idx="12">
                  <c:v>QAT</c:v>
                </c:pt>
                <c:pt idx="13">
                  <c:v>SAU</c:v>
                </c:pt>
                <c:pt idx="14">
                  <c:v>OMN</c:v>
                </c:pt>
                <c:pt idx="15">
                  <c:v>UAE</c:v>
                </c:pt>
                <c:pt idx="16">
                  <c:v>KWT</c:v>
                </c:pt>
                <c:pt idx="17">
                  <c:v>MAR</c:v>
                </c:pt>
              </c:strCache>
            </c:strRef>
          </c:xVal>
          <c:yVal>
            <c:numRef>
              <c:f>'2.4'!$Q$2:$Q$19</c:f>
              <c:numCache>
                <c:formatCode>General</c:formatCode>
                <c:ptCount val="18"/>
                <c:pt idx="0">
                  <c:v>31.019512806712651</c:v>
                </c:pt>
                <c:pt idx="1">
                  <c:v>31.086396757927364</c:v>
                </c:pt>
                <c:pt idx="2">
                  <c:v>17.077055130689811</c:v>
                </c:pt>
                <c:pt idx="3">
                  <c:v>16.094908276129402</c:v>
                </c:pt>
                <c:pt idx="4">
                  <c:v>11.18899747157095</c:v>
                </c:pt>
                <c:pt idx="5">
                  <c:v>12.983875197511903</c:v>
                </c:pt>
                <c:pt idx="6">
                  <c:v>9.6879828052017913</c:v>
                </c:pt>
                <c:pt idx="7">
                  <c:v>9.2470645195340104</c:v>
                </c:pt>
                <c:pt idx="8">
                  <c:v>10.860543805490236</c:v>
                </c:pt>
                <c:pt idx="9">
                  <c:v>11.983428557781817</c:v>
                </c:pt>
                <c:pt idx="10">
                  <c:v>5.123733478450033</c:v>
                </c:pt>
                <c:pt idx="11">
                  <c:v>3.8209226325980628</c:v>
                </c:pt>
                <c:pt idx="12">
                  <c:v>3.9274187368256781</c:v>
                </c:pt>
                <c:pt idx="13">
                  <c:v>4.4380381607850889</c:v>
                </c:pt>
                <c:pt idx="14">
                  <c:v>1.4132374871623297</c:v>
                </c:pt>
                <c:pt idx="15">
                  <c:v>3.6810005501083478</c:v>
                </c:pt>
                <c:pt idx="16">
                  <c:v>2.6472621035718613</c:v>
                </c:pt>
                <c:pt idx="17">
                  <c:v>3.5395673309968583</c:v>
                </c:pt>
              </c:numCache>
            </c:numRef>
          </c:yVal>
          <c:smooth val="0"/>
          <c:extLst>
            <c:ext xmlns:c16="http://schemas.microsoft.com/office/drawing/2014/chart" uri="{C3380CC4-5D6E-409C-BE32-E72D297353CC}">
              <c16:uniqueId val="{00000003-2DB3-41E7-BA38-AE6BC6A81161}"/>
            </c:ext>
          </c:extLst>
        </c:ser>
        <c:ser>
          <c:idx val="4"/>
          <c:order val="4"/>
          <c:tx>
            <c:strRef>
              <c:f>'2.4'!$R$1</c:f>
              <c:strCache>
                <c:ptCount val="1"/>
                <c:pt idx="0">
                  <c:v>Terminal rate (TVP-VAR)</c:v>
                </c:pt>
              </c:strCache>
            </c:strRef>
          </c:tx>
          <c:spPr>
            <a:ln w="25400" cap="rnd">
              <a:noFill/>
              <a:round/>
            </a:ln>
            <a:effectLst/>
          </c:spPr>
          <c:marker>
            <c:symbol val="circle"/>
            <c:size val="5"/>
            <c:spPr>
              <a:solidFill>
                <a:srgbClr val="00B0F0"/>
              </a:solidFill>
              <a:ln w="9525">
                <a:noFill/>
              </a:ln>
              <a:effectLst/>
            </c:spPr>
          </c:marker>
          <c:xVal>
            <c:strRef>
              <c:f>'2.4'!$K$2:$L$19</c:f>
              <c:strCache>
                <c:ptCount val="18"/>
                <c:pt idx="0">
                  <c:v>PAK</c:v>
                </c:pt>
                <c:pt idx="1">
                  <c:v>EGY</c:v>
                </c:pt>
                <c:pt idx="2">
                  <c:v>KAZ</c:v>
                </c:pt>
                <c:pt idx="3">
                  <c:v>UZB</c:v>
                </c:pt>
                <c:pt idx="4">
                  <c:v>KGZ</c:v>
                </c:pt>
                <c:pt idx="5">
                  <c:v>TJK</c:v>
                </c:pt>
                <c:pt idx="6">
                  <c:v>GEO</c:v>
                </c:pt>
                <c:pt idx="7">
                  <c:v>ARM</c:v>
                </c:pt>
                <c:pt idx="8">
                  <c:v>AZE</c:v>
                </c:pt>
                <c:pt idx="9">
                  <c:v>TUN</c:v>
                </c:pt>
                <c:pt idx="10">
                  <c:v>JOR</c:v>
                </c:pt>
                <c:pt idx="11">
                  <c:v>BHR</c:v>
                </c:pt>
                <c:pt idx="12">
                  <c:v>QAT</c:v>
                </c:pt>
                <c:pt idx="13">
                  <c:v>SAU</c:v>
                </c:pt>
                <c:pt idx="14">
                  <c:v>OMN</c:v>
                </c:pt>
                <c:pt idx="15">
                  <c:v>UAE</c:v>
                </c:pt>
                <c:pt idx="16">
                  <c:v>KWT</c:v>
                </c:pt>
                <c:pt idx="17">
                  <c:v>MAR</c:v>
                </c:pt>
              </c:strCache>
            </c:strRef>
          </c:xVal>
          <c:yVal>
            <c:numRef>
              <c:f>'2.4'!$R$2:$R$19</c:f>
              <c:numCache>
                <c:formatCode>General</c:formatCode>
                <c:ptCount val="18"/>
                <c:pt idx="0">
                  <c:v>8.0605001334028703</c:v>
                </c:pt>
                <c:pt idx="1">
                  <c:v>10.107664810595001</c:v>
                </c:pt>
                <c:pt idx="2">
                  <c:v>8.6434199271305197</c:v>
                </c:pt>
                <c:pt idx="3">
                  <c:v>8.6151691440164697</c:v>
                </c:pt>
                <c:pt idx="4">
                  <c:v>5.4921831127280702</c:v>
                </c:pt>
                <c:pt idx="5">
                  <c:v>10.966514390578901</c:v>
                </c:pt>
                <c:pt idx="6">
                  <c:v>5.9458040237149703</c:v>
                </c:pt>
                <c:pt idx="7">
                  <c:v>7.1548523462654403</c:v>
                </c:pt>
                <c:pt idx="8">
                  <c:v>6.0208764101349201</c:v>
                </c:pt>
                <c:pt idx="9">
                  <c:v>5.3733281909420301</c:v>
                </c:pt>
                <c:pt idx="10">
                  <c:v>4.0726138005846</c:v>
                </c:pt>
                <c:pt idx="11">
                  <c:v>1.3703413980397701</c:v>
                </c:pt>
                <c:pt idx="12">
                  <c:v>2.0602148149787598</c:v>
                </c:pt>
                <c:pt idx="13">
                  <c:v>2.7729100828687199</c:v>
                </c:pt>
                <c:pt idx="14">
                  <c:v>4.4828248277054401</c:v>
                </c:pt>
                <c:pt idx="15">
                  <c:v>1.0459485152502701</c:v>
                </c:pt>
                <c:pt idx="16">
                  <c:v>2.3888658503506401</c:v>
                </c:pt>
                <c:pt idx="17">
                  <c:v>2.2059930852016501</c:v>
                </c:pt>
              </c:numCache>
            </c:numRef>
          </c:yVal>
          <c:smooth val="0"/>
          <c:extLst>
            <c:ext xmlns:c16="http://schemas.microsoft.com/office/drawing/2014/chart" uri="{C3380CC4-5D6E-409C-BE32-E72D297353CC}">
              <c16:uniqueId val="{00000004-2DB3-41E7-BA38-AE6BC6A81161}"/>
            </c:ext>
          </c:extLst>
        </c:ser>
        <c:dLbls>
          <c:showLegendKey val="0"/>
          <c:showVal val="0"/>
          <c:showCatName val="0"/>
          <c:showSerName val="0"/>
          <c:showPercent val="0"/>
          <c:showBubbleSize val="0"/>
        </c:dLbls>
        <c:axId val="2035745872"/>
        <c:axId val="2035746704"/>
      </c:scatterChart>
      <c:catAx>
        <c:axId val="2035745872"/>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5400000" spcFirstLastPara="1" vertOverflow="ellipsis"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035746704"/>
        <c:crosses val="autoZero"/>
        <c:auto val="1"/>
        <c:lblAlgn val="ctr"/>
        <c:lblOffset val="100"/>
        <c:noMultiLvlLbl val="0"/>
      </c:catAx>
      <c:valAx>
        <c:axId val="2035746704"/>
        <c:scaling>
          <c:orientation val="minMax"/>
        </c:scaling>
        <c:delete val="0"/>
        <c:axPos val="l"/>
        <c:numFmt formatCode="General" sourceLinked="1"/>
        <c:majorTickMark val="in"/>
        <c:minorTickMark val="none"/>
        <c:tickLblPos val="nextTo"/>
        <c:spPr>
          <a:noFill/>
          <a:ln>
            <a:solidFill>
              <a:sysClr val="windowText" lastClr="000000"/>
            </a:solid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035745872"/>
        <c:crosses val="autoZero"/>
        <c:crossBetween val="between"/>
      </c:valAx>
      <c:spPr>
        <a:noFill/>
        <a:ln>
          <a:noFill/>
        </a:ln>
        <a:effectLst/>
      </c:spPr>
    </c:plotArea>
    <c:legend>
      <c:legendPos val="r"/>
      <c:layout>
        <c:manualLayout>
          <c:xMode val="edge"/>
          <c:yMode val="edge"/>
          <c:x val="8.4056676703460394E-3"/>
          <c:y val="2.8461161109025062E-2"/>
          <c:w val="0.98732535327023518"/>
          <c:h val="0.20484260324884174"/>
        </c:manualLayout>
      </c:layout>
      <c:overlay val="0"/>
      <c:spPr>
        <a:noFill/>
        <a:ln>
          <a:noFill/>
        </a:ln>
        <a:effectLst/>
      </c:spPr>
      <c:txPr>
        <a:bodyPr rot="0" spcFirstLastPara="1" vertOverflow="ellipsis" vert="horz" wrap="square" anchor="ctr" anchorCtr="1"/>
        <a:lstStyle/>
        <a:p>
          <a:pPr>
            <a:defRPr sz="7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58658766139081"/>
          <c:y val="0.21126265466816652"/>
          <c:w val="0.8398738036533312"/>
          <c:h val="0.62387576552930879"/>
        </c:manualLayout>
      </c:layout>
      <c:barChart>
        <c:barDir val="col"/>
        <c:grouping val="clustered"/>
        <c:varyColors val="0"/>
        <c:ser>
          <c:idx val="0"/>
          <c:order val="0"/>
          <c:tx>
            <c:strRef>
              <c:f>'2.5'!$I$2</c:f>
              <c:strCache>
                <c:ptCount val="1"/>
                <c:pt idx="0">
                  <c:v>Actual interest rate change</c:v>
                </c:pt>
              </c:strCache>
            </c:strRef>
          </c:tx>
          <c:spPr>
            <a:solidFill>
              <a:srgbClr val="002060"/>
            </a:solidFill>
            <a:ln>
              <a:noFill/>
            </a:ln>
            <a:effectLst/>
          </c:spPr>
          <c:invertIfNegative val="0"/>
          <c:cat>
            <c:strRef>
              <c:f>'2.5'!$G$3:$H$5</c:f>
              <c:strCache>
                <c:ptCount val="3"/>
                <c:pt idx="0">
                  <c:v>Inflation targeting</c:v>
                </c:pt>
                <c:pt idx="1">
                  <c:v>Other</c:v>
                </c:pt>
                <c:pt idx="2">
                  <c:v>Exchange rate anchor</c:v>
                </c:pt>
              </c:strCache>
            </c:strRef>
          </c:cat>
          <c:val>
            <c:numRef>
              <c:f>'2.5'!$I$3:$I$5</c:f>
              <c:numCache>
                <c:formatCode>General</c:formatCode>
                <c:ptCount val="3"/>
                <c:pt idx="0">
                  <c:v>5.416666666666667</c:v>
                </c:pt>
                <c:pt idx="1">
                  <c:v>4.5</c:v>
                </c:pt>
                <c:pt idx="2">
                  <c:v>2.3319999571428576</c:v>
                </c:pt>
              </c:numCache>
            </c:numRef>
          </c:val>
          <c:extLst>
            <c:ext xmlns:c16="http://schemas.microsoft.com/office/drawing/2014/chart" uri="{C3380CC4-5D6E-409C-BE32-E72D297353CC}">
              <c16:uniqueId val="{00000000-5CEF-43F0-9035-B7E80AD71A2F}"/>
            </c:ext>
          </c:extLst>
        </c:ser>
        <c:dLbls>
          <c:showLegendKey val="0"/>
          <c:showVal val="0"/>
          <c:showCatName val="0"/>
          <c:showSerName val="0"/>
          <c:showPercent val="0"/>
          <c:showBubbleSize val="0"/>
        </c:dLbls>
        <c:gapWidth val="219"/>
        <c:axId val="1105390816"/>
        <c:axId val="1105393728"/>
      </c:barChart>
      <c:lineChart>
        <c:grouping val="standard"/>
        <c:varyColors val="0"/>
        <c:ser>
          <c:idx val="2"/>
          <c:order val="2"/>
          <c:tx>
            <c:strRef>
              <c:f>'2.5'!$J$2</c:f>
              <c:strCache>
                <c:ptCount val="1"/>
                <c:pt idx="0">
                  <c:v>Past benchmark</c:v>
                </c:pt>
              </c:strCache>
            </c:strRef>
          </c:tx>
          <c:spPr>
            <a:ln w="25400" cap="rnd">
              <a:noFill/>
              <a:round/>
            </a:ln>
            <a:effectLst/>
          </c:spPr>
          <c:marker>
            <c:symbol val="dash"/>
            <c:size val="11"/>
            <c:spPr>
              <a:solidFill>
                <a:srgbClr val="C00000"/>
              </a:solidFill>
              <a:ln w="9525">
                <a:solidFill>
                  <a:srgbClr val="C00000"/>
                </a:solidFill>
              </a:ln>
              <a:effectLst/>
            </c:spPr>
          </c:marker>
          <c:cat>
            <c:multiLvlStrRef>
              <c:f>#REF!</c:f>
            </c:multiLvlStrRef>
          </c:cat>
          <c:val>
            <c:numRef>
              <c:f>'2.5'!$J$3:$J$5</c:f>
              <c:numCache>
                <c:formatCode>General</c:formatCode>
                <c:ptCount val="3"/>
                <c:pt idx="0">
                  <c:v>3.0238422356121433</c:v>
                </c:pt>
                <c:pt idx="1">
                  <c:v>4.5594656540257859</c:v>
                </c:pt>
                <c:pt idx="2">
                  <c:v>1.2024911984114262</c:v>
                </c:pt>
              </c:numCache>
            </c:numRef>
          </c:val>
          <c:smooth val="0"/>
          <c:extLst>
            <c:ext xmlns:c16="http://schemas.microsoft.com/office/drawing/2014/chart" uri="{C3380CC4-5D6E-409C-BE32-E72D297353CC}">
              <c16:uniqueId val="{00000001-5CEF-43F0-9035-B7E80AD71A2F}"/>
            </c:ext>
          </c:extLst>
        </c:ser>
        <c:ser>
          <c:idx val="3"/>
          <c:order val="3"/>
          <c:tx>
            <c:strRef>
              <c:f>'2.5'!$L$2</c:f>
              <c:strCache>
                <c:ptCount val="1"/>
                <c:pt idx="0">
                  <c:v>Largest five Latin America inflation targeters</c:v>
                </c:pt>
              </c:strCache>
            </c:strRef>
          </c:tx>
          <c:spPr>
            <a:ln w="25400" cap="rnd">
              <a:noFill/>
              <a:round/>
            </a:ln>
            <a:effectLst/>
          </c:spPr>
          <c:marker>
            <c:symbol val="circle"/>
            <c:size val="7"/>
            <c:spPr>
              <a:solidFill>
                <a:srgbClr val="00B0F0"/>
              </a:solidFill>
              <a:ln w="31750">
                <a:noFill/>
              </a:ln>
              <a:effectLst/>
            </c:spPr>
          </c:marker>
          <c:cat>
            <c:multiLvlStrRef>
              <c:f>#REF!</c:f>
            </c:multiLvlStrRef>
          </c:cat>
          <c:val>
            <c:numRef>
              <c:f>'2.5'!$L$3:$L$5</c:f>
              <c:numCache>
                <c:formatCode>General</c:formatCode>
                <c:ptCount val="3"/>
                <c:pt idx="0">
                  <c:v>4.762095132717941</c:v>
                </c:pt>
                <c:pt idx="1">
                  <c:v>4.976586116933877</c:v>
                </c:pt>
              </c:numCache>
            </c:numRef>
          </c:val>
          <c:smooth val="0"/>
          <c:extLst>
            <c:ext xmlns:c16="http://schemas.microsoft.com/office/drawing/2014/chart" uri="{C3380CC4-5D6E-409C-BE32-E72D297353CC}">
              <c16:uniqueId val="{00000002-5CEF-43F0-9035-B7E80AD71A2F}"/>
            </c:ext>
          </c:extLst>
        </c:ser>
        <c:dLbls>
          <c:showLegendKey val="0"/>
          <c:showVal val="0"/>
          <c:showCatName val="0"/>
          <c:showSerName val="0"/>
          <c:showPercent val="0"/>
          <c:showBubbleSize val="0"/>
        </c:dLbls>
        <c:marker val="1"/>
        <c:smooth val="0"/>
        <c:axId val="1105390816"/>
        <c:axId val="1105393728"/>
        <c:extLst>
          <c:ext xmlns:c15="http://schemas.microsoft.com/office/drawing/2012/chart" uri="{02D57815-91ED-43cb-92C2-25804820EDAC}">
            <c15:filteredLineSeries>
              <c15:ser>
                <c:idx val="1"/>
                <c:order val="1"/>
                <c:tx>
                  <c:strRef>
                    <c:extLst>
                      <c:ext uri="{02D57815-91ED-43cb-92C2-25804820EDAC}">
                        <c15:formulaRef>
                          <c15:sqref>'2.5'!$K$2</c15:sqref>
                        </c15:formulaRef>
                      </c:ext>
                    </c:extLst>
                    <c:strCache>
                      <c:ptCount val="1"/>
                      <c:pt idx="0">
                        <c:v>EMEs inflation targeters benchmark</c:v>
                      </c:pt>
                    </c:strCache>
                  </c:strRef>
                </c:tx>
                <c:spPr>
                  <a:ln w="25400" cap="rnd">
                    <a:noFill/>
                    <a:round/>
                  </a:ln>
                  <a:effectLst/>
                </c:spPr>
                <c:marker>
                  <c:symbol val="triangle"/>
                  <c:size val="7"/>
                  <c:spPr>
                    <a:solidFill>
                      <a:srgbClr val="FFC000"/>
                    </a:solidFill>
                    <a:ln w="9525">
                      <a:noFill/>
                    </a:ln>
                    <a:effectLst/>
                  </c:spPr>
                </c:marker>
                <c:cat>
                  <c:multiLvlStrRef>
                    <c:extLst>
                      <c:ext uri="{02D57815-91ED-43cb-92C2-25804820EDAC}">
                        <c15:formulaRef>
                          <c15:sqref>#REF!</c15:sqref>
                        </c15:formulaRef>
                      </c:ext>
                    </c:extLst>
                  </c:multiLvlStrRef>
                </c:cat>
                <c:val>
                  <c:numRef>
                    <c:extLst>
                      <c:ext uri="{02D57815-91ED-43cb-92C2-25804820EDAC}">
                        <c15:formulaRef>
                          <c15:sqref>'2.5'!$K$3:$K$5</c15:sqref>
                        </c15:formulaRef>
                      </c:ext>
                    </c:extLst>
                    <c:numCache>
                      <c:formatCode>General</c:formatCode>
                      <c:ptCount val="3"/>
                      <c:pt idx="0">
                        <c:v>2.1930605940148058</c:v>
                      </c:pt>
                      <c:pt idx="1">
                        <c:v>2.3919888186787084</c:v>
                      </c:pt>
                    </c:numCache>
                  </c:numRef>
                </c:val>
                <c:smooth val="0"/>
                <c:extLst>
                  <c:ext xmlns:c16="http://schemas.microsoft.com/office/drawing/2014/chart" uri="{C3380CC4-5D6E-409C-BE32-E72D297353CC}">
                    <c16:uniqueId val="{00000003-5CEF-43F0-9035-B7E80AD71A2F}"/>
                  </c:ext>
                </c:extLst>
              </c15:ser>
            </c15:filteredLineSeries>
          </c:ext>
        </c:extLst>
      </c:lineChart>
      <c:catAx>
        <c:axId val="1105390816"/>
        <c:scaling>
          <c:orientation val="minMax"/>
        </c:scaling>
        <c:delete val="0"/>
        <c:axPos val="b"/>
        <c:numFmt formatCode="General" sourceLinked="1"/>
        <c:majorTickMark val="none"/>
        <c:minorTickMark val="none"/>
        <c:tickLblPos val="low"/>
        <c:spPr>
          <a:noFill/>
          <a:ln w="9525" cap="flat" cmpd="sng" algn="ctr">
            <a:solidFill>
              <a:sysClr val="windowText" lastClr="000000"/>
            </a:solidFill>
            <a:round/>
          </a:ln>
          <a:effectLst/>
        </c:spPr>
        <c:txPr>
          <a:bodyPr rot="-60000000" spcFirstLastPara="1" vertOverflow="ellipsis" vert="horz" wrap="square" anchor="ctr" anchorCtr="0"/>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105393728"/>
        <c:crosses val="autoZero"/>
        <c:auto val="1"/>
        <c:lblAlgn val="ctr"/>
        <c:lblOffset val="100"/>
        <c:noMultiLvlLbl val="0"/>
      </c:catAx>
      <c:valAx>
        <c:axId val="1105393728"/>
        <c:scaling>
          <c:orientation val="minMax"/>
        </c:scaling>
        <c:delete val="0"/>
        <c:axPos val="l"/>
        <c:title>
          <c:tx>
            <c:rich>
              <a:bodyPr rot="-54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800">
                    <a:latin typeface="Arial" panose="020B0604020202020204" pitchFamily="34" charset="0"/>
                    <a:cs typeface="Arial" panose="020B0604020202020204" pitchFamily="34" charset="0"/>
                  </a:rPr>
                  <a:t>Percent</a:t>
                </a:r>
              </a:p>
            </c:rich>
          </c:tx>
          <c:overlay val="0"/>
          <c:spPr>
            <a:noFill/>
            <a:ln>
              <a:noFill/>
            </a:ln>
            <a:effectLst/>
          </c:spPr>
          <c:txPr>
            <a:bodyPr rot="-54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in"/>
        <c:minorTickMark val="none"/>
        <c:tickLblPos val="nextTo"/>
        <c:spPr>
          <a:noFill/>
          <a:ln>
            <a:solidFill>
              <a:sysClr val="windowText" lastClr="000000"/>
            </a:solid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105390816"/>
        <c:crosses val="autoZero"/>
        <c:crossBetween val="between"/>
      </c:valAx>
      <c:spPr>
        <a:noFill/>
        <a:ln>
          <a:noFill/>
        </a:ln>
        <a:effectLst/>
      </c:spPr>
    </c:plotArea>
    <c:legend>
      <c:legendPos val="t"/>
      <c:layout>
        <c:manualLayout>
          <c:xMode val="edge"/>
          <c:yMode val="edge"/>
          <c:x val="8.3371444099790554E-2"/>
          <c:y val="2.514685664291964E-2"/>
          <c:w val="0.88075538853097912"/>
          <c:h val="0.1881652293463317"/>
        </c:manualLayout>
      </c:layout>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45238333292581E-2"/>
          <c:y val="0.14605175075888305"/>
          <c:w val="0.87472774031176748"/>
          <c:h val="0.76006752689966228"/>
        </c:manualLayout>
      </c:layout>
      <c:lineChart>
        <c:grouping val="standard"/>
        <c:varyColors val="0"/>
        <c:ser>
          <c:idx val="0"/>
          <c:order val="0"/>
          <c:spPr>
            <a:ln w="28575" cap="rnd">
              <a:noFill/>
              <a:round/>
            </a:ln>
            <a:effectLst/>
          </c:spPr>
          <c:marker>
            <c:symbol val="circle"/>
            <c:size val="7"/>
            <c:spPr>
              <a:solidFill>
                <a:schemeClr val="accent1"/>
              </a:solidFill>
              <a:ln w="9525">
                <a:solidFill>
                  <a:schemeClr val="accent1"/>
                </a:solidFill>
              </a:ln>
              <a:effectLst/>
            </c:spPr>
          </c:marker>
          <c:dPt>
            <c:idx val="0"/>
            <c:marker>
              <c:symbol val="circle"/>
              <c:size val="7"/>
              <c:spPr>
                <a:solidFill>
                  <a:srgbClr val="002060"/>
                </a:solidFill>
                <a:ln w="9525">
                  <a:solidFill>
                    <a:srgbClr val="001E60"/>
                  </a:solidFill>
                </a:ln>
                <a:effectLst/>
              </c:spPr>
            </c:marker>
            <c:bubble3D val="0"/>
            <c:extLst>
              <c:ext xmlns:c16="http://schemas.microsoft.com/office/drawing/2014/chart" uri="{C3380CC4-5D6E-409C-BE32-E72D297353CC}">
                <c16:uniqueId val="{00000000-5D45-4A54-8713-CB1B741E7B9F}"/>
              </c:ext>
            </c:extLst>
          </c:dPt>
          <c:dPt>
            <c:idx val="1"/>
            <c:marker>
              <c:symbol val="circle"/>
              <c:size val="7"/>
              <c:spPr>
                <a:solidFill>
                  <a:srgbClr val="7F7F7F"/>
                </a:solidFill>
                <a:ln w="9525">
                  <a:solidFill>
                    <a:srgbClr val="7F7F7F"/>
                  </a:solidFill>
                </a:ln>
                <a:effectLst/>
              </c:spPr>
            </c:marker>
            <c:bubble3D val="0"/>
            <c:extLst>
              <c:ext xmlns:c16="http://schemas.microsoft.com/office/drawing/2014/chart" uri="{C3380CC4-5D6E-409C-BE32-E72D297353CC}">
                <c16:uniqueId val="{00000001-5D45-4A54-8713-CB1B741E7B9F}"/>
              </c:ext>
            </c:extLst>
          </c:dPt>
          <c:dPt>
            <c:idx val="2"/>
            <c:marker>
              <c:symbol val="circle"/>
              <c:size val="7"/>
              <c:spPr>
                <a:solidFill>
                  <a:srgbClr val="FF0000"/>
                </a:solidFill>
                <a:ln w="9525">
                  <a:solidFill>
                    <a:srgbClr val="FF0000"/>
                  </a:solidFill>
                </a:ln>
                <a:effectLst/>
              </c:spPr>
            </c:marker>
            <c:bubble3D val="0"/>
            <c:extLst>
              <c:ext xmlns:c16="http://schemas.microsoft.com/office/drawing/2014/chart" uri="{C3380CC4-5D6E-409C-BE32-E72D297353CC}">
                <c16:uniqueId val="{00000002-5D45-4A54-8713-CB1B741E7B9F}"/>
              </c:ext>
            </c:extLst>
          </c:dPt>
          <c:dPt>
            <c:idx val="3"/>
            <c:marker>
              <c:symbol val="circle"/>
              <c:size val="7"/>
              <c:spPr>
                <a:solidFill>
                  <a:srgbClr val="002060"/>
                </a:solidFill>
                <a:ln w="9525">
                  <a:solidFill>
                    <a:srgbClr val="001E60"/>
                  </a:solidFill>
                </a:ln>
                <a:effectLst/>
              </c:spPr>
            </c:marker>
            <c:bubble3D val="0"/>
            <c:extLst>
              <c:ext xmlns:c16="http://schemas.microsoft.com/office/drawing/2014/chart" uri="{C3380CC4-5D6E-409C-BE32-E72D297353CC}">
                <c16:uniqueId val="{00000003-5D45-4A54-8713-CB1B741E7B9F}"/>
              </c:ext>
            </c:extLst>
          </c:dPt>
          <c:dPt>
            <c:idx val="4"/>
            <c:marker>
              <c:symbol val="circle"/>
              <c:size val="7"/>
              <c:spPr>
                <a:solidFill>
                  <a:srgbClr val="7F7F7F"/>
                </a:solidFill>
                <a:ln w="9525">
                  <a:solidFill>
                    <a:srgbClr val="7F7F7F"/>
                  </a:solidFill>
                </a:ln>
                <a:effectLst/>
              </c:spPr>
            </c:marker>
            <c:bubble3D val="0"/>
            <c:extLst>
              <c:ext xmlns:c16="http://schemas.microsoft.com/office/drawing/2014/chart" uri="{C3380CC4-5D6E-409C-BE32-E72D297353CC}">
                <c16:uniqueId val="{00000004-5D45-4A54-8713-CB1B741E7B9F}"/>
              </c:ext>
            </c:extLst>
          </c:dPt>
          <c:dPt>
            <c:idx val="5"/>
            <c:marker>
              <c:symbol val="circle"/>
              <c:size val="7"/>
              <c:spPr>
                <a:solidFill>
                  <a:srgbClr val="FF0000"/>
                </a:solidFill>
                <a:ln w="9525">
                  <a:solidFill>
                    <a:srgbClr val="FF0000"/>
                  </a:solidFill>
                </a:ln>
                <a:effectLst/>
              </c:spPr>
            </c:marker>
            <c:bubble3D val="0"/>
            <c:extLst>
              <c:ext xmlns:c16="http://schemas.microsoft.com/office/drawing/2014/chart" uri="{C3380CC4-5D6E-409C-BE32-E72D297353CC}">
                <c16:uniqueId val="{00000005-5D45-4A54-8713-CB1B741E7B9F}"/>
              </c:ext>
            </c:extLst>
          </c:dPt>
          <c:dPt>
            <c:idx val="6"/>
            <c:marker>
              <c:symbol val="circle"/>
              <c:size val="7"/>
              <c:spPr>
                <a:solidFill>
                  <a:srgbClr val="001E60"/>
                </a:solidFill>
                <a:ln w="9525">
                  <a:solidFill>
                    <a:srgbClr val="001E60"/>
                  </a:solidFill>
                </a:ln>
                <a:effectLst/>
              </c:spPr>
            </c:marker>
            <c:bubble3D val="0"/>
            <c:extLst>
              <c:ext xmlns:c16="http://schemas.microsoft.com/office/drawing/2014/chart" uri="{C3380CC4-5D6E-409C-BE32-E72D297353CC}">
                <c16:uniqueId val="{00000006-5D45-4A54-8713-CB1B741E7B9F}"/>
              </c:ext>
            </c:extLst>
          </c:dPt>
          <c:dPt>
            <c:idx val="7"/>
            <c:marker>
              <c:symbol val="circle"/>
              <c:size val="7"/>
              <c:spPr>
                <a:solidFill>
                  <a:srgbClr val="7F7F7F"/>
                </a:solidFill>
                <a:ln w="9525">
                  <a:solidFill>
                    <a:srgbClr val="7F7F7F"/>
                  </a:solidFill>
                </a:ln>
                <a:effectLst/>
              </c:spPr>
            </c:marker>
            <c:bubble3D val="0"/>
            <c:extLst>
              <c:ext xmlns:c16="http://schemas.microsoft.com/office/drawing/2014/chart" uri="{C3380CC4-5D6E-409C-BE32-E72D297353CC}">
                <c16:uniqueId val="{00000007-5D45-4A54-8713-CB1B741E7B9F}"/>
              </c:ext>
            </c:extLst>
          </c:dPt>
          <c:errBars>
            <c:errDir val="y"/>
            <c:errBarType val="both"/>
            <c:errValType val="cust"/>
            <c:noEndCap val="0"/>
            <c:plus>
              <c:numRef>
                <c:f>'Peak IR Inflation GDP'!$O$13:$V$13</c:f>
                <c:numCache>
                  <c:formatCode>General</c:formatCode>
                  <c:ptCount val="8"/>
                  <c:pt idx="0">
                    <c:v>0.21330893870232687</c:v>
                  </c:pt>
                  <c:pt idx="1">
                    <c:v>0.63082627892802279</c:v>
                  </c:pt>
                  <c:pt idx="2">
                    <c:v>8.1211969342405418E-2</c:v>
                  </c:pt>
                  <c:pt idx="3">
                    <c:v>8.0314311402533145E-2</c:v>
                  </c:pt>
                  <c:pt idx="4">
                    <c:v>0.52854511665367043</c:v>
                  </c:pt>
                  <c:pt idx="5">
                    <c:v>7.57403861013735E-2</c:v>
                  </c:pt>
                  <c:pt idx="6">
                    <c:v>6.1490563240471197E-2</c:v>
                  </c:pt>
                  <c:pt idx="7">
                    <c:v>1.1055443743018665</c:v>
                  </c:pt>
                </c:numCache>
              </c:numRef>
            </c:plus>
            <c:minus>
              <c:numRef>
                <c:f>'Peak IR Inflation GDP'!$O$14:$V$14</c:f>
                <c:numCache>
                  <c:formatCode>General</c:formatCode>
                  <c:ptCount val="8"/>
                  <c:pt idx="0">
                    <c:v>0.12984723127592623</c:v>
                  </c:pt>
                  <c:pt idx="1">
                    <c:v>0.51362243757535209</c:v>
                  </c:pt>
                  <c:pt idx="2">
                    <c:v>0.10044765443209719</c:v>
                  </c:pt>
                  <c:pt idx="3">
                    <c:v>0.19994206366809353</c:v>
                  </c:pt>
                  <c:pt idx="4">
                    <c:v>0.58285790937574367</c:v>
                  </c:pt>
                  <c:pt idx="5">
                    <c:v>0.13246147062244623</c:v>
                  </c:pt>
                  <c:pt idx="6">
                    <c:v>0.27103575579676731</c:v>
                  </c:pt>
                  <c:pt idx="7">
                    <c:v>0.22567857062093633</c:v>
                  </c:pt>
                </c:numCache>
              </c:numRef>
            </c:minus>
            <c:spPr>
              <a:noFill/>
              <a:ln w="9525" cap="flat" cmpd="sng" algn="ctr">
                <a:solidFill>
                  <a:schemeClr val="tx1">
                    <a:lumMod val="65000"/>
                    <a:lumOff val="35000"/>
                  </a:schemeClr>
                </a:solidFill>
                <a:round/>
              </a:ln>
              <a:effectLst/>
            </c:spPr>
          </c:errBars>
          <c:cat>
            <c:multiLvlStrRef>
              <c:f>'Peak IR Inflation GDP'!$O$2:$V$3</c:f>
              <c:multiLvlStrCache>
                <c:ptCount val="8"/>
                <c:lvl>
                  <c:pt idx="0">
                    <c:v>F</c:v>
                  </c:pt>
                  <c:pt idx="1">
                    <c:v>MP</c:v>
                  </c:pt>
                  <c:pt idx="2">
                    <c:v>CP</c:v>
                  </c:pt>
                  <c:pt idx="3">
                    <c:v>F</c:v>
                  </c:pt>
                  <c:pt idx="4">
                    <c:v>MP</c:v>
                  </c:pt>
                  <c:pt idx="5">
                    <c:v>CP</c:v>
                  </c:pt>
                  <c:pt idx="6">
                    <c:v>F</c:v>
                  </c:pt>
                  <c:pt idx="7">
                    <c:v>MP</c:v>
                  </c:pt>
                </c:lvl>
                <c:lvl>
                  <c:pt idx="0">
                    <c:v>Inflation</c:v>
                  </c:pt>
                  <c:pt idx="3">
                    <c:v>GDP</c:v>
                  </c:pt>
                  <c:pt idx="6">
                    <c:v>Exchange rate</c:v>
                  </c:pt>
                </c:lvl>
              </c:multiLvlStrCache>
            </c:multiLvlStrRef>
          </c:cat>
          <c:val>
            <c:numRef>
              <c:f>'Peak IR Inflation GDP'!$O$4:$V$4</c:f>
              <c:numCache>
                <c:formatCode>General</c:formatCode>
                <c:ptCount val="8"/>
                <c:pt idx="0">
                  <c:v>-0.64158802152094219</c:v>
                </c:pt>
                <c:pt idx="1">
                  <c:v>-0.86193192921666151</c:v>
                </c:pt>
                <c:pt idx="2">
                  <c:v>-0.14433840945950377</c:v>
                </c:pt>
                <c:pt idx="3">
                  <c:v>-0.4111834088099694</c:v>
                </c:pt>
                <c:pt idx="4">
                  <c:v>-0.64810043863254563</c:v>
                </c:pt>
                <c:pt idx="5">
                  <c:v>-0.12735131279484502</c:v>
                </c:pt>
                <c:pt idx="6">
                  <c:v>-1.2246592665175888</c:v>
                </c:pt>
                <c:pt idx="7">
                  <c:v>-1.7736721824295596</c:v>
                </c:pt>
              </c:numCache>
            </c:numRef>
          </c:val>
          <c:smooth val="0"/>
          <c:extLst>
            <c:ext xmlns:c16="http://schemas.microsoft.com/office/drawing/2014/chart" uri="{C3380CC4-5D6E-409C-BE32-E72D297353CC}">
              <c16:uniqueId val="{00000008-5D45-4A54-8713-CB1B741E7B9F}"/>
            </c:ext>
          </c:extLst>
        </c:ser>
        <c:dLbls>
          <c:showLegendKey val="0"/>
          <c:showVal val="0"/>
          <c:showCatName val="0"/>
          <c:showSerName val="0"/>
          <c:showPercent val="0"/>
          <c:showBubbleSize val="0"/>
        </c:dLbls>
        <c:marker val="1"/>
        <c:smooth val="0"/>
        <c:axId val="1728737087"/>
        <c:axId val="1728728767"/>
      </c:lineChart>
      <c:catAx>
        <c:axId val="1728737087"/>
        <c:scaling>
          <c:orientation val="minMax"/>
        </c:scaling>
        <c:delete val="0"/>
        <c:axPos val="b"/>
        <c:numFmt formatCode="General" sourceLinked="1"/>
        <c:majorTickMark val="none"/>
        <c:minorTickMark val="none"/>
        <c:tickLblPos val="high"/>
        <c:spPr>
          <a:noFill/>
          <a:ln w="317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n-US"/>
          </a:p>
        </c:txPr>
        <c:crossAx val="1728728767"/>
        <c:crosses val="autoZero"/>
        <c:auto val="1"/>
        <c:lblAlgn val="ctr"/>
        <c:lblOffset val="100"/>
        <c:noMultiLvlLbl val="0"/>
      </c:catAx>
      <c:valAx>
        <c:axId val="1728728767"/>
        <c:scaling>
          <c:orientation val="minMax"/>
          <c:min val="-2"/>
        </c:scaling>
        <c:delete val="0"/>
        <c:axPos val="l"/>
        <c:numFmt formatCode="#,##0.0" sourceLinked="0"/>
        <c:majorTickMark val="in"/>
        <c:minorTickMark val="none"/>
        <c:tickLblPos val="nextTo"/>
        <c:spPr>
          <a:noFill/>
          <a:ln w="3175">
            <a:solidFill>
              <a:schemeClr val="tx1"/>
            </a:solid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n-US"/>
          </a:p>
        </c:txPr>
        <c:crossAx val="1728737087"/>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'2.10'!$Q$3</c:f>
              <c:strCache>
                <c:ptCount val="1"/>
                <c:pt idx="0">
                  <c:v>Average inflation (deviation from estimated target)</c:v>
                </c:pt>
              </c:strCache>
            </c:strRef>
          </c:tx>
          <c:spPr>
            <a:solidFill>
              <a:srgbClr val="002060"/>
            </a:solidFill>
            <a:ln>
              <a:noFill/>
            </a:ln>
            <a:effectLst/>
          </c:spPr>
          <c:invertIfNegative val="0"/>
          <c:cat>
            <c:strRef>
              <c:f>'2.10'!$O$4:$O$6</c:f>
              <c:strCache>
                <c:ptCount val="3"/>
                <c:pt idx="0">
                  <c:v>F</c:v>
                </c:pt>
                <c:pt idx="1">
                  <c:v>MP</c:v>
                </c:pt>
                <c:pt idx="2">
                  <c:v>CP</c:v>
                </c:pt>
              </c:strCache>
            </c:strRef>
          </c:cat>
          <c:val>
            <c:numRef>
              <c:f>'2.10'!$Q$4:$Q$6</c:f>
              <c:numCache>
                <c:formatCode>General</c:formatCode>
                <c:ptCount val="3"/>
                <c:pt idx="0">
                  <c:v>8.0436722160511493</c:v>
                </c:pt>
                <c:pt idx="1">
                  <c:v>3.3943566516296197</c:v>
                </c:pt>
                <c:pt idx="2">
                  <c:v>0.97314806772487761</c:v>
                </c:pt>
              </c:numCache>
            </c:numRef>
          </c:val>
          <c:extLst>
            <c:ext xmlns:c16="http://schemas.microsoft.com/office/drawing/2014/chart" uri="{C3380CC4-5D6E-409C-BE32-E72D297353CC}">
              <c16:uniqueId val="{00000000-E018-44B1-9396-B8E5F13BBD2F}"/>
            </c:ext>
          </c:extLst>
        </c:ser>
        <c:dLbls>
          <c:showLegendKey val="0"/>
          <c:showVal val="0"/>
          <c:showCatName val="0"/>
          <c:showSerName val="0"/>
          <c:showPercent val="0"/>
          <c:showBubbleSize val="0"/>
        </c:dLbls>
        <c:gapWidth val="150"/>
        <c:axId val="1566590512"/>
        <c:axId val="1566591760"/>
      </c:barChart>
      <c:lineChart>
        <c:grouping val="standard"/>
        <c:varyColors val="0"/>
        <c:ser>
          <c:idx val="1"/>
          <c:order val="1"/>
          <c:tx>
            <c:strRef>
              <c:f>'2.10'!$R$3</c:f>
              <c:strCache>
                <c:ptCount val="1"/>
                <c:pt idx="0">
                  <c:v>Estimated inflation without higher policy rates</c:v>
                </c:pt>
              </c:strCache>
            </c:strRef>
          </c:tx>
          <c:spPr>
            <a:ln w="28575" cap="rnd">
              <a:noFill/>
              <a:round/>
            </a:ln>
            <a:effectLst/>
          </c:spPr>
          <c:marker>
            <c:symbol val="circle"/>
            <c:size val="5"/>
            <c:spPr>
              <a:solidFill>
                <a:srgbClr val="7F7F7F"/>
              </a:solidFill>
              <a:ln w="9525">
                <a:solidFill>
                  <a:srgbClr val="7F7F7F"/>
                </a:solidFill>
              </a:ln>
              <a:effectLst/>
            </c:spPr>
          </c:marker>
          <c:errBars>
            <c:errDir val="y"/>
            <c:errBarType val="both"/>
            <c:errValType val="cust"/>
            <c:noEndCap val="0"/>
            <c:plus>
              <c:numRef>
                <c:f>'2.10'!$V$4:$V$6</c:f>
                <c:numCache>
                  <c:formatCode>General</c:formatCode>
                  <c:ptCount val="3"/>
                  <c:pt idx="0">
                    <c:v>2.3834957022299417</c:v>
                  </c:pt>
                  <c:pt idx="1">
                    <c:v>1.0056112080625237</c:v>
                  </c:pt>
                  <c:pt idx="2">
                    <c:v>0.53735248853757267</c:v>
                  </c:pt>
                </c:numCache>
              </c:numRef>
            </c:plus>
            <c:minus>
              <c:numRef>
                <c:f>'2.10'!$U$4:$U$6</c:f>
                <c:numCache>
                  <c:formatCode>General</c:formatCode>
                  <c:ptCount val="3"/>
                  <c:pt idx="0">
                    <c:v>1.6486135570174554</c:v>
                  </c:pt>
                  <c:pt idx="1">
                    <c:v>1.627243358954737</c:v>
                  </c:pt>
                  <c:pt idx="2">
                    <c:v>1.0227668810342121</c:v>
                  </c:pt>
                </c:numCache>
              </c:numRef>
            </c:minus>
            <c:spPr>
              <a:noFill/>
              <a:ln w="9525" cap="flat" cmpd="sng" algn="ctr">
                <a:solidFill>
                  <a:schemeClr val="tx1">
                    <a:lumMod val="65000"/>
                    <a:lumOff val="35000"/>
                  </a:schemeClr>
                </a:solidFill>
                <a:round/>
              </a:ln>
              <a:effectLst/>
            </c:spPr>
          </c:errBars>
          <c:cat>
            <c:strRef>
              <c:f>'2.10'!$O$4:$O$6</c:f>
              <c:strCache>
                <c:ptCount val="3"/>
                <c:pt idx="0">
                  <c:v>F</c:v>
                </c:pt>
                <c:pt idx="1">
                  <c:v>MP</c:v>
                </c:pt>
                <c:pt idx="2">
                  <c:v>CP</c:v>
                </c:pt>
              </c:strCache>
            </c:strRef>
          </c:cat>
          <c:val>
            <c:numRef>
              <c:f>'2.10'!$R$4:$R$6</c:f>
              <c:numCache>
                <c:formatCode>General</c:formatCode>
                <c:ptCount val="3"/>
                <c:pt idx="0">
                  <c:v>10.277125616058461</c:v>
                </c:pt>
                <c:pt idx="1">
                  <c:v>5.0880598936809314</c:v>
                </c:pt>
                <c:pt idx="2">
                  <c:v>1.8609987119254885</c:v>
                </c:pt>
              </c:numCache>
            </c:numRef>
          </c:val>
          <c:smooth val="0"/>
          <c:extLst>
            <c:ext xmlns:c16="http://schemas.microsoft.com/office/drawing/2014/chart" uri="{C3380CC4-5D6E-409C-BE32-E72D297353CC}">
              <c16:uniqueId val="{00000001-E018-44B1-9396-B8E5F13BBD2F}"/>
            </c:ext>
          </c:extLst>
        </c:ser>
        <c:dLbls>
          <c:showLegendKey val="0"/>
          <c:showVal val="0"/>
          <c:showCatName val="0"/>
          <c:showSerName val="0"/>
          <c:showPercent val="0"/>
          <c:showBubbleSize val="0"/>
        </c:dLbls>
        <c:marker val="1"/>
        <c:smooth val="0"/>
        <c:axId val="1566590512"/>
        <c:axId val="1566591760"/>
      </c:lineChart>
      <c:catAx>
        <c:axId val="156659051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566591760"/>
        <c:crosses val="autoZero"/>
        <c:auto val="1"/>
        <c:lblAlgn val="ctr"/>
        <c:lblOffset val="100"/>
        <c:noMultiLvlLbl val="0"/>
      </c:catAx>
      <c:valAx>
        <c:axId val="1566591760"/>
        <c:scaling>
          <c:orientation val="minMax"/>
        </c:scaling>
        <c:delete val="0"/>
        <c:axPos val="l"/>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566590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275903944842715"/>
          <c:y val="6.2616509636685774E-2"/>
          <c:w val="0.80239256473537823"/>
          <c:h val="0.82616282729061219"/>
        </c:manualLayout>
      </c:layout>
      <c:scatterChart>
        <c:scatterStyle val="lineMarker"/>
        <c:varyColors val="0"/>
        <c:ser>
          <c:idx val="0"/>
          <c:order val="0"/>
          <c:tx>
            <c:strRef>
              <c:f>'FCI1'!$W$22</c:f>
              <c:strCache>
                <c:ptCount val="1"/>
                <c:pt idx="0">
                  <c:v>change</c:v>
                </c:pt>
              </c:strCache>
            </c:strRef>
          </c:tx>
          <c:spPr>
            <a:ln w="25400" cap="rnd">
              <a:noFill/>
              <a:round/>
            </a:ln>
            <a:effectLst/>
          </c:spPr>
          <c:marker>
            <c:symbol val="circle"/>
            <c:size val="8"/>
            <c:spPr>
              <a:solidFill>
                <a:srgbClr val="002060"/>
              </a:solidFill>
              <a:ln w="9525">
                <a:noFill/>
              </a:ln>
              <a:effectLst/>
            </c:spPr>
          </c:marker>
          <c:dLbls>
            <c:dLbl>
              <c:idx val="0"/>
              <c:tx>
                <c:strRef>
                  <c:f>'FCI1'!$O$23</c:f>
                  <c:strCache>
                    <c:ptCount val="1"/>
                    <c:pt idx="0">
                      <c:v>ARM</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{98BC6CB0-586F-7946-ABA0-57524E200CBD}</c15:txfldGUID>
                      <c15:f>'FCI1'!$O$23</c15:f>
                      <c15:dlblFieldTableCache>
                        <c:ptCount val="1"/>
                        <c:pt idx="0">
                          <c:v>ARM</c:v>
                        </c:pt>
                      </c15:dlblFieldTableCache>
                    </c15:dlblFTEntry>
                  </c15:dlblFieldTable>
                  <c15:showDataLabelsRange val="0"/>
                </c:ext>
                <c:ext xmlns:c16="http://schemas.microsoft.com/office/drawing/2014/chart" uri="{C3380CC4-5D6E-409C-BE32-E72D297353CC}">
                  <c16:uniqueId val="{00000000-B42E-480A-B902-57EC1EF246CC}"/>
                </c:ext>
              </c:extLst>
            </c:dLbl>
            <c:dLbl>
              <c:idx val="1"/>
              <c:tx>
                <c:strRef>
                  <c:f>'FCI1'!$O$24</c:f>
                  <c:strCache>
                    <c:ptCount val="1"/>
                    <c:pt idx="0">
                      <c:v>EGY</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{8E38369D-9F47-194F-BAD4-A86788E637DA}</c15:txfldGUID>
                      <c15:f>'FCI1'!$O$24</c15:f>
                      <c15:dlblFieldTableCache>
                        <c:ptCount val="1"/>
                        <c:pt idx="0">
                          <c:v>EGY</c:v>
                        </c:pt>
                      </c15:dlblFieldTableCache>
                    </c15:dlblFTEntry>
                  </c15:dlblFieldTable>
                  <c15:showDataLabelsRange val="0"/>
                </c:ext>
                <c:ext xmlns:c16="http://schemas.microsoft.com/office/drawing/2014/chart" uri="{C3380CC4-5D6E-409C-BE32-E72D297353CC}">
                  <c16:uniqueId val="{00000001-B42E-480A-B902-57EC1EF246CC}"/>
                </c:ext>
              </c:extLst>
            </c:dLbl>
            <c:dLbl>
              <c:idx val="2"/>
              <c:tx>
                <c:strRef>
                  <c:f>'FCI1'!$O$25</c:f>
                  <c:strCache>
                    <c:ptCount val="1"/>
                    <c:pt idx="0">
                      <c:v>GEO</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{C3B5EA6F-C22A-EF4A-B6C8-3B8413D2173A}</c15:txfldGUID>
                      <c15:f>'FCI1'!$O$25</c15:f>
                      <c15:dlblFieldTableCache>
                        <c:ptCount val="1"/>
                        <c:pt idx="0">
                          <c:v>GEO</c:v>
                        </c:pt>
                      </c15:dlblFieldTableCache>
                    </c15:dlblFTEntry>
                  </c15:dlblFieldTable>
                  <c15:showDataLabelsRange val="0"/>
                </c:ext>
                <c:ext xmlns:c16="http://schemas.microsoft.com/office/drawing/2014/chart" uri="{C3380CC4-5D6E-409C-BE32-E72D297353CC}">
                  <c16:uniqueId val="{00000002-B42E-480A-B902-57EC1EF246CC}"/>
                </c:ext>
              </c:extLst>
            </c:dLbl>
            <c:dLbl>
              <c:idx val="3"/>
              <c:tx>
                <c:strRef>
                  <c:f>'FCI1'!$O$26</c:f>
                  <c:strCache>
                    <c:ptCount val="1"/>
                    <c:pt idx="0">
                      <c:v>JOR</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{F80A807D-1CB1-4D43-97AE-56D56815F4AB}</c15:txfldGUID>
                      <c15:f>'FCI1'!$O$26</c15:f>
                      <c15:dlblFieldTableCache>
                        <c:ptCount val="1"/>
                        <c:pt idx="0">
                          <c:v>JOR</c:v>
                        </c:pt>
                      </c15:dlblFieldTableCache>
                    </c15:dlblFTEntry>
                  </c15:dlblFieldTable>
                  <c15:showDataLabelsRange val="0"/>
                </c:ext>
                <c:ext xmlns:c16="http://schemas.microsoft.com/office/drawing/2014/chart" uri="{C3380CC4-5D6E-409C-BE32-E72D297353CC}">
                  <c16:uniqueId val="{00000003-B42E-480A-B902-57EC1EF246CC}"/>
                </c:ext>
              </c:extLst>
            </c:dLbl>
            <c:dLbl>
              <c:idx val="4"/>
              <c:tx>
                <c:strRef>
                  <c:f>'FCI1'!$O$27</c:f>
                  <c:strCache>
                    <c:ptCount val="1"/>
                    <c:pt idx="0">
                      <c:v>KAZ</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{9A44ACDF-FAF3-5241-9D0F-4B24DF3E2624}</c15:txfldGUID>
                      <c15:f>'FCI1'!$O$27</c15:f>
                      <c15:dlblFieldTableCache>
                        <c:ptCount val="1"/>
                        <c:pt idx="0">
                          <c:v>KAZ</c:v>
                        </c:pt>
                      </c15:dlblFieldTableCache>
                    </c15:dlblFTEntry>
                  </c15:dlblFieldTable>
                  <c15:showDataLabelsRange val="0"/>
                </c:ext>
                <c:ext xmlns:c16="http://schemas.microsoft.com/office/drawing/2014/chart" uri="{C3380CC4-5D6E-409C-BE32-E72D297353CC}">
                  <c16:uniqueId val="{00000004-B42E-480A-B902-57EC1EF246CC}"/>
                </c:ext>
              </c:extLst>
            </c:dLbl>
            <c:dLbl>
              <c:idx val="5"/>
              <c:tx>
                <c:strRef>
                  <c:f>'FCI1'!$O$28</c:f>
                  <c:strCache>
                    <c:ptCount val="1"/>
                    <c:pt idx="0">
                      <c:v>KWT</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{40A58D58-9B5D-0943-B2F9-3568C35DA069}</c15:txfldGUID>
                      <c15:f>'FCI1'!$O$28</c15:f>
                      <c15:dlblFieldTableCache>
                        <c:ptCount val="1"/>
                        <c:pt idx="0">
                          <c:v>KWT</c:v>
                        </c:pt>
                      </c15:dlblFieldTableCache>
                    </c15:dlblFTEntry>
                  </c15:dlblFieldTable>
                  <c15:showDataLabelsRange val="0"/>
                </c:ext>
                <c:ext xmlns:c16="http://schemas.microsoft.com/office/drawing/2014/chart" uri="{C3380CC4-5D6E-409C-BE32-E72D297353CC}">
                  <c16:uniqueId val="{00000005-B42E-480A-B902-57EC1EF246CC}"/>
                </c:ext>
              </c:extLst>
            </c:dLbl>
            <c:dLbl>
              <c:idx val="6"/>
              <c:tx>
                <c:strRef>
                  <c:f>'FCI1'!$O$29</c:f>
                  <c:strCache>
                    <c:ptCount val="1"/>
                    <c:pt idx="0">
                      <c:v>MAR</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{F02EBE7B-F2F0-5249-BD2E-7EDA8D55ECBC}</c15:txfldGUID>
                      <c15:f>'FCI1'!$O$29</c15:f>
                      <c15:dlblFieldTableCache>
                        <c:ptCount val="1"/>
                        <c:pt idx="0">
                          <c:v>MAR</c:v>
                        </c:pt>
                      </c15:dlblFieldTableCache>
                    </c15:dlblFTEntry>
                  </c15:dlblFieldTable>
                  <c15:showDataLabelsRange val="0"/>
                </c:ext>
                <c:ext xmlns:c16="http://schemas.microsoft.com/office/drawing/2014/chart" uri="{C3380CC4-5D6E-409C-BE32-E72D297353CC}">
                  <c16:uniqueId val="{00000006-B42E-480A-B902-57EC1EF246CC}"/>
                </c:ext>
              </c:extLst>
            </c:dLbl>
            <c:dLbl>
              <c:idx val="7"/>
              <c:tx>
                <c:strRef>
                  <c:f>'FCI1'!$O$30</c:f>
                  <c:strCache>
                    <c:ptCount val="1"/>
                    <c:pt idx="0">
                      <c:v>OMN</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{A3E3443D-8885-DD40-BB3C-8E33B536A306}</c15:txfldGUID>
                      <c15:f>'FCI1'!$O$30</c15:f>
                      <c15:dlblFieldTableCache>
                        <c:ptCount val="1"/>
                        <c:pt idx="0">
                          <c:v>OMN</c:v>
                        </c:pt>
                      </c15:dlblFieldTableCache>
                    </c15:dlblFTEntry>
                  </c15:dlblFieldTable>
                  <c15:showDataLabelsRange val="0"/>
                </c:ext>
                <c:ext xmlns:c16="http://schemas.microsoft.com/office/drawing/2014/chart" uri="{C3380CC4-5D6E-409C-BE32-E72D297353CC}">
                  <c16:uniqueId val="{00000007-B42E-480A-B902-57EC1EF246CC}"/>
                </c:ext>
              </c:extLst>
            </c:dLbl>
            <c:dLbl>
              <c:idx val="8"/>
              <c:tx>
                <c:strRef>
                  <c:f>'FCI1'!$O$31</c:f>
                  <c:strCache>
                    <c:ptCount val="1"/>
                    <c:pt idx="0">
                      <c:v>PAK</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{4A8D7955-36E4-5943-A192-3C91983EF5C0}</c15:txfldGUID>
                      <c15:f>'FCI1'!$O$31</c15:f>
                      <c15:dlblFieldTableCache>
                        <c:ptCount val="1"/>
                        <c:pt idx="0">
                          <c:v>PAK</c:v>
                        </c:pt>
                      </c15:dlblFieldTableCache>
                    </c15:dlblFTEntry>
                  </c15:dlblFieldTable>
                  <c15:showDataLabelsRange val="0"/>
                </c:ext>
                <c:ext xmlns:c16="http://schemas.microsoft.com/office/drawing/2014/chart" uri="{C3380CC4-5D6E-409C-BE32-E72D297353CC}">
                  <c16:uniqueId val="{00000008-B42E-480A-B902-57EC1EF246CC}"/>
                </c:ext>
              </c:extLst>
            </c:dLbl>
            <c:dLbl>
              <c:idx val="9"/>
              <c:tx>
                <c:strRef>
                  <c:f>'FCI1'!$O$32</c:f>
                  <c:strCache>
                    <c:ptCount val="1"/>
                    <c:pt idx="0">
                      <c:v>QAT</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{DFE4AF57-9F04-A544-ADD8-A26B9D8C36C5}</c15:txfldGUID>
                      <c15:f>'FCI1'!$O$32</c15:f>
                      <c15:dlblFieldTableCache>
                        <c:ptCount val="1"/>
                        <c:pt idx="0">
                          <c:v>QAT</c:v>
                        </c:pt>
                      </c15:dlblFieldTableCache>
                    </c15:dlblFTEntry>
                  </c15:dlblFieldTable>
                  <c15:showDataLabelsRange val="0"/>
                </c:ext>
                <c:ext xmlns:c16="http://schemas.microsoft.com/office/drawing/2014/chart" uri="{C3380CC4-5D6E-409C-BE32-E72D297353CC}">
                  <c16:uniqueId val="{00000009-B42E-480A-B902-57EC1EF246CC}"/>
                </c:ext>
              </c:extLst>
            </c:dLbl>
            <c:dLbl>
              <c:idx val="10"/>
              <c:layout>
                <c:manualLayout>
                  <c:x val="-0.1288845144356956"/>
                  <c:y val="3.472222222222222E-3"/>
                </c:manualLayout>
              </c:layout>
              <c:tx>
                <c:strRef>
                  <c:f>'FCI1'!$O$33</c:f>
                  <c:strCache>
                    <c:ptCount val="1"/>
                    <c:pt idx="0">
                      <c:v>SAU</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{7E1BC40A-F569-6643-91BF-651672948202}</c15:txfldGUID>
                      <c15:f>'FCI1'!$O$33</c15:f>
                      <c15:dlblFieldTableCache>
                        <c:ptCount val="1"/>
                        <c:pt idx="0">
                          <c:v>SAU</c:v>
                        </c:pt>
                      </c15:dlblFieldTableCache>
                    </c15:dlblFTEntry>
                  </c15:dlblFieldTable>
                  <c15:showDataLabelsRange val="0"/>
                </c:ext>
                <c:ext xmlns:c16="http://schemas.microsoft.com/office/drawing/2014/chart" uri="{C3380CC4-5D6E-409C-BE32-E72D297353CC}">
                  <c16:uniqueId val="{0000000A-B42E-480A-B902-57EC1EF246CC}"/>
                </c:ext>
              </c:extLst>
            </c:dLbl>
            <c:dLbl>
              <c:idx val="11"/>
              <c:tx>
                <c:strRef>
                  <c:f>'FCI1'!$O$34</c:f>
                  <c:strCache>
                    <c:ptCount val="1"/>
                    <c:pt idx="0">
                      <c:v>TUN</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{3A4EFDC3-8569-B044-926C-3685A5129D14}</c15:txfldGUID>
                      <c15:f>'FCI1'!$O$34</c15:f>
                      <c15:dlblFieldTableCache>
                        <c:ptCount val="1"/>
                        <c:pt idx="0">
                          <c:v>TUN</c:v>
                        </c:pt>
                      </c15:dlblFieldTableCache>
                    </c15:dlblFTEntry>
                  </c15:dlblFieldTable>
                  <c15:showDataLabelsRange val="0"/>
                </c:ext>
                <c:ext xmlns:c16="http://schemas.microsoft.com/office/drawing/2014/chart" uri="{C3380CC4-5D6E-409C-BE32-E72D297353CC}">
                  <c16:uniqueId val="{0000000B-B42E-480A-B902-57EC1EF246CC}"/>
                </c:ext>
              </c:extLst>
            </c:dLbl>
            <c:dLbl>
              <c:idx val="12"/>
              <c:layout>
                <c:manualLayout>
                  <c:x val="-2.0613456464379946E-2"/>
                  <c:y val="5.4890034892449778E-2"/>
                </c:manualLayout>
              </c:layout>
              <c:tx>
                <c:strRef>
                  <c:f>'FCI1'!$O$35</c:f>
                  <c:strCache>
                    <c:ptCount val="1"/>
                    <c:pt idx="0">
                      <c:v>KGZ</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{DD5BBB77-FAB7-9B46-9C43-826A7A5DF700}</c15:txfldGUID>
                      <c15:f>'FCI1'!$O$35</c15:f>
                      <c15:dlblFieldTableCache>
                        <c:ptCount val="1"/>
                        <c:pt idx="0">
                          <c:v>KGZ</c:v>
                        </c:pt>
                      </c15:dlblFieldTableCache>
                    </c15:dlblFTEntry>
                  </c15:dlblFieldTable>
                  <c15:showDataLabelsRange val="0"/>
                </c:ext>
                <c:ext xmlns:c16="http://schemas.microsoft.com/office/drawing/2014/chart" uri="{C3380CC4-5D6E-409C-BE32-E72D297353CC}">
                  <c16:uniqueId val="{0000000C-B42E-480A-B902-57EC1EF246CC}"/>
                </c:ext>
              </c:extLst>
            </c:dLbl>
            <c:dLbl>
              <c:idx val="13"/>
              <c:tx>
                <c:strRef>
                  <c:f>'FCI1'!$O$36</c:f>
                  <c:strCache>
                    <c:ptCount val="1"/>
                    <c:pt idx="0">
                      <c:v>UZB</c:v>
                    </c:pt>
                  </c:strCache>
                </c:strRef>
              </c:tx>
              <c:dLblPos val="r"/>
              <c:showLegendKey val="0"/>
              <c:showVal val="1"/>
              <c:showCatName val="0"/>
              <c:showSerName val="0"/>
              <c:showPercent val="0"/>
              <c:showBubbleSize val="0"/>
              <c:extLst>
                <c:ext xmlns:c15="http://schemas.microsoft.com/office/drawing/2012/chart" uri="{CE6537A1-D6FC-4f65-9D91-7224C49458BB}">
                  <c15:dlblFieldTable>
                    <c15:dlblFTEntry>
                      <c15:txfldGUID>{E8E9D3CA-028F-E349-8405-C1BE12E1352D}</c15:txfldGUID>
                      <c15:f>'FCI1'!$O$36</c15:f>
                      <c15:dlblFieldTableCache>
                        <c:ptCount val="1"/>
                        <c:pt idx="0">
                          <c:v>UZB</c:v>
                        </c:pt>
                      </c15:dlblFieldTableCache>
                    </c15:dlblFTEntry>
                  </c15:dlblFieldTable>
                  <c15:showDataLabelsRange val="0"/>
                </c:ext>
                <c:ext xmlns:c16="http://schemas.microsoft.com/office/drawing/2014/chart" uri="{C3380CC4-5D6E-409C-BE32-E72D297353CC}">
                  <c16:uniqueId val="{0000000D-B42E-480A-B902-57EC1EF246CC}"/>
                </c:ext>
              </c:extLst>
            </c:dLbl>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j-lt"/>
                    <a:ea typeface="+mn-ea"/>
                    <a:cs typeface="Arial" panose="020B0604020202020204" pitchFamily="34" charset="0"/>
                  </a:defRPr>
                </a:pPr>
                <a:endParaRPr lang="en-US"/>
              </a:p>
            </c:txPr>
            <c:dLblPos val="r"/>
            <c:showLegendKey val="0"/>
            <c:showVal val="0"/>
            <c:showCatName val="0"/>
            <c:showSerName val="0"/>
            <c:showPercent val="0"/>
            <c:showBubbleSize val="0"/>
            <c:extLst>
              <c:ext xmlns:c15="http://schemas.microsoft.com/office/drawing/2012/chart" uri="{CE6537A1-D6FC-4f65-9D91-7224C49458BB}">
                <c15:showLeaderLines val="0"/>
              </c:ext>
            </c:extLst>
          </c:dLbls>
          <c:trendline>
            <c:spPr>
              <a:ln w="19050" cap="rnd">
                <a:solidFill>
                  <a:srgbClr val="FF0000"/>
                </a:solidFill>
                <a:prstDash val="sysDot"/>
              </a:ln>
              <a:effectLst/>
            </c:spPr>
            <c:trendlineType val="linear"/>
            <c:dispRSqr val="0"/>
            <c:dispEq val="0"/>
          </c:trendline>
          <c:xVal>
            <c:numRef>
              <c:f>'FCI1'!$W$23:$W$36</c:f>
              <c:numCache>
                <c:formatCode>0.00</c:formatCode>
                <c:ptCount val="14"/>
                <c:pt idx="0">
                  <c:v>5.5</c:v>
                </c:pt>
                <c:pt idx="1">
                  <c:v>5</c:v>
                </c:pt>
                <c:pt idx="2">
                  <c:v>3</c:v>
                </c:pt>
                <c:pt idx="3" formatCode="0.000">
                  <c:v>4</c:v>
                </c:pt>
                <c:pt idx="4">
                  <c:v>7.75</c:v>
                </c:pt>
                <c:pt idx="5">
                  <c:v>2</c:v>
                </c:pt>
                <c:pt idx="6">
                  <c:v>0.5</c:v>
                </c:pt>
                <c:pt idx="7">
                  <c:v>4.274</c:v>
                </c:pt>
                <c:pt idx="8">
                  <c:v>8</c:v>
                </c:pt>
                <c:pt idx="9">
                  <c:v>4.25</c:v>
                </c:pt>
                <c:pt idx="10" formatCode="0.000">
                  <c:v>4</c:v>
                </c:pt>
                <c:pt idx="11">
                  <c:v>1</c:v>
                </c:pt>
                <c:pt idx="12">
                  <c:v>9</c:v>
                </c:pt>
                <c:pt idx="13">
                  <c:v>1</c:v>
                </c:pt>
              </c:numCache>
            </c:numRef>
          </c:xVal>
          <c:yVal>
            <c:numRef>
              <c:f>'FCI1'!$T$23:$T$36</c:f>
              <c:numCache>
                <c:formatCode>0.00</c:formatCode>
                <c:ptCount val="14"/>
                <c:pt idx="0">
                  <c:v>2.2965084314346313</c:v>
                </c:pt>
                <c:pt idx="1">
                  <c:v>1.3546980023384094</c:v>
                </c:pt>
                <c:pt idx="2">
                  <c:v>1.9573794305324554</c:v>
                </c:pt>
                <c:pt idx="3" formatCode="0.000">
                  <c:v>3.5600892305374146</c:v>
                </c:pt>
                <c:pt idx="4">
                  <c:v>2.1328813433647156</c:v>
                </c:pt>
                <c:pt idx="5">
                  <c:v>1.1215399205684662</c:v>
                </c:pt>
                <c:pt idx="6">
                  <c:v>0.83404785394668579</c:v>
                </c:pt>
                <c:pt idx="7">
                  <c:v>3.1519961506128311</c:v>
                </c:pt>
                <c:pt idx="8">
                  <c:v>2.8806053996086121</c:v>
                </c:pt>
                <c:pt idx="9">
                  <c:v>2.8949722051620483</c:v>
                </c:pt>
                <c:pt idx="10" formatCode="0.000">
                  <c:v>3.5631277561187744</c:v>
                </c:pt>
                <c:pt idx="11">
                  <c:v>2.1318678259849548</c:v>
                </c:pt>
                <c:pt idx="12">
                  <c:v>1.6765883564949036</c:v>
                </c:pt>
                <c:pt idx="13">
                  <c:v>0.23156213760375977</c:v>
                </c:pt>
              </c:numCache>
            </c:numRef>
          </c:yVal>
          <c:smooth val="0"/>
          <c:extLst>
            <c:ext xmlns:c16="http://schemas.microsoft.com/office/drawing/2014/chart" uri="{C3380CC4-5D6E-409C-BE32-E72D297353CC}">
              <c16:uniqueId val="{0000000F-B42E-480A-B902-57EC1EF246CC}"/>
            </c:ext>
          </c:extLst>
        </c:ser>
        <c:dLbls>
          <c:showLegendKey val="0"/>
          <c:showVal val="0"/>
          <c:showCatName val="0"/>
          <c:showSerName val="0"/>
          <c:showPercent val="0"/>
          <c:showBubbleSize val="0"/>
        </c:dLbls>
        <c:axId val="907323199"/>
        <c:axId val="907336511"/>
      </c:scatterChart>
      <c:valAx>
        <c:axId val="907323199"/>
        <c:scaling>
          <c:orientation val="minMax"/>
          <c:max val="9"/>
          <c:min val="0"/>
        </c:scaling>
        <c:delete val="0"/>
        <c:axPos val="b"/>
        <c:title>
          <c:tx>
            <c:rich>
              <a:bodyPr rot="0" spcFirstLastPara="1" vertOverflow="ellipsis" vert="horz" wrap="square" anchor="ctr" anchorCtr="1"/>
              <a:lstStyle/>
              <a:p>
                <a:pPr>
                  <a:defRPr sz="800" b="0" i="0" u="none" strike="noStrike" kern="1200" baseline="0">
                    <a:solidFill>
                      <a:sysClr val="windowText" lastClr="000000"/>
                    </a:solidFill>
                    <a:latin typeface="+mj-lt"/>
                    <a:ea typeface="+mn-ea"/>
                    <a:cs typeface="Arial" panose="020B0604020202020204" pitchFamily="34" charset="0"/>
                  </a:defRPr>
                </a:pPr>
                <a:r>
                  <a:rPr lang="en-US"/>
                  <a:t>Policy rate change</a:t>
                </a:r>
              </a:p>
            </c:rich>
          </c:tx>
          <c:layout>
            <c:manualLayout>
              <c:xMode val="edge"/>
              <c:yMode val="edge"/>
              <c:x val="0.47524469597550301"/>
              <c:y val="0.94533956692913368"/>
            </c:manualLayout>
          </c:layout>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j-lt"/>
                  <a:ea typeface="+mn-ea"/>
                  <a:cs typeface="Arial" panose="020B0604020202020204" pitchFamily="34" charset="0"/>
                </a:defRPr>
              </a:pPr>
              <a:endParaRPr lang="en-US"/>
            </a:p>
          </c:txPr>
        </c:title>
        <c:numFmt formatCode="0" sourceLinked="0"/>
        <c:majorTickMark val="none"/>
        <c:minorTickMark val="none"/>
        <c:tickLblPos val="low"/>
        <c:spPr>
          <a:noFill/>
          <a:ln w="317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j-lt"/>
                <a:ea typeface="+mn-ea"/>
                <a:cs typeface="Arial" panose="020B0604020202020204" pitchFamily="34" charset="0"/>
              </a:defRPr>
            </a:pPr>
            <a:endParaRPr lang="en-US"/>
          </a:p>
        </c:txPr>
        <c:crossAx val="907336511"/>
        <c:crosses val="autoZero"/>
        <c:crossBetween val="midCat"/>
        <c:majorUnit val="1"/>
      </c:valAx>
      <c:valAx>
        <c:axId val="907336511"/>
        <c:scaling>
          <c:orientation val="minMax"/>
          <c:max val="4"/>
        </c:scaling>
        <c:delete val="0"/>
        <c:axPos val="l"/>
        <c:title>
          <c:tx>
            <c:rich>
              <a:bodyPr rot="-5400000" spcFirstLastPara="1" vertOverflow="ellipsis" vert="horz" wrap="square" anchor="ctr" anchorCtr="1"/>
              <a:lstStyle/>
              <a:p>
                <a:pPr>
                  <a:defRPr sz="800" b="0" i="0" u="none" strike="noStrike" kern="1200" baseline="0">
                    <a:solidFill>
                      <a:sysClr val="windowText" lastClr="000000"/>
                    </a:solidFill>
                    <a:latin typeface="+mj-lt"/>
                    <a:ea typeface="+mn-ea"/>
                    <a:cs typeface="Arial" panose="020B0604020202020204" pitchFamily="34" charset="0"/>
                  </a:defRPr>
                </a:pPr>
                <a:r>
                  <a:rPr lang="en-US"/>
                  <a:t> FCI change</a:t>
                </a:r>
              </a:p>
            </c:rich>
          </c:tx>
          <c:layout>
            <c:manualLayout>
              <c:xMode val="edge"/>
              <c:yMode val="edge"/>
              <c:x val="2.0753135024788569E-2"/>
              <c:y val="0.40057004593175854"/>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ysClr val="windowText" lastClr="000000"/>
                  </a:solidFill>
                  <a:latin typeface="+mj-lt"/>
                  <a:ea typeface="+mn-ea"/>
                  <a:cs typeface="Arial" panose="020B0604020202020204" pitchFamily="34" charset="0"/>
                </a:defRPr>
              </a:pPr>
              <a:endParaRPr lang="en-US"/>
            </a:p>
          </c:txPr>
        </c:title>
        <c:numFmt formatCode="0.0" sourceLinked="0"/>
        <c:majorTickMark val="in"/>
        <c:minorTickMark val="none"/>
        <c:tickLblPos val="low"/>
        <c:spPr>
          <a:noFill/>
          <a:ln w="317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j-lt"/>
                <a:ea typeface="+mn-ea"/>
                <a:cs typeface="Arial" panose="020B0604020202020204" pitchFamily="34" charset="0"/>
              </a:defRPr>
            </a:pPr>
            <a:endParaRPr lang="en-US"/>
          </a:p>
        </c:txPr>
        <c:crossAx val="90732319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800">
          <a:solidFill>
            <a:sysClr val="windowText" lastClr="000000"/>
          </a:solidFill>
          <a:latin typeface="+mj-lt"/>
          <a:cs typeface="Arial"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Arial Narrow" panose="020B0606020202030204" pitchFamily="34" charset="0"/>
                <a:ea typeface="+mn-ea"/>
                <a:cs typeface="+mn-cs"/>
              </a:defRPr>
            </a:pPr>
            <a:r>
              <a:rPr lang="en-US" sz="1000" b="1">
                <a:latin typeface="+mj-lt"/>
              </a:rPr>
              <a:t>ME&amp;CA: FCI Decomposition</a:t>
            </a:r>
          </a:p>
        </c:rich>
      </c:tx>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Arial Narrow" panose="020B0606020202030204" pitchFamily="34" charset="0"/>
              <a:ea typeface="+mn-ea"/>
              <a:cs typeface="+mn-cs"/>
            </a:defRPr>
          </a:pPr>
          <a:endParaRPr lang="en-US"/>
        </a:p>
      </c:txPr>
    </c:title>
    <c:autoTitleDeleted val="0"/>
    <c:plotArea>
      <c:layout>
        <c:manualLayout>
          <c:layoutTarget val="inner"/>
          <c:xMode val="edge"/>
          <c:yMode val="edge"/>
          <c:x val="6.5860166348240032E-2"/>
          <c:y val="0.17171303657943413"/>
          <c:w val="0.8956495024721367"/>
          <c:h val="0.63202026829979574"/>
        </c:manualLayout>
      </c:layout>
      <c:barChart>
        <c:barDir val="col"/>
        <c:grouping val="stacked"/>
        <c:varyColors val="0"/>
        <c:ser>
          <c:idx val="1"/>
          <c:order val="1"/>
          <c:tx>
            <c:strRef>
              <c:f>GROUPS!$AB$2</c:f>
              <c:strCache>
                <c:ptCount val="1"/>
                <c:pt idx="0">
                  <c:v>Interest rates </c:v>
                </c:pt>
              </c:strCache>
            </c:strRef>
          </c:tx>
          <c:spPr>
            <a:solidFill>
              <a:schemeClr val="accent2">
                <a:lumMod val="40000"/>
                <a:lumOff val="60000"/>
              </a:schemeClr>
            </a:solidFill>
            <a:ln>
              <a:noFill/>
            </a:ln>
            <a:effectLst/>
          </c:spPr>
          <c:invertIfNegative val="0"/>
          <c:cat>
            <c:numRef>
              <c:f>GROUPS!$Z$3:$Z$150</c:f>
              <c:numCache>
                <c:formatCode>m/d/yyyy</c:formatCode>
                <c:ptCount val="148"/>
                <c:pt idx="0">
                  <c:v>42248</c:v>
                </c:pt>
                <c:pt idx="1">
                  <c:v>42278</c:v>
                </c:pt>
                <c:pt idx="2">
                  <c:v>42309</c:v>
                </c:pt>
                <c:pt idx="3">
                  <c:v>42339</c:v>
                </c:pt>
                <c:pt idx="4">
                  <c:v>42370</c:v>
                </c:pt>
                <c:pt idx="5">
                  <c:v>42401</c:v>
                </c:pt>
                <c:pt idx="6">
                  <c:v>42430</c:v>
                </c:pt>
                <c:pt idx="7">
                  <c:v>42461</c:v>
                </c:pt>
                <c:pt idx="8">
                  <c:v>42491</c:v>
                </c:pt>
                <c:pt idx="9">
                  <c:v>42522</c:v>
                </c:pt>
                <c:pt idx="10">
                  <c:v>42552</c:v>
                </c:pt>
                <c:pt idx="11">
                  <c:v>42583</c:v>
                </c:pt>
                <c:pt idx="12">
                  <c:v>42614</c:v>
                </c:pt>
                <c:pt idx="13">
                  <c:v>42644</c:v>
                </c:pt>
                <c:pt idx="14">
                  <c:v>42675</c:v>
                </c:pt>
                <c:pt idx="15">
                  <c:v>42705</c:v>
                </c:pt>
                <c:pt idx="16">
                  <c:v>42736</c:v>
                </c:pt>
                <c:pt idx="17">
                  <c:v>42767</c:v>
                </c:pt>
                <c:pt idx="18">
                  <c:v>42795</c:v>
                </c:pt>
                <c:pt idx="19">
                  <c:v>42826</c:v>
                </c:pt>
                <c:pt idx="20">
                  <c:v>42856</c:v>
                </c:pt>
                <c:pt idx="21">
                  <c:v>42887</c:v>
                </c:pt>
                <c:pt idx="22">
                  <c:v>42917</c:v>
                </c:pt>
                <c:pt idx="23">
                  <c:v>42948</c:v>
                </c:pt>
                <c:pt idx="24">
                  <c:v>42979</c:v>
                </c:pt>
                <c:pt idx="25">
                  <c:v>43009</c:v>
                </c:pt>
                <c:pt idx="26">
                  <c:v>43040</c:v>
                </c:pt>
                <c:pt idx="27">
                  <c:v>43070</c:v>
                </c:pt>
                <c:pt idx="28">
                  <c:v>43101</c:v>
                </c:pt>
                <c:pt idx="29">
                  <c:v>43132</c:v>
                </c:pt>
                <c:pt idx="30">
                  <c:v>43160</c:v>
                </c:pt>
                <c:pt idx="31">
                  <c:v>43191</c:v>
                </c:pt>
                <c:pt idx="32">
                  <c:v>43221</c:v>
                </c:pt>
                <c:pt idx="33">
                  <c:v>43252</c:v>
                </c:pt>
                <c:pt idx="34">
                  <c:v>43282</c:v>
                </c:pt>
                <c:pt idx="35">
                  <c:v>43313</c:v>
                </c:pt>
                <c:pt idx="36">
                  <c:v>43344</c:v>
                </c:pt>
                <c:pt idx="37">
                  <c:v>43374</c:v>
                </c:pt>
                <c:pt idx="38">
                  <c:v>43405</c:v>
                </c:pt>
                <c:pt idx="39">
                  <c:v>43435</c:v>
                </c:pt>
                <c:pt idx="40">
                  <c:v>43466</c:v>
                </c:pt>
                <c:pt idx="41">
                  <c:v>43497</c:v>
                </c:pt>
                <c:pt idx="42">
                  <c:v>43525</c:v>
                </c:pt>
                <c:pt idx="43">
                  <c:v>43556</c:v>
                </c:pt>
                <c:pt idx="44">
                  <c:v>43586</c:v>
                </c:pt>
                <c:pt idx="45">
                  <c:v>43617</c:v>
                </c:pt>
                <c:pt idx="46">
                  <c:v>43647</c:v>
                </c:pt>
                <c:pt idx="47">
                  <c:v>43678</c:v>
                </c:pt>
                <c:pt idx="48">
                  <c:v>43709</c:v>
                </c:pt>
                <c:pt idx="49">
                  <c:v>43739</c:v>
                </c:pt>
                <c:pt idx="50">
                  <c:v>43770</c:v>
                </c:pt>
                <c:pt idx="51">
                  <c:v>43800</c:v>
                </c:pt>
                <c:pt idx="52">
                  <c:v>43831</c:v>
                </c:pt>
                <c:pt idx="53">
                  <c:v>43862</c:v>
                </c:pt>
                <c:pt idx="54">
                  <c:v>43891</c:v>
                </c:pt>
                <c:pt idx="55">
                  <c:v>43922</c:v>
                </c:pt>
                <c:pt idx="56">
                  <c:v>43952</c:v>
                </c:pt>
                <c:pt idx="57">
                  <c:v>43983</c:v>
                </c:pt>
                <c:pt idx="58">
                  <c:v>44013</c:v>
                </c:pt>
                <c:pt idx="59">
                  <c:v>44044</c:v>
                </c:pt>
                <c:pt idx="60">
                  <c:v>44075</c:v>
                </c:pt>
                <c:pt idx="61">
                  <c:v>44105</c:v>
                </c:pt>
                <c:pt idx="62">
                  <c:v>44136</c:v>
                </c:pt>
                <c:pt idx="63">
                  <c:v>44166</c:v>
                </c:pt>
                <c:pt idx="64">
                  <c:v>44197</c:v>
                </c:pt>
                <c:pt idx="65">
                  <c:v>44228</c:v>
                </c:pt>
                <c:pt idx="66">
                  <c:v>44256</c:v>
                </c:pt>
                <c:pt idx="67">
                  <c:v>44287</c:v>
                </c:pt>
                <c:pt idx="68">
                  <c:v>44317</c:v>
                </c:pt>
                <c:pt idx="69">
                  <c:v>44348</c:v>
                </c:pt>
                <c:pt idx="70">
                  <c:v>44378</c:v>
                </c:pt>
                <c:pt idx="71">
                  <c:v>44409</c:v>
                </c:pt>
                <c:pt idx="72">
                  <c:v>44440</c:v>
                </c:pt>
                <c:pt idx="73">
                  <c:v>44470</c:v>
                </c:pt>
                <c:pt idx="74">
                  <c:v>44501</c:v>
                </c:pt>
                <c:pt idx="75">
                  <c:v>44531</c:v>
                </c:pt>
                <c:pt idx="76">
                  <c:v>44562</c:v>
                </c:pt>
                <c:pt idx="77">
                  <c:v>44593</c:v>
                </c:pt>
                <c:pt idx="78">
                  <c:v>44621</c:v>
                </c:pt>
                <c:pt idx="79">
                  <c:v>44652</c:v>
                </c:pt>
                <c:pt idx="80">
                  <c:v>44682</c:v>
                </c:pt>
                <c:pt idx="81">
                  <c:v>44713</c:v>
                </c:pt>
                <c:pt idx="82">
                  <c:v>44743</c:v>
                </c:pt>
                <c:pt idx="83">
                  <c:v>44774</c:v>
                </c:pt>
                <c:pt idx="84">
                  <c:v>44805</c:v>
                </c:pt>
                <c:pt idx="85">
                  <c:v>44835</c:v>
                </c:pt>
                <c:pt idx="86">
                  <c:v>44866</c:v>
                </c:pt>
                <c:pt idx="87">
                  <c:v>44896</c:v>
                </c:pt>
                <c:pt idx="88">
                  <c:v>44927</c:v>
                </c:pt>
                <c:pt idx="89">
                  <c:v>44958</c:v>
                </c:pt>
              </c:numCache>
            </c:numRef>
          </c:cat>
          <c:val>
            <c:numRef>
              <c:f>GROUPS!$AB$3:$AB$150</c:f>
              <c:numCache>
                <c:formatCode>0.00</c:formatCode>
                <c:ptCount val="148"/>
                <c:pt idx="0">
                  <c:v>#N/A</c:v>
                </c:pt>
                <c:pt idx="1">
                  <c:v>#N/A</c:v>
                </c:pt>
                <c:pt idx="2">
                  <c:v>#N/A</c:v>
                </c:pt>
                <c:pt idx="3">
                  <c:v>-0.32359069585800171</c:v>
                </c:pt>
                <c:pt idx="4">
                  <c:v>-0.29449987411499023</c:v>
                </c:pt>
                <c:pt idx="5">
                  <c:v>-0.23283480107784271</c:v>
                </c:pt>
                <c:pt idx="6">
                  <c:v>-0.170879065990448</c:v>
                </c:pt>
                <c:pt idx="7">
                  <c:v>-0.15092921257019043</c:v>
                </c:pt>
                <c:pt idx="8">
                  <c:v>-0.1769256591796875</c:v>
                </c:pt>
                <c:pt idx="9">
                  <c:v>-0.161351278424263</c:v>
                </c:pt>
                <c:pt idx="10">
                  <c:v>-0.21875526010990143</c:v>
                </c:pt>
                <c:pt idx="11">
                  <c:v>-0.21582026779651642</c:v>
                </c:pt>
                <c:pt idx="12">
                  <c:v>-0.20079448819160461</c:v>
                </c:pt>
                <c:pt idx="13">
                  <c:v>-0.21177741885185242</c:v>
                </c:pt>
                <c:pt idx="14">
                  <c:v>-8.2005485892295837E-2</c:v>
                </c:pt>
                <c:pt idx="15">
                  <c:v>-3.8177769631147385E-2</c:v>
                </c:pt>
                <c:pt idx="16">
                  <c:v>-4.4830657541751862E-2</c:v>
                </c:pt>
                <c:pt idx="17">
                  <c:v>-5.8218676596879959E-2</c:v>
                </c:pt>
                <c:pt idx="18">
                  <c:v>-3.4671477973461151E-2</c:v>
                </c:pt>
                <c:pt idx="19">
                  <c:v>-2.203676849603653E-2</c:v>
                </c:pt>
                <c:pt idx="20">
                  <c:v>2.5836287066340446E-2</c:v>
                </c:pt>
                <c:pt idx="21">
                  <c:v>9.9473573267459869E-2</c:v>
                </c:pt>
                <c:pt idx="22">
                  <c:v>0.20537525415420532</c:v>
                </c:pt>
                <c:pt idx="23">
                  <c:v>0.22467730939388275</c:v>
                </c:pt>
                <c:pt idx="24">
                  <c:v>0.23040807247161865</c:v>
                </c:pt>
                <c:pt idx="25">
                  <c:v>0.22875033318996429</c:v>
                </c:pt>
                <c:pt idx="26">
                  <c:v>0.23058685660362244</c:v>
                </c:pt>
                <c:pt idx="27">
                  <c:v>0.26341032981872559</c:v>
                </c:pt>
                <c:pt idx="28">
                  <c:v>0.27724111080169678</c:v>
                </c:pt>
                <c:pt idx="29">
                  <c:v>0.24587069451808929</c:v>
                </c:pt>
                <c:pt idx="30">
                  <c:v>0.26537057757377625</c:v>
                </c:pt>
                <c:pt idx="31">
                  <c:v>0.24330437183380127</c:v>
                </c:pt>
                <c:pt idx="32">
                  <c:v>0.27161648869514465</c:v>
                </c:pt>
                <c:pt idx="33">
                  <c:v>0.31213238835334778</c:v>
                </c:pt>
                <c:pt idx="34">
                  <c:v>0.33519247174263</c:v>
                </c:pt>
                <c:pt idx="35">
                  <c:v>0.34575238823890686</c:v>
                </c:pt>
                <c:pt idx="36">
                  <c:v>0.39529675245285034</c:v>
                </c:pt>
                <c:pt idx="37">
                  <c:v>0.46553680300712585</c:v>
                </c:pt>
                <c:pt idx="38">
                  <c:v>0.4770602285861969</c:v>
                </c:pt>
                <c:pt idx="39">
                  <c:v>0.58085143566131592</c:v>
                </c:pt>
                <c:pt idx="40">
                  <c:v>0.59401077032089233</c:v>
                </c:pt>
                <c:pt idx="41">
                  <c:v>0.58002209663391113</c:v>
                </c:pt>
                <c:pt idx="42">
                  <c:v>0.56876617670059204</c:v>
                </c:pt>
                <c:pt idx="43">
                  <c:v>0.5483890175819397</c:v>
                </c:pt>
                <c:pt idx="44">
                  <c:v>0.5864066481590271</c:v>
                </c:pt>
                <c:pt idx="45">
                  <c:v>0.58934909105300903</c:v>
                </c:pt>
                <c:pt idx="46">
                  <c:v>0.61069679260253906</c:v>
                </c:pt>
                <c:pt idx="47">
                  <c:v>0.52821892499923706</c:v>
                </c:pt>
                <c:pt idx="48">
                  <c:v>0.42042934894561768</c:v>
                </c:pt>
                <c:pt idx="49">
                  <c:v>0.36522111296653748</c:v>
                </c:pt>
                <c:pt idx="50">
                  <c:v>0.30620571970939636</c:v>
                </c:pt>
                <c:pt idx="51">
                  <c:v>0.3051392138004303</c:v>
                </c:pt>
                <c:pt idx="52">
                  <c:v>0.28675255179405212</c:v>
                </c:pt>
                <c:pt idx="53">
                  <c:v>0.25449439883232117</c:v>
                </c:pt>
                <c:pt idx="54">
                  <c:v>-6.1282441020011902E-2</c:v>
                </c:pt>
                <c:pt idx="55">
                  <c:v>-0.24936790764331818</c:v>
                </c:pt>
                <c:pt idx="56">
                  <c:v>-0.33995142579078674</c:v>
                </c:pt>
                <c:pt idx="57">
                  <c:v>-0.41027888655662537</c:v>
                </c:pt>
                <c:pt idx="58">
                  <c:v>-0.45847344398498535</c:v>
                </c:pt>
                <c:pt idx="59">
                  <c:v>-0.46915233135223389</c:v>
                </c:pt>
                <c:pt idx="60">
                  <c:v>-0.50700080394744873</c:v>
                </c:pt>
                <c:pt idx="61">
                  <c:v>-0.51598107814788818</c:v>
                </c:pt>
                <c:pt idx="62">
                  <c:v>-0.5313946008682251</c:v>
                </c:pt>
                <c:pt idx="63">
                  <c:v>-0.54459381103515625</c:v>
                </c:pt>
                <c:pt idx="64">
                  <c:v>-0.54162657260894775</c:v>
                </c:pt>
                <c:pt idx="65">
                  <c:v>-0.52336877584457397</c:v>
                </c:pt>
                <c:pt idx="66">
                  <c:v>-0.51399213075637817</c:v>
                </c:pt>
                <c:pt idx="67">
                  <c:v>-0.53306597471237183</c:v>
                </c:pt>
                <c:pt idx="68">
                  <c:v>-0.54781126976013184</c:v>
                </c:pt>
                <c:pt idx="69">
                  <c:v>-0.54677432775497437</c:v>
                </c:pt>
                <c:pt idx="70">
                  <c:v>-0.56023746728897095</c:v>
                </c:pt>
                <c:pt idx="71">
                  <c:v>-0.54364323616027832</c:v>
                </c:pt>
                <c:pt idx="72">
                  <c:v>-0.54836881160736084</c:v>
                </c:pt>
                <c:pt idx="73">
                  <c:v>-0.54209047555923462</c:v>
                </c:pt>
                <c:pt idx="74">
                  <c:v>-0.51144075393676758</c:v>
                </c:pt>
                <c:pt idx="75">
                  <c:v>-0.45977550745010376</c:v>
                </c:pt>
                <c:pt idx="76">
                  <c:v>-0.45401686429977417</c:v>
                </c:pt>
                <c:pt idx="77">
                  <c:v>-0.42532998323440552</c:v>
                </c:pt>
                <c:pt idx="78">
                  <c:v>-0.30523109436035156</c:v>
                </c:pt>
                <c:pt idx="79">
                  <c:v>-0.17180830240249634</c:v>
                </c:pt>
                <c:pt idx="80">
                  <c:v>4.2092300951480865E-2</c:v>
                </c:pt>
                <c:pt idx="81">
                  <c:v>0.20714256167411804</c:v>
                </c:pt>
                <c:pt idx="82">
                  <c:v>0.35217404365539551</c:v>
                </c:pt>
                <c:pt idx="83">
                  <c:v>0.48439899086952209</c:v>
                </c:pt>
                <c:pt idx="84">
                  <c:v>0.68932557106018066</c:v>
                </c:pt>
                <c:pt idx="85">
                  <c:v>0.85315018892288208</c:v>
                </c:pt>
                <c:pt idx="86">
                  <c:v>#N/A</c:v>
                </c:pt>
                <c:pt idx="87">
                  <c:v>#N/A</c:v>
                </c:pt>
                <c:pt idx="88">
                  <c:v>#N/A</c:v>
                </c:pt>
                <c:pt idx="89">
                  <c:v>#N/A</c:v>
                </c:pt>
              </c:numCache>
            </c:numRef>
          </c:val>
          <c:extLst>
            <c:ext xmlns:c16="http://schemas.microsoft.com/office/drawing/2014/chart" uri="{C3380CC4-5D6E-409C-BE32-E72D297353CC}">
              <c16:uniqueId val="{00000000-CF08-4C12-95F1-B30585610A5F}"/>
            </c:ext>
          </c:extLst>
        </c:ser>
        <c:ser>
          <c:idx val="2"/>
          <c:order val="2"/>
          <c:tx>
            <c:strRef>
              <c:f>GROUPS!$AC$2</c:f>
              <c:strCache>
                <c:ptCount val="1"/>
                <c:pt idx="0">
                  <c:v>Monetary aggregates </c:v>
                </c:pt>
              </c:strCache>
            </c:strRef>
          </c:tx>
          <c:spPr>
            <a:solidFill>
              <a:schemeClr val="accent3"/>
            </a:solidFill>
            <a:ln>
              <a:noFill/>
            </a:ln>
            <a:effectLst/>
          </c:spPr>
          <c:invertIfNegative val="0"/>
          <c:cat>
            <c:numRef>
              <c:f>GROUPS!$Z$3:$Z$150</c:f>
              <c:numCache>
                <c:formatCode>m/d/yyyy</c:formatCode>
                <c:ptCount val="148"/>
                <c:pt idx="0">
                  <c:v>42248</c:v>
                </c:pt>
                <c:pt idx="1">
                  <c:v>42278</c:v>
                </c:pt>
                <c:pt idx="2">
                  <c:v>42309</c:v>
                </c:pt>
                <c:pt idx="3">
                  <c:v>42339</c:v>
                </c:pt>
                <c:pt idx="4">
                  <c:v>42370</c:v>
                </c:pt>
                <c:pt idx="5">
                  <c:v>42401</c:v>
                </c:pt>
                <c:pt idx="6">
                  <c:v>42430</c:v>
                </c:pt>
                <c:pt idx="7">
                  <c:v>42461</c:v>
                </c:pt>
                <c:pt idx="8">
                  <c:v>42491</c:v>
                </c:pt>
                <c:pt idx="9">
                  <c:v>42522</c:v>
                </c:pt>
                <c:pt idx="10">
                  <c:v>42552</c:v>
                </c:pt>
                <c:pt idx="11">
                  <c:v>42583</c:v>
                </c:pt>
                <c:pt idx="12">
                  <c:v>42614</c:v>
                </c:pt>
                <c:pt idx="13">
                  <c:v>42644</c:v>
                </c:pt>
                <c:pt idx="14">
                  <c:v>42675</c:v>
                </c:pt>
                <c:pt idx="15">
                  <c:v>42705</c:v>
                </c:pt>
                <c:pt idx="16">
                  <c:v>42736</c:v>
                </c:pt>
                <c:pt idx="17">
                  <c:v>42767</c:v>
                </c:pt>
                <c:pt idx="18">
                  <c:v>42795</c:v>
                </c:pt>
                <c:pt idx="19">
                  <c:v>42826</c:v>
                </c:pt>
                <c:pt idx="20">
                  <c:v>42856</c:v>
                </c:pt>
                <c:pt idx="21">
                  <c:v>42887</c:v>
                </c:pt>
                <c:pt idx="22">
                  <c:v>42917</c:v>
                </c:pt>
                <c:pt idx="23">
                  <c:v>42948</c:v>
                </c:pt>
                <c:pt idx="24">
                  <c:v>42979</c:v>
                </c:pt>
                <c:pt idx="25">
                  <c:v>43009</c:v>
                </c:pt>
                <c:pt idx="26">
                  <c:v>43040</c:v>
                </c:pt>
                <c:pt idx="27">
                  <c:v>43070</c:v>
                </c:pt>
                <c:pt idx="28">
                  <c:v>43101</c:v>
                </c:pt>
                <c:pt idx="29">
                  <c:v>43132</c:v>
                </c:pt>
                <c:pt idx="30">
                  <c:v>43160</c:v>
                </c:pt>
                <c:pt idx="31">
                  <c:v>43191</c:v>
                </c:pt>
                <c:pt idx="32">
                  <c:v>43221</c:v>
                </c:pt>
                <c:pt idx="33">
                  <c:v>43252</c:v>
                </c:pt>
                <c:pt idx="34">
                  <c:v>43282</c:v>
                </c:pt>
                <c:pt idx="35">
                  <c:v>43313</c:v>
                </c:pt>
                <c:pt idx="36">
                  <c:v>43344</c:v>
                </c:pt>
                <c:pt idx="37">
                  <c:v>43374</c:v>
                </c:pt>
                <c:pt idx="38">
                  <c:v>43405</c:v>
                </c:pt>
                <c:pt idx="39">
                  <c:v>43435</c:v>
                </c:pt>
                <c:pt idx="40">
                  <c:v>43466</c:v>
                </c:pt>
                <c:pt idx="41">
                  <c:v>43497</c:v>
                </c:pt>
                <c:pt idx="42">
                  <c:v>43525</c:v>
                </c:pt>
                <c:pt idx="43">
                  <c:v>43556</c:v>
                </c:pt>
                <c:pt idx="44">
                  <c:v>43586</c:v>
                </c:pt>
                <c:pt idx="45">
                  <c:v>43617</c:v>
                </c:pt>
                <c:pt idx="46">
                  <c:v>43647</c:v>
                </c:pt>
                <c:pt idx="47">
                  <c:v>43678</c:v>
                </c:pt>
                <c:pt idx="48">
                  <c:v>43709</c:v>
                </c:pt>
                <c:pt idx="49">
                  <c:v>43739</c:v>
                </c:pt>
                <c:pt idx="50">
                  <c:v>43770</c:v>
                </c:pt>
                <c:pt idx="51">
                  <c:v>43800</c:v>
                </c:pt>
                <c:pt idx="52">
                  <c:v>43831</c:v>
                </c:pt>
                <c:pt idx="53">
                  <c:v>43862</c:v>
                </c:pt>
                <c:pt idx="54">
                  <c:v>43891</c:v>
                </c:pt>
                <c:pt idx="55">
                  <c:v>43922</c:v>
                </c:pt>
                <c:pt idx="56">
                  <c:v>43952</c:v>
                </c:pt>
                <c:pt idx="57">
                  <c:v>43983</c:v>
                </c:pt>
                <c:pt idx="58">
                  <c:v>44013</c:v>
                </c:pt>
                <c:pt idx="59">
                  <c:v>44044</c:v>
                </c:pt>
                <c:pt idx="60">
                  <c:v>44075</c:v>
                </c:pt>
                <c:pt idx="61">
                  <c:v>44105</c:v>
                </c:pt>
                <c:pt idx="62">
                  <c:v>44136</c:v>
                </c:pt>
                <c:pt idx="63">
                  <c:v>44166</c:v>
                </c:pt>
                <c:pt idx="64">
                  <c:v>44197</c:v>
                </c:pt>
                <c:pt idx="65">
                  <c:v>44228</c:v>
                </c:pt>
                <c:pt idx="66">
                  <c:v>44256</c:v>
                </c:pt>
                <c:pt idx="67">
                  <c:v>44287</c:v>
                </c:pt>
                <c:pt idx="68">
                  <c:v>44317</c:v>
                </c:pt>
                <c:pt idx="69">
                  <c:v>44348</c:v>
                </c:pt>
                <c:pt idx="70">
                  <c:v>44378</c:v>
                </c:pt>
                <c:pt idx="71">
                  <c:v>44409</c:v>
                </c:pt>
                <c:pt idx="72">
                  <c:v>44440</c:v>
                </c:pt>
                <c:pt idx="73">
                  <c:v>44470</c:v>
                </c:pt>
                <c:pt idx="74">
                  <c:v>44501</c:v>
                </c:pt>
                <c:pt idx="75">
                  <c:v>44531</c:v>
                </c:pt>
                <c:pt idx="76">
                  <c:v>44562</c:v>
                </c:pt>
                <c:pt idx="77">
                  <c:v>44593</c:v>
                </c:pt>
                <c:pt idx="78">
                  <c:v>44621</c:v>
                </c:pt>
                <c:pt idx="79">
                  <c:v>44652</c:v>
                </c:pt>
                <c:pt idx="80">
                  <c:v>44682</c:v>
                </c:pt>
                <c:pt idx="81">
                  <c:v>44713</c:v>
                </c:pt>
                <c:pt idx="82">
                  <c:v>44743</c:v>
                </c:pt>
                <c:pt idx="83">
                  <c:v>44774</c:v>
                </c:pt>
                <c:pt idx="84">
                  <c:v>44805</c:v>
                </c:pt>
                <c:pt idx="85">
                  <c:v>44835</c:v>
                </c:pt>
                <c:pt idx="86">
                  <c:v>44866</c:v>
                </c:pt>
                <c:pt idx="87">
                  <c:v>44896</c:v>
                </c:pt>
                <c:pt idx="88">
                  <c:v>44927</c:v>
                </c:pt>
                <c:pt idx="89">
                  <c:v>44958</c:v>
                </c:pt>
              </c:numCache>
            </c:numRef>
          </c:cat>
          <c:val>
            <c:numRef>
              <c:f>GROUPS!$AC$3:$AC$150</c:f>
              <c:numCache>
                <c:formatCode>0.00</c:formatCode>
                <c:ptCount val="148"/>
                <c:pt idx="0">
                  <c:v>#N/A</c:v>
                </c:pt>
                <c:pt idx="1">
                  <c:v>#N/A</c:v>
                </c:pt>
                <c:pt idx="2">
                  <c:v>#N/A</c:v>
                </c:pt>
                <c:pt idx="3">
                  <c:v>-9.5240920782089233E-2</c:v>
                </c:pt>
                <c:pt idx="4">
                  <c:v>-5.3587000817060471E-2</c:v>
                </c:pt>
                <c:pt idx="5">
                  <c:v>-4.8165705054998398E-2</c:v>
                </c:pt>
                <c:pt idx="6">
                  <c:v>-4.8902846872806549E-2</c:v>
                </c:pt>
                <c:pt idx="7">
                  <c:v>-4.0208287537097931E-2</c:v>
                </c:pt>
                <c:pt idx="8">
                  <c:v>-4.4557966291904449E-2</c:v>
                </c:pt>
                <c:pt idx="9">
                  <c:v>-7.6304987072944641E-2</c:v>
                </c:pt>
                <c:pt idx="10">
                  <c:v>-3.8892976939678192E-2</c:v>
                </c:pt>
                <c:pt idx="11">
                  <c:v>-4.9577221274375916E-2</c:v>
                </c:pt>
                <c:pt idx="12">
                  <c:v>-3.380410373210907E-2</c:v>
                </c:pt>
                <c:pt idx="13">
                  <c:v>-5.2056588232517242E-2</c:v>
                </c:pt>
                <c:pt idx="14">
                  <c:v>-6.7832298576831818E-2</c:v>
                </c:pt>
                <c:pt idx="15">
                  <c:v>-7.2295404970645905E-2</c:v>
                </c:pt>
                <c:pt idx="16">
                  <c:v>-2.5277640670537949E-3</c:v>
                </c:pt>
                <c:pt idx="17">
                  <c:v>1.599348708987236E-2</c:v>
                </c:pt>
                <c:pt idx="18">
                  <c:v>6.6323359496891499E-3</c:v>
                </c:pt>
                <c:pt idx="19">
                  <c:v>1.3335312716662884E-2</c:v>
                </c:pt>
                <c:pt idx="20">
                  <c:v>6.2796729616820812E-3</c:v>
                </c:pt>
                <c:pt idx="21">
                  <c:v>-1.5350906178355217E-3</c:v>
                </c:pt>
                <c:pt idx="22">
                  <c:v>1.8587114289402962E-2</c:v>
                </c:pt>
                <c:pt idx="23">
                  <c:v>-1.3343218713998795E-2</c:v>
                </c:pt>
                <c:pt idx="24">
                  <c:v>3.5561791155487299E-3</c:v>
                </c:pt>
                <c:pt idx="25">
                  <c:v>5.6642862036824226E-3</c:v>
                </c:pt>
                <c:pt idx="26">
                  <c:v>8.5938815027475357E-3</c:v>
                </c:pt>
                <c:pt idx="27">
                  <c:v>1.7241058871150017E-2</c:v>
                </c:pt>
                <c:pt idx="28">
                  <c:v>4.6439927071332932E-2</c:v>
                </c:pt>
                <c:pt idx="29">
                  <c:v>3.2358955591917038E-2</c:v>
                </c:pt>
                <c:pt idx="30">
                  <c:v>2.8895016759634018E-2</c:v>
                </c:pt>
                <c:pt idx="31">
                  <c:v>3.2969620078802109E-2</c:v>
                </c:pt>
                <c:pt idx="32">
                  <c:v>3.5587970167398453E-2</c:v>
                </c:pt>
                <c:pt idx="33">
                  <c:v>6.980741024017334E-2</c:v>
                </c:pt>
                <c:pt idx="34">
                  <c:v>5.7700809091329575E-2</c:v>
                </c:pt>
                <c:pt idx="35">
                  <c:v>5.962371826171875E-2</c:v>
                </c:pt>
                <c:pt idx="36">
                  <c:v>8.0168813467025757E-2</c:v>
                </c:pt>
                <c:pt idx="37">
                  <c:v>7.6960928738117218E-2</c:v>
                </c:pt>
                <c:pt idx="38">
                  <c:v>6.7829027771949768E-2</c:v>
                </c:pt>
                <c:pt idx="39">
                  <c:v>7.0502631366252899E-2</c:v>
                </c:pt>
                <c:pt idx="40">
                  <c:v>2.5187373161315918E-2</c:v>
                </c:pt>
                <c:pt idx="41">
                  <c:v>6.8701049312949181E-3</c:v>
                </c:pt>
                <c:pt idx="42">
                  <c:v>3.0968179926276207E-2</c:v>
                </c:pt>
                <c:pt idx="43">
                  <c:v>2.8619563207030296E-2</c:v>
                </c:pt>
                <c:pt idx="44">
                  <c:v>2.4710416328161955E-3</c:v>
                </c:pt>
                <c:pt idx="45">
                  <c:v>1.0422012768685818E-2</c:v>
                </c:pt>
                <c:pt idx="46">
                  <c:v>-6.6549880430102348E-3</c:v>
                </c:pt>
                <c:pt idx="47">
                  <c:v>1.1017286218702793E-2</c:v>
                </c:pt>
                <c:pt idx="48">
                  <c:v>5.7275337167084217E-3</c:v>
                </c:pt>
                <c:pt idx="49">
                  <c:v>-1.959238899871707E-3</c:v>
                </c:pt>
                <c:pt idx="50">
                  <c:v>1.4250926673412323E-2</c:v>
                </c:pt>
                <c:pt idx="51">
                  <c:v>-9.6953464671969414E-3</c:v>
                </c:pt>
                <c:pt idx="52">
                  <c:v>-0.10118184238672256</c:v>
                </c:pt>
                <c:pt idx="53">
                  <c:v>-7.6631903648376465E-2</c:v>
                </c:pt>
                <c:pt idx="54">
                  <c:v>-0.14613817632198334</c:v>
                </c:pt>
                <c:pt idx="55">
                  <c:v>-0.16538134217262268</c:v>
                </c:pt>
                <c:pt idx="56">
                  <c:v>-0.15908335149288177</c:v>
                </c:pt>
                <c:pt idx="57">
                  <c:v>-0.15905262529850006</c:v>
                </c:pt>
                <c:pt idx="58">
                  <c:v>-0.17713391780853271</c:v>
                </c:pt>
                <c:pt idx="59">
                  <c:v>-0.15494751930236816</c:v>
                </c:pt>
                <c:pt idx="60">
                  <c:v>-0.17046438157558441</c:v>
                </c:pt>
                <c:pt idx="61">
                  <c:v>-0.1684403121471405</c:v>
                </c:pt>
                <c:pt idx="62">
                  <c:v>-0.16532473266124725</c:v>
                </c:pt>
                <c:pt idx="63">
                  <c:v>-0.16491658985614777</c:v>
                </c:pt>
                <c:pt idx="64">
                  <c:v>4.8087421804666519E-2</c:v>
                </c:pt>
                <c:pt idx="65">
                  <c:v>4.1115716099739075E-2</c:v>
                </c:pt>
                <c:pt idx="66">
                  <c:v>9.2342205345630646E-2</c:v>
                </c:pt>
                <c:pt idx="67">
                  <c:v>9.2871874570846558E-2</c:v>
                </c:pt>
                <c:pt idx="68">
                  <c:v>0.11546985059976578</c:v>
                </c:pt>
                <c:pt idx="69">
                  <c:v>0.10588762909173965</c:v>
                </c:pt>
                <c:pt idx="70">
                  <c:v>0.11135333776473999</c:v>
                </c:pt>
                <c:pt idx="71">
                  <c:v>0.11232201009988785</c:v>
                </c:pt>
                <c:pt idx="72">
                  <c:v>0.11133835464715958</c:v>
                </c:pt>
                <c:pt idx="73">
                  <c:v>0.11478305608034134</c:v>
                </c:pt>
                <c:pt idx="74">
                  <c:v>0.10368256270885468</c:v>
                </c:pt>
                <c:pt idx="75">
                  <c:v>0.10738556087017059</c:v>
                </c:pt>
                <c:pt idx="76">
                  <c:v>0.13629822432994843</c:v>
                </c:pt>
                <c:pt idx="77">
                  <c:v>0.14320671558380127</c:v>
                </c:pt>
                <c:pt idx="78">
                  <c:v>0.14357571303844452</c:v>
                </c:pt>
                <c:pt idx="79">
                  <c:v>0.10924649983644485</c:v>
                </c:pt>
                <c:pt idx="80">
                  <c:v>0.13035617768764496</c:v>
                </c:pt>
                <c:pt idx="81">
                  <c:v>0.14398236572742462</c:v>
                </c:pt>
                <c:pt idx="82">
                  <c:v>0.1450335681438446</c:v>
                </c:pt>
                <c:pt idx="83">
                  <c:v>0.11560305953025818</c:v>
                </c:pt>
                <c:pt idx="84">
                  <c:v>0.13408547639846802</c:v>
                </c:pt>
                <c:pt idx="85">
                  <c:v>0.13011631369590759</c:v>
                </c:pt>
                <c:pt idx="86">
                  <c:v>#N/A</c:v>
                </c:pt>
                <c:pt idx="87">
                  <c:v>#N/A</c:v>
                </c:pt>
                <c:pt idx="88">
                  <c:v>#N/A</c:v>
                </c:pt>
                <c:pt idx="89">
                  <c:v>#N/A</c:v>
                </c:pt>
              </c:numCache>
            </c:numRef>
          </c:val>
          <c:extLst>
            <c:ext xmlns:c16="http://schemas.microsoft.com/office/drawing/2014/chart" uri="{C3380CC4-5D6E-409C-BE32-E72D297353CC}">
              <c16:uniqueId val="{00000001-CF08-4C12-95F1-B30585610A5F}"/>
            </c:ext>
          </c:extLst>
        </c:ser>
        <c:ser>
          <c:idx val="3"/>
          <c:order val="3"/>
          <c:tx>
            <c:strRef>
              <c:f>GROUPS!$AD$2</c:f>
              <c:strCache>
                <c:ptCount val="1"/>
                <c:pt idx="0">
                  <c:v>Credit growth</c:v>
                </c:pt>
              </c:strCache>
            </c:strRef>
          </c:tx>
          <c:spPr>
            <a:solidFill>
              <a:schemeClr val="accent4"/>
            </a:solidFill>
            <a:ln>
              <a:noFill/>
            </a:ln>
            <a:effectLst/>
          </c:spPr>
          <c:invertIfNegative val="0"/>
          <c:cat>
            <c:numRef>
              <c:f>GROUPS!$Z$3:$Z$150</c:f>
              <c:numCache>
                <c:formatCode>m/d/yyyy</c:formatCode>
                <c:ptCount val="148"/>
                <c:pt idx="0">
                  <c:v>42248</c:v>
                </c:pt>
                <c:pt idx="1">
                  <c:v>42278</c:v>
                </c:pt>
                <c:pt idx="2">
                  <c:v>42309</c:v>
                </c:pt>
                <c:pt idx="3">
                  <c:v>42339</c:v>
                </c:pt>
                <c:pt idx="4">
                  <c:v>42370</c:v>
                </c:pt>
                <c:pt idx="5">
                  <c:v>42401</c:v>
                </c:pt>
                <c:pt idx="6">
                  <c:v>42430</c:v>
                </c:pt>
                <c:pt idx="7">
                  <c:v>42461</c:v>
                </c:pt>
                <c:pt idx="8">
                  <c:v>42491</c:v>
                </c:pt>
                <c:pt idx="9">
                  <c:v>42522</c:v>
                </c:pt>
                <c:pt idx="10">
                  <c:v>42552</c:v>
                </c:pt>
                <c:pt idx="11">
                  <c:v>42583</c:v>
                </c:pt>
                <c:pt idx="12">
                  <c:v>42614</c:v>
                </c:pt>
                <c:pt idx="13">
                  <c:v>42644</c:v>
                </c:pt>
                <c:pt idx="14">
                  <c:v>42675</c:v>
                </c:pt>
                <c:pt idx="15">
                  <c:v>42705</c:v>
                </c:pt>
                <c:pt idx="16">
                  <c:v>42736</c:v>
                </c:pt>
                <c:pt idx="17">
                  <c:v>42767</c:v>
                </c:pt>
                <c:pt idx="18">
                  <c:v>42795</c:v>
                </c:pt>
                <c:pt idx="19">
                  <c:v>42826</c:v>
                </c:pt>
                <c:pt idx="20">
                  <c:v>42856</c:v>
                </c:pt>
                <c:pt idx="21">
                  <c:v>42887</c:v>
                </c:pt>
                <c:pt idx="22">
                  <c:v>42917</c:v>
                </c:pt>
                <c:pt idx="23">
                  <c:v>42948</c:v>
                </c:pt>
                <c:pt idx="24">
                  <c:v>42979</c:v>
                </c:pt>
                <c:pt idx="25">
                  <c:v>43009</c:v>
                </c:pt>
                <c:pt idx="26">
                  <c:v>43040</c:v>
                </c:pt>
                <c:pt idx="27">
                  <c:v>43070</c:v>
                </c:pt>
                <c:pt idx="28">
                  <c:v>43101</c:v>
                </c:pt>
                <c:pt idx="29">
                  <c:v>43132</c:v>
                </c:pt>
                <c:pt idx="30">
                  <c:v>43160</c:v>
                </c:pt>
                <c:pt idx="31">
                  <c:v>43191</c:v>
                </c:pt>
                <c:pt idx="32">
                  <c:v>43221</c:v>
                </c:pt>
                <c:pt idx="33">
                  <c:v>43252</c:v>
                </c:pt>
                <c:pt idx="34">
                  <c:v>43282</c:v>
                </c:pt>
                <c:pt idx="35">
                  <c:v>43313</c:v>
                </c:pt>
                <c:pt idx="36">
                  <c:v>43344</c:v>
                </c:pt>
                <c:pt idx="37">
                  <c:v>43374</c:v>
                </c:pt>
                <c:pt idx="38">
                  <c:v>43405</c:v>
                </c:pt>
                <c:pt idx="39">
                  <c:v>43435</c:v>
                </c:pt>
                <c:pt idx="40">
                  <c:v>43466</c:v>
                </c:pt>
                <c:pt idx="41">
                  <c:v>43497</c:v>
                </c:pt>
                <c:pt idx="42">
                  <c:v>43525</c:v>
                </c:pt>
                <c:pt idx="43">
                  <c:v>43556</c:v>
                </c:pt>
                <c:pt idx="44">
                  <c:v>43586</c:v>
                </c:pt>
                <c:pt idx="45">
                  <c:v>43617</c:v>
                </c:pt>
                <c:pt idx="46">
                  <c:v>43647</c:v>
                </c:pt>
                <c:pt idx="47">
                  <c:v>43678</c:v>
                </c:pt>
                <c:pt idx="48">
                  <c:v>43709</c:v>
                </c:pt>
                <c:pt idx="49">
                  <c:v>43739</c:v>
                </c:pt>
                <c:pt idx="50">
                  <c:v>43770</c:v>
                </c:pt>
                <c:pt idx="51">
                  <c:v>43800</c:v>
                </c:pt>
                <c:pt idx="52">
                  <c:v>43831</c:v>
                </c:pt>
                <c:pt idx="53">
                  <c:v>43862</c:v>
                </c:pt>
                <c:pt idx="54">
                  <c:v>43891</c:v>
                </c:pt>
                <c:pt idx="55">
                  <c:v>43922</c:v>
                </c:pt>
                <c:pt idx="56">
                  <c:v>43952</c:v>
                </c:pt>
                <c:pt idx="57">
                  <c:v>43983</c:v>
                </c:pt>
                <c:pt idx="58">
                  <c:v>44013</c:v>
                </c:pt>
                <c:pt idx="59">
                  <c:v>44044</c:v>
                </c:pt>
                <c:pt idx="60">
                  <c:v>44075</c:v>
                </c:pt>
                <c:pt idx="61">
                  <c:v>44105</c:v>
                </c:pt>
                <c:pt idx="62">
                  <c:v>44136</c:v>
                </c:pt>
                <c:pt idx="63">
                  <c:v>44166</c:v>
                </c:pt>
                <c:pt idx="64">
                  <c:v>44197</c:v>
                </c:pt>
                <c:pt idx="65">
                  <c:v>44228</c:v>
                </c:pt>
                <c:pt idx="66">
                  <c:v>44256</c:v>
                </c:pt>
                <c:pt idx="67">
                  <c:v>44287</c:v>
                </c:pt>
                <c:pt idx="68">
                  <c:v>44317</c:v>
                </c:pt>
                <c:pt idx="69">
                  <c:v>44348</c:v>
                </c:pt>
                <c:pt idx="70">
                  <c:v>44378</c:v>
                </c:pt>
                <c:pt idx="71">
                  <c:v>44409</c:v>
                </c:pt>
                <c:pt idx="72">
                  <c:v>44440</c:v>
                </c:pt>
                <c:pt idx="73">
                  <c:v>44470</c:v>
                </c:pt>
                <c:pt idx="74">
                  <c:v>44501</c:v>
                </c:pt>
                <c:pt idx="75">
                  <c:v>44531</c:v>
                </c:pt>
                <c:pt idx="76">
                  <c:v>44562</c:v>
                </c:pt>
                <c:pt idx="77">
                  <c:v>44593</c:v>
                </c:pt>
                <c:pt idx="78">
                  <c:v>44621</c:v>
                </c:pt>
                <c:pt idx="79">
                  <c:v>44652</c:v>
                </c:pt>
                <c:pt idx="80">
                  <c:v>44682</c:v>
                </c:pt>
                <c:pt idx="81">
                  <c:v>44713</c:v>
                </c:pt>
                <c:pt idx="82">
                  <c:v>44743</c:v>
                </c:pt>
                <c:pt idx="83">
                  <c:v>44774</c:v>
                </c:pt>
                <c:pt idx="84">
                  <c:v>44805</c:v>
                </c:pt>
                <c:pt idx="85">
                  <c:v>44835</c:v>
                </c:pt>
                <c:pt idx="86">
                  <c:v>44866</c:v>
                </c:pt>
                <c:pt idx="87">
                  <c:v>44896</c:v>
                </c:pt>
                <c:pt idx="88">
                  <c:v>44927</c:v>
                </c:pt>
                <c:pt idx="89">
                  <c:v>44958</c:v>
                </c:pt>
              </c:numCache>
            </c:numRef>
          </c:cat>
          <c:val>
            <c:numRef>
              <c:f>GROUPS!$AD$3:$AD$150</c:f>
              <c:numCache>
                <c:formatCode>0.00</c:formatCode>
                <c:ptCount val="148"/>
                <c:pt idx="0">
                  <c:v>#N/A</c:v>
                </c:pt>
                <c:pt idx="1">
                  <c:v>#N/A</c:v>
                </c:pt>
                <c:pt idx="2">
                  <c:v>#N/A</c:v>
                </c:pt>
                <c:pt idx="3">
                  <c:v>-1.9469127058982849E-2</c:v>
                </c:pt>
                <c:pt idx="4">
                  <c:v>-6.4614196307957172E-3</c:v>
                </c:pt>
                <c:pt idx="5">
                  <c:v>-5.649220198392868E-3</c:v>
                </c:pt>
                <c:pt idx="6">
                  <c:v>-9.6964016556739807E-3</c:v>
                </c:pt>
                <c:pt idx="7">
                  <c:v>-7.5303777121007442E-3</c:v>
                </c:pt>
                <c:pt idx="8">
                  <c:v>-8.1348083913326263E-3</c:v>
                </c:pt>
                <c:pt idx="9">
                  <c:v>-1.2481058016419411E-2</c:v>
                </c:pt>
                <c:pt idx="10">
                  <c:v>-8.7432945147156715E-3</c:v>
                </c:pt>
                <c:pt idx="11">
                  <c:v>-4.1863471269607544E-3</c:v>
                </c:pt>
                <c:pt idx="12">
                  <c:v>1.0013262508437037E-3</c:v>
                </c:pt>
                <c:pt idx="13">
                  <c:v>-3.1131037976592779E-3</c:v>
                </c:pt>
                <c:pt idx="14">
                  <c:v>-9.861435741186142E-3</c:v>
                </c:pt>
                <c:pt idx="15">
                  <c:v>-1.7484270036220551E-2</c:v>
                </c:pt>
                <c:pt idx="16">
                  <c:v>4.1872458532452583E-3</c:v>
                </c:pt>
                <c:pt idx="17">
                  <c:v>3.1419652514159679E-3</c:v>
                </c:pt>
                <c:pt idx="18">
                  <c:v>1.730526564642787E-3</c:v>
                </c:pt>
                <c:pt idx="19">
                  <c:v>-1.0276777902618051E-3</c:v>
                </c:pt>
                <c:pt idx="20">
                  <c:v>-7.3005710728466511E-3</c:v>
                </c:pt>
                <c:pt idx="21">
                  <c:v>-1.0040659457445145E-2</c:v>
                </c:pt>
                <c:pt idx="22">
                  <c:v>-1.5466541983187199E-2</c:v>
                </c:pt>
                <c:pt idx="23">
                  <c:v>-1.9906476140022278E-2</c:v>
                </c:pt>
                <c:pt idx="24">
                  <c:v>-2.2090665996074677E-2</c:v>
                </c:pt>
                <c:pt idx="25">
                  <c:v>-2.3348787799477577E-2</c:v>
                </c:pt>
                <c:pt idx="26">
                  <c:v>-2.1512823179364204E-2</c:v>
                </c:pt>
                <c:pt idx="27">
                  <c:v>-1.3466423377394676E-2</c:v>
                </c:pt>
                <c:pt idx="28">
                  <c:v>-7.8018647618591785E-3</c:v>
                </c:pt>
                <c:pt idx="29">
                  <c:v>-1.0676361620426178E-2</c:v>
                </c:pt>
                <c:pt idx="30">
                  <c:v>-9.2416023835539818E-3</c:v>
                </c:pt>
                <c:pt idx="31">
                  <c:v>-9.6235862001776695E-3</c:v>
                </c:pt>
                <c:pt idx="32">
                  <c:v>-1.1163352988660336E-2</c:v>
                </c:pt>
                <c:pt idx="33">
                  <c:v>-7.1252970956265926E-3</c:v>
                </c:pt>
                <c:pt idx="34">
                  <c:v>-1.2897486798465252E-2</c:v>
                </c:pt>
                <c:pt idx="35">
                  <c:v>-1.2971679680049419E-2</c:v>
                </c:pt>
                <c:pt idx="36">
                  <c:v>-1.2837426736950874E-2</c:v>
                </c:pt>
                <c:pt idx="37">
                  <c:v>-1.333954930305481E-2</c:v>
                </c:pt>
                <c:pt idx="38">
                  <c:v>-1.1518755927681923E-2</c:v>
                </c:pt>
                <c:pt idx="39">
                  <c:v>-1.4344492927193642E-2</c:v>
                </c:pt>
                <c:pt idx="40">
                  <c:v>-1.7936853691935539E-2</c:v>
                </c:pt>
                <c:pt idx="41">
                  <c:v>-1.6615737229585648E-2</c:v>
                </c:pt>
                <c:pt idx="42">
                  <c:v>-1.5604187734425068E-2</c:v>
                </c:pt>
                <c:pt idx="43">
                  <c:v>-1.0457785800099373E-2</c:v>
                </c:pt>
                <c:pt idx="44">
                  <c:v>-7.717544212937355E-3</c:v>
                </c:pt>
                <c:pt idx="45">
                  <c:v>-3.8707142230123281E-3</c:v>
                </c:pt>
                <c:pt idx="46">
                  <c:v>1.2918716529384255E-3</c:v>
                </c:pt>
                <c:pt idx="47">
                  <c:v>4.6496028080582619E-3</c:v>
                </c:pt>
                <c:pt idx="48">
                  <c:v>1.0582190006971359E-2</c:v>
                </c:pt>
                <c:pt idx="49">
                  <c:v>1.2969035655260086E-2</c:v>
                </c:pt>
                <c:pt idx="50">
                  <c:v>1.5850765630602837E-2</c:v>
                </c:pt>
                <c:pt idx="51">
                  <c:v>2.1948844194412231E-2</c:v>
                </c:pt>
                <c:pt idx="52">
                  <c:v>-3.2318755984306335E-2</c:v>
                </c:pt>
                <c:pt idx="53">
                  <c:v>-3.1483855098485947E-2</c:v>
                </c:pt>
                <c:pt idx="54">
                  <c:v>-2.8297243639826775E-2</c:v>
                </c:pt>
                <c:pt idx="55">
                  <c:v>-2.9491107910871506E-2</c:v>
                </c:pt>
                <c:pt idx="56">
                  <c:v>-2.1692393347620964E-2</c:v>
                </c:pt>
                <c:pt idx="57">
                  <c:v>-1.7968455329537392E-2</c:v>
                </c:pt>
                <c:pt idx="58">
                  <c:v>-2.1470895037055016E-2</c:v>
                </c:pt>
                <c:pt idx="59">
                  <c:v>-2.3282561451196671E-2</c:v>
                </c:pt>
                <c:pt idx="60">
                  <c:v>-2.7896709740161896E-2</c:v>
                </c:pt>
                <c:pt idx="61">
                  <c:v>-3.1116584315896034E-2</c:v>
                </c:pt>
                <c:pt idx="62">
                  <c:v>-3.5545136779546738E-2</c:v>
                </c:pt>
                <c:pt idx="63">
                  <c:v>-4.3178647756576538E-2</c:v>
                </c:pt>
                <c:pt idx="64">
                  <c:v>6.0822553932666779E-2</c:v>
                </c:pt>
                <c:pt idx="65">
                  <c:v>5.8014705777168274E-2</c:v>
                </c:pt>
                <c:pt idx="66">
                  <c:v>5.3121060132980347E-2</c:v>
                </c:pt>
                <c:pt idx="67">
                  <c:v>5.1245354115962982E-2</c:v>
                </c:pt>
                <c:pt idx="68">
                  <c:v>4.6422965824604034E-2</c:v>
                </c:pt>
                <c:pt idx="69">
                  <c:v>4.3244261294603348E-2</c:v>
                </c:pt>
                <c:pt idx="70">
                  <c:v>4.5330177992582321E-2</c:v>
                </c:pt>
                <c:pt idx="71">
                  <c:v>4.3451093137264252E-2</c:v>
                </c:pt>
                <c:pt idx="72">
                  <c:v>3.4605599939823151E-2</c:v>
                </c:pt>
                <c:pt idx="73">
                  <c:v>3.2365798950195312E-2</c:v>
                </c:pt>
                <c:pt idx="74">
                  <c:v>3.2930918037891388E-2</c:v>
                </c:pt>
                <c:pt idx="75">
                  <c:v>3.0026489868760109E-2</c:v>
                </c:pt>
                <c:pt idx="76">
                  <c:v>4.3731801211833954E-2</c:v>
                </c:pt>
                <c:pt idx="77">
                  <c:v>4.290323331952095E-2</c:v>
                </c:pt>
                <c:pt idx="78">
                  <c:v>4.0706340223550797E-2</c:v>
                </c:pt>
                <c:pt idx="79">
                  <c:v>3.800487145781517E-2</c:v>
                </c:pt>
                <c:pt idx="80">
                  <c:v>3.2280508428812027E-2</c:v>
                </c:pt>
                <c:pt idx="81">
                  <c:v>2.3870384320616722E-2</c:v>
                </c:pt>
                <c:pt idx="82">
                  <c:v>2.143021859228611E-2</c:v>
                </c:pt>
                <c:pt idx="83">
                  <c:v>2.2507477551698685E-2</c:v>
                </c:pt>
                <c:pt idx="84">
                  <c:v>3.3228535205125809E-2</c:v>
                </c:pt>
                <c:pt idx="85">
                  <c:v>3.8892243057489395E-2</c:v>
                </c:pt>
                <c:pt idx="86">
                  <c:v>#N/A</c:v>
                </c:pt>
                <c:pt idx="87">
                  <c:v>#N/A</c:v>
                </c:pt>
                <c:pt idx="88">
                  <c:v>#N/A</c:v>
                </c:pt>
                <c:pt idx="89">
                  <c:v>#N/A</c:v>
                </c:pt>
              </c:numCache>
            </c:numRef>
          </c:val>
          <c:extLst>
            <c:ext xmlns:c16="http://schemas.microsoft.com/office/drawing/2014/chart" uri="{C3380CC4-5D6E-409C-BE32-E72D297353CC}">
              <c16:uniqueId val="{00000002-CF08-4C12-95F1-B30585610A5F}"/>
            </c:ext>
          </c:extLst>
        </c:ser>
        <c:ser>
          <c:idx val="4"/>
          <c:order val="4"/>
          <c:tx>
            <c:strRef>
              <c:f>GROUPS!$AE$2</c:f>
              <c:strCache>
                <c:ptCount val="1"/>
                <c:pt idx="0">
                  <c:v>Risk premia</c:v>
                </c:pt>
              </c:strCache>
            </c:strRef>
          </c:tx>
          <c:spPr>
            <a:solidFill>
              <a:schemeClr val="accent5"/>
            </a:solidFill>
            <a:ln>
              <a:noFill/>
            </a:ln>
            <a:effectLst/>
          </c:spPr>
          <c:invertIfNegative val="0"/>
          <c:cat>
            <c:numRef>
              <c:f>GROUPS!$Z$3:$Z$150</c:f>
              <c:numCache>
                <c:formatCode>m/d/yyyy</c:formatCode>
                <c:ptCount val="148"/>
                <c:pt idx="0">
                  <c:v>42248</c:v>
                </c:pt>
                <c:pt idx="1">
                  <c:v>42278</c:v>
                </c:pt>
                <c:pt idx="2">
                  <c:v>42309</c:v>
                </c:pt>
                <c:pt idx="3">
                  <c:v>42339</c:v>
                </c:pt>
                <c:pt idx="4">
                  <c:v>42370</c:v>
                </c:pt>
                <c:pt idx="5">
                  <c:v>42401</c:v>
                </c:pt>
                <c:pt idx="6">
                  <c:v>42430</c:v>
                </c:pt>
                <c:pt idx="7">
                  <c:v>42461</c:v>
                </c:pt>
                <c:pt idx="8">
                  <c:v>42491</c:v>
                </c:pt>
                <c:pt idx="9">
                  <c:v>42522</c:v>
                </c:pt>
                <c:pt idx="10">
                  <c:v>42552</c:v>
                </c:pt>
                <c:pt idx="11">
                  <c:v>42583</c:v>
                </c:pt>
                <c:pt idx="12">
                  <c:v>42614</c:v>
                </c:pt>
                <c:pt idx="13">
                  <c:v>42644</c:v>
                </c:pt>
                <c:pt idx="14">
                  <c:v>42675</c:v>
                </c:pt>
                <c:pt idx="15">
                  <c:v>42705</c:v>
                </c:pt>
                <c:pt idx="16">
                  <c:v>42736</c:v>
                </c:pt>
                <c:pt idx="17">
                  <c:v>42767</c:v>
                </c:pt>
                <c:pt idx="18">
                  <c:v>42795</c:v>
                </c:pt>
                <c:pt idx="19">
                  <c:v>42826</c:v>
                </c:pt>
                <c:pt idx="20">
                  <c:v>42856</c:v>
                </c:pt>
                <c:pt idx="21">
                  <c:v>42887</c:v>
                </c:pt>
                <c:pt idx="22">
                  <c:v>42917</c:v>
                </c:pt>
                <c:pt idx="23">
                  <c:v>42948</c:v>
                </c:pt>
                <c:pt idx="24">
                  <c:v>42979</c:v>
                </c:pt>
                <c:pt idx="25">
                  <c:v>43009</c:v>
                </c:pt>
                <c:pt idx="26">
                  <c:v>43040</c:v>
                </c:pt>
                <c:pt idx="27">
                  <c:v>43070</c:v>
                </c:pt>
                <c:pt idx="28">
                  <c:v>43101</c:v>
                </c:pt>
                <c:pt idx="29">
                  <c:v>43132</c:v>
                </c:pt>
                <c:pt idx="30">
                  <c:v>43160</c:v>
                </c:pt>
                <c:pt idx="31">
                  <c:v>43191</c:v>
                </c:pt>
                <c:pt idx="32">
                  <c:v>43221</c:v>
                </c:pt>
                <c:pt idx="33">
                  <c:v>43252</c:v>
                </c:pt>
                <c:pt idx="34">
                  <c:v>43282</c:v>
                </c:pt>
                <c:pt idx="35">
                  <c:v>43313</c:v>
                </c:pt>
                <c:pt idx="36">
                  <c:v>43344</c:v>
                </c:pt>
                <c:pt idx="37">
                  <c:v>43374</c:v>
                </c:pt>
                <c:pt idx="38">
                  <c:v>43405</c:v>
                </c:pt>
                <c:pt idx="39">
                  <c:v>43435</c:v>
                </c:pt>
                <c:pt idx="40">
                  <c:v>43466</c:v>
                </c:pt>
                <c:pt idx="41">
                  <c:v>43497</c:v>
                </c:pt>
                <c:pt idx="42">
                  <c:v>43525</c:v>
                </c:pt>
                <c:pt idx="43">
                  <c:v>43556</c:v>
                </c:pt>
                <c:pt idx="44">
                  <c:v>43586</c:v>
                </c:pt>
                <c:pt idx="45">
                  <c:v>43617</c:v>
                </c:pt>
                <c:pt idx="46">
                  <c:v>43647</c:v>
                </c:pt>
                <c:pt idx="47">
                  <c:v>43678</c:v>
                </c:pt>
                <c:pt idx="48">
                  <c:v>43709</c:v>
                </c:pt>
                <c:pt idx="49">
                  <c:v>43739</c:v>
                </c:pt>
                <c:pt idx="50">
                  <c:v>43770</c:v>
                </c:pt>
                <c:pt idx="51">
                  <c:v>43800</c:v>
                </c:pt>
                <c:pt idx="52">
                  <c:v>43831</c:v>
                </c:pt>
                <c:pt idx="53">
                  <c:v>43862</c:v>
                </c:pt>
                <c:pt idx="54">
                  <c:v>43891</c:v>
                </c:pt>
                <c:pt idx="55">
                  <c:v>43922</c:v>
                </c:pt>
                <c:pt idx="56">
                  <c:v>43952</c:v>
                </c:pt>
                <c:pt idx="57">
                  <c:v>43983</c:v>
                </c:pt>
                <c:pt idx="58">
                  <c:v>44013</c:v>
                </c:pt>
                <c:pt idx="59">
                  <c:v>44044</c:v>
                </c:pt>
                <c:pt idx="60">
                  <c:v>44075</c:v>
                </c:pt>
                <c:pt idx="61">
                  <c:v>44105</c:v>
                </c:pt>
                <c:pt idx="62">
                  <c:v>44136</c:v>
                </c:pt>
                <c:pt idx="63">
                  <c:v>44166</c:v>
                </c:pt>
                <c:pt idx="64">
                  <c:v>44197</c:v>
                </c:pt>
                <c:pt idx="65">
                  <c:v>44228</c:v>
                </c:pt>
                <c:pt idx="66">
                  <c:v>44256</c:v>
                </c:pt>
                <c:pt idx="67">
                  <c:v>44287</c:v>
                </c:pt>
                <c:pt idx="68">
                  <c:v>44317</c:v>
                </c:pt>
                <c:pt idx="69">
                  <c:v>44348</c:v>
                </c:pt>
                <c:pt idx="70">
                  <c:v>44378</c:v>
                </c:pt>
                <c:pt idx="71">
                  <c:v>44409</c:v>
                </c:pt>
                <c:pt idx="72">
                  <c:v>44440</c:v>
                </c:pt>
                <c:pt idx="73">
                  <c:v>44470</c:v>
                </c:pt>
                <c:pt idx="74">
                  <c:v>44501</c:v>
                </c:pt>
                <c:pt idx="75">
                  <c:v>44531</c:v>
                </c:pt>
                <c:pt idx="76">
                  <c:v>44562</c:v>
                </c:pt>
                <c:pt idx="77">
                  <c:v>44593</c:v>
                </c:pt>
                <c:pt idx="78">
                  <c:v>44621</c:v>
                </c:pt>
                <c:pt idx="79">
                  <c:v>44652</c:v>
                </c:pt>
                <c:pt idx="80">
                  <c:v>44682</c:v>
                </c:pt>
                <c:pt idx="81">
                  <c:v>44713</c:v>
                </c:pt>
                <c:pt idx="82">
                  <c:v>44743</c:v>
                </c:pt>
                <c:pt idx="83">
                  <c:v>44774</c:v>
                </c:pt>
                <c:pt idx="84">
                  <c:v>44805</c:v>
                </c:pt>
                <c:pt idx="85">
                  <c:v>44835</c:v>
                </c:pt>
                <c:pt idx="86">
                  <c:v>44866</c:v>
                </c:pt>
                <c:pt idx="87">
                  <c:v>44896</c:v>
                </c:pt>
                <c:pt idx="88">
                  <c:v>44927</c:v>
                </c:pt>
                <c:pt idx="89">
                  <c:v>44958</c:v>
                </c:pt>
              </c:numCache>
            </c:numRef>
          </c:cat>
          <c:val>
            <c:numRef>
              <c:f>GROUPS!$AE$3:$AE$150</c:f>
              <c:numCache>
                <c:formatCode>0.00</c:formatCode>
                <c:ptCount val="148"/>
                <c:pt idx="0">
                  <c:v>#N/A</c:v>
                </c:pt>
                <c:pt idx="1">
                  <c:v>#N/A</c:v>
                </c:pt>
                <c:pt idx="2">
                  <c:v>#N/A</c:v>
                </c:pt>
                <c:pt idx="3">
                  <c:v>4.9298025667667389E-2</c:v>
                </c:pt>
                <c:pt idx="4">
                  <c:v>6.1536550521850586E-2</c:v>
                </c:pt>
                <c:pt idx="5">
                  <c:v>6.5939858555793762E-2</c:v>
                </c:pt>
                <c:pt idx="6">
                  <c:v>5.4821949452161789E-2</c:v>
                </c:pt>
                <c:pt idx="7">
                  <c:v>4.5089073479175568E-2</c:v>
                </c:pt>
                <c:pt idx="8">
                  <c:v>3.7140883505344391E-2</c:v>
                </c:pt>
                <c:pt idx="9">
                  <c:v>3.4063499420881271E-2</c:v>
                </c:pt>
                <c:pt idx="10">
                  <c:v>2.8243284672498703E-2</c:v>
                </c:pt>
                <c:pt idx="11">
                  <c:v>2.0313877612352371E-2</c:v>
                </c:pt>
                <c:pt idx="12">
                  <c:v>1.4713662676513195E-2</c:v>
                </c:pt>
                <c:pt idx="13">
                  <c:v>1.6554964706301689E-2</c:v>
                </c:pt>
                <c:pt idx="14">
                  <c:v>1.8201213330030441E-2</c:v>
                </c:pt>
                <c:pt idx="15">
                  <c:v>7.5549273751676083E-3</c:v>
                </c:pt>
                <c:pt idx="16">
                  <c:v>1.8527153879404068E-3</c:v>
                </c:pt>
                <c:pt idx="17">
                  <c:v>2.4089113867376E-4</c:v>
                </c:pt>
                <c:pt idx="18">
                  <c:v>-3.5948329605162144E-3</c:v>
                </c:pt>
                <c:pt idx="19">
                  <c:v>-4.2691039852797985E-3</c:v>
                </c:pt>
                <c:pt idx="20">
                  <c:v>-7.1627865545451641E-3</c:v>
                </c:pt>
                <c:pt idx="21">
                  <c:v>-6.4149689860641956E-3</c:v>
                </c:pt>
                <c:pt idx="22">
                  <c:v>-4.853137768805027E-3</c:v>
                </c:pt>
                <c:pt idx="23">
                  <c:v>-9.9343853071331978E-3</c:v>
                </c:pt>
                <c:pt idx="24">
                  <c:v>-1.2831692583858967E-2</c:v>
                </c:pt>
                <c:pt idx="25">
                  <c:v>-1.5479917638003826E-2</c:v>
                </c:pt>
                <c:pt idx="26">
                  <c:v>-1.5176086686551571E-2</c:v>
                </c:pt>
                <c:pt idx="27">
                  <c:v>-1.8274106085300446E-2</c:v>
                </c:pt>
                <c:pt idx="28">
                  <c:v>-2.4714495986700058E-2</c:v>
                </c:pt>
                <c:pt idx="29">
                  <c:v>-2.80623659491539E-2</c:v>
                </c:pt>
                <c:pt idx="30">
                  <c:v>-3.1586792320013046E-2</c:v>
                </c:pt>
                <c:pt idx="31">
                  <c:v>-3.0315550044178963E-2</c:v>
                </c:pt>
                <c:pt idx="32">
                  <c:v>-2.8257314115762711E-2</c:v>
                </c:pt>
                <c:pt idx="33">
                  <c:v>-2.6801887899637222E-2</c:v>
                </c:pt>
                <c:pt idx="34">
                  <c:v>-3.0543388798832893E-2</c:v>
                </c:pt>
                <c:pt idx="35">
                  <c:v>-3.0274327844381332E-2</c:v>
                </c:pt>
                <c:pt idx="36">
                  <c:v>-3.1873930245637894E-2</c:v>
                </c:pt>
                <c:pt idx="37">
                  <c:v>-3.377210721373558E-2</c:v>
                </c:pt>
                <c:pt idx="38">
                  <c:v>-3.2910678535699844E-2</c:v>
                </c:pt>
                <c:pt idx="39">
                  <c:v>-3.2472707331180573E-2</c:v>
                </c:pt>
                <c:pt idx="40">
                  <c:v>-3.1834185123443604E-2</c:v>
                </c:pt>
                <c:pt idx="41">
                  <c:v>-3.4539029002189636E-2</c:v>
                </c:pt>
                <c:pt idx="42">
                  <c:v>-3.3976290374994278E-2</c:v>
                </c:pt>
                <c:pt idx="43">
                  <c:v>-3.3614803105592728E-2</c:v>
                </c:pt>
                <c:pt idx="44">
                  <c:v>-3.1548351049423218E-2</c:v>
                </c:pt>
                <c:pt idx="45">
                  <c:v>-3.2808300107717514E-2</c:v>
                </c:pt>
                <c:pt idx="46">
                  <c:v>-3.5121776163578033E-2</c:v>
                </c:pt>
                <c:pt idx="47">
                  <c:v>-3.3369608223438263E-2</c:v>
                </c:pt>
                <c:pt idx="48">
                  <c:v>-3.5105098038911819E-2</c:v>
                </c:pt>
                <c:pt idx="49">
                  <c:v>-3.5219572484493256E-2</c:v>
                </c:pt>
                <c:pt idx="50">
                  <c:v>-3.6680601537227631E-2</c:v>
                </c:pt>
                <c:pt idx="51">
                  <c:v>-3.934783861041069E-2</c:v>
                </c:pt>
                <c:pt idx="52">
                  <c:v>-4.0825489908456802E-2</c:v>
                </c:pt>
                <c:pt idx="53">
                  <c:v>-4.080665111541748E-2</c:v>
                </c:pt>
                <c:pt idx="54">
                  <c:v>-1.1437141336500645E-2</c:v>
                </c:pt>
                <c:pt idx="55">
                  <c:v>4.1360794566571712E-3</c:v>
                </c:pt>
                <c:pt idx="56">
                  <c:v>4.5131970546208322E-4</c:v>
                </c:pt>
                <c:pt idx="57">
                  <c:v>-4.5198472216725349E-3</c:v>
                </c:pt>
                <c:pt idx="58">
                  <c:v>-7.9267183318734169E-3</c:v>
                </c:pt>
                <c:pt idx="59">
                  <c:v>-1.7740277573466301E-2</c:v>
                </c:pt>
                <c:pt idx="60">
                  <c:v>-2.8459105640649796E-2</c:v>
                </c:pt>
                <c:pt idx="61">
                  <c:v>-2.6165109127759933E-2</c:v>
                </c:pt>
                <c:pt idx="62">
                  <c:v>-2.8924658894538879E-2</c:v>
                </c:pt>
                <c:pt idx="63">
                  <c:v>-3.4258611500263214E-2</c:v>
                </c:pt>
                <c:pt idx="64">
                  <c:v>-3.4555058926343918E-2</c:v>
                </c:pt>
                <c:pt idx="65">
                  <c:v>-3.3806703984737396E-2</c:v>
                </c:pt>
                <c:pt idx="66">
                  <c:v>-3.2903250306844711E-2</c:v>
                </c:pt>
                <c:pt idx="67">
                  <c:v>-3.3113177865743637E-2</c:v>
                </c:pt>
                <c:pt idx="68">
                  <c:v>-3.3603150397539139E-2</c:v>
                </c:pt>
                <c:pt idx="69">
                  <c:v>-3.5064734518527985E-2</c:v>
                </c:pt>
                <c:pt idx="70">
                  <c:v>-3.2493535429239273E-2</c:v>
                </c:pt>
                <c:pt idx="71">
                  <c:v>-3.0508531257510185E-2</c:v>
                </c:pt>
                <c:pt idx="72">
                  <c:v>-2.9405485838651657E-2</c:v>
                </c:pt>
                <c:pt idx="73">
                  <c:v>-2.7507787570357323E-2</c:v>
                </c:pt>
                <c:pt idx="74">
                  <c:v>-2.9596505686640739E-2</c:v>
                </c:pt>
                <c:pt idx="75">
                  <c:v>-2.8045034036040306E-2</c:v>
                </c:pt>
                <c:pt idx="76">
                  <c:v>-2.2712185978889465E-2</c:v>
                </c:pt>
                <c:pt idx="77">
                  <c:v>-1.9749129191040993E-2</c:v>
                </c:pt>
                <c:pt idx="78">
                  <c:v>2.4634364992380142E-2</c:v>
                </c:pt>
                <c:pt idx="79">
                  <c:v>1.8070930615067482E-2</c:v>
                </c:pt>
                <c:pt idx="80">
                  <c:v>3.8256596773862839E-2</c:v>
                </c:pt>
                <c:pt idx="81">
                  <c:v>5.2661798894405365E-2</c:v>
                </c:pt>
                <c:pt idx="82">
                  <c:v>9.2843979597091675E-2</c:v>
                </c:pt>
                <c:pt idx="83">
                  <c:v>8.9060746133327484E-2</c:v>
                </c:pt>
                <c:pt idx="84">
                  <c:v>8.3349891006946564E-2</c:v>
                </c:pt>
                <c:pt idx="85">
                  <c:v>9.6644513309001923E-2</c:v>
                </c:pt>
                <c:pt idx="86">
                  <c:v>#N/A</c:v>
                </c:pt>
                <c:pt idx="87">
                  <c:v>#N/A</c:v>
                </c:pt>
                <c:pt idx="88">
                  <c:v>#N/A</c:v>
                </c:pt>
                <c:pt idx="89">
                  <c:v>#N/A</c:v>
                </c:pt>
              </c:numCache>
            </c:numRef>
          </c:val>
          <c:extLst>
            <c:ext xmlns:c16="http://schemas.microsoft.com/office/drawing/2014/chart" uri="{C3380CC4-5D6E-409C-BE32-E72D297353CC}">
              <c16:uniqueId val="{00000003-CF08-4C12-95F1-B30585610A5F}"/>
            </c:ext>
          </c:extLst>
        </c:ser>
        <c:ser>
          <c:idx val="5"/>
          <c:order val="5"/>
          <c:tx>
            <c:strRef>
              <c:f>GROUPS!$AF$2</c:f>
              <c:strCache>
                <c:ptCount val="1"/>
                <c:pt idx="0">
                  <c:v>Exchange rates</c:v>
                </c:pt>
              </c:strCache>
            </c:strRef>
          </c:tx>
          <c:spPr>
            <a:solidFill>
              <a:schemeClr val="accent6"/>
            </a:solidFill>
            <a:ln>
              <a:noFill/>
            </a:ln>
            <a:effectLst/>
          </c:spPr>
          <c:invertIfNegative val="0"/>
          <c:cat>
            <c:numRef>
              <c:f>GROUPS!$Z$3:$Z$150</c:f>
              <c:numCache>
                <c:formatCode>m/d/yyyy</c:formatCode>
                <c:ptCount val="148"/>
                <c:pt idx="0">
                  <c:v>42248</c:v>
                </c:pt>
                <c:pt idx="1">
                  <c:v>42278</c:v>
                </c:pt>
                <c:pt idx="2">
                  <c:v>42309</c:v>
                </c:pt>
                <c:pt idx="3">
                  <c:v>42339</c:v>
                </c:pt>
                <c:pt idx="4">
                  <c:v>42370</c:v>
                </c:pt>
                <c:pt idx="5">
                  <c:v>42401</c:v>
                </c:pt>
                <c:pt idx="6">
                  <c:v>42430</c:v>
                </c:pt>
                <c:pt idx="7">
                  <c:v>42461</c:v>
                </c:pt>
                <c:pt idx="8">
                  <c:v>42491</c:v>
                </c:pt>
                <c:pt idx="9">
                  <c:v>42522</c:v>
                </c:pt>
                <c:pt idx="10">
                  <c:v>42552</c:v>
                </c:pt>
                <c:pt idx="11">
                  <c:v>42583</c:v>
                </c:pt>
                <c:pt idx="12">
                  <c:v>42614</c:v>
                </c:pt>
                <c:pt idx="13">
                  <c:v>42644</c:v>
                </c:pt>
                <c:pt idx="14">
                  <c:v>42675</c:v>
                </c:pt>
                <c:pt idx="15">
                  <c:v>42705</c:v>
                </c:pt>
                <c:pt idx="16">
                  <c:v>42736</c:v>
                </c:pt>
                <c:pt idx="17">
                  <c:v>42767</c:v>
                </c:pt>
                <c:pt idx="18">
                  <c:v>42795</c:v>
                </c:pt>
                <c:pt idx="19">
                  <c:v>42826</c:v>
                </c:pt>
                <c:pt idx="20">
                  <c:v>42856</c:v>
                </c:pt>
                <c:pt idx="21">
                  <c:v>42887</c:v>
                </c:pt>
                <c:pt idx="22">
                  <c:v>42917</c:v>
                </c:pt>
                <c:pt idx="23">
                  <c:v>42948</c:v>
                </c:pt>
                <c:pt idx="24">
                  <c:v>42979</c:v>
                </c:pt>
                <c:pt idx="25">
                  <c:v>43009</c:v>
                </c:pt>
                <c:pt idx="26">
                  <c:v>43040</c:v>
                </c:pt>
                <c:pt idx="27">
                  <c:v>43070</c:v>
                </c:pt>
                <c:pt idx="28">
                  <c:v>43101</c:v>
                </c:pt>
                <c:pt idx="29">
                  <c:v>43132</c:v>
                </c:pt>
                <c:pt idx="30">
                  <c:v>43160</c:v>
                </c:pt>
                <c:pt idx="31">
                  <c:v>43191</c:v>
                </c:pt>
                <c:pt idx="32">
                  <c:v>43221</c:v>
                </c:pt>
                <c:pt idx="33">
                  <c:v>43252</c:v>
                </c:pt>
                <c:pt idx="34">
                  <c:v>43282</c:v>
                </c:pt>
                <c:pt idx="35">
                  <c:v>43313</c:v>
                </c:pt>
                <c:pt idx="36">
                  <c:v>43344</c:v>
                </c:pt>
                <c:pt idx="37">
                  <c:v>43374</c:v>
                </c:pt>
                <c:pt idx="38">
                  <c:v>43405</c:v>
                </c:pt>
                <c:pt idx="39">
                  <c:v>43435</c:v>
                </c:pt>
                <c:pt idx="40">
                  <c:v>43466</c:v>
                </c:pt>
                <c:pt idx="41">
                  <c:v>43497</c:v>
                </c:pt>
                <c:pt idx="42">
                  <c:v>43525</c:v>
                </c:pt>
                <c:pt idx="43">
                  <c:v>43556</c:v>
                </c:pt>
                <c:pt idx="44">
                  <c:v>43586</c:v>
                </c:pt>
                <c:pt idx="45">
                  <c:v>43617</c:v>
                </c:pt>
                <c:pt idx="46">
                  <c:v>43647</c:v>
                </c:pt>
                <c:pt idx="47">
                  <c:v>43678</c:v>
                </c:pt>
                <c:pt idx="48">
                  <c:v>43709</c:v>
                </c:pt>
                <c:pt idx="49">
                  <c:v>43739</c:v>
                </c:pt>
                <c:pt idx="50">
                  <c:v>43770</c:v>
                </c:pt>
                <c:pt idx="51">
                  <c:v>43800</c:v>
                </c:pt>
                <c:pt idx="52">
                  <c:v>43831</c:v>
                </c:pt>
                <c:pt idx="53">
                  <c:v>43862</c:v>
                </c:pt>
                <c:pt idx="54">
                  <c:v>43891</c:v>
                </c:pt>
                <c:pt idx="55">
                  <c:v>43922</c:v>
                </c:pt>
                <c:pt idx="56">
                  <c:v>43952</c:v>
                </c:pt>
                <c:pt idx="57">
                  <c:v>43983</c:v>
                </c:pt>
                <c:pt idx="58">
                  <c:v>44013</c:v>
                </c:pt>
                <c:pt idx="59">
                  <c:v>44044</c:v>
                </c:pt>
                <c:pt idx="60">
                  <c:v>44075</c:v>
                </c:pt>
                <c:pt idx="61">
                  <c:v>44105</c:v>
                </c:pt>
                <c:pt idx="62">
                  <c:v>44136</c:v>
                </c:pt>
                <c:pt idx="63">
                  <c:v>44166</c:v>
                </c:pt>
                <c:pt idx="64">
                  <c:v>44197</c:v>
                </c:pt>
                <c:pt idx="65">
                  <c:v>44228</c:v>
                </c:pt>
                <c:pt idx="66">
                  <c:v>44256</c:v>
                </c:pt>
                <c:pt idx="67">
                  <c:v>44287</c:v>
                </c:pt>
                <c:pt idx="68">
                  <c:v>44317</c:v>
                </c:pt>
                <c:pt idx="69">
                  <c:v>44348</c:v>
                </c:pt>
                <c:pt idx="70">
                  <c:v>44378</c:v>
                </c:pt>
                <c:pt idx="71">
                  <c:v>44409</c:v>
                </c:pt>
                <c:pt idx="72">
                  <c:v>44440</c:v>
                </c:pt>
                <c:pt idx="73">
                  <c:v>44470</c:v>
                </c:pt>
                <c:pt idx="74">
                  <c:v>44501</c:v>
                </c:pt>
                <c:pt idx="75">
                  <c:v>44531</c:v>
                </c:pt>
                <c:pt idx="76">
                  <c:v>44562</c:v>
                </c:pt>
                <c:pt idx="77">
                  <c:v>44593</c:v>
                </c:pt>
                <c:pt idx="78">
                  <c:v>44621</c:v>
                </c:pt>
                <c:pt idx="79">
                  <c:v>44652</c:v>
                </c:pt>
                <c:pt idx="80">
                  <c:v>44682</c:v>
                </c:pt>
                <c:pt idx="81">
                  <c:v>44713</c:v>
                </c:pt>
                <c:pt idx="82">
                  <c:v>44743</c:v>
                </c:pt>
                <c:pt idx="83">
                  <c:v>44774</c:v>
                </c:pt>
                <c:pt idx="84">
                  <c:v>44805</c:v>
                </c:pt>
                <c:pt idx="85">
                  <c:v>44835</c:v>
                </c:pt>
                <c:pt idx="86">
                  <c:v>44866</c:v>
                </c:pt>
                <c:pt idx="87">
                  <c:v>44896</c:v>
                </c:pt>
                <c:pt idx="88">
                  <c:v>44927</c:v>
                </c:pt>
                <c:pt idx="89">
                  <c:v>44958</c:v>
                </c:pt>
              </c:numCache>
            </c:numRef>
          </c:cat>
          <c:val>
            <c:numRef>
              <c:f>GROUPS!$AF$3:$AF$150</c:f>
              <c:numCache>
                <c:formatCode>0.00</c:formatCode>
                <c:ptCount val="148"/>
                <c:pt idx="0">
                  <c:v>#N/A</c:v>
                </c:pt>
                <c:pt idx="1">
                  <c:v>#N/A</c:v>
                </c:pt>
                <c:pt idx="2">
                  <c:v>#N/A</c:v>
                </c:pt>
                <c:pt idx="3">
                  <c:v>-6.6503426060080528E-3</c:v>
                </c:pt>
                <c:pt idx="4">
                  <c:v>1.0606366209685802E-2</c:v>
                </c:pt>
                <c:pt idx="5">
                  <c:v>-1.1125330813229084E-2</c:v>
                </c:pt>
                <c:pt idx="6">
                  <c:v>-1.3804567279294133E-3</c:v>
                </c:pt>
                <c:pt idx="7">
                  <c:v>-2.8842596802860498E-3</c:v>
                </c:pt>
                <c:pt idx="8">
                  <c:v>-7.7324863523244858E-3</c:v>
                </c:pt>
                <c:pt idx="9">
                  <c:v>-1.0806560516357422E-2</c:v>
                </c:pt>
                <c:pt idx="10">
                  <c:v>-8.3315614610910416E-3</c:v>
                </c:pt>
                <c:pt idx="11">
                  <c:v>-6.2630651518702507E-3</c:v>
                </c:pt>
                <c:pt idx="12">
                  <c:v>-8.7849423289299011E-3</c:v>
                </c:pt>
                <c:pt idx="13">
                  <c:v>-8.8232839480042458E-3</c:v>
                </c:pt>
                <c:pt idx="14">
                  <c:v>8.6548708379268646E-2</c:v>
                </c:pt>
                <c:pt idx="15">
                  <c:v>8.7979473173618317E-3</c:v>
                </c:pt>
                <c:pt idx="16">
                  <c:v>-7.4910405091941357E-3</c:v>
                </c:pt>
                <c:pt idx="17">
                  <c:v>-1.9566414877772331E-2</c:v>
                </c:pt>
                <c:pt idx="18">
                  <c:v>-1.7233277903869748E-3</c:v>
                </c:pt>
                <c:pt idx="19">
                  <c:v>-9.2758210375905037E-3</c:v>
                </c:pt>
                <c:pt idx="20">
                  <c:v>-1.3761120848357677E-2</c:v>
                </c:pt>
                <c:pt idx="21">
                  <c:v>-6.6167265176773071E-3</c:v>
                </c:pt>
                <c:pt idx="22">
                  <c:v>-5.5434620007872581E-3</c:v>
                </c:pt>
                <c:pt idx="23">
                  <c:v>-8.4005538374185562E-3</c:v>
                </c:pt>
                <c:pt idx="24">
                  <c:v>-1.6275091096758842E-2</c:v>
                </c:pt>
                <c:pt idx="25">
                  <c:v>-6.6891266033053398E-3</c:v>
                </c:pt>
                <c:pt idx="26">
                  <c:v>-1.0451533831655979E-2</c:v>
                </c:pt>
                <c:pt idx="27">
                  <c:v>9.8752258345484734E-3</c:v>
                </c:pt>
                <c:pt idx="28">
                  <c:v>-5.4339044727385044E-3</c:v>
                </c:pt>
                <c:pt idx="29">
                  <c:v>-6.7493556998670101E-3</c:v>
                </c:pt>
                <c:pt idx="30">
                  <c:v>1.3885042862966657E-3</c:v>
                </c:pt>
                <c:pt idx="31">
                  <c:v>9.827885776758194E-3</c:v>
                </c:pt>
                <c:pt idx="32">
                  <c:v>-2.6557925157248974E-3</c:v>
                </c:pt>
                <c:pt idx="33">
                  <c:v>1.018830481916666E-2</c:v>
                </c:pt>
                <c:pt idx="34">
                  <c:v>1.6498712822794914E-2</c:v>
                </c:pt>
                <c:pt idx="35">
                  <c:v>-6.1376513913273811E-3</c:v>
                </c:pt>
                <c:pt idx="36">
                  <c:v>-4.4672358781099319E-3</c:v>
                </c:pt>
                <c:pt idx="37">
                  <c:v>1.7308399081230164E-2</c:v>
                </c:pt>
                <c:pt idx="38">
                  <c:v>-2.1377729717642069E-3</c:v>
                </c:pt>
                <c:pt idx="39">
                  <c:v>7.4169440194964409E-3</c:v>
                </c:pt>
                <c:pt idx="40">
                  <c:v>-7.2735277935862541E-3</c:v>
                </c:pt>
                <c:pt idx="41">
                  <c:v>-1.01450365036726E-2</c:v>
                </c:pt>
                <c:pt idx="42">
                  <c:v>-5.4555507376790047E-3</c:v>
                </c:pt>
                <c:pt idx="43">
                  <c:v>1.3992234598845243E-3</c:v>
                </c:pt>
                <c:pt idx="44">
                  <c:v>9.8707284778356552E-3</c:v>
                </c:pt>
                <c:pt idx="45">
                  <c:v>2.1964646875858307E-2</c:v>
                </c:pt>
                <c:pt idx="46">
                  <c:v>2.9610258061438799E-3</c:v>
                </c:pt>
                <c:pt idx="47">
                  <c:v>-7.6603456400334835E-3</c:v>
                </c:pt>
                <c:pt idx="48">
                  <c:v>-1.3210790231823921E-2</c:v>
                </c:pt>
                <c:pt idx="49">
                  <c:v>-7.8135691583156586E-3</c:v>
                </c:pt>
                <c:pt idx="50">
                  <c:v>-1.0333801619708538E-2</c:v>
                </c:pt>
                <c:pt idx="51">
                  <c:v>-8.3901779726147652E-3</c:v>
                </c:pt>
                <c:pt idx="52">
                  <c:v>-9.7959963604807854E-3</c:v>
                </c:pt>
                <c:pt idx="53">
                  <c:v>-7.864050567150116E-3</c:v>
                </c:pt>
                <c:pt idx="54">
                  <c:v>1.5748267993330956E-2</c:v>
                </c:pt>
                <c:pt idx="55">
                  <c:v>1.4846458099782467E-2</c:v>
                </c:pt>
                <c:pt idx="56">
                  <c:v>-2.3416623473167419E-2</c:v>
                </c:pt>
                <c:pt idx="57">
                  <c:v>6.63723424077034E-3</c:v>
                </c:pt>
                <c:pt idx="58">
                  <c:v>-2.1484929602593184E-3</c:v>
                </c:pt>
                <c:pt idx="59">
                  <c:v>-2.3998566903173923E-3</c:v>
                </c:pt>
                <c:pt idx="60">
                  <c:v>-1.3068854808807373E-2</c:v>
                </c:pt>
                <c:pt idx="61">
                  <c:v>-1.4830461703240871E-2</c:v>
                </c:pt>
                <c:pt idx="62">
                  <c:v>-1.9419273361563683E-2</c:v>
                </c:pt>
                <c:pt idx="63">
                  <c:v>-8.5549149662256241E-3</c:v>
                </c:pt>
                <c:pt idx="64">
                  <c:v>-7.2987428866326809E-3</c:v>
                </c:pt>
                <c:pt idx="65">
                  <c:v>-1.136699877679348E-2</c:v>
                </c:pt>
                <c:pt idx="66">
                  <c:v>-1.3801384717226028E-2</c:v>
                </c:pt>
                <c:pt idx="67">
                  <c:v>-1.3315035961568356E-2</c:v>
                </c:pt>
                <c:pt idx="68">
                  <c:v>-7.0426021702587605E-3</c:v>
                </c:pt>
                <c:pt idx="69">
                  <c:v>3.9767096750438213E-3</c:v>
                </c:pt>
                <c:pt idx="70">
                  <c:v>5.9196539223194122E-3</c:v>
                </c:pt>
                <c:pt idx="71">
                  <c:v>6.517303641885519E-3</c:v>
                </c:pt>
                <c:pt idx="72">
                  <c:v>3.9988378994166851E-3</c:v>
                </c:pt>
                <c:pt idx="73">
                  <c:v>3.4684296697378159E-3</c:v>
                </c:pt>
                <c:pt idx="74">
                  <c:v>3.5613236832432449E-4</c:v>
                </c:pt>
                <c:pt idx="75">
                  <c:v>8.9003480970859528E-3</c:v>
                </c:pt>
                <c:pt idx="76">
                  <c:v>-8.7300501763820648E-3</c:v>
                </c:pt>
                <c:pt idx="77">
                  <c:v>-7.2261742316186428E-3</c:v>
                </c:pt>
                <c:pt idx="78">
                  <c:v>2.6569686830043793E-2</c:v>
                </c:pt>
                <c:pt idx="79">
                  <c:v>1.0066484101116657E-2</c:v>
                </c:pt>
                <c:pt idx="80">
                  <c:v>1.7906790599226952E-2</c:v>
                </c:pt>
                <c:pt idx="81">
                  <c:v>1.9833939149975777E-2</c:v>
                </c:pt>
                <c:pt idx="82">
                  <c:v>4.2162537574768066E-2</c:v>
                </c:pt>
                <c:pt idx="83">
                  <c:v>-2.3354275617748499E-3</c:v>
                </c:pt>
                <c:pt idx="84">
                  <c:v>1.5606260858476162E-2</c:v>
                </c:pt>
                <c:pt idx="85">
                  <c:v>-2.0500048995018005E-2</c:v>
                </c:pt>
                <c:pt idx="86">
                  <c:v>#N/A</c:v>
                </c:pt>
                <c:pt idx="87">
                  <c:v>#N/A</c:v>
                </c:pt>
                <c:pt idx="88">
                  <c:v>#N/A</c:v>
                </c:pt>
                <c:pt idx="89">
                  <c:v>#N/A</c:v>
                </c:pt>
              </c:numCache>
            </c:numRef>
          </c:val>
          <c:extLst>
            <c:ext xmlns:c16="http://schemas.microsoft.com/office/drawing/2014/chart" uri="{C3380CC4-5D6E-409C-BE32-E72D297353CC}">
              <c16:uniqueId val="{00000004-CF08-4C12-95F1-B30585610A5F}"/>
            </c:ext>
          </c:extLst>
        </c:ser>
        <c:ser>
          <c:idx val="6"/>
          <c:order val="6"/>
          <c:tx>
            <c:strRef>
              <c:f>GROUPS!$AG$2</c:f>
              <c:strCache>
                <c:ptCount val="1"/>
                <c:pt idx="0">
                  <c:v>Stock &amp; bond markets </c:v>
                </c:pt>
              </c:strCache>
            </c:strRef>
          </c:tx>
          <c:spPr>
            <a:solidFill>
              <a:schemeClr val="accent1">
                <a:lumMod val="60000"/>
              </a:schemeClr>
            </a:solidFill>
            <a:ln>
              <a:noFill/>
            </a:ln>
            <a:effectLst/>
          </c:spPr>
          <c:invertIfNegative val="0"/>
          <c:cat>
            <c:numRef>
              <c:f>GROUPS!$Z$3:$Z$150</c:f>
              <c:numCache>
                <c:formatCode>m/d/yyyy</c:formatCode>
                <c:ptCount val="148"/>
                <c:pt idx="0">
                  <c:v>42248</c:v>
                </c:pt>
                <c:pt idx="1">
                  <c:v>42278</c:v>
                </c:pt>
                <c:pt idx="2">
                  <c:v>42309</c:v>
                </c:pt>
                <c:pt idx="3">
                  <c:v>42339</c:v>
                </c:pt>
                <c:pt idx="4">
                  <c:v>42370</c:v>
                </c:pt>
                <c:pt idx="5">
                  <c:v>42401</c:v>
                </c:pt>
                <c:pt idx="6">
                  <c:v>42430</c:v>
                </c:pt>
                <c:pt idx="7">
                  <c:v>42461</c:v>
                </c:pt>
                <c:pt idx="8">
                  <c:v>42491</c:v>
                </c:pt>
                <c:pt idx="9">
                  <c:v>42522</c:v>
                </c:pt>
                <c:pt idx="10">
                  <c:v>42552</c:v>
                </c:pt>
                <c:pt idx="11">
                  <c:v>42583</c:v>
                </c:pt>
                <c:pt idx="12">
                  <c:v>42614</c:v>
                </c:pt>
                <c:pt idx="13">
                  <c:v>42644</c:v>
                </c:pt>
                <c:pt idx="14">
                  <c:v>42675</c:v>
                </c:pt>
                <c:pt idx="15">
                  <c:v>42705</c:v>
                </c:pt>
                <c:pt idx="16">
                  <c:v>42736</c:v>
                </c:pt>
                <c:pt idx="17">
                  <c:v>42767</c:v>
                </c:pt>
                <c:pt idx="18">
                  <c:v>42795</c:v>
                </c:pt>
                <c:pt idx="19">
                  <c:v>42826</c:v>
                </c:pt>
                <c:pt idx="20">
                  <c:v>42856</c:v>
                </c:pt>
                <c:pt idx="21">
                  <c:v>42887</c:v>
                </c:pt>
                <c:pt idx="22">
                  <c:v>42917</c:v>
                </c:pt>
                <c:pt idx="23">
                  <c:v>42948</c:v>
                </c:pt>
                <c:pt idx="24">
                  <c:v>42979</c:v>
                </c:pt>
                <c:pt idx="25">
                  <c:v>43009</c:v>
                </c:pt>
                <c:pt idx="26">
                  <c:v>43040</c:v>
                </c:pt>
                <c:pt idx="27">
                  <c:v>43070</c:v>
                </c:pt>
                <c:pt idx="28">
                  <c:v>43101</c:v>
                </c:pt>
                <c:pt idx="29">
                  <c:v>43132</c:v>
                </c:pt>
                <c:pt idx="30">
                  <c:v>43160</c:v>
                </c:pt>
                <c:pt idx="31">
                  <c:v>43191</c:v>
                </c:pt>
                <c:pt idx="32">
                  <c:v>43221</c:v>
                </c:pt>
                <c:pt idx="33">
                  <c:v>43252</c:v>
                </c:pt>
                <c:pt idx="34">
                  <c:v>43282</c:v>
                </c:pt>
                <c:pt idx="35">
                  <c:v>43313</c:v>
                </c:pt>
                <c:pt idx="36">
                  <c:v>43344</c:v>
                </c:pt>
                <c:pt idx="37">
                  <c:v>43374</c:v>
                </c:pt>
                <c:pt idx="38">
                  <c:v>43405</c:v>
                </c:pt>
                <c:pt idx="39">
                  <c:v>43435</c:v>
                </c:pt>
                <c:pt idx="40">
                  <c:v>43466</c:v>
                </c:pt>
                <c:pt idx="41">
                  <c:v>43497</c:v>
                </c:pt>
                <c:pt idx="42">
                  <c:v>43525</c:v>
                </c:pt>
                <c:pt idx="43">
                  <c:v>43556</c:v>
                </c:pt>
                <c:pt idx="44">
                  <c:v>43586</c:v>
                </c:pt>
                <c:pt idx="45">
                  <c:v>43617</c:v>
                </c:pt>
                <c:pt idx="46">
                  <c:v>43647</c:v>
                </c:pt>
                <c:pt idx="47">
                  <c:v>43678</c:v>
                </c:pt>
                <c:pt idx="48">
                  <c:v>43709</c:v>
                </c:pt>
                <c:pt idx="49">
                  <c:v>43739</c:v>
                </c:pt>
                <c:pt idx="50">
                  <c:v>43770</c:v>
                </c:pt>
                <c:pt idx="51">
                  <c:v>43800</c:v>
                </c:pt>
                <c:pt idx="52">
                  <c:v>43831</c:v>
                </c:pt>
                <c:pt idx="53">
                  <c:v>43862</c:v>
                </c:pt>
                <c:pt idx="54">
                  <c:v>43891</c:v>
                </c:pt>
                <c:pt idx="55">
                  <c:v>43922</c:v>
                </c:pt>
                <c:pt idx="56">
                  <c:v>43952</c:v>
                </c:pt>
                <c:pt idx="57">
                  <c:v>43983</c:v>
                </c:pt>
                <c:pt idx="58">
                  <c:v>44013</c:v>
                </c:pt>
                <c:pt idx="59">
                  <c:v>44044</c:v>
                </c:pt>
                <c:pt idx="60">
                  <c:v>44075</c:v>
                </c:pt>
                <c:pt idx="61">
                  <c:v>44105</c:v>
                </c:pt>
                <c:pt idx="62">
                  <c:v>44136</c:v>
                </c:pt>
                <c:pt idx="63">
                  <c:v>44166</c:v>
                </c:pt>
                <c:pt idx="64">
                  <c:v>44197</c:v>
                </c:pt>
                <c:pt idx="65">
                  <c:v>44228</c:v>
                </c:pt>
                <c:pt idx="66">
                  <c:v>44256</c:v>
                </c:pt>
                <c:pt idx="67">
                  <c:v>44287</c:v>
                </c:pt>
                <c:pt idx="68">
                  <c:v>44317</c:v>
                </c:pt>
                <c:pt idx="69">
                  <c:v>44348</c:v>
                </c:pt>
                <c:pt idx="70">
                  <c:v>44378</c:v>
                </c:pt>
                <c:pt idx="71">
                  <c:v>44409</c:v>
                </c:pt>
                <c:pt idx="72">
                  <c:v>44440</c:v>
                </c:pt>
                <c:pt idx="73">
                  <c:v>44470</c:v>
                </c:pt>
                <c:pt idx="74">
                  <c:v>44501</c:v>
                </c:pt>
                <c:pt idx="75">
                  <c:v>44531</c:v>
                </c:pt>
                <c:pt idx="76">
                  <c:v>44562</c:v>
                </c:pt>
                <c:pt idx="77">
                  <c:v>44593</c:v>
                </c:pt>
                <c:pt idx="78">
                  <c:v>44621</c:v>
                </c:pt>
                <c:pt idx="79">
                  <c:v>44652</c:v>
                </c:pt>
                <c:pt idx="80">
                  <c:v>44682</c:v>
                </c:pt>
                <c:pt idx="81">
                  <c:v>44713</c:v>
                </c:pt>
                <c:pt idx="82">
                  <c:v>44743</c:v>
                </c:pt>
                <c:pt idx="83">
                  <c:v>44774</c:v>
                </c:pt>
                <c:pt idx="84">
                  <c:v>44805</c:v>
                </c:pt>
                <c:pt idx="85">
                  <c:v>44835</c:v>
                </c:pt>
                <c:pt idx="86">
                  <c:v>44866</c:v>
                </c:pt>
                <c:pt idx="87">
                  <c:v>44896</c:v>
                </c:pt>
                <c:pt idx="88">
                  <c:v>44927</c:v>
                </c:pt>
                <c:pt idx="89">
                  <c:v>44958</c:v>
                </c:pt>
              </c:numCache>
            </c:numRef>
          </c:cat>
          <c:val>
            <c:numRef>
              <c:f>GROUPS!$AG$3:$AG$150</c:f>
              <c:numCache>
                <c:formatCode>0.00</c:formatCode>
                <c:ptCount val="148"/>
                <c:pt idx="0">
                  <c:v>#N/A</c:v>
                </c:pt>
                <c:pt idx="1">
                  <c:v>#N/A</c:v>
                </c:pt>
                <c:pt idx="2">
                  <c:v>#N/A</c:v>
                </c:pt>
                <c:pt idx="3">
                  <c:v>2.7690332382917404E-2</c:v>
                </c:pt>
                <c:pt idx="4">
                  <c:v>0.17308516800403595</c:v>
                </c:pt>
                <c:pt idx="5">
                  <c:v>9.5625398680567741E-3</c:v>
                </c:pt>
                <c:pt idx="6">
                  <c:v>-9.9204719066619873E-2</c:v>
                </c:pt>
                <c:pt idx="7">
                  <c:v>-3.0827656388282776E-2</c:v>
                </c:pt>
                <c:pt idx="8">
                  <c:v>-3.6288172006607056E-2</c:v>
                </c:pt>
                <c:pt idx="9">
                  <c:v>-1.7929340247064829E-3</c:v>
                </c:pt>
                <c:pt idx="10">
                  <c:v>-1.9150657579302788E-2</c:v>
                </c:pt>
                <c:pt idx="11">
                  <c:v>6.2119469046592712E-2</c:v>
                </c:pt>
                <c:pt idx="12">
                  <c:v>4.8327989876270294E-2</c:v>
                </c:pt>
                <c:pt idx="13">
                  <c:v>5.3524244576692581E-2</c:v>
                </c:pt>
                <c:pt idx="14">
                  <c:v>-0.17917288839817047</c:v>
                </c:pt>
                <c:pt idx="15">
                  <c:v>-0.10816705971956253</c:v>
                </c:pt>
                <c:pt idx="16">
                  <c:v>3.7508353590965271E-2</c:v>
                </c:pt>
                <c:pt idx="17">
                  <c:v>2.8955807909369469E-2</c:v>
                </c:pt>
                <c:pt idx="18">
                  <c:v>6.1052769422531128E-2</c:v>
                </c:pt>
                <c:pt idx="19">
                  <c:v>1.2955076992511749E-2</c:v>
                </c:pt>
                <c:pt idx="20">
                  <c:v>4.4255182147026062E-2</c:v>
                </c:pt>
                <c:pt idx="21">
                  <c:v>4.6176504343748093E-2</c:v>
                </c:pt>
                <c:pt idx="22">
                  <c:v>-1.8449777271598577E-3</c:v>
                </c:pt>
                <c:pt idx="23">
                  <c:v>8.0844014883041382E-2</c:v>
                </c:pt>
                <c:pt idx="24">
                  <c:v>2.4986503645777702E-2</c:v>
                </c:pt>
                <c:pt idx="25">
                  <c:v>0.12721431255340576</c:v>
                </c:pt>
                <c:pt idx="26">
                  <c:v>7.583685964345932E-2</c:v>
                </c:pt>
                <c:pt idx="27">
                  <c:v>2.3702140897512436E-2</c:v>
                </c:pt>
                <c:pt idx="28">
                  <c:v>-9.1220606118440628E-3</c:v>
                </c:pt>
                <c:pt idx="29">
                  <c:v>4.6726159751415253E-2</c:v>
                </c:pt>
                <c:pt idx="30">
                  <c:v>2.6374440640211105E-3</c:v>
                </c:pt>
                <c:pt idx="31">
                  <c:v>-2.6251956820487976E-2</c:v>
                </c:pt>
                <c:pt idx="32">
                  <c:v>5.140429362654686E-2</c:v>
                </c:pt>
                <c:pt idx="33">
                  <c:v>-7.2988485044334084E-5</c:v>
                </c:pt>
                <c:pt idx="34">
                  <c:v>4.8097815364599228E-2</c:v>
                </c:pt>
                <c:pt idx="35">
                  <c:v>9.7116611897945404E-2</c:v>
                </c:pt>
                <c:pt idx="36">
                  <c:v>0.11744301021099091</c:v>
                </c:pt>
                <c:pt idx="37">
                  <c:v>7.2524264454841614E-2</c:v>
                </c:pt>
                <c:pt idx="38">
                  <c:v>7.5905345380306244E-2</c:v>
                </c:pt>
                <c:pt idx="39">
                  <c:v>4.2219523340463638E-2</c:v>
                </c:pt>
                <c:pt idx="40">
                  <c:v>-3.0833000317215919E-2</c:v>
                </c:pt>
                <c:pt idx="41">
                  <c:v>2.3474119603633881E-2</c:v>
                </c:pt>
                <c:pt idx="42">
                  <c:v>4.3273095041513443E-2</c:v>
                </c:pt>
                <c:pt idx="43">
                  <c:v>-5.2308673039078712E-3</c:v>
                </c:pt>
                <c:pt idx="44">
                  <c:v>0.12508334219455719</c:v>
                </c:pt>
                <c:pt idx="45">
                  <c:v>3.8327101618051529E-2</c:v>
                </c:pt>
                <c:pt idx="46">
                  <c:v>7.4824720621109009E-2</c:v>
                </c:pt>
                <c:pt idx="47">
                  <c:v>0.15352678298950195</c:v>
                </c:pt>
                <c:pt idx="48">
                  <c:v>0.13815408945083618</c:v>
                </c:pt>
                <c:pt idx="49">
                  <c:v>8.4594875574111938E-2</c:v>
                </c:pt>
                <c:pt idx="50">
                  <c:v>1.9916713237762451E-2</c:v>
                </c:pt>
                <c:pt idx="51">
                  <c:v>-0.3474743664264679</c:v>
                </c:pt>
                <c:pt idx="52">
                  <c:v>-0.12712225317955017</c:v>
                </c:pt>
                <c:pt idx="53">
                  <c:v>0.13940121233463287</c:v>
                </c:pt>
                <c:pt idx="54">
                  <c:v>0.25238221883773804</c:v>
                </c:pt>
                <c:pt idx="55">
                  <c:v>-6.653749942779541E-2</c:v>
                </c:pt>
                <c:pt idx="56">
                  <c:v>-1.4404005371034145E-2</c:v>
                </c:pt>
                <c:pt idx="57">
                  <c:v>-5.3592260926961899E-2</c:v>
                </c:pt>
                <c:pt idx="58">
                  <c:v>-3.5022704396396875E-3</c:v>
                </c:pt>
                <c:pt idx="59">
                  <c:v>-3.1310837715864182E-2</c:v>
                </c:pt>
                <c:pt idx="60">
                  <c:v>-3.3891942352056503E-2</c:v>
                </c:pt>
                <c:pt idx="61">
                  <c:v>3.5529658198356628E-2</c:v>
                </c:pt>
                <c:pt idx="62">
                  <c:v>4.1715770959854126E-2</c:v>
                </c:pt>
                <c:pt idx="63">
                  <c:v>7.6432484202086926E-3</c:v>
                </c:pt>
                <c:pt idx="64">
                  <c:v>2.674500085413456E-2</c:v>
                </c:pt>
                <c:pt idx="65">
                  <c:v>4.9837354570627213E-2</c:v>
                </c:pt>
                <c:pt idx="66">
                  <c:v>-3.0637145973742008E-3</c:v>
                </c:pt>
                <c:pt idx="67">
                  <c:v>5.9885447844862938E-3</c:v>
                </c:pt>
                <c:pt idx="68">
                  <c:v>2.219667099416256E-2</c:v>
                </c:pt>
                <c:pt idx="69">
                  <c:v>1.9003307446837425E-2</c:v>
                </c:pt>
                <c:pt idx="70">
                  <c:v>6.882128119468689E-2</c:v>
                </c:pt>
                <c:pt idx="71">
                  <c:v>3.6028794944286346E-2</c:v>
                </c:pt>
                <c:pt idx="72">
                  <c:v>6.6883482038974762E-2</c:v>
                </c:pt>
                <c:pt idx="73">
                  <c:v>3.7973795086145401E-2</c:v>
                </c:pt>
                <c:pt idx="74">
                  <c:v>9.1655433177947998E-2</c:v>
                </c:pt>
                <c:pt idx="75">
                  <c:v>0.12382271140813828</c:v>
                </c:pt>
                <c:pt idx="76">
                  <c:v>-1.0840067639946938E-2</c:v>
                </c:pt>
                <c:pt idx="77">
                  <c:v>3.7002831697463989E-2</c:v>
                </c:pt>
                <c:pt idx="78">
                  <c:v>2.1633584052324295E-2</c:v>
                </c:pt>
                <c:pt idx="79">
                  <c:v>2.6346383616328239E-2</c:v>
                </c:pt>
                <c:pt idx="80">
                  <c:v>0.13841988146305084</c:v>
                </c:pt>
                <c:pt idx="81">
                  <c:v>0.1771819144487381</c:v>
                </c:pt>
                <c:pt idx="82">
                  <c:v>8.8889539241790771E-2</c:v>
                </c:pt>
                <c:pt idx="83">
                  <c:v>-1.8742810934782028E-2</c:v>
                </c:pt>
                <c:pt idx="84">
                  <c:v>0.15050330758094788</c:v>
                </c:pt>
                <c:pt idx="85">
                  <c:v>6.3144154846668243E-2</c:v>
                </c:pt>
                <c:pt idx="86">
                  <c:v>#N/A</c:v>
                </c:pt>
                <c:pt idx="87">
                  <c:v>#N/A</c:v>
                </c:pt>
                <c:pt idx="88">
                  <c:v>#N/A</c:v>
                </c:pt>
                <c:pt idx="89">
                  <c:v>#N/A</c:v>
                </c:pt>
              </c:numCache>
            </c:numRef>
          </c:val>
          <c:extLst>
            <c:ext xmlns:c16="http://schemas.microsoft.com/office/drawing/2014/chart" uri="{C3380CC4-5D6E-409C-BE32-E72D297353CC}">
              <c16:uniqueId val="{00000005-CF08-4C12-95F1-B30585610A5F}"/>
            </c:ext>
          </c:extLst>
        </c:ser>
        <c:ser>
          <c:idx val="7"/>
          <c:order val="7"/>
          <c:tx>
            <c:strRef>
              <c:f>GROUPS!$AH$2</c:f>
              <c:strCache>
                <c:ptCount val="1"/>
                <c:pt idx="0">
                  <c:v>External factors</c:v>
                </c:pt>
              </c:strCache>
            </c:strRef>
          </c:tx>
          <c:spPr>
            <a:solidFill>
              <a:srgbClr val="FCA6FC"/>
            </a:solidFill>
            <a:ln>
              <a:noFill/>
            </a:ln>
            <a:effectLst/>
          </c:spPr>
          <c:invertIfNegative val="0"/>
          <c:cat>
            <c:numRef>
              <c:f>GROUPS!$Z$3:$Z$150</c:f>
              <c:numCache>
                <c:formatCode>m/d/yyyy</c:formatCode>
                <c:ptCount val="148"/>
                <c:pt idx="0">
                  <c:v>42248</c:v>
                </c:pt>
                <c:pt idx="1">
                  <c:v>42278</c:v>
                </c:pt>
                <c:pt idx="2">
                  <c:v>42309</c:v>
                </c:pt>
                <c:pt idx="3">
                  <c:v>42339</c:v>
                </c:pt>
                <c:pt idx="4">
                  <c:v>42370</c:v>
                </c:pt>
                <c:pt idx="5">
                  <c:v>42401</c:v>
                </c:pt>
                <c:pt idx="6">
                  <c:v>42430</c:v>
                </c:pt>
                <c:pt idx="7">
                  <c:v>42461</c:v>
                </c:pt>
                <c:pt idx="8">
                  <c:v>42491</c:v>
                </c:pt>
                <c:pt idx="9">
                  <c:v>42522</c:v>
                </c:pt>
                <c:pt idx="10">
                  <c:v>42552</c:v>
                </c:pt>
                <c:pt idx="11">
                  <c:v>42583</c:v>
                </c:pt>
                <c:pt idx="12">
                  <c:v>42614</c:v>
                </c:pt>
                <c:pt idx="13">
                  <c:v>42644</c:v>
                </c:pt>
                <c:pt idx="14">
                  <c:v>42675</c:v>
                </c:pt>
                <c:pt idx="15">
                  <c:v>42705</c:v>
                </c:pt>
                <c:pt idx="16">
                  <c:v>42736</c:v>
                </c:pt>
                <c:pt idx="17">
                  <c:v>42767</c:v>
                </c:pt>
                <c:pt idx="18">
                  <c:v>42795</c:v>
                </c:pt>
                <c:pt idx="19">
                  <c:v>42826</c:v>
                </c:pt>
                <c:pt idx="20">
                  <c:v>42856</c:v>
                </c:pt>
                <c:pt idx="21">
                  <c:v>42887</c:v>
                </c:pt>
                <c:pt idx="22">
                  <c:v>42917</c:v>
                </c:pt>
                <c:pt idx="23">
                  <c:v>42948</c:v>
                </c:pt>
                <c:pt idx="24">
                  <c:v>42979</c:v>
                </c:pt>
                <c:pt idx="25">
                  <c:v>43009</c:v>
                </c:pt>
                <c:pt idx="26">
                  <c:v>43040</c:v>
                </c:pt>
                <c:pt idx="27">
                  <c:v>43070</c:v>
                </c:pt>
                <c:pt idx="28">
                  <c:v>43101</c:v>
                </c:pt>
                <c:pt idx="29">
                  <c:v>43132</c:v>
                </c:pt>
                <c:pt idx="30">
                  <c:v>43160</c:v>
                </c:pt>
                <c:pt idx="31">
                  <c:v>43191</c:v>
                </c:pt>
                <c:pt idx="32">
                  <c:v>43221</c:v>
                </c:pt>
                <c:pt idx="33">
                  <c:v>43252</c:v>
                </c:pt>
                <c:pt idx="34">
                  <c:v>43282</c:v>
                </c:pt>
                <c:pt idx="35">
                  <c:v>43313</c:v>
                </c:pt>
                <c:pt idx="36">
                  <c:v>43344</c:v>
                </c:pt>
                <c:pt idx="37">
                  <c:v>43374</c:v>
                </c:pt>
                <c:pt idx="38">
                  <c:v>43405</c:v>
                </c:pt>
                <c:pt idx="39">
                  <c:v>43435</c:v>
                </c:pt>
                <c:pt idx="40">
                  <c:v>43466</c:v>
                </c:pt>
                <c:pt idx="41">
                  <c:v>43497</c:v>
                </c:pt>
                <c:pt idx="42">
                  <c:v>43525</c:v>
                </c:pt>
                <c:pt idx="43">
                  <c:v>43556</c:v>
                </c:pt>
                <c:pt idx="44">
                  <c:v>43586</c:v>
                </c:pt>
                <c:pt idx="45">
                  <c:v>43617</c:v>
                </c:pt>
                <c:pt idx="46">
                  <c:v>43647</c:v>
                </c:pt>
                <c:pt idx="47">
                  <c:v>43678</c:v>
                </c:pt>
                <c:pt idx="48">
                  <c:v>43709</c:v>
                </c:pt>
                <c:pt idx="49">
                  <c:v>43739</c:v>
                </c:pt>
                <c:pt idx="50">
                  <c:v>43770</c:v>
                </c:pt>
                <c:pt idx="51">
                  <c:v>43800</c:v>
                </c:pt>
                <c:pt idx="52">
                  <c:v>43831</c:v>
                </c:pt>
                <c:pt idx="53">
                  <c:v>43862</c:v>
                </c:pt>
                <c:pt idx="54">
                  <c:v>43891</c:v>
                </c:pt>
                <c:pt idx="55">
                  <c:v>43922</c:v>
                </c:pt>
                <c:pt idx="56">
                  <c:v>43952</c:v>
                </c:pt>
                <c:pt idx="57">
                  <c:v>43983</c:v>
                </c:pt>
                <c:pt idx="58">
                  <c:v>44013</c:v>
                </c:pt>
                <c:pt idx="59">
                  <c:v>44044</c:v>
                </c:pt>
                <c:pt idx="60">
                  <c:v>44075</c:v>
                </c:pt>
                <c:pt idx="61">
                  <c:v>44105</c:v>
                </c:pt>
                <c:pt idx="62">
                  <c:v>44136</c:v>
                </c:pt>
                <c:pt idx="63">
                  <c:v>44166</c:v>
                </c:pt>
                <c:pt idx="64">
                  <c:v>44197</c:v>
                </c:pt>
                <c:pt idx="65">
                  <c:v>44228</c:v>
                </c:pt>
                <c:pt idx="66">
                  <c:v>44256</c:v>
                </c:pt>
                <c:pt idx="67">
                  <c:v>44287</c:v>
                </c:pt>
                <c:pt idx="68">
                  <c:v>44317</c:v>
                </c:pt>
                <c:pt idx="69">
                  <c:v>44348</c:v>
                </c:pt>
                <c:pt idx="70">
                  <c:v>44378</c:v>
                </c:pt>
                <c:pt idx="71">
                  <c:v>44409</c:v>
                </c:pt>
                <c:pt idx="72">
                  <c:v>44440</c:v>
                </c:pt>
                <c:pt idx="73">
                  <c:v>44470</c:v>
                </c:pt>
                <c:pt idx="74">
                  <c:v>44501</c:v>
                </c:pt>
                <c:pt idx="75">
                  <c:v>44531</c:v>
                </c:pt>
                <c:pt idx="76">
                  <c:v>44562</c:v>
                </c:pt>
                <c:pt idx="77">
                  <c:v>44593</c:v>
                </c:pt>
                <c:pt idx="78">
                  <c:v>44621</c:v>
                </c:pt>
                <c:pt idx="79">
                  <c:v>44652</c:v>
                </c:pt>
                <c:pt idx="80">
                  <c:v>44682</c:v>
                </c:pt>
                <c:pt idx="81">
                  <c:v>44713</c:v>
                </c:pt>
                <c:pt idx="82">
                  <c:v>44743</c:v>
                </c:pt>
                <c:pt idx="83">
                  <c:v>44774</c:v>
                </c:pt>
                <c:pt idx="84">
                  <c:v>44805</c:v>
                </c:pt>
                <c:pt idx="85">
                  <c:v>44835</c:v>
                </c:pt>
                <c:pt idx="86">
                  <c:v>44866</c:v>
                </c:pt>
                <c:pt idx="87">
                  <c:v>44896</c:v>
                </c:pt>
                <c:pt idx="88">
                  <c:v>44927</c:v>
                </c:pt>
                <c:pt idx="89">
                  <c:v>44958</c:v>
                </c:pt>
              </c:numCache>
            </c:numRef>
          </c:cat>
          <c:val>
            <c:numRef>
              <c:f>GROUPS!$AH$3:$AH$150</c:f>
              <c:numCache>
                <c:formatCode>0.00</c:formatCode>
                <c:ptCount val="148"/>
                <c:pt idx="0">
                  <c:v>#N/A</c:v>
                </c:pt>
                <c:pt idx="1">
                  <c:v>#N/A</c:v>
                </c:pt>
                <c:pt idx="2">
                  <c:v>#N/A</c:v>
                </c:pt>
                <c:pt idx="3">
                  <c:v>8.3910070359706879E-2</c:v>
                </c:pt>
                <c:pt idx="4">
                  <c:v>0.10577038675546646</c:v>
                </c:pt>
                <c:pt idx="5">
                  <c:v>-1.0851029306650162E-2</c:v>
                </c:pt>
                <c:pt idx="6">
                  <c:v>-0.13336709141731262</c:v>
                </c:pt>
                <c:pt idx="7">
                  <c:v>-5.9854436665773392E-2</c:v>
                </c:pt>
                <c:pt idx="8">
                  <c:v>-5.7317320257425308E-2</c:v>
                </c:pt>
                <c:pt idx="9">
                  <c:v>-2.5261817499995232E-2</c:v>
                </c:pt>
                <c:pt idx="10">
                  <c:v>1.4911610633134842E-2</c:v>
                </c:pt>
                <c:pt idx="11">
                  <c:v>-2.538626454770565E-2</c:v>
                </c:pt>
                <c:pt idx="12">
                  <c:v>-6.6285640932619572E-3</c:v>
                </c:pt>
                <c:pt idx="13">
                  <c:v>-5.7826150208711624E-2</c:v>
                </c:pt>
                <c:pt idx="14">
                  <c:v>4.9492768943309784E-2</c:v>
                </c:pt>
                <c:pt idx="15">
                  <c:v>-8.1628434360027313E-2</c:v>
                </c:pt>
                <c:pt idx="16">
                  <c:v>-1.8144046887755394E-2</c:v>
                </c:pt>
                <c:pt idx="17">
                  <c:v>-1.4577591791749001E-2</c:v>
                </c:pt>
                <c:pt idx="18">
                  <c:v>3.5127285867929459E-2</c:v>
                </c:pt>
                <c:pt idx="19">
                  <c:v>-8.6867650970816612E-3</c:v>
                </c:pt>
                <c:pt idx="20">
                  <c:v>2.0096428692340851E-2</c:v>
                </c:pt>
                <c:pt idx="21">
                  <c:v>4.8511795699596405E-2</c:v>
                </c:pt>
                <c:pt idx="22">
                  <c:v>-9.0833725407719612E-3</c:v>
                </c:pt>
                <c:pt idx="23">
                  <c:v>-1.6048811376094818E-2</c:v>
                </c:pt>
                <c:pt idx="24">
                  <c:v>-2.2572236135601997E-2</c:v>
                </c:pt>
                <c:pt idx="25">
                  <c:v>-1.3270494528114796E-2</c:v>
                </c:pt>
                <c:pt idx="26">
                  <c:v>-3.8533352315425873E-2</c:v>
                </c:pt>
                <c:pt idx="27">
                  <c:v>9.6294116228818893E-3</c:v>
                </c:pt>
                <c:pt idx="28">
                  <c:v>-4.0234982967376709E-2</c:v>
                </c:pt>
                <c:pt idx="29">
                  <c:v>5.8360323309898376E-2</c:v>
                </c:pt>
                <c:pt idx="30">
                  <c:v>2.2918449714779854E-2</c:v>
                </c:pt>
                <c:pt idx="31">
                  <c:v>8.4776314906775951E-4</c:v>
                </c:pt>
                <c:pt idx="32">
                  <c:v>2.9977310914546251E-3</c:v>
                </c:pt>
                <c:pt idx="33">
                  <c:v>5.7909101247787476E-2</c:v>
                </c:pt>
                <c:pt idx="34">
                  <c:v>4.5050311833620071E-2</c:v>
                </c:pt>
                <c:pt idx="35">
                  <c:v>5.6955419480800629E-2</c:v>
                </c:pt>
                <c:pt idx="36">
                  <c:v>2.7272570878267288E-2</c:v>
                </c:pt>
                <c:pt idx="37">
                  <c:v>6.3706673681735992E-2</c:v>
                </c:pt>
                <c:pt idx="38">
                  <c:v>0.1439795047044754</c:v>
                </c:pt>
                <c:pt idx="39">
                  <c:v>0.13941232860088348</c:v>
                </c:pt>
                <c:pt idx="40">
                  <c:v>2.5673449039459229E-2</c:v>
                </c:pt>
                <c:pt idx="41">
                  <c:v>9.8265819251537323E-3</c:v>
                </c:pt>
                <c:pt idx="42">
                  <c:v>3.6003746092319489E-2</c:v>
                </c:pt>
                <c:pt idx="43">
                  <c:v>1.5630403533577919E-2</c:v>
                </c:pt>
                <c:pt idx="44">
                  <c:v>9.2852838337421417E-2</c:v>
                </c:pt>
                <c:pt idx="45">
                  <c:v>0.10930009931325912</c:v>
                </c:pt>
                <c:pt idx="46">
                  <c:v>4.1742023080587387E-2</c:v>
                </c:pt>
                <c:pt idx="47">
                  <c:v>0.10702228546142578</c:v>
                </c:pt>
                <c:pt idx="48">
                  <c:v>1.804831251502037E-2</c:v>
                </c:pt>
                <c:pt idx="49">
                  <c:v>5.1131211221218109E-2</c:v>
                </c:pt>
                <c:pt idx="50">
                  <c:v>-1.0894344886764884E-3</c:v>
                </c:pt>
                <c:pt idx="51">
                  <c:v>2.0932597108185291E-3</c:v>
                </c:pt>
                <c:pt idx="52">
                  <c:v>3.696276992559433E-2</c:v>
                </c:pt>
                <c:pt idx="53">
                  <c:v>0.11328703910112381</c:v>
                </c:pt>
                <c:pt idx="54">
                  <c:v>0.24469806253910065</c:v>
                </c:pt>
                <c:pt idx="55">
                  <c:v>0.12921956181526184</c:v>
                </c:pt>
                <c:pt idx="56">
                  <c:v>-0.18326419591903687</c:v>
                </c:pt>
                <c:pt idx="57">
                  <c:v>-0.17741194367408752</c:v>
                </c:pt>
                <c:pt idx="58">
                  <c:v>-6.3772931694984436E-2</c:v>
                </c:pt>
                <c:pt idx="59">
                  <c:v>-4.4498283416032791E-2</c:v>
                </c:pt>
                <c:pt idx="60">
                  <c:v>1.2763882987201214E-2</c:v>
                </c:pt>
                <c:pt idx="61">
                  <c:v>-1.6975484788417816E-2</c:v>
                </c:pt>
                <c:pt idx="62">
                  <c:v>-6.7074686288833618E-2</c:v>
                </c:pt>
                <c:pt idx="63">
                  <c:v>-0.11454678326845169</c:v>
                </c:pt>
                <c:pt idx="64">
                  <c:v>-8.8575154542922974E-2</c:v>
                </c:pt>
                <c:pt idx="65">
                  <c:v>-0.10208643972873688</c:v>
                </c:pt>
                <c:pt idx="66">
                  <c:v>-4.6326696872711182E-2</c:v>
                </c:pt>
                <c:pt idx="67">
                  <c:v>-2.5374114513397217E-2</c:v>
                </c:pt>
                <c:pt idx="68">
                  <c:v>-5.2222792059183121E-2</c:v>
                </c:pt>
                <c:pt idx="69">
                  <c:v>-7.8161679208278656E-2</c:v>
                </c:pt>
                <c:pt idx="70">
                  <c:v>-2.7895880863070488E-2</c:v>
                </c:pt>
                <c:pt idx="71">
                  <c:v>8.4144920110702515E-3</c:v>
                </c:pt>
                <c:pt idx="72">
                  <c:v>-5.0433721393346786E-2</c:v>
                </c:pt>
                <c:pt idx="73">
                  <c:v>-8.4046632051467896E-2</c:v>
                </c:pt>
                <c:pt idx="74">
                  <c:v>-6.3715069554746151E-3</c:v>
                </c:pt>
                <c:pt idx="75">
                  <c:v>2.4376310408115387E-2</c:v>
                </c:pt>
                <c:pt idx="76">
                  <c:v>-9.4144232571125031E-2</c:v>
                </c:pt>
                <c:pt idx="77">
                  <c:v>-7.0134446024894714E-2</c:v>
                </c:pt>
                <c:pt idx="78">
                  <c:v>-9.3717902898788452E-2</c:v>
                </c:pt>
                <c:pt idx="79">
                  <c:v>2.7430929243564606E-2</c:v>
                </c:pt>
                <c:pt idx="80">
                  <c:v>-8.1997336819767952E-3</c:v>
                </c:pt>
                <c:pt idx="81">
                  <c:v>1.0290017351508141E-2</c:v>
                </c:pt>
                <c:pt idx="82">
                  <c:v>0.11659625917673111</c:v>
                </c:pt>
                <c:pt idx="83">
                  <c:v>9.3241982161998749E-2</c:v>
                </c:pt>
                <c:pt idx="84">
                  <c:v>0.14054903388023376</c:v>
                </c:pt>
                <c:pt idx="85">
                  <c:v>9.5383256673812866E-2</c:v>
                </c:pt>
                <c:pt idx="86">
                  <c:v>#N/A</c:v>
                </c:pt>
                <c:pt idx="87">
                  <c:v>#N/A</c:v>
                </c:pt>
                <c:pt idx="88">
                  <c:v>#N/A</c:v>
                </c:pt>
                <c:pt idx="89">
                  <c:v>#N/A</c:v>
                </c:pt>
              </c:numCache>
            </c:numRef>
          </c:val>
          <c:extLst>
            <c:ext xmlns:c16="http://schemas.microsoft.com/office/drawing/2014/chart" uri="{C3380CC4-5D6E-409C-BE32-E72D297353CC}">
              <c16:uniqueId val="{00000006-CF08-4C12-95F1-B30585610A5F}"/>
            </c:ext>
          </c:extLst>
        </c:ser>
        <c:dLbls>
          <c:showLegendKey val="0"/>
          <c:showVal val="0"/>
          <c:showCatName val="0"/>
          <c:showSerName val="0"/>
          <c:showPercent val="0"/>
          <c:showBubbleSize val="0"/>
        </c:dLbls>
        <c:gapWidth val="0"/>
        <c:overlap val="100"/>
        <c:axId val="164059664"/>
        <c:axId val="164068400"/>
      </c:barChart>
      <c:lineChart>
        <c:grouping val="standard"/>
        <c:varyColors val="0"/>
        <c:ser>
          <c:idx val="0"/>
          <c:order val="0"/>
          <c:tx>
            <c:strRef>
              <c:f>GROUPS!$AA$2</c:f>
              <c:strCache>
                <c:ptCount val="1"/>
                <c:pt idx="0">
                  <c:v>FCI</c:v>
                </c:pt>
              </c:strCache>
            </c:strRef>
          </c:tx>
          <c:spPr>
            <a:ln w="22225" cap="rnd">
              <a:solidFill>
                <a:srgbClr val="FF0000"/>
              </a:solidFill>
              <a:round/>
            </a:ln>
            <a:effectLst/>
          </c:spPr>
          <c:marker>
            <c:symbol val="none"/>
          </c:marker>
          <c:cat>
            <c:numRef>
              <c:f>GROUPS!$Z$3:$Z$150</c:f>
              <c:numCache>
                <c:formatCode>m/d/yyyy</c:formatCode>
                <c:ptCount val="148"/>
                <c:pt idx="0">
                  <c:v>42248</c:v>
                </c:pt>
                <c:pt idx="1">
                  <c:v>42278</c:v>
                </c:pt>
                <c:pt idx="2">
                  <c:v>42309</c:v>
                </c:pt>
                <c:pt idx="3">
                  <c:v>42339</c:v>
                </c:pt>
                <c:pt idx="4">
                  <c:v>42370</c:v>
                </c:pt>
                <c:pt idx="5">
                  <c:v>42401</c:v>
                </c:pt>
                <c:pt idx="6">
                  <c:v>42430</c:v>
                </c:pt>
                <c:pt idx="7">
                  <c:v>42461</c:v>
                </c:pt>
                <c:pt idx="8">
                  <c:v>42491</c:v>
                </c:pt>
                <c:pt idx="9">
                  <c:v>42522</c:v>
                </c:pt>
                <c:pt idx="10">
                  <c:v>42552</c:v>
                </c:pt>
                <c:pt idx="11">
                  <c:v>42583</c:v>
                </c:pt>
                <c:pt idx="12">
                  <c:v>42614</c:v>
                </c:pt>
                <c:pt idx="13">
                  <c:v>42644</c:v>
                </c:pt>
                <c:pt idx="14">
                  <c:v>42675</c:v>
                </c:pt>
                <c:pt idx="15">
                  <c:v>42705</c:v>
                </c:pt>
                <c:pt idx="16">
                  <c:v>42736</c:v>
                </c:pt>
                <c:pt idx="17">
                  <c:v>42767</c:v>
                </c:pt>
                <c:pt idx="18">
                  <c:v>42795</c:v>
                </c:pt>
                <c:pt idx="19">
                  <c:v>42826</c:v>
                </c:pt>
                <c:pt idx="20">
                  <c:v>42856</c:v>
                </c:pt>
                <c:pt idx="21">
                  <c:v>42887</c:v>
                </c:pt>
                <c:pt idx="22">
                  <c:v>42917</c:v>
                </c:pt>
                <c:pt idx="23">
                  <c:v>42948</c:v>
                </c:pt>
                <c:pt idx="24">
                  <c:v>42979</c:v>
                </c:pt>
                <c:pt idx="25">
                  <c:v>43009</c:v>
                </c:pt>
                <c:pt idx="26">
                  <c:v>43040</c:v>
                </c:pt>
                <c:pt idx="27">
                  <c:v>43070</c:v>
                </c:pt>
                <c:pt idx="28">
                  <c:v>43101</c:v>
                </c:pt>
                <c:pt idx="29">
                  <c:v>43132</c:v>
                </c:pt>
                <c:pt idx="30">
                  <c:v>43160</c:v>
                </c:pt>
                <c:pt idx="31">
                  <c:v>43191</c:v>
                </c:pt>
                <c:pt idx="32">
                  <c:v>43221</c:v>
                </c:pt>
                <c:pt idx="33">
                  <c:v>43252</c:v>
                </c:pt>
                <c:pt idx="34">
                  <c:v>43282</c:v>
                </c:pt>
                <c:pt idx="35">
                  <c:v>43313</c:v>
                </c:pt>
                <c:pt idx="36">
                  <c:v>43344</c:v>
                </c:pt>
                <c:pt idx="37">
                  <c:v>43374</c:v>
                </c:pt>
                <c:pt idx="38">
                  <c:v>43405</c:v>
                </c:pt>
                <c:pt idx="39">
                  <c:v>43435</c:v>
                </c:pt>
                <c:pt idx="40">
                  <c:v>43466</c:v>
                </c:pt>
                <c:pt idx="41">
                  <c:v>43497</c:v>
                </c:pt>
                <c:pt idx="42">
                  <c:v>43525</c:v>
                </c:pt>
                <c:pt idx="43">
                  <c:v>43556</c:v>
                </c:pt>
                <c:pt idx="44">
                  <c:v>43586</c:v>
                </c:pt>
                <c:pt idx="45">
                  <c:v>43617</c:v>
                </c:pt>
                <c:pt idx="46">
                  <c:v>43647</c:v>
                </c:pt>
                <c:pt idx="47">
                  <c:v>43678</c:v>
                </c:pt>
                <c:pt idx="48">
                  <c:v>43709</c:v>
                </c:pt>
                <c:pt idx="49">
                  <c:v>43739</c:v>
                </c:pt>
                <c:pt idx="50">
                  <c:v>43770</c:v>
                </c:pt>
                <c:pt idx="51">
                  <c:v>43800</c:v>
                </c:pt>
                <c:pt idx="52">
                  <c:v>43831</c:v>
                </c:pt>
                <c:pt idx="53">
                  <c:v>43862</c:v>
                </c:pt>
                <c:pt idx="54">
                  <c:v>43891</c:v>
                </c:pt>
                <c:pt idx="55">
                  <c:v>43922</c:v>
                </c:pt>
                <c:pt idx="56">
                  <c:v>43952</c:v>
                </c:pt>
                <c:pt idx="57">
                  <c:v>43983</c:v>
                </c:pt>
                <c:pt idx="58">
                  <c:v>44013</c:v>
                </c:pt>
                <c:pt idx="59">
                  <c:v>44044</c:v>
                </c:pt>
                <c:pt idx="60">
                  <c:v>44075</c:v>
                </c:pt>
                <c:pt idx="61">
                  <c:v>44105</c:v>
                </c:pt>
                <c:pt idx="62">
                  <c:v>44136</c:v>
                </c:pt>
                <c:pt idx="63">
                  <c:v>44166</c:v>
                </c:pt>
                <c:pt idx="64">
                  <c:v>44197</c:v>
                </c:pt>
                <c:pt idx="65">
                  <c:v>44228</c:v>
                </c:pt>
                <c:pt idx="66">
                  <c:v>44256</c:v>
                </c:pt>
                <c:pt idx="67">
                  <c:v>44287</c:v>
                </c:pt>
                <c:pt idx="68">
                  <c:v>44317</c:v>
                </c:pt>
                <c:pt idx="69">
                  <c:v>44348</c:v>
                </c:pt>
                <c:pt idx="70">
                  <c:v>44378</c:v>
                </c:pt>
                <c:pt idx="71">
                  <c:v>44409</c:v>
                </c:pt>
                <c:pt idx="72">
                  <c:v>44440</c:v>
                </c:pt>
                <c:pt idx="73">
                  <c:v>44470</c:v>
                </c:pt>
                <c:pt idx="74">
                  <c:v>44501</c:v>
                </c:pt>
                <c:pt idx="75">
                  <c:v>44531</c:v>
                </c:pt>
                <c:pt idx="76">
                  <c:v>44562</c:v>
                </c:pt>
                <c:pt idx="77">
                  <c:v>44593</c:v>
                </c:pt>
                <c:pt idx="78">
                  <c:v>44621</c:v>
                </c:pt>
                <c:pt idx="79">
                  <c:v>44652</c:v>
                </c:pt>
                <c:pt idx="80">
                  <c:v>44682</c:v>
                </c:pt>
                <c:pt idx="81">
                  <c:v>44713</c:v>
                </c:pt>
                <c:pt idx="82">
                  <c:v>44743</c:v>
                </c:pt>
                <c:pt idx="83">
                  <c:v>44774</c:v>
                </c:pt>
                <c:pt idx="84">
                  <c:v>44805</c:v>
                </c:pt>
                <c:pt idx="85">
                  <c:v>44835</c:v>
                </c:pt>
                <c:pt idx="86">
                  <c:v>44866</c:v>
                </c:pt>
                <c:pt idx="87">
                  <c:v>44896</c:v>
                </c:pt>
                <c:pt idx="88">
                  <c:v>44927</c:v>
                </c:pt>
                <c:pt idx="89">
                  <c:v>44958</c:v>
                </c:pt>
              </c:numCache>
            </c:numRef>
          </c:cat>
          <c:val>
            <c:numRef>
              <c:f>GROUPS!$AA$3:$AA$150</c:f>
              <c:numCache>
                <c:formatCode>0.00</c:formatCode>
                <c:ptCount val="148"/>
                <c:pt idx="0">
                  <c:v>#N/A</c:v>
                </c:pt>
                <c:pt idx="1">
                  <c:v>#N/A</c:v>
                </c:pt>
                <c:pt idx="2">
                  <c:v>#N/A</c:v>
                </c:pt>
                <c:pt idx="3">
                  <c:v>-0.28405267000198364</c:v>
                </c:pt>
                <c:pt idx="4">
                  <c:v>-3.5498426295816898E-3</c:v>
                </c:pt>
                <c:pt idx="5">
                  <c:v>-0.23312368988990784</c:v>
                </c:pt>
                <c:pt idx="6">
                  <c:v>-0.40860864520072937</c:v>
                </c:pt>
                <c:pt idx="7">
                  <c:v>-0.24714517593383789</c:v>
                </c:pt>
                <c:pt idx="8">
                  <c:v>-0.29381552338600159</c:v>
                </c:pt>
                <c:pt idx="9">
                  <c:v>-0.25393512845039368</c:v>
                </c:pt>
                <c:pt idx="10">
                  <c:v>-0.2507188618183136</c:v>
                </c:pt>
                <c:pt idx="11">
                  <c:v>-0.21879981458187103</c:v>
                </c:pt>
                <c:pt idx="12">
                  <c:v>-0.18596911430358887</c:v>
                </c:pt>
                <c:pt idx="13">
                  <c:v>-0.26351732015609741</c:v>
                </c:pt>
                <c:pt idx="14">
                  <c:v>-0.18462944030761719</c:v>
                </c:pt>
                <c:pt idx="15">
                  <c:v>-0.30140006542205811</c:v>
                </c:pt>
                <c:pt idx="16">
                  <c:v>-2.9445163905620575E-2</c:v>
                </c:pt>
                <c:pt idx="17">
                  <c:v>-4.4030513614416122E-2</c:v>
                </c:pt>
                <c:pt idx="18">
                  <c:v>6.4553290605545044E-2</c:v>
                </c:pt>
                <c:pt idx="19">
                  <c:v>-1.9005715847015381E-2</c:v>
                </c:pt>
                <c:pt idx="20">
                  <c:v>6.8243123590946198E-2</c:v>
                </c:pt>
                <c:pt idx="21">
                  <c:v>0.16955441236495972</c:v>
                </c:pt>
                <c:pt idx="22">
                  <c:v>0.18717087805271149</c:v>
                </c:pt>
                <c:pt idx="23">
                  <c:v>0.23788788914680481</c:v>
                </c:pt>
                <c:pt idx="24">
                  <c:v>0.18518109619617462</c:v>
                </c:pt>
                <c:pt idx="25">
                  <c:v>0.30284059047698975</c:v>
                </c:pt>
                <c:pt idx="26">
                  <c:v>0.22934377193450928</c:v>
                </c:pt>
                <c:pt idx="27">
                  <c:v>0.2921176552772522</c:v>
                </c:pt>
                <c:pt idx="28">
                  <c:v>0.23637372255325317</c:v>
                </c:pt>
                <c:pt idx="29">
                  <c:v>0.33782806992530823</c:v>
                </c:pt>
                <c:pt idx="30">
                  <c:v>0.28038159012794495</c:v>
                </c:pt>
                <c:pt idx="31">
                  <c:v>0.22075857222080231</c:v>
                </c:pt>
                <c:pt idx="32">
                  <c:v>0.31953001022338867</c:v>
                </c:pt>
                <c:pt idx="33">
                  <c:v>0.41603705286979675</c:v>
                </c:pt>
                <c:pt idx="34">
                  <c:v>0.45909926295280457</c:v>
                </c:pt>
                <c:pt idx="35">
                  <c:v>0.51006448268890381</c:v>
                </c:pt>
                <c:pt idx="36">
                  <c:v>0.5710025429725647</c:v>
                </c:pt>
                <c:pt idx="37">
                  <c:v>0.64892542362213135</c:v>
                </c:pt>
                <c:pt idx="38">
                  <c:v>0.71820688247680664</c:v>
                </c:pt>
                <c:pt idx="39">
                  <c:v>0.79358565807342529</c:v>
                </c:pt>
                <c:pt idx="40">
                  <c:v>0.55699402093887329</c:v>
                </c:pt>
                <c:pt idx="41">
                  <c:v>0.55889308452606201</c:v>
                </c:pt>
                <c:pt idx="42">
                  <c:v>0.62397515773773193</c:v>
                </c:pt>
                <c:pt idx="43">
                  <c:v>0.54473477602005005</c:v>
                </c:pt>
                <c:pt idx="44">
                  <c:v>0.77741867303848267</c:v>
                </c:pt>
                <c:pt idx="45">
                  <c:v>0.73268395662307739</c:v>
                </c:pt>
                <c:pt idx="46">
                  <c:v>0.6897396445274353</c:v>
                </c:pt>
                <c:pt idx="47">
                  <c:v>0.7634049654006958</c:v>
                </c:pt>
                <c:pt idx="48">
                  <c:v>0.54462558031082153</c:v>
                </c:pt>
                <c:pt idx="49">
                  <c:v>0.46892386674880981</c:v>
                </c:pt>
                <c:pt idx="50">
                  <c:v>0.30812031030654907</c:v>
                </c:pt>
                <c:pt idx="51">
                  <c:v>-7.5726419687271118E-2</c:v>
                </c:pt>
                <c:pt idx="52">
                  <c:v>1.2470944784581661E-2</c:v>
                </c:pt>
                <c:pt idx="53">
                  <c:v>0.35039618611335754</c:v>
                </c:pt>
                <c:pt idx="54">
                  <c:v>0.26567357778549194</c:v>
                </c:pt>
                <c:pt idx="55">
                  <c:v>-0.36257576942443848</c:v>
                </c:pt>
                <c:pt idx="56">
                  <c:v>-0.74136066436767578</c:v>
                </c:pt>
                <c:pt idx="57">
                  <c:v>-0.81618678569793701</c:v>
                </c:pt>
                <c:pt idx="58">
                  <c:v>-0.73442864418029785</c:v>
                </c:pt>
                <c:pt idx="59">
                  <c:v>-0.7433316707611084</c:v>
                </c:pt>
                <c:pt idx="60">
                  <c:v>-0.76801788806915283</c:v>
                </c:pt>
                <c:pt idx="61">
                  <c:v>-0.73797941207885742</c:v>
                </c:pt>
                <c:pt idx="62">
                  <c:v>-0.80596733093261719</c:v>
                </c:pt>
                <c:pt idx="63">
                  <c:v>-0.90240609645843506</c:v>
                </c:pt>
                <c:pt idx="64">
                  <c:v>-0.53640055656433105</c:v>
                </c:pt>
                <c:pt idx="65">
                  <c:v>-0.52166110277175903</c:v>
                </c:pt>
                <c:pt idx="66">
                  <c:v>-0.46462392807006836</c:v>
                </c:pt>
                <c:pt idx="67">
                  <c:v>-0.45476251840591431</c:v>
                </c:pt>
                <c:pt idx="68">
                  <c:v>-0.45659032464027405</c:v>
                </c:pt>
                <c:pt idx="69">
                  <c:v>-0.48788881301879883</c:v>
                </c:pt>
                <c:pt idx="70">
                  <c:v>-0.38920247554779053</c:v>
                </c:pt>
                <c:pt idx="71">
                  <c:v>-0.36741811037063599</c:v>
                </c:pt>
                <c:pt idx="72">
                  <c:v>-0.41138175129890442</c:v>
                </c:pt>
                <c:pt idx="73">
                  <c:v>-0.46505382657051086</c:v>
                </c:pt>
                <c:pt idx="74">
                  <c:v>-0.31878373026847839</c:v>
                </c:pt>
                <c:pt idx="75">
                  <c:v>-0.19330912828445435</c:v>
                </c:pt>
                <c:pt idx="76">
                  <c:v>-0.41041338443756104</c:v>
                </c:pt>
                <c:pt idx="77">
                  <c:v>-0.29932695627212524</c:v>
                </c:pt>
                <c:pt idx="78">
                  <c:v>-0.14182929694652557</c:v>
                </c:pt>
                <c:pt idx="79">
                  <c:v>5.7357795536518097E-2</c:v>
                </c:pt>
                <c:pt idx="80">
                  <c:v>0.39111253619194031</c:v>
                </c:pt>
                <c:pt idx="81">
                  <c:v>0.63496297597885132</c:v>
                </c:pt>
                <c:pt idx="82">
                  <c:v>0.8591301441192627</c:v>
                </c:pt>
                <c:pt idx="83">
                  <c:v>0.7837340235710144</c:v>
                </c:pt>
                <c:pt idx="84">
                  <c:v>1.2466480731964111</c:v>
                </c:pt>
                <c:pt idx="85">
                  <c:v>1.2568306922912598</c:v>
                </c:pt>
                <c:pt idx="86">
                  <c:v>#N/A</c:v>
                </c:pt>
                <c:pt idx="87">
                  <c:v>#N/A</c:v>
                </c:pt>
                <c:pt idx="88">
                  <c:v>#N/A</c:v>
                </c:pt>
                <c:pt idx="89">
                  <c:v>#N/A</c:v>
                </c:pt>
              </c:numCache>
            </c:numRef>
          </c:val>
          <c:smooth val="0"/>
          <c:extLst>
            <c:ext xmlns:c16="http://schemas.microsoft.com/office/drawing/2014/chart" uri="{C3380CC4-5D6E-409C-BE32-E72D297353CC}">
              <c16:uniqueId val="{00000007-CF08-4C12-95F1-B30585610A5F}"/>
            </c:ext>
          </c:extLst>
        </c:ser>
        <c:dLbls>
          <c:showLegendKey val="0"/>
          <c:showVal val="0"/>
          <c:showCatName val="0"/>
          <c:showSerName val="0"/>
          <c:showPercent val="0"/>
          <c:showBubbleSize val="0"/>
        </c:dLbls>
        <c:marker val="1"/>
        <c:smooth val="0"/>
        <c:axId val="164059664"/>
        <c:axId val="164068400"/>
        <c:extLst/>
      </c:lineChart>
      <c:dateAx>
        <c:axId val="164059664"/>
        <c:scaling>
          <c:orientation val="minMax"/>
        </c:scaling>
        <c:delete val="0"/>
        <c:axPos val="b"/>
        <c:numFmt formatCode="m/d/yyyy"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Narrow" panose="020B0606020202030204" pitchFamily="34" charset="0"/>
                <a:ea typeface="+mn-ea"/>
                <a:cs typeface="+mn-cs"/>
              </a:defRPr>
            </a:pPr>
            <a:endParaRPr lang="en-US"/>
          </a:p>
        </c:txPr>
        <c:crossAx val="164068400"/>
        <c:crosses val="autoZero"/>
        <c:auto val="1"/>
        <c:lblOffset val="100"/>
        <c:baseTimeUnit val="months"/>
      </c:dateAx>
      <c:valAx>
        <c:axId val="164068400"/>
        <c:scaling>
          <c:orientation val="minMax"/>
          <c:max val="1.6"/>
          <c:min val="-1.2"/>
        </c:scaling>
        <c:delete val="0"/>
        <c:axPos val="l"/>
        <c:numFmt formatCode="0.0" sourceLinked="0"/>
        <c:majorTickMark val="in"/>
        <c:minorTickMark val="none"/>
        <c:tickLblPos val="nextTo"/>
        <c:spPr>
          <a:noFill/>
          <a:ln>
            <a:solidFill>
              <a:schemeClr val="bg1">
                <a:lumMod val="65000"/>
              </a:schemeClr>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Narrow" panose="020B0606020202030204" pitchFamily="34" charset="0"/>
                <a:ea typeface="+mn-ea"/>
                <a:cs typeface="+mn-cs"/>
              </a:defRPr>
            </a:pPr>
            <a:endParaRPr lang="en-US"/>
          </a:p>
        </c:txPr>
        <c:crossAx val="164059664"/>
        <c:crosses val="autoZero"/>
        <c:crossBetween val="between"/>
        <c:majorUnit val="0.4"/>
      </c:valAx>
      <c:spPr>
        <a:noFill/>
        <a:ln>
          <a:noFill/>
        </a:ln>
        <a:effectLst/>
      </c:spPr>
    </c:plotArea>
    <c:legend>
      <c:legendPos val="b"/>
      <c:layout>
        <c:manualLayout>
          <c:xMode val="edge"/>
          <c:yMode val="edge"/>
          <c:x val="0.10337911262889614"/>
          <c:y val="0.11956818594761984"/>
          <c:w val="0.88397358121045422"/>
          <c:h val="0.16756225884466633"/>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Narrow" panose="020B060602020203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ysClr val="windowText" lastClr="000000"/>
                </a:solidFill>
                <a:latin typeface="Arial Narrow" panose="020B0606020202030204" pitchFamily="34" charset="0"/>
                <a:ea typeface="+mn-ea"/>
                <a:cs typeface="+mn-cs"/>
              </a:defRPr>
            </a:pPr>
            <a:r>
              <a:rPr lang="en-US" sz="1000" b="1" baseline="0">
                <a:latin typeface="+mj-lt"/>
              </a:rPr>
              <a:t>Change in FCI</a:t>
            </a:r>
          </a:p>
          <a:p>
            <a:pPr>
              <a:defRPr sz="1200" b="1"/>
            </a:pPr>
            <a:r>
              <a:rPr lang="en-US" sz="1000" b="0" baseline="0">
                <a:latin typeface="+mj-lt"/>
              </a:rPr>
              <a:t>(Jan. 2021 to latest</a:t>
            </a:r>
            <a:r>
              <a:rPr lang="en-US" sz="1100" b="0" baseline="0">
                <a:latin typeface="+mj-lt"/>
              </a:rPr>
              <a:t>) </a:t>
            </a:r>
            <a:endParaRPr lang="en-US" sz="1100" b="0">
              <a:latin typeface="+mj-lt"/>
            </a:endParaRPr>
          </a:p>
        </c:rich>
      </c:tx>
      <c:layout>
        <c:manualLayout>
          <c:xMode val="edge"/>
          <c:yMode val="edge"/>
          <c:x val="0.35370812653943634"/>
          <c:y val="9.8006383508898384E-4"/>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ysClr val="windowText" lastClr="000000"/>
              </a:solidFill>
              <a:latin typeface="Arial Narrow" panose="020B0606020202030204" pitchFamily="34" charset="0"/>
              <a:ea typeface="+mn-ea"/>
              <a:cs typeface="+mn-cs"/>
            </a:defRPr>
          </a:pPr>
          <a:endParaRPr lang="en-US"/>
        </a:p>
      </c:txPr>
    </c:title>
    <c:autoTitleDeleted val="0"/>
    <c:plotArea>
      <c:layout>
        <c:manualLayout>
          <c:layoutTarget val="inner"/>
          <c:xMode val="edge"/>
          <c:yMode val="edge"/>
          <c:x val="5.8111329833770778E-2"/>
          <c:y val="0.16506944444444444"/>
          <c:w val="0.90601224846894135"/>
          <c:h val="0.73336805555555551"/>
        </c:manualLayout>
      </c:layout>
      <c:barChart>
        <c:barDir val="col"/>
        <c:grouping val="stacked"/>
        <c:varyColors val="0"/>
        <c:ser>
          <c:idx val="1"/>
          <c:order val="1"/>
          <c:tx>
            <c:strRef>
              <c:f>BARS!$AT$3</c:f>
              <c:strCache>
                <c:ptCount val="1"/>
                <c:pt idx="0">
                  <c:v>Interest rates </c:v>
                </c:pt>
              </c:strCache>
            </c:strRef>
          </c:tx>
          <c:spPr>
            <a:solidFill>
              <a:schemeClr val="accent2"/>
            </a:solidFill>
            <a:ln>
              <a:noFill/>
            </a:ln>
            <a:effectLst/>
          </c:spPr>
          <c:invertIfNegative val="0"/>
          <c:cat>
            <c:strRef>
              <c:f>BARS!$AQ$4:$AQ$17</c:f>
              <c:strCache>
                <c:ptCount val="14"/>
                <c:pt idx="0">
                  <c:v>JOR</c:v>
                </c:pt>
                <c:pt idx="1">
                  <c:v>PAK</c:v>
                </c:pt>
                <c:pt idx="2">
                  <c:v>QAT</c:v>
                </c:pt>
                <c:pt idx="3">
                  <c:v>SAU</c:v>
                </c:pt>
                <c:pt idx="4">
                  <c:v>OMN</c:v>
                </c:pt>
                <c:pt idx="5">
                  <c:v>TUN</c:v>
                </c:pt>
                <c:pt idx="6">
                  <c:v>EGY</c:v>
                </c:pt>
                <c:pt idx="7">
                  <c:v>KAZ</c:v>
                </c:pt>
                <c:pt idx="8">
                  <c:v>ARM</c:v>
                </c:pt>
                <c:pt idx="9">
                  <c:v>GEO</c:v>
                </c:pt>
                <c:pt idx="10">
                  <c:v>KGZ</c:v>
                </c:pt>
                <c:pt idx="11">
                  <c:v>MAR</c:v>
                </c:pt>
                <c:pt idx="12">
                  <c:v>KWT</c:v>
                </c:pt>
                <c:pt idx="13">
                  <c:v>UZB</c:v>
                </c:pt>
              </c:strCache>
            </c:strRef>
          </c:cat>
          <c:val>
            <c:numRef>
              <c:f>BARS!$AT$4:$AT$17</c:f>
              <c:numCache>
                <c:formatCode>0.00</c:formatCode>
                <c:ptCount val="14"/>
                <c:pt idx="0">
                  <c:v>2.4689042294403647</c:v>
                </c:pt>
                <c:pt idx="1">
                  <c:v>1.8115044657974755</c:v>
                </c:pt>
                <c:pt idx="2">
                  <c:v>3.1308404372815</c:v>
                </c:pt>
                <c:pt idx="3">
                  <c:v>2.7649858650924051</c:v>
                </c:pt>
                <c:pt idx="4">
                  <c:v>2.8366893601748924</c:v>
                </c:pt>
                <c:pt idx="5">
                  <c:v>0.75697901428394676</c:v>
                </c:pt>
                <c:pt idx="6">
                  <c:v>1.9999823218442474</c:v>
                </c:pt>
                <c:pt idx="7">
                  <c:v>1.6786962149291329</c:v>
                </c:pt>
                <c:pt idx="8">
                  <c:v>1.3517786747960276</c:v>
                </c:pt>
                <c:pt idx="9">
                  <c:v>0.89665641285197406</c:v>
                </c:pt>
                <c:pt idx="10">
                  <c:v>1.1232803725520544</c:v>
                </c:pt>
                <c:pt idx="11">
                  <c:v>0.91504093828413757</c:v>
                </c:pt>
                <c:pt idx="12">
                  <c:v>1.0329948047286719</c:v>
                </c:pt>
                <c:pt idx="13">
                  <c:v>0.22554069522958875</c:v>
                </c:pt>
              </c:numCache>
            </c:numRef>
          </c:val>
          <c:extLst>
            <c:ext xmlns:c16="http://schemas.microsoft.com/office/drawing/2014/chart" uri="{C3380CC4-5D6E-409C-BE32-E72D297353CC}">
              <c16:uniqueId val="{00000000-9BB8-4B2F-BEFC-97B128C5718B}"/>
            </c:ext>
          </c:extLst>
        </c:ser>
        <c:ser>
          <c:idx val="2"/>
          <c:order val="2"/>
          <c:tx>
            <c:strRef>
              <c:f>BARS!$AU$3</c:f>
              <c:strCache>
                <c:ptCount val="1"/>
                <c:pt idx="0">
                  <c:v>Monetary aggregates </c:v>
                </c:pt>
              </c:strCache>
            </c:strRef>
          </c:tx>
          <c:spPr>
            <a:solidFill>
              <a:schemeClr val="accent3"/>
            </a:solidFill>
            <a:ln>
              <a:noFill/>
            </a:ln>
            <a:effectLst/>
          </c:spPr>
          <c:invertIfNegative val="0"/>
          <c:cat>
            <c:strRef>
              <c:f>BARS!$AQ$4:$AQ$17</c:f>
              <c:strCache>
                <c:ptCount val="14"/>
                <c:pt idx="0">
                  <c:v>JOR</c:v>
                </c:pt>
                <c:pt idx="1">
                  <c:v>PAK</c:v>
                </c:pt>
                <c:pt idx="2">
                  <c:v>QAT</c:v>
                </c:pt>
                <c:pt idx="3">
                  <c:v>SAU</c:v>
                </c:pt>
                <c:pt idx="4">
                  <c:v>OMN</c:v>
                </c:pt>
                <c:pt idx="5">
                  <c:v>TUN</c:v>
                </c:pt>
                <c:pt idx="6">
                  <c:v>EGY</c:v>
                </c:pt>
                <c:pt idx="7">
                  <c:v>KAZ</c:v>
                </c:pt>
                <c:pt idx="8">
                  <c:v>ARM</c:v>
                </c:pt>
                <c:pt idx="9">
                  <c:v>GEO</c:v>
                </c:pt>
                <c:pt idx="10">
                  <c:v>KGZ</c:v>
                </c:pt>
                <c:pt idx="11">
                  <c:v>MAR</c:v>
                </c:pt>
                <c:pt idx="12">
                  <c:v>KWT</c:v>
                </c:pt>
                <c:pt idx="13">
                  <c:v>UZB</c:v>
                </c:pt>
              </c:strCache>
            </c:strRef>
          </c:cat>
          <c:val>
            <c:numRef>
              <c:f>BARS!$AU$4:$AU$17</c:f>
              <c:numCache>
                <c:formatCode>0.00</c:formatCode>
                <c:ptCount val="14"/>
                <c:pt idx="0">
                  <c:v>0.84150811861759012</c:v>
                </c:pt>
                <c:pt idx="1">
                  <c:v>0.34933660650632037</c:v>
                </c:pt>
                <c:pt idx="2">
                  <c:v>0</c:v>
                </c:pt>
                <c:pt idx="3">
                  <c:v>-0.14563375187849692</c:v>
                </c:pt>
                <c:pt idx="4">
                  <c:v>0</c:v>
                </c:pt>
                <c:pt idx="5">
                  <c:v>0</c:v>
                </c:pt>
                <c:pt idx="6">
                  <c:v>0</c:v>
                </c:pt>
                <c:pt idx="7">
                  <c:v>0</c:v>
                </c:pt>
                <c:pt idx="8">
                  <c:v>-5.7360592481488198E-2</c:v>
                </c:pt>
                <c:pt idx="9">
                  <c:v>0.19771829449179359</c:v>
                </c:pt>
                <c:pt idx="10">
                  <c:v>-0.21570726845766811</c:v>
                </c:pt>
                <c:pt idx="11">
                  <c:v>-4.4091043856157516E-2</c:v>
                </c:pt>
                <c:pt idx="12">
                  <c:v>-0.23504383473706572</c:v>
                </c:pt>
                <c:pt idx="13">
                  <c:v>-0.33934070057364007</c:v>
                </c:pt>
              </c:numCache>
            </c:numRef>
          </c:val>
          <c:extLst>
            <c:ext xmlns:c16="http://schemas.microsoft.com/office/drawing/2014/chart" uri="{C3380CC4-5D6E-409C-BE32-E72D297353CC}">
              <c16:uniqueId val="{00000001-9BB8-4B2F-BEFC-97B128C5718B}"/>
            </c:ext>
          </c:extLst>
        </c:ser>
        <c:ser>
          <c:idx val="3"/>
          <c:order val="3"/>
          <c:tx>
            <c:strRef>
              <c:f>BARS!$AV$3</c:f>
              <c:strCache>
                <c:ptCount val="1"/>
                <c:pt idx="0">
                  <c:v>Risk premia</c:v>
                </c:pt>
              </c:strCache>
            </c:strRef>
          </c:tx>
          <c:spPr>
            <a:solidFill>
              <a:schemeClr val="accent4"/>
            </a:solidFill>
            <a:ln>
              <a:noFill/>
            </a:ln>
            <a:effectLst/>
          </c:spPr>
          <c:invertIfNegative val="0"/>
          <c:cat>
            <c:strRef>
              <c:f>BARS!$AQ$4:$AQ$17</c:f>
              <c:strCache>
                <c:ptCount val="14"/>
                <c:pt idx="0">
                  <c:v>JOR</c:v>
                </c:pt>
                <c:pt idx="1">
                  <c:v>PAK</c:v>
                </c:pt>
                <c:pt idx="2">
                  <c:v>QAT</c:v>
                </c:pt>
                <c:pt idx="3">
                  <c:v>SAU</c:v>
                </c:pt>
                <c:pt idx="4">
                  <c:v>OMN</c:v>
                </c:pt>
                <c:pt idx="5">
                  <c:v>TUN</c:v>
                </c:pt>
                <c:pt idx="6">
                  <c:v>EGY</c:v>
                </c:pt>
                <c:pt idx="7">
                  <c:v>KAZ</c:v>
                </c:pt>
                <c:pt idx="8">
                  <c:v>ARM</c:v>
                </c:pt>
                <c:pt idx="9">
                  <c:v>GEO</c:v>
                </c:pt>
                <c:pt idx="10">
                  <c:v>KGZ</c:v>
                </c:pt>
                <c:pt idx="11">
                  <c:v>MAR</c:v>
                </c:pt>
                <c:pt idx="12">
                  <c:v>KWT</c:v>
                </c:pt>
                <c:pt idx="13">
                  <c:v>UZB</c:v>
                </c:pt>
              </c:strCache>
            </c:strRef>
          </c:cat>
          <c:val>
            <c:numRef>
              <c:f>BARS!$AV$4:$AV$17</c:f>
              <c:numCache>
                <c:formatCode>0.00</c:formatCode>
                <c:ptCount val="14"/>
                <c:pt idx="0">
                  <c:v>0</c:v>
                </c:pt>
                <c:pt idx="1">
                  <c:v>0.30621802354935729</c:v>
                </c:pt>
                <c:pt idx="2">
                  <c:v>0</c:v>
                </c:pt>
                <c:pt idx="3">
                  <c:v>0</c:v>
                </c:pt>
                <c:pt idx="4">
                  <c:v>0</c:v>
                </c:pt>
                <c:pt idx="5">
                  <c:v>0.34450007909459696</c:v>
                </c:pt>
                <c:pt idx="6">
                  <c:v>0</c:v>
                </c:pt>
                <c:pt idx="7">
                  <c:v>0.5017921086034034</c:v>
                </c:pt>
                <c:pt idx="8">
                  <c:v>0</c:v>
                </c:pt>
                <c:pt idx="9">
                  <c:v>0</c:v>
                </c:pt>
                <c:pt idx="10">
                  <c:v>0</c:v>
                </c:pt>
                <c:pt idx="11">
                  <c:v>9.4885602004399883E-2</c:v>
                </c:pt>
                <c:pt idx="12">
                  <c:v>0</c:v>
                </c:pt>
                <c:pt idx="13">
                  <c:v>0</c:v>
                </c:pt>
              </c:numCache>
            </c:numRef>
          </c:val>
          <c:extLst>
            <c:ext xmlns:c16="http://schemas.microsoft.com/office/drawing/2014/chart" uri="{C3380CC4-5D6E-409C-BE32-E72D297353CC}">
              <c16:uniqueId val="{00000002-9BB8-4B2F-BEFC-97B128C5718B}"/>
            </c:ext>
          </c:extLst>
        </c:ser>
        <c:ser>
          <c:idx val="4"/>
          <c:order val="4"/>
          <c:tx>
            <c:strRef>
              <c:f>BARS!$AW$3</c:f>
              <c:strCache>
                <c:ptCount val="1"/>
                <c:pt idx="0">
                  <c:v>Credit </c:v>
                </c:pt>
              </c:strCache>
            </c:strRef>
          </c:tx>
          <c:spPr>
            <a:solidFill>
              <a:schemeClr val="accent5"/>
            </a:solidFill>
            <a:ln>
              <a:noFill/>
            </a:ln>
            <a:effectLst/>
          </c:spPr>
          <c:invertIfNegative val="0"/>
          <c:cat>
            <c:strRef>
              <c:f>BARS!$AQ$4:$AQ$17</c:f>
              <c:strCache>
                <c:ptCount val="14"/>
                <c:pt idx="0">
                  <c:v>JOR</c:v>
                </c:pt>
                <c:pt idx="1">
                  <c:v>PAK</c:v>
                </c:pt>
                <c:pt idx="2">
                  <c:v>QAT</c:v>
                </c:pt>
                <c:pt idx="3">
                  <c:v>SAU</c:v>
                </c:pt>
                <c:pt idx="4">
                  <c:v>OMN</c:v>
                </c:pt>
                <c:pt idx="5">
                  <c:v>TUN</c:v>
                </c:pt>
                <c:pt idx="6">
                  <c:v>EGY</c:v>
                </c:pt>
                <c:pt idx="7">
                  <c:v>KAZ</c:v>
                </c:pt>
                <c:pt idx="8">
                  <c:v>ARM</c:v>
                </c:pt>
                <c:pt idx="9">
                  <c:v>GEO</c:v>
                </c:pt>
                <c:pt idx="10">
                  <c:v>KGZ</c:v>
                </c:pt>
                <c:pt idx="11">
                  <c:v>MAR</c:v>
                </c:pt>
                <c:pt idx="12">
                  <c:v>KWT</c:v>
                </c:pt>
                <c:pt idx="13">
                  <c:v>UZB</c:v>
                </c:pt>
              </c:strCache>
            </c:strRef>
          </c:cat>
          <c:val>
            <c:numRef>
              <c:f>BARS!$AW$4:$AW$17</c:f>
              <c:numCache>
                <c:formatCode>0.00</c:formatCode>
                <c:ptCount val="14"/>
                <c:pt idx="0">
                  <c:v>3.9580413661718515E-2</c:v>
                </c:pt>
                <c:pt idx="1">
                  <c:v>-1.3624505455795133E-3</c:v>
                </c:pt>
                <c:pt idx="2">
                  <c:v>-0.12157757650688153</c:v>
                </c:pt>
                <c:pt idx="3">
                  <c:v>0</c:v>
                </c:pt>
                <c:pt idx="4">
                  <c:v>-0.31073585885399169</c:v>
                </c:pt>
                <c:pt idx="5">
                  <c:v>0.22933686814934692</c:v>
                </c:pt>
                <c:pt idx="6">
                  <c:v>0</c:v>
                </c:pt>
                <c:pt idx="7">
                  <c:v>-0.2591346873963935</c:v>
                </c:pt>
                <c:pt idx="8">
                  <c:v>0.11194907744137479</c:v>
                </c:pt>
                <c:pt idx="9">
                  <c:v>0.2508694325034253</c:v>
                </c:pt>
                <c:pt idx="10">
                  <c:v>-4.1165531169660319E-2</c:v>
                </c:pt>
                <c:pt idx="11">
                  <c:v>0</c:v>
                </c:pt>
                <c:pt idx="12">
                  <c:v>-0.2758366914138653</c:v>
                </c:pt>
                <c:pt idx="13">
                  <c:v>0</c:v>
                </c:pt>
              </c:numCache>
            </c:numRef>
          </c:val>
          <c:extLst>
            <c:ext xmlns:c16="http://schemas.microsoft.com/office/drawing/2014/chart" uri="{C3380CC4-5D6E-409C-BE32-E72D297353CC}">
              <c16:uniqueId val="{00000003-9BB8-4B2F-BEFC-97B128C5718B}"/>
            </c:ext>
          </c:extLst>
        </c:ser>
        <c:ser>
          <c:idx val="5"/>
          <c:order val="5"/>
          <c:tx>
            <c:strRef>
              <c:f>BARS!$AX$3</c:f>
              <c:strCache>
                <c:ptCount val="1"/>
                <c:pt idx="0">
                  <c:v>Stock &amp; bond markets </c:v>
                </c:pt>
              </c:strCache>
            </c:strRef>
          </c:tx>
          <c:spPr>
            <a:solidFill>
              <a:schemeClr val="accent6"/>
            </a:solidFill>
            <a:ln>
              <a:noFill/>
            </a:ln>
            <a:effectLst/>
          </c:spPr>
          <c:invertIfNegative val="0"/>
          <c:cat>
            <c:strRef>
              <c:f>BARS!$AQ$4:$AQ$17</c:f>
              <c:strCache>
                <c:ptCount val="14"/>
                <c:pt idx="0">
                  <c:v>JOR</c:v>
                </c:pt>
                <c:pt idx="1">
                  <c:v>PAK</c:v>
                </c:pt>
                <c:pt idx="2">
                  <c:v>QAT</c:v>
                </c:pt>
                <c:pt idx="3">
                  <c:v>SAU</c:v>
                </c:pt>
                <c:pt idx="4">
                  <c:v>OMN</c:v>
                </c:pt>
                <c:pt idx="5">
                  <c:v>TUN</c:v>
                </c:pt>
                <c:pt idx="6">
                  <c:v>EGY</c:v>
                </c:pt>
                <c:pt idx="7">
                  <c:v>KAZ</c:v>
                </c:pt>
                <c:pt idx="8">
                  <c:v>ARM</c:v>
                </c:pt>
                <c:pt idx="9">
                  <c:v>GEO</c:v>
                </c:pt>
                <c:pt idx="10">
                  <c:v>KGZ</c:v>
                </c:pt>
                <c:pt idx="11">
                  <c:v>MAR</c:v>
                </c:pt>
                <c:pt idx="12">
                  <c:v>KWT</c:v>
                </c:pt>
                <c:pt idx="13">
                  <c:v>UZB</c:v>
                </c:pt>
              </c:strCache>
            </c:strRef>
          </c:cat>
          <c:val>
            <c:numRef>
              <c:f>BARS!$AX$4:$AX$17</c:f>
              <c:numCache>
                <c:formatCode>0.00</c:formatCode>
                <c:ptCount val="14"/>
                <c:pt idx="0">
                  <c:v>6.344871816558284E-2</c:v>
                </c:pt>
                <c:pt idx="1">
                  <c:v>0.18899899999984129</c:v>
                </c:pt>
                <c:pt idx="2">
                  <c:v>0</c:v>
                </c:pt>
                <c:pt idx="3">
                  <c:v>0.19120219783793335</c:v>
                </c:pt>
                <c:pt idx="4">
                  <c:v>0.21964412439335862</c:v>
                </c:pt>
                <c:pt idx="5">
                  <c:v>-9.4871443942639855E-3</c:v>
                </c:pt>
                <c:pt idx="6">
                  <c:v>1.6348131232140073E-3</c:v>
                </c:pt>
                <c:pt idx="7">
                  <c:v>-0.13874096199993111</c:v>
                </c:pt>
                <c:pt idx="8">
                  <c:v>0</c:v>
                </c:pt>
                <c:pt idx="9">
                  <c:v>0</c:v>
                </c:pt>
                <c:pt idx="10">
                  <c:v>0</c:v>
                </c:pt>
                <c:pt idx="11">
                  <c:v>0</c:v>
                </c:pt>
                <c:pt idx="12">
                  <c:v>7.0264204104040731E-2</c:v>
                </c:pt>
                <c:pt idx="13">
                  <c:v>0</c:v>
                </c:pt>
              </c:numCache>
            </c:numRef>
          </c:val>
          <c:extLst>
            <c:ext xmlns:c16="http://schemas.microsoft.com/office/drawing/2014/chart" uri="{C3380CC4-5D6E-409C-BE32-E72D297353CC}">
              <c16:uniqueId val="{00000004-9BB8-4B2F-BEFC-97B128C5718B}"/>
            </c:ext>
          </c:extLst>
        </c:ser>
        <c:ser>
          <c:idx val="6"/>
          <c:order val="6"/>
          <c:tx>
            <c:strRef>
              <c:f>BARS!$AY$3</c:f>
              <c:strCache>
                <c:ptCount val="1"/>
                <c:pt idx="0">
                  <c:v>Exchange rates</c:v>
                </c:pt>
              </c:strCache>
            </c:strRef>
          </c:tx>
          <c:spPr>
            <a:solidFill>
              <a:schemeClr val="accent1">
                <a:lumMod val="60000"/>
              </a:schemeClr>
            </a:solidFill>
            <a:ln>
              <a:noFill/>
            </a:ln>
            <a:effectLst/>
          </c:spPr>
          <c:invertIfNegative val="0"/>
          <c:cat>
            <c:strRef>
              <c:f>BARS!$AQ$4:$AQ$17</c:f>
              <c:strCache>
                <c:ptCount val="14"/>
                <c:pt idx="0">
                  <c:v>JOR</c:v>
                </c:pt>
                <c:pt idx="1">
                  <c:v>PAK</c:v>
                </c:pt>
                <c:pt idx="2">
                  <c:v>QAT</c:v>
                </c:pt>
                <c:pt idx="3">
                  <c:v>SAU</c:v>
                </c:pt>
                <c:pt idx="4">
                  <c:v>OMN</c:v>
                </c:pt>
                <c:pt idx="5">
                  <c:v>TUN</c:v>
                </c:pt>
                <c:pt idx="6">
                  <c:v>EGY</c:v>
                </c:pt>
                <c:pt idx="7">
                  <c:v>KAZ</c:v>
                </c:pt>
                <c:pt idx="8">
                  <c:v>ARM</c:v>
                </c:pt>
                <c:pt idx="9">
                  <c:v>GEO</c:v>
                </c:pt>
                <c:pt idx="10">
                  <c:v>KGZ</c:v>
                </c:pt>
                <c:pt idx="11">
                  <c:v>MAR</c:v>
                </c:pt>
                <c:pt idx="12">
                  <c:v>KWT</c:v>
                </c:pt>
                <c:pt idx="13">
                  <c:v>UZB</c:v>
                </c:pt>
              </c:strCache>
            </c:strRef>
          </c:cat>
          <c:val>
            <c:numRef>
              <c:f>BARS!$AY$4:$AY$17</c:f>
              <c:numCache>
                <c:formatCode>0.00</c:formatCode>
                <c:ptCount val="14"/>
                <c:pt idx="0">
                  <c:v>0</c:v>
                </c:pt>
                <c:pt idx="1">
                  <c:v>0.31854175865148576</c:v>
                </c:pt>
                <c:pt idx="2">
                  <c:v>0</c:v>
                </c:pt>
                <c:pt idx="3">
                  <c:v>0</c:v>
                </c:pt>
                <c:pt idx="4">
                  <c:v>0</c:v>
                </c:pt>
                <c:pt idx="5">
                  <c:v>3.411365824076279E-3</c:v>
                </c:pt>
                <c:pt idx="6">
                  <c:v>9.2605816947110495E-2</c:v>
                </c:pt>
                <c:pt idx="7">
                  <c:v>-3.180336085178094E-2</c:v>
                </c:pt>
                <c:pt idx="8">
                  <c:v>7.4250710934631384E-3</c:v>
                </c:pt>
                <c:pt idx="9">
                  <c:v>0.15024694735312782</c:v>
                </c:pt>
                <c:pt idx="10">
                  <c:v>7.4470170140372688E-2</c:v>
                </c:pt>
                <c:pt idx="11">
                  <c:v>0</c:v>
                </c:pt>
                <c:pt idx="12">
                  <c:v>0</c:v>
                </c:pt>
                <c:pt idx="13">
                  <c:v>8.2191914440531214E-3</c:v>
                </c:pt>
              </c:numCache>
            </c:numRef>
          </c:val>
          <c:extLst>
            <c:ext xmlns:c16="http://schemas.microsoft.com/office/drawing/2014/chart" uri="{C3380CC4-5D6E-409C-BE32-E72D297353CC}">
              <c16:uniqueId val="{00000005-9BB8-4B2F-BEFC-97B128C5718B}"/>
            </c:ext>
          </c:extLst>
        </c:ser>
        <c:ser>
          <c:idx val="7"/>
          <c:order val="7"/>
          <c:tx>
            <c:strRef>
              <c:f>BARS!$AZ$3</c:f>
              <c:strCache>
                <c:ptCount val="1"/>
                <c:pt idx="0">
                  <c:v>External factors</c:v>
                </c:pt>
              </c:strCache>
            </c:strRef>
          </c:tx>
          <c:spPr>
            <a:solidFill>
              <a:srgbClr val="FCA6FC"/>
            </a:solidFill>
            <a:ln w="25400">
              <a:noFill/>
            </a:ln>
            <a:effectLst/>
          </c:spPr>
          <c:invertIfNegative val="0"/>
          <c:cat>
            <c:strRef>
              <c:f>BARS!$AQ$4:$AQ$17</c:f>
              <c:strCache>
                <c:ptCount val="14"/>
                <c:pt idx="0">
                  <c:v>JOR</c:v>
                </c:pt>
                <c:pt idx="1">
                  <c:v>PAK</c:v>
                </c:pt>
                <c:pt idx="2">
                  <c:v>QAT</c:v>
                </c:pt>
                <c:pt idx="3">
                  <c:v>SAU</c:v>
                </c:pt>
                <c:pt idx="4">
                  <c:v>OMN</c:v>
                </c:pt>
                <c:pt idx="5">
                  <c:v>TUN</c:v>
                </c:pt>
                <c:pt idx="6">
                  <c:v>EGY</c:v>
                </c:pt>
                <c:pt idx="7">
                  <c:v>KAZ</c:v>
                </c:pt>
                <c:pt idx="8">
                  <c:v>ARM</c:v>
                </c:pt>
                <c:pt idx="9">
                  <c:v>GEO</c:v>
                </c:pt>
                <c:pt idx="10">
                  <c:v>KGZ</c:v>
                </c:pt>
                <c:pt idx="11">
                  <c:v>MAR</c:v>
                </c:pt>
                <c:pt idx="12">
                  <c:v>KWT</c:v>
                </c:pt>
                <c:pt idx="13">
                  <c:v>UZB</c:v>
                </c:pt>
              </c:strCache>
            </c:strRef>
          </c:cat>
          <c:val>
            <c:numRef>
              <c:f>BARS!$AZ$4:$AZ$17</c:f>
              <c:numCache>
                <c:formatCode>0.00</c:formatCode>
                <c:ptCount val="14"/>
                <c:pt idx="0">
                  <c:v>0.18491071394714162</c:v>
                </c:pt>
                <c:pt idx="1">
                  <c:v>0.36998765793456351</c:v>
                </c:pt>
                <c:pt idx="2">
                  <c:v>7.5424304012239457E-3</c:v>
                </c:pt>
                <c:pt idx="3">
                  <c:v>0.16411216519785352</c:v>
                </c:pt>
                <c:pt idx="4">
                  <c:v>-9.978542667346298E-3</c:v>
                </c:pt>
                <c:pt idx="5">
                  <c:v>1.2851759378098899</c:v>
                </c:pt>
                <c:pt idx="6">
                  <c:v>0.23576034209559066</c:v>
                </c:pt>
                <c:pt idx="7">
                  <c:v>4.3008564485039688E-2</c:v>
                </c:pt>
                <c:pt idx="8">
                  <c:v>0.27099402927864391</c:v>
                </c:pt>
                <c:pt idx="9">
                  <c:v>0.12622982287200574</c:v>
                </c:pt>
                <c:pt idx="10">
                  <c:v>0.44887035340096582</c:v>
                </c:pt>
                <c:pt idx="11">
                  <c:v>-2.0820185191229839E-2</c:v>
                </c:pt>
                <c:pt idx="12">
                  <c:v>-9.359643322498121E-3</c:v>
                </c:pt>
                <c:pt idx="13">
                  <c:v>0.35525060416794246</c:v>
                </c:pt>
              </c:numCache>
            </c:numRef>
          </c:val>
          <c:extLst>
            <c:ext xmlns:c16="http://schemas.microsoft.com/office/drawing/2014/chart" uri="{C3380CC4-5D6E-409C-BE32-E72D297353CC}">
              <c16:uniqueId val="{00000006-9BB8-4B2F-BEFC-97B128C5718B}"/>
            </c:ext>
          </c:extLst>
        </c:ser>
        <c:dLbls>
          <c:showLegendKey val="0"/>
          <c:showVal val="0"/>
          <c:showCatName val="0"/>
          <c:showSerName val="0"/>
          <c:showPercent val="0"/>
          <c:showBubbleSize val="0"/>
        </c:dLbls>
        <c:gapWidth val="100"/>
        <c:overlap val="100"/>
        <c:axId val="907387679"/>
        <c:axId val="907391839"/>
      </c:barChart>
      <c:lineChart>
        <c:grouping val="standard"/>
        <c:varyColors val="0"/>
        <c:ser>
          <c:idx val="0"/>
          <c:order val="0"/>
          <c:tx>
            <c:strRef>
              <c:f>BARS!$AS$3</c:f>
              <c:strCache>
                <c:ptCount val="1"/>
                <c:pt idx="0">
                  <c:v>FCI change (Jan. 21 - latest) </c:v>
                </c:pt>
              </c:strCache>
            </c:strRef>
          </c:tx>
          <c:spPr>
            <a:ln w="28575" cap="rnd">
              <a:noFill/>
              <a:round/>
            </a:ln>
            <a:effectLst/>
          </c:spPr>
          <c:marker>
            <c:symbol val="circle"/>
            <c:size val="7"/>
            <c:spPr>
              <a:solidFill>
                <a:srgbClr val="FF0000"/>
              </a:solidFill>
              <a:ln w="12700">
                <a:solidFill>
                  <a:schemeClr val="bg1"/>
                </a:solidFill>
              </a:ln>
              <a:effectLst/>
            </c:spPr>
          </c:marker>
          <c:cat>
            <c:strRef>
              <c:f>BARS!$AR$4:$AR$17</c:f>
              <c:strCache>
                <c:ptCount val="14"/>
                <c:pt idx="0">
                  <c:v>JOR</c:v>
                </c:pt>
                <c:pt idx="1">
                  <c:v>PAK</c:v>
                </c:pt>
                <c:pt idx="2">
                  <c:v>QAT</c:v>
                </c:pt>
                <c:pt idx="3">
                  <c:v>SAU</c:v>
                </c:pt>
                <c:pt idx="4">
                  <c:v>OMN</c:v>
                </c:pt>
                <c:pt idx="5">
                  <c:v>TUN</c:v>
                </c:pt>
                <c:pt idx="6">
                  <c:v>EGY</c:v>
                </c:pt>
                <c:pt idx="7">
                  <c:v>KAZ</c:v>
                </c:pt>
                <c:pt idx="8">
                  <c:v>ARM</c:v>
                </c:pt>
                <c:pt idx="9">
                  <c:v>GEO</c:v>
                </c:pt>
                <c:pt idx="10">
                  <c:v>KGZ</c:v>
                </c:pt>
                <c:pt idx="11">
                  <c:v>MAR</c:v>
                </c:pt>
                <c:pt idx="12">
                  <c:v>KWT</c:v>
                </c:pt>
                <c:pt idx="13">
                  <c:v>UZB</c:v>
                </c:pt>
              </c:strCache>
            </c:strRef>
          </c:cat>
          <c:val>
            <c:numRef>
              <c:f>BARS!$AS$4:$AS$17</c:f>
              <c:numCache>
                <c:formatCode>0.00</c:formatCode>
                <c:ptCount val="14"/>
                <c:pt idx="0">
                  <c:v>3.5983521938323975</c:v>
                </c:pt>
                <c:pt idx="1">
                  <c:v>3.3432250618934631</c:v>
                </c:pt>
                <c:pt idx="2">
                  <c:v>3.0168052911758423</c:v>
                </c:pt>
                <c:pt idx="3">
                  <c:v>2.9746664762496948</c:v>
                </c:pt>
                <c:pt idx="4">
                  <c:v>2.7356190830469131</c:v>
                </c:pt>
                <c:pt idx="5">
                  <c:v>2.6099161207675934</c:v>
                </c:pt>
                <c:pt idx="6">
                  <c:v>2.3299832940101624</c:v>
                </c:pt>
                <c:pt idx="7">
                  <c:v>1.7938178777694702</c:v>
                </c:pt>
                <c:pt idx="8">
                  <c:v>1.6847862601280212</c:v>
                </c:pt>
                <c:pt idx="9">
                  <c:v>1.6217209100723267</c:v>
                </c:pt>
                <c:pt idx="10">
                  <c:v>1.3897480964660645</c:v>
                </c:pt>
                <c:pt idx="11">
                  <c:v>0.9450153112411499</c:v>
                </c:pt>
                <c:pt idx="12">
                  <c:v>0.58301883935928345</c:v>
                </c:pt>
                <c:pt idx="13">
                  <c:v>0.24966979026794434</c:v>
                </c:pt>
              </c:numCache>
            </c:numRef>
          </c:val>
          <c:smooth val="0"/>
          <c:extLst>
            <c:ext xmlns:c16="http://schemas.microsoft.com/office/drawing/2014/chart" uri="{C3380CC4-5D6E-409C-BE32-E72D297353CC}">
              <c16:uniqueId val="{00000007-9BB8-4B2F-BEFC-97B128C5718B}"/>
            </c:ext>
          </c:extLst>
        </c:ser>
        <c:ser>
          <c:idx val="8"/>
          <c:order val="8"/>
          <c:tx>
            <c:strRef>
              <c:f>BARS!$BA$3</c:f>
              <c:strCache>
                <c:ptCount val="1"/>
                <c:pt idx="0">
                  <c:v>FCI change (Jan. 21 - Dec.21)</c:v>
                </c:pt>
              </c:strCache>
            </c:strRef>
          </c:tx>
          <c:spPr>
            <a:ln w="25400" cap="rnd">
              <a:noFill/>
              <a:round/>
            </a:ln>
            <a:effectLst/>
          </c:spPr>
          <c:marker>
            <c:symbol val="circle"/>
            <c:size val="6"/>
            <c:spPr>
              <a:solidFill>
                <a:srgbClr val="00B0F0"/>
              </a:solidFill>
              <a:ln w="9525">
                <a:solidFill>
                  <a:schemeClr val="bg1"/>
                </a:solidFill>
              </a:ln>
              <a:effectLst/>
            </c:spPr>
          </c:marker>
          <c:cat>
            <c:strRef>
              <c:f>BARS!$AR$4:$AR$17</c:f>
              <c:strCache>
                <c:ptCount val="14"/>
                <c:pt idx="0">
                  <c:v>JOR</c:v>
                </c:pt>
                <c:pt idx="1">
                  <c:v>PAK</c:v>
                </c:pt>
                <c:pt idx="2">
                  <c:v>QAT</c:v>
                </c:pt>
                <c:pt idx="3">
                  <c:v>SAU</c:v>
                </c:pt>
                <c:pt idx="4">
                  <c:v>OMN</c:v>
                </c:pt>
                <c:pt idx="5">
                  <c:v>TUN</c:v>
                </c:pt>
                <c:pt idx="6">
                  <c:v>EGY</c:v>
                </c:pt>
                <c:pt idx="7">
                  <c:v>KAZ</c:v>
                </c:pt>
                <c:pt idx="8">
                  <c:v>ARM</c:v>
                </c:pt>
                <c:pt idx="9">
                  <c:v>GEO</c:v>
                </c:pt>
                <c:pt idx="10">
                  <c:v>KGZ</c:v>
                </c:pt>
                <c:pt idx="11">
                  <c:v>MAR</c:v>
                </c:pt>
                <c:pt idx="12">
                  <c:v>KWT</c:v>
                </c:pt>
                <c:pt idx="13">
                  <c:v>UZB</c:v>
                </c:pt>
              </c:strCache>
            </c:strRef>
          </c:cat>
          <c:val>
            <c:numRef>
              <c:f>BARS!$BA$4:$BA$17</c:f>
              <c:numCache>
                <c:formatCode>0.00</c:formatCode>
                <c:ptCount val="14"/>
                <c:pt idx="0">
                  <c:v>0.30219310522079468</c:v>
                </c:pt>
                <c:pt idx="1">
                  <c:v>0.7806897759437561</c:v>
                </c:pt>
                <c:pt idx="2">
                  <c:v>2.1530866622924805E-2</c:v>
                </c:pt>
                <c:pt idx="3">
                  <c:v>0.58573178946971893</c:v>
                </c:pt>
                <c:pt idx="4">
                  <c:v>2.0570620894432068E-2</c:v>
                </c:pt>
                <c:pt idx="5">
                  <c:v>0.75276234745979309</c:v>
                </c:pt>
                <c:pt idx="6">
                  <c:v>2.608567476272583E-2</c:v>
                </c:pt>
                <c:pt idx="7">
                  <c:v>-0.20762008428573608</c:v>
                </c:pt>
                <c:pt idx="8">
                  <c:v>1.0458095073699951</c:v>
                </c:pt>
                <c:pt idx="9">
                  <c:v>2.1265158653259277</c:v>
                </c:pt>
                <c:pt idx="10">
                  <c:v>1.3141390085220337</c:v>
                </c:pt>
                <c:pt idx="11">
                  <c:v>5.9842228889465332E-2</c:v>
                </c:pt>
                <c:pt idx="12">
                  <c:v>0.26041748747229576</c:v>
                </c:pt>
                <c:pt idx="13">
                  <c:v>-0.46564123034477234</c:v>
                </c:pt>
              </c:numCache>
            </c:numRef>
          </c:val>
          <c:smooth val="0"/>
          <c:extLst>
            <c:ext xmlns:c16="http://schemas.microsoft.com/office/drawing/2014/chart" uri="{C3380CC4-5D6E-409C-BE32-E72D297353CC}">
              <c16:uniqueId val="{00000008-9BB8-4B2F-BEFC-97B128C5718B}"/>
            </c:ext>
          </c:extLst>
        </c:ser>
        <c:dLbls>
          <c:showLegendKey val="0"/>
          <c:showVal val="0"/>
          <c:showCatName val="0"/>
          <c:showSerName val="0"/>
          <c:showPercent val="0"/>
          <c:showBubbleSize val="0"/>
        </c:dLbls>
        <c:marker val="1"/>
        <c:smooth val="0"/>
        <c:axId val="907387679"/>
        <c:axId val="907391839"/>
      </c:lineChart>
      <c:catAx>
        <c:axId val="907387679"/>
        <c:scaling>
          <c:orientation val="minMax"/>
        </c:scaling>
        <c:delete val="0"/>
        <c:axPos val="b"/>
        <c:numFmt formatCode="General" sourceLinked="1"/>
        <c:majorTickMark val="none"/>
        <c:minorTickMark val="none"/>
        <c:tickLblPos val="low"/>
        <c:spPr>
          <a:noFill/>
          <a:ln w="9525" cap="flat" cmpd="sng" algn="ctr">
            <a:solidFill>
              <a:schemeClr val="bg1">
                <a:lumMod val="6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Narrow" panose="020B0606020202030204" pitchFamily="34" charset="0"/>
                <a:ea typeface="+mn-ea"/>
                <a:cs typeface="+mn-cs"/>
              </a:defRPr>
            </a:pPr>
            <a:endParaRPr lang="en-US"/>
          </a:p>
        </c:txPr>
        <c:crossAx val="907391839"/>
        <c:crosses val="autoZero"/>
        <c:auto val="1"/>
        <c:lblAlgn val="ctr"/>
        <c:lblOffset val="100"/>
        <c:noMultiLvlLbl val="0"/>
      </c:catAx>
      <c:valAx>
        <c:axId val="907391839"/>
        <c:scaling>
          <c:orientation val="minMax"/>
        </c:scaling>
        <c:delete val="0"/>
        <c:axPos val="l"/>
        <c:numFmt formatCode="0.0" sourceLinked="0"/>
        <c:majorTickMark val="in"/>
        <c:minorTickMark val="none"/>
        <c:tickLblPos val="nextTo"/>
        <c:spPr>
          <a:noFill/>
          <a:ln>
            <a:solidFill>
              <a:schemeClr val="bg1">
                <a:lumMod val="65000"/>
              </a:schemeClr>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Narrow" panose="020B0606020202030204" pitchFamily="34" charset="0"/>
                <a:ea typeface="+mn-ea"/>
                <a:cs typeface="+mn-cs"/>
              </a:defRPr>
            </a:pPr>
            <a:endParaRPr lang="en-US"/>
          </a:p>
        </c:txPr>
        <c:crossAx val="907387679"/>
        <c:crosses val="autoZero"/>
        <c:crossBetween val="between"/>
      </c:valAx>
      <c:spPr>
        <a:noFill/>
        <a:ln>
          <a:noFill/>
        </a:ln>
        <a:effectLst/>
      </c:spPr>
    </c:plotArea>
    <c:legend>
      <c:legendPos val="r"/>
      <c:layout>
        <c:manualLayout>
          <c:xMode val="edge"/>
          <c:yMode val="edge"/>
          <c:x val="0.37847550306211719"/>
          <c:y val="0.13847918582826718"/>
          <c:w val="0.57043215952172632"/>
          <c:h val="0.21642700645325313"/>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Narrow" panose="020B060602020203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8BDC3EE-A7EE-457E-A336-90CDBB669097}"/>
              </a:ext>
            </a:extLst>
          </p:cNvPr>
          <p:cNvSpPr>
            <a:spLocks noGrp="1"/>
          </p:cNvSpPr>
          <p:nvPr>
            <p:ph type="hdr" sz="quarter"/>
          </p:nvPr>
        </p:nvSpPr>
        <p:spPr>
          <a:xfrm>
            <a:off x="0" y="0"/>
            <a:ext cx="3043649" cy="466379"/>
          </a:xfrm>
          <a:prstGeom prst="rect">
            <a:avLst/>
          </a:prstGeom>
        </p:spPr>
        <p:txBody>
          <a:bodyPr vert="horz" lIns="88276" tIns="44138" rIns="88276" bIns="44138" rtlCol="0"/>
          <a:lstStyle>
            <a:lvl1pPr algn="l">
              <a:defRPr sz="1200"/>
            </a:lvl1pPr>
          </a:lstStyle>
          <a:p>
            <a:endParaRPr lang="en-US"/>
          </a:p>
        </p:txBody>
      </p:sp>
      <p:sp>
        <p:nvSpPr>
          <p:cNvPr id="3" name="Date Placeholder 2">
            <a:extLst>
              <a:ext uri="{FF2B5EF4-FFF2-40B4-BE49-F238E27FC236}">
                <a16:creationId xmlns:a16="http://schemas.microsoft.com/office/drawing/2014/main" id="{7AF761D8-E644-4A71-B303-D1406E164B8E}"/>
              </a:ext>
            </a:extLst>
          </p:cNvPr>
          <p:cNvSpPr>
            <a:spLocks noGrp="1"/>
          </p:cNvSpPr>
          <p:nvPr>
            <p:ph type="dt" sz="quarter" idx="1"/>
          </p:nvPr>
        </p:nvSpPr>
        <p:spPr>
          <a:xfrm>
            <a:off x="3977928" y="0"/>
            <a:ext cx="3043649" cy="466379"/>
          </a:xfrm>
          <a:prstGeom prst="rect">
            <a:avLst/>
          </a:prstGeom>
        </p:spPr>
        <p:txBody>
          <a:bodyPr vert="horz" lIns="88276" tIns="44138" rIns="88276" bIns="44138" rtlCol="0"/>
          <a:lstStyle>
            <a:lvl1pPr algn="r">
              <a:defRPr sz="1200"/>
            </a:lvl1pPr>
          </a:lstStyle>
          <a:p>
            <a:fld id="{284DB788-5B67-4240-B150-A692BBEF9884}" type="datetimeFigureOut">
              <a:rPr lang="en-US" smtClean="0"/>
              <a:t>5/25/23</a:t>
            </a:fld>
            <a:endParaRPr lang="en-US"/>
          </a:p>
        </p:txBody>
      </p:sp>
      <p:sp>
        <p:nvSpPr>
          <p:cNvPr id="4" name="Footer Placeholder 3">
            <a:extLst>
              <a:ext uri="{FF2B5EF4-FFF2-40B4-BE49-F238E27FC236}">
                <a16:creationId xmlns:a16="http://schemas.microsoft.com/office/drawing/2014/main" id="{3F3ECAF4-A1EC-48F6-A7E1-B6F758AD7BD6}"/>
              </a:ext>
            </a:extLst>
          </p:cNvPr>
          <p:cNvSpPr>
            <a:spLocks noGrp="1"/>
          </p:cNvSpPr>
          <p:nvPr>
            <p:ph type="ftr" sz="quarter" idx="2"/>
          </p:nvPr>
        </p:nvSpPr>
        <p:spPr>
          <a:xfrm>
            <a:off x="0" y="8842722"/>
            <a:ext cx="3043649" cy="466378"/>
          </a:xfrm>
          <a:prstGeom prst="rect">
            <a:avLst/>
          </a:prstGeom>
        </p:spPr>
        <p:txBody>
          <a:bodyPr vert="horz" lIns="88276" tIns="44138" rIns="88276" bIns="44138"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563B682-ECFE-41AB-B477-1BB1750A928B}"/>
              </a:ext>
            </a:extLst>
          </p:cNvPr>
          <p:cNvSpPr>
            <a:spLocks noGrp="1"/>
          </p:cNvSpPr>
          <p:nvPr>
            <p:ph type="sldNum" sz="quarter" idx="3"/>
          </p:nvPr>
        </p:nvSpPr>
        <p:spPr>
          <a:xfrm>
            <a:off x="3977928" y="8842722"/>
            <a:ext cx="3043649" cy="466378"/>
          </a:xfrm>
          <a:prstGeom prst="rect">
            <a:avLst/>
          </a:prstGeom>
        </p:spPr>
        <p:txBody>
          <a:bodyPr vert="horz" lIns="88276" tIns="44138" rIns="88276" bIns="44138" rtlCol="0" anchor="b"/>
          <a:lstStyle>
            <a:lvl1pPr algn="r">
              <a:defRPr sz="1200"/>
            </a:lvl1pPr>
          </a:lstStyle>
          <a:p>
            <a:fld id="{B595A7DD-BC24-4491-8E35-2C70FA3E79EF}" type="slidenum">
              <a:rPr lang="en-US" smtClean="0"/>
              <a:t>‹#›</a:t>
            </a:fld>
            <a:endParaRPr lang="en-US"/>
          </a:p>
        </p:txBody>
      </p:sp>
    </p:spTree>
    <p:extLst>
      <p:ext uri="{BB962C8B-B14F-4D97-AF65-F5344CB8AC3E}">
        <p14:creationId xmlns:p14="http://schemas.microsoft.com/office/powerpoint/2010/main" val="9331685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7071"/>
          </a:xfrm>
          <a:prstGeom prst="rect">
            <a:avLst/>
          </a:prstGeom>
        </p:spPr>
        <p:txBody>
          <a:bodyPr vert="horz" lIns="93317" tIns="46659" rIns="93317" bIns="46659" rtlCol="0"/>
          <a:lstStyle>
            <a:lvl1pPr algn="l">
              <a:defRPr sz="1300"/>
            </a:lvl1pPr>
          </a:lstStyle>
          <a:p>
            <a:endParaRPr lang="en-US"/>
          </a:p>
        </p:txBody>
      </p:sp>
      <p:sp>
        <p:nvSpPr>
          <p:cNvPr id="3" name="Date Placeholder 2"/>
          <p:cNvSpPr>
            <a:spLocks noGrp="1"/>
          </p:cNvSpPr>
          <p:nvPr>
            <p:ph type="dt" idx="1"/>
          </p:nvPr>
        </p:nvSpPr>
        <p:spPr>
          <a:xfrm>
            <a:off x="3978131" y="1"/>
            <a:ext cx="3043343" cy="467071"/>
          </a:xfrm>
          <a:prstGeom prst="rect">
            <a:avLst/>
          </a:prstGeom>
        </p:spPr>
        <p:txBody>
          <a:bodyPr vert="horz" lIns="93317" tIns="46659" rIns="93317" bIns="46659" rtlCol="0"/>
          <a:lstStyle>
            <a:lvl1pPr algn="r">
              <a:defRPr sz="1300"/>
            </a:lvl1pPr>
          </a:lstStyle>
          <a:p>
            <a:fld id="{3E224002-54F7-4B5B-92C4-70A5E3C6070C}" type="datetimeFigureOut">
              <a:rPr lang="en-US" smtClean="0"/>
              <a:t>5/25/23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17" tIns="46659" rIns="93317" bIns="46659" rtlCol="0" anchor="ctr"/>
          <a:lstStyle/>
          <a:p>
            <a:endParaRPr lang="en-US"/>
          </a:p>
        </p:txBody>
      </p:sp>
      <p:sp>
        <p:nvSpPr>
          <p:cNvPr id="5" name="Notes Placeholder 4"/>
          <p:cNvSpPr>
            <a:spLocks noGrp="1"/>
          </p:cNvSpPr>
          <p:nvPr>
            <p:ph type="body" sz="quarter" idx="3"/>
          </p:nvPr>
        </p:nvSpPr>
        <p:spPr>
          <a:xfrm>
            <a:off x="702310" y="4480004"/>
            <a:ext cx="5618480" cy="3665459"/>
          </a:xfrm>
          <a:prstGeom prst="rect">
            <a:avLst/>
          </a:prstGeom>
        </p:spPr>
        <p:txBody>
          <a:bodyPr vert="horz" lIns="93317" tIns="46659" rIns="93317" bIns="466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0"/>
          </a:xfrm>
          <a:prstGeom prst="rect">
            <a:avLst/>
          </a:prstGeom>
        </p:spPr>
        <p:txBody>
          <a:bodyPr vert="horz" lIns="93317" tIns="46659" rIns="93317" bIns="46659" rtlCol="0" anchor="b"/>
          <a:lstStyle>
            <a:lvl1pPr algn="l">
              <a:defRPr sz="1300"/>
            </a:lvl1pPr>
          </a:lstStyle>
          <a:p>
            <a:endParaRPr lang="en-US"/>
          </a:p>
        </p:txBody>
      </p:sp>
      <p:sp>
        <p:nvSpPr>
          <p:cNvPr id="7" name="Slide Number Placeholder 6"/>
          <p:cNvSpPr>
            <a:spLocks noGrp="1"/>
          </p:cNvSpPr>
          <p:nvPr>
            <p:ph type="sldNum" sz="quarter" idx="5"/>
          </p:nvPr>
        </p:nvSpPr>
        <p:spPr>
          <a:xfrm>
            <a:off x="3978131" y="8842030"/>
            <a:ext cx="3043343" cy="467070"/>
          </a:xfrm>
          <a:prstGeom prst="rect">
            <a:avLst/>
          </a:prstGeom>
        </p:spPr>
        <p:txBody>
          <a:bodyPr vert="horz" lIns="93317" tIns="46659" rIns="93317" bIns="46659" rtlCol="0" anchor="b"/>
          <a:lstStyle>
            <a:lvl1pPr algn="r">
              <a:defRPr sz="1300"/>
            </a:lvl1pPr>
          </a:lstStyle>
          <a:p>
            <a:fld id="{C9C10D6D-1C14-46E6-8989-9AB9F2590A04}" type="slidenum">
              <a:rPr lang="en-US" smtClean="0"/>
              <a:t>‹#›</a:t>
            </a:fld>
            <a:endParaRPr lang="en-US"/>
          </a:p>
        </p:txBody>
      </p:sp>
    </p:spTree>
    <p:extLst>
      <p:ext uri="{BB962C8B-B14F-4D97-AF65-F5344CB8AC3E}">
        <p14:creationId xmlns:p14="http://schemas.microsoft.com/office/powerpoint/2010/main" val="2562370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712788"/>
            <a:ext cx="6313487" cy="3552825"/>
          </a:xfrm>
        </p:spPr>
      </p:sp>
      <p:sp>
        <p:nvSpPr>
          <p:cNvPr id="3" name="Notes Placeholder 2"/>
          <p:cNvSpPr>
            <a:spLocks noGrp="1"/>
          </p:cNvSpPr>
          <p:nvPr>
            <p:ph type="body" idx="1"/>
          </p:nvPr>
        </p:nvSpPr>
        <p:spPr>
          <a:xfrm>
            <a:off x="439738" y="4480004"/>
            <a:ext cx="6313486" cy="3665459"/>
          </a:xfrm>
        </p:spPr>
        <p:txBody>
          <a:bodyPr/>
          <a:lstStyle/>
          <a:p>
            <a:pPr>
              <a:lnSpc>
                <a:spcPct val="114000"/>
              </a:lnSpc>
            </a:pPr>
            <a:r>
              <a:rPr lang="en-US" sz="1000" b="1">
                <a:latin typeface="Arial" panose="020B0604020202020204" pitchFamily="34" charset="0"/>
                <a:cs typeface="Arial" panose="020B0604020202020204" pitchFamily="34" charset="0"/>
              </a:rPr>
              <a:t>Photo 1:</a:t>
            </a:r>
            <a:r>
              <a:rPr lang="en-US" sz="1000">
                <a:latin typeface="Arial" panose="020B0604020202020204" pitchFamily="34" charset="0"/>
                <a:cs typeface="Arial" panose="020B0604020202020204" pitchFamily="34" charset="0"/>
              </a:rPr>
              <a:t> Qatar World Cup build up (the count-down clock) </a:t>
            </a:r>
          </a:p>
          <a:p>
            <a:pPr>
              <a:lnSpc>
                <a:spcPct val="114000"/>
              </a:lnSpc>
            </a:pPr>
            <a:endParaRPr lang="en-US" sz="1000">
              <a:latin typeface="Arial" panose="020B0604020202020204" pitchFamily="34" charset="0"/>
              <a:cs typeface="Arial" panose="020B0604020202020204" pitchFamily="34" charset="0"/>
            </a:endParaRPr>
          </a:p>
          <a:p>
            <a:pPr>
              <a:lnSpc>
                <a:spcPct val="114000"/>
              </a:lnSpc>
            </a:pPr>
            <a:r>
              <a:rPr lang="en-US" sz="1000" b="1">
                <a:latin typeface="Arial" panose="020B0604020202020204" pitchFamily="34" charset="0"/>
                <a:cs typeface="Arial" panose="020B0604020202020204" pitchFamily="34" charset="0"/>
              </a:rPr>
              <a:t>Photo 2: </a:t>
            </a:r>
            <a:r>
              <a:rPr lang="en-US" sz="1000" b="0">
                <a:latin typeface="Arial" panose="020B0604020202020204" pitchFamily="34" charset="0"/>
                <a:cs typeface="Arial" panose="020B0604020202020204" pitchFamily="34" charset="0"/>
              </a:rPr>
              <a:t>L</a:t>
            </a:r>
            <a:r>
              <a:rPr lang="en-US" sz="1000">
                <a:latin typeface="Arial" panose="020B0604020202020204" pitchFamily="34" charset="0"/>
                <a:cs typeface="Arial" panose="020B0604020202020204" pitchFamily="34" charset="0"/>
              </a:rPr>
              <a:t>ocal grocery market Fez Morocco</a:t>
            </a:r>
          </a:p>
          <a:p>
            <a:pPr>
              <a:lnSpc>
                <a:spcPct val="114000"/>
              </a:lnSpc>
            </a:pPr>
            <a:endParaRPr lang="en-US" sz="1000">
              <a:latin typeface="Arial" panose="020B0604020202020204" pitchFamily="34" charset="0"/>
              <a:cs typeface="Arial" panose="020B0604020202020204" pitchFamily="34" charset="0"/>
            </a:endParaRPr>
          </a:p>
          <a:p>
            <a:pPr marL="0" marR="0" lvl="0" defTabSz="914400" rtl="0" eaLnBrk="1" fontAlgn="auto" latinLnBrk="0" hangingPunct="1">
              <a:lnSpc>
                <a:spcPct val="114000"/>
              </a:lnSpc>
              <a:buClrTx/>
              <a:buSzTx/>
              <a:buFontTx/>
              <a:buNone/>
              <a:tabLst/>
              <a:defRPr/>
            </a:pPr>
            <a:r>
              <a:rPr lang="en-US" sz="1000" b="1">
                <a:latin typeface="Arial" panose="020B0604020202020204" pitchFamily="34" charset="0"/>
                <a:cs typeface="Arial" panose="020B0604020202020204" pitchFamily="34" charset="0"/>
              </a:rPr>
              <a:t>Photo 3: </a:t>
            </a:r>
            <a:r>
              <a:rPr lang="en-US" sz="1000">
                <a:latin typeface="Arial" panose="020B0604020202020204" pitchFamily="34" charset="0"/>
                <a:cs typeface="Arial" panose="020B0604020202020204" pitchFamily="34" charset="0"/>
              </a:rPr>
              <a:t>Uzbekistan (</a:t>
            </a:r>
            <a:r>
              <a:rPr lang="en-US" sz="1000" b="0" i="0" err="1">
                <a:solidFill>
                  <a:srgbClr val="0C0D0D"/>
                </a:solidFill>
                <a:effectLst/>
                <a:latin typeface="Arial" panose="020B0604020202020204" pitchFamily="34" charset="0"/>
                <a:cs typeface="Arial" panose="020B0604020202020204" pitchFamily="34" charset="0"/>
              </a:rPr>
              <a:t>Kukeldash</a:t>
            </a:r>
            <a:r>
              <a:rPr lang="en-US" sz="1000" b="0" i="0">
                <a:solidFill>
                  <a:srgbClr val="0C0D0D"/>
                </a:solidFill>
                <a:effectLst/>
                <a:latin typeface="Arial" panose="020B0604020202020204" pitchFamily="34" charset="0"/>
                <a:cs typeface="Arial" panose="020B0604020202020204" pitchFamily="34" charset="0"/>
              </a:rPr>
              <a:t> Madrasa, Tashkent)</a:t>
            </a:r>
            <a:r>
              <a:rPr lang="en-US" sz="1000">
                <a:latin typeface="Arial" panose="020B0604020202020204" pitchFamily="34" charset="0"/>
                <a:cs typeface="Arial" panose="020B0604020202020204" pitchFamily="34" charset="0"/>
              </a:rPr>
              <a:t> </a:t>
            </a:r>
          </a:p>
          <a:p>
            <a:pPr marL="0" marR="0" lvl="0" defTabSz="914400" rtl="0" eaLnBrk="1" fontAlgn="auto" latinLnBrk="0" hangingPunct="1">
              <a:lnSpc>
                <a:spcPct val="114000"/>
              </a:lnSpc>
              <a:buClrTx/>
              <a:buSzTx/>
              <a:buFontTx/>
              <a:buNone/>
              <a:tabLst/>
              <a:defRPr/>
            </a:pPr>
            <a:endParaRPr lang="en-US" sz="1000">
              <a:latin typeface="Arial" panose="020B0604020202020204" pitchFamily="34" charset="0"/>
              <a:cs typeface="Arial" panose="020B0604020202020204" pitchFamily="34" charset="0"/>
            </a:endParaRPr>
          </a:p>
          <a:p>
            <a:pPr marL="0" marR="0" lvl="0" defTabSz="914400" rtl="0" eaLnBrk="1" fontAlgn="auto" latinLnBrk="0" hangingPunct="1">
              <a:lnSpc>
                <a:spcPct val="114000"/>
              </a:lnSpc>
              <a:buClrTx/>
              <a:buSzTx/>
              <a:buFontTx/>
              <a:buNone/>
              <a:tabLst/>
              <a:defRPr/>
            </a:pPr>
            <a:r>
              <a:rPr lang="en-US" sz="1000">
                <a:latin typeface="Arial" panose="020B0604020202020204" pitchFamily="34" charset="0"/>
                <a:cs typeface="Arial" panose="020B0604020202020204" pitchFamily="34" charset="0"/>
              </a:rPr>
              <a:t>Thank organizers + invite to read the chapter</a:t>
            </a:r>
          </a:p>
          <a:p>
            <a:pPr marL="0" marR="0" lvl="0" defTabSz="914400" rtl="0" eaLnBrk="1" fontAlgn="auto" latinLnBrk="0" hangingPunct="1">
              <a:lnSpc>
                <a:spcPct val="114000"/>
              </a:lnSpc>
              <a:buClrTx/>
              <a:buSzTx/>
              <a:buFontTx/>
              <a:buNone/>
              <a:tabLst/>
              <a:defRPr/>
            </a:pPr>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8363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9138" y="4480005"/>
            <a:ext cx="5584825" cy="3969514"/>
          </a:xfrm>
        </p:spPr>
        <p:txBody>
          <a:bodyPr/>
          <a:lstStyle/>
          <a:p>
            <a:pPr marL="228600" marR="0" indent="-228600">
              <a:lnSpc>
                <a:spcPct val="115000"/>
              </a:lnSpc>
              <a:spcBef>
                <a:spcPts val="0"/>
              </a:spcBef>
              <a:spcAft>
                <a:spcPts val="0"/>
              </a:spcAft>
              <a:buAutoNum type="arabicParenR"/>
            </a:pPr>
            <a:r>
              <a:rPr lang="en-US" sz="1000">
                <a:effectLst/>
                <a:latin typeface="Arial"/>
                <a:ea typeface="Arial" panose="020B0604020202020204" pitchFamily="34" charset="0"/>
                <a:cs typeface="Arial"/>
              </a:rPr>
              <a:t>ME&amp;CA central banks use a variety of instruments, the dominant one being the policy rate.</a:t>
            </a:r>
          </a:p>
          <a:p>
            <a:pPr marL="0" marR="0">
              <a:spcBef>
                <a:spcPts val="0"/>
              </a:spcBef>
              <a:spcAft>
                <a:spcPts val="0"/>
              </a:spcAft>
            </a:pPr>
            <a:endParaRPr lang="en-US" sz="1800">
              <a:solidFill>
                <a:srgbClr val="000000"/>
              </a:solidFill>
              <a:latin typeface="Arial" panose="020B0604020202020204" pitchFamily="34" charset="0"/>
              <a:ea typeface="Gulim"/>
              <a:cs typeface="Arial" panose="020B0604020202020204" pitchFamily="34" charset="0"/>
            </a:endParaRPr>
          </a:p>
          <a:p>
            <a:pPr marL="0" marR="0">
              <a:spcBef>
                <a:spcPts val="0"/>
              </a:spcBef>
              <a:spcAft>
                <a:spcPts val="0"/>
              </a:spcAft>
            </a:pPr>
            <a:r>
              <a:rPr lang="en-US" sz="1800">
                <a:solidFill>
                  <a:srgbClr val="000000"/>
                </a:solidFill>
                <a:latin typeface="Arial" panose="020B0604020202020204" pitchFamily="34" charset="0"/>
                <a:ea typeface="Gulim"/>
                <a:cs typeface="Arial" panose="020B0604020202020204" pitchFamily="34" charset="0"/>
              </a:rPr>
              <a:t>2) Against the backdrop of rising inflation – with inflation in double-digits in several countries – almost all central banks have raised policy rates over the past two years.</a:t>
            </a:r>
          </a:p>
          <a:p>
            <a:pPr marL="0" marR="0">
              <a:spcBef>
                <a:spcPts val="0"/>
              </a:spcBef>
              <a:spcAft>
                <a:spcPts val="0"/>
              </a:spcAft>
            </a:pPr>
            <a:endParaRPr lang="en-US" sz="1800">
              <a:solidFill>
                <a:srgbClr val="000000"/>
              </a:solidFill>
              <a:latin typeface="Arial" panose="020B0604020202020204" pitchFamily="34" charset="0"/>
              <a:ea typeface="Gulim"/>
              <a:cs typeface="Arial" panose="020B0604020202020204" pitchFamily="34" charset="0"/>
            </a:endParaRPr>
          </a:p>
          <a:p>
            <a:pPr marL="0" marR="0" indent="0">
              <a:lnSpc>
                <a:spcPct val="115000"/>
              </a:lnSpc>
              <a:spcBef>
                <a:spcPts val="0"/>
              </a:spcBef>
              <a:spcAft>
                <a:spcPts val="0"/>
              </a:spcAft>
              <a:buNone/>
            </a:pPr>
            <a:r>
              <a:rPr lang="en-US" sz="1800">
                <a:effectLst/>
                <a:latin typeface="Arial"/>
                <a:ea typeface="Arial" panose="020B0604020202020204" pitchFamily="34" charset="0"/>
                <a:cs typeface="Arial"/>
              </a:rPr>
              <a:t>3) Rises in policy rates have been complemented with other measures (tighter RR etc.) in some countries </a:t>
            </a:r>
          </a:p>
          <a:p>
            <a:pPr marL="0" marR="0" indent="0">
              <a:lnSpc>
                <a:spcPct val="115000"/>
              </a:lnSpc>
              <a:spcBef>
                <a:spcPts val="0"/>
              </a:spcBef>
              <a:spcAft>
                <a:spcPts val="0"/>
              </a:spcAft>
              <a:buNone/>
            </a:pPr>
            <a:r>
              <a:rPr lang="en-US" sz="1800">
                <a:effectLst/>
                <a:latin typeface="Arial"/>
                <a:ea typeface="Arial" panose="020B0604020202020204" pitchFamily="34" charset="0"/>
                <a:cs typeface="Arial"/>
              </a:rPr>
              <a:t>Most of the region’s central banks have acted to mop up excess liquidity, for example by issuing their own securities or intervening in foreign exchange markets and selling foreign currency.</a:t>
            </a:r>
          </a:p>
          <a:p>
            <a:pPr marL="0" marR="0">
              <a:spcBef>
                <a:spcPts val="0"/>
              </a:spcBef>
              <a:spcAft>
                <a:spcPts val="0"/>
              </a:spcAft>
            </a:pPr>
            <a:r>
              <a:rPr lang="en-US" sz="4000">
                <a:solidFill>
                  <a:srgbClr val="000000"/>
                </a:solidFill>
                <a:latin typeface="Arial" panose="020B0604020202020204" pitchFamily="34" charset="0"/>
                <a:ea typeface="Gulim"/>
                <a:cs typeface="Arial" panose="020B0604020202020204" pitchFamily="34" charset="0"/>
              </a:rPr>
              <a:t>However, they have made limited use of macroprudential tools while only a few provide forward guidance on interest rates. </a:t>
            </a:r>
          </a:p>
          <a:p>
            <a:pPr marL="0" marR="0">
              <a:spcBef>
                <a:spcPts val="0"/>
              </a:spcBef>
              <a:spcAft>
                <a:spcPts val="0"/>
              </a:spcAft>
            </a:pPr>
            <a:endParaRPr lang="en-US" sz="1800">
              <a:solidFill>
                <a:srgbClr val="000000"/>
              </a:solidFill>
              <a:latin typeface="Arial" panose="020B0604020202020204" pitchFamily="34" charset="0"/>
              <a:ea typeface="Gulim"/>
              <a:cs typeface="Arial" panose="020B0604020202020204" pitchFamily="34" charset="0"/>
            </a:endParaRPr>
          </a:p>
          <a:p>
            <a:pPr marL="0" marR="0">
              <a:spcBef>
                <a:spcPts val="0"/>
              </a:spcBef>
              <a:spcAft>
                <a:spcPts val="0"/>
              </a:spcAft>
            </a:pPr>
            <a:endParaRPr lang="en-US" sz="1800">
              <a:solidFill>
                <a:srgbClr val="000000"/>
              </a:solidFill>
              <a:latin typeface="Arial" panose="020B0604020202020204" pitchFamily="34" charset="0"/>
              <a:ea typeface="Gulim"/>
              <a:cs typeface="Arial" panose="020B0604020202020204" pitchFamily="34" charset="0"/>
            </a:endParaRPr>
          </a:p>
          <a:p>
            <a:pPr marL="0" marR="0">
              <a:spcBef>
                <a:spcPts val="0"/>
              </a:spcBef>
              <a:spcAft>
                <a:spcPts val="0"/>
              </a:spcAft>
            </a:pPr>
            <a:r>
              <a:rPr lang="en-US" sz="1800">
                <a:solidFill>
                  <a:srgbClr val="000000"/>
                </a:solidFill>
                <a:latin typeface="Arial" panose="020B0604020202020204" pitchFamily="34" charset="0"/>
                <a:ea typeface="Gulim"/>
                <a:cs typeface="Arial" panose="020B0604020202020204" pitchFamily="34" charset="0"/>
              </a:rPr>
              <a:t>4) Lack of policy coordination between monetary and fiscal policies and fiscal dominance could hamper efforts to lower inflation.  </a:t>
            </a:r>
          </a:p>
          <a:p>
            <a:pPr marL="0" marR="0">
              <a:spcBef>
                <a:spcPts val="0"/>
              </a:spcBef>
              <a:spcAft>
                <a:spcPts val="0"/>
              </a:spcAft>
            </a:pPr>
            <a:r>
              <a:rPr lang="en-US" sz="1800">
                <a:solidFill>
                  <a:srgbClr val="000000"/>
                </a:solidFill>
                <a:latin typeface="Arial" panose="020B0604020202020204" pitchFamily="34" charset="0"/>
                <a:ea typeface="Gulim"/>
                <a:cs typeface="Arial" panose="020B0604020202020204" pitchFamily="34" charset="0"/>
              </a:rPr>
              <a:t>    These are present in about half of ME&amp;CA countries, resulting in an inconsistent policy mix likely to thwart central bank efforts to control inflation. </a:t>
            </a:r>
          </a:p>
          <a:p>
            <a:pPr marL="0" marR="0">
              <a:spcBef>
                <a:spcPts val="0"/>
              </a:spcBef>
              <a:spcAft>
                <a:spcPts val="0"/>
              </a:spcAft>
            </a:pPr>
            <a:endParaRPr lang="en-US" sz="1800">
              <a:solidFill>
                <a:srgbClr val="000000"/>
              </a:solidFill>
              <a:latin typeface="Arial" panose="020B0604020202020204" pitchFamily="34" charset="0"/>
              <a:ea typeface="Gulim"/>
              <a:cs typeface="Arial" panose="020B0604020202020204" pitchFamily="34" charset="0"/>
            </a:endParaRPr>
          </a:p>
          <a:p>
            <a:pPr marL="0" marR="0">
              <a:spcBef>
                <a:spcPts val="0"/>
              </a:spcBef>
              <a:spcAft>
                <a:spcPts val="0"/>
              </a:spcAft>
            </a:pPr>
            <a:endParaRPr lang="en-US" sz="1800">
              <a:solidFill>
                <a:srgbClr val="000000"/>
              </a:solidFill>
              <a:latin typeface="Arial" panose="020B0604020202020204" pitchFamily="34" charset="0"/>
              <a:ea typeface="Gulim"/>
              <a:cs typeface="Arial" panose="020B0604020202020204" pitchFamily="34" charset="0"/>
            </a:endParaRPr>
          </a:p>
          <a:p>
            <a:pPr marL="0" marR="0">
              <a:spcBef>
                <a:spcPts val="0"/>
              </a:spcBef>
              <a:spcAft>
                <a:spcPts val="0"/>
              </a:spcAft>
            </a:pPr>
            <a:endParaRPr lang="en-US" sz="1800">
              <a:solidFill>
                <a:srgbClr val="000000"/>
              </a:solidFill>
              <a:latin typeface="Arial" panose="020B0604020202020204" pitchFamily="34" charset="0"/>
              <a:ea typeface="Gulim"/>
              <a:cs typeface="Arial" panose="020B0604020202020204" pitchFamily="34" charset="0"/>
            </a:endParaRPr>
          </a:p>
          <a:p>
            <a:pPr marL="0" marR="0">
              <a:spcBef>
                <a:spcPts val="0"/>
              </a:spcBef>
              <a:spcAft>
                <a:spcPts val="0"/>
              </a:spcAft>
            </a:pPr>
            <a:endParaRPr lang="en-US" sz="1800">
              <a:solidFill>
                <a:srgbClr val="000000"/>
              </a:solidFill>
              <a:latin typeface="Arial" panose="020B0604020202020204" pitchFamily="34" charset="0"/>
              <a:ea typeface="Gulim"/>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33167" rtl="0" eaLnBrk="1" fontAlgn="auto" latinLnBrk="0" hangingPunct="1">
              <a:lnSpc>
                <a:spcPct val="100000"/>
              </a:lnSpc>
              <a:spcBef>
                <a:spcPts val="0"/>
              </a:spcBef>
              <a:spcAft>
                <a:spcPts val="0"/>
              </a:spcAft>
              <a:buClrTx/>
              <a:buSzTx/>
              <a:buFontTx/>
              <a:buNone/>
              <a:tabLst/>
              <a:defRPr/>
            </a:pPr>
            <a:fld id="{7A64E2A1-001E-452C-BA12-752819F5EF79}"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167"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4486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Policy as of end of March-2023 is estimated to be neutral or tight in most countries using a policy rate. For this assessment, the reaction of central banks is compared to two benchmarks.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1) First, the policy response to the recent surge in inflation is compared to the past reaction of central banks in the region and to the reaction of other inflation-targeting central banks outside ME&amp;CA. (indicated by the blue dot and red line respectively).</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US"/>
              <a:t>Countries with an inflation-targeting regime and conventional peggers have increased policy interest rates more than when facing previous shocks of comparable magnitude.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In countries with an inflation targeting regime, the central bank reaction has also been broadly consistent with the reaction of central banks in other emerging market economies with longer track records of inflation targeting (</a:t>
            </a:r>
            <a:r>
              <a:rPr lang="en-US" sz="1200" baseline="0">
                <a:latin typeface="Arial"/>
                <a:cs typeface="Arial"/>
              </a:rPr>
              <a:t>Brazil, Chile, Colombia, Mexico, </a:t>
            </a:r>
            <a:r>
              <a:rPr lang="en-US">
                <a:latin typeface="Arial"/>
                <a:cs typeface="Arial"/>
              </a:rPr>
              <a:t>and Peru</a:t>
            </a:r>
            <a:r>
              <a:rPr lang="en-US"/>
              <a:t>). This suggests that their monetary policy response to the recent inflation surge was consistent with a  steadfast commitment to fighting inflation.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Conversely, countries with other monetary frameworks (e.g. Egypt, Tunisia) have increased interest rates consistent with their historical norms and less than the EMDE benchmark. This suggests that they are less reactive to inflation developments than other peers, likely because tradeoffs between higher interest rates and debt sustainability are critical. </a:t>
            </a:r>
          </a:p>
          <a:p>
            <a:endParaRPr lang="en-US"/>
          </a:p>
          <a:p>
            <a:r>
              <a:rPr lang="en-US"/>
              <a:t>2) Neutral rate: the interest rate that is consistent with inflation at its target and output at potential </a:t>
            </a:r>
            <a:r>
              <a:rPr lang="en-US">
                <a:sym typeface="Wingdings" panose="05000000000000000000" pitchFamily="2" charset="2"/>
              </a:rPr>
              <a:t> intuitively, the interest rate that is neither contractionary nor expansionary</a:t>
            </a:r>
          </a:p>
          <a:p>
            <a:endParaRPr lang="en-US">
              <a:sym typeface="Wingdings" panose="05000000000000000000" pitchFamily="2" charset="2"/>
            </a:endParaRPr>
          </a:p>
          <a:p>
            <a:r>
              <a:rPr lang="en-US">
                <a:sym typeface="Wingdings" panose="05000000000000000000" pitchFamily="2" charset="2"/>
              </a:rPr>
              <a:t>Empirically: use multiple approaches </a:t>
            </a:r>
          </a:p>
          <a:p>
            <a:r>
              <a:rPr lang="en-US">
                <a:sym typeface="Wingdings" panose="05000000000000000000" pitchFamily="2" charset="2"/>
              </a:rPr>
              <a:t>	 gives confidence in estimates despite significant uncertainty</a:t>
            </a:r>
          </a:p>
          <a:p>
            <a:r>
              <a:rPr lang="en-US">
                <a:sym typeface="Wingdings" panose="05000000000000000000" pitchFamily="2" charset="2"/>
              </a:rPr>
              <a:t>	 Policy rates are at or above neutral in most countries as of end-of-March 2023 while some countries may need additional tightening. </a:t>
            </a:r>
          </a:p>
          <a:p>
            <a:r>
              <a:rPr lang="en-US">
                <a:sym typeface="Wingdings" panose="05000000000000000000" pitchFamily="2" charset="2"/>
              </a:rPr>
              <a:t>Once short-term inflationary pressures are constrained, policy interest rates – currently well above estimates of terminal rates – will eventually converge to lower levels. 		</a:t>
            </a:r>
          </a:p>
          <a:p>
            <a:endParaRPr lang="en-US">
              <a:sym typeface="Wingdings" panose="05000000000000000000" pitchFamily="2" charset="2"/>
            </a:endParaRPr>
          </a:p>
          <a:p>
            <a:endParaRPr lang="en-US">
              <a:sym typeface="Wingdings" panose="05000000000000000000" pitchFamily="2" charset="2"/>
            </a:endParaRPr>
          </a:p>
          <a:p>
            <a:endParaRPr lang="en-US">
              <a:sym typeface="Wingdings" panose="05000000000000000000" pitchFamily="2" charset="2"/>
            </a:endParaRPr>
          </a:p>
          <a:p>
            <a:endParaRPr lang="en-US">
              <a:sym typeface="Wingdings" panose="05000000000000000000" pitchFamily="2" charset="2"/>
            </a:endParaRPr>
          </a:p>
          <a:p>
            <a:endParaRPr lang="en-US"/>
          </a:p>
        </p:txBody>
      </p:sp>
      <p:sp>
        <p:nvSpPr>
          <p:cNvPr id="4" name="Slide Number Placeholder 3"/>
          <p:cNvSpPr>
            <a:spLocks noGrp="1"/>
          </p:cNvSpPr>
          <p:nvPr>
            <p:ph type="sldNum" sz="quarter" idx="5"/>
          </p:nvPr>
        </p:nvSpPr>
        <p:spPr/>
        <p:txBody>
          <a:bodyPr/>
          <a:lstStyle/>
          <a:p>
            <a:fld id="{C9C10D6D-1C14-46E6-8989-9AB9F2590A04}" type="slidenum">
              <a:rPr lang="en-US" smtClean="0"/>
              <a:t>4</a:t>
            </a:fld>
            <a:endParaRPr lang="en-US"/>
          </a:p>
        </p:txBody>
      </p:sp>
    </p:spTree>
    <p:extLst>
      <p:ext uri="{BB962C8B-B14F-4D97-AF65-F5344CB8AC3E}">
        <p14:creationId xmlns:p14="http://schemas.microsoft.com/office/powerpoint/2010/main" val="1678646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likely impact of policy rates above neutral? And how does monetary tightening reduce inflation?</a:t>
            </a:r>
          </a:p>
          <a:p>
            <a:endParaRPr lang="en-US"/>
          </a:p>
          <a:p>
            <a:r>
              <a:rPr lang="en-US"/>
              <a:t>LHS Figure reports peak impact of monetary policy tightening on inflation and real GDP.</a:t>
            </a:r>
          </a:p>
          <a:p>
            <a:r>
              <a:rPr lang="en-US"/>
              <a:t>The estimated effects are the largest in countries with floating exchange rates and managed pegs, while the responses are more muted for countries with pegged exchange rates, suggesting that the exchange rate channel might be key for the transmission of monetary policy for countries in the sample.</a:t>
            </a:r>
          </a:p>
          <a:p>
            <a:endParaRPr lang="en-US"/>
          </a:p>
          <a:p>
            <a:r>
              <a:rPr lang="en-US"/>
              <a:t>Following a surprise monetary policy tightening, a large appreciation of the nominal exchange rate was observed for all countries in the sample, and this appreciation occurs within the same quarter as the tightening. For countries with a  floating or managed exchange rate, the analysis found that a 100 basis point monetary policy shock leads to an appreciation in the nominal exchange rate of almost 2 percent on an annualized basis. </a:t>
            </a:r>
          </a:p>
        </p:txBody>
      </p:sp>
      <p:sp>
        <p:nvSpPr>
          <p:cNvPr id="4" name="Slide Number Placeholder 3"/>
          <p:cNvSpPr>
            <a:spLocks noGrp="1"/>
          </p:cNvSpPr>
          <p:nvPr>
            <p:ph type="sldNum" sz="quarter" idx="5"/>
          </p:nvPr>
        </p:nvSpPr>
        <p:spPr/>
        <p:txBody>
          <a:bodyPr/>
          <a:lstStyle/>
          <a:p>
            <a:fld id="{C9C10D6D-1C14-46E6-8989-9AB9F2590A04}" type="slidenum">
              <a:rPr lang="en-US" smtClean="0"/>
              <a:t>6</a:t>
            </a:fld>
            <a:endParaRPr lang="en-US"/>
          </a:p>
        </p:txBody>
      </p:sp>
    </p:spTree>
    <p:extLst>
      <p:ext uri="{BB962C8B-B14F-4D97-AF65-F5344CB8AC3E}">
        <p14:creationId xmlns:p14="http://schemas.microsoft.com/office/powerpoint/2010/main" val="535033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4374" y="4480004"/>
            <a:ext cx="5584825" cy="3781346"/>
          </a:xfrm>
        </p:spPr>
        <p:txBody>
          <a:bodyPr/>
          <a:lstStyle/>
          <a:p>
            <a:pPr marL="0" marR="0">
              <a:spcBef>
                <a:spcPts val="0"/>
              </a:spcBef>
              <a:spcAft>
                <a:spcPts val="1200"/>
              </a:spcAft>
            </a:pPr>
            <a:r>
              <a:rPr lang="en-US" sz="1800">
                <a:latin typeface="Arial" panose="020B0604020202020204" pitchFamily="34" charset="0"/>
              </a:rPr>
              <a:t>1) Since 2021, financial conditions have tightened across ME&amp;CA countries. This is measured using a financial conditions index that provides a comprehensive measures of financial conditions in money, debt, and equity markets and from conditions stemming from external factors. </a:t>
            </a:r>
          </a:p>
          <a:p>
            <a:pPr marL="0" marR="0">
              <a:spcBef>
                <a:spcPts val="0"/>
              </a:spcBef>
              <a:spcAft>
                <a:spcPts val="1200"/>
              </a:spcAft>
            </a:pPr>
            <a:endParaRPr lang="en-US" sz="1800">
              <a:latin typeface="Arial" panose="020B0604020202020204" pitchFamily="34" charset="0"/>
            </a:endParaRPr>
          </a:p>
          <a:p>
            <a:pPr marL="0" marR="0">
              <a:spcBef>
                <a:spcPts val="0"/>
              </a:spcBef>
              <a:spcAft>
                <a:spcPts val="1200"/>
              </a:spcAft>
            </a:pPr>
            <a:r>
              <a:rPr lang="en-US" sz="1800">
                <a:latin typeface="Arial" panose="020B0604020202020204" pitchFamily="34" charset="0"/>
              </a:rPr>
              <a:t>2) The primary driver of tighter financial conditions have been higher interest rates, and to a lesser extent global factors. </a:t>
            </a:r>
          </a:p>
          <a:p>
            <a:pPr marL="0" marR="0">
              <a:spcBef>
                <a:spcPts val="0"/>
              </a:spcBef>
              <a:spcAft>
                <a:spcPts val="1200"/>
              </a:spcAft>
            </a:pPr>
            <a:endParaRPr lang="en-US" sz="1800">
              <a:latin typeface="Arial" panose="020B0604020202020204" pitchFamily="34" charset="0"/>
            </a:endParaRPr>
          </a:p>
          <a:p>
            <a:pPr marL="0" marR="0">
              <a:spcBef>
                <a:spcPts val="0"/>
              </a:spcBef>
              <a:spcAft>
                <a:spcPts val="1200"/>
              </a:spcAft>
            </a:pPr>
            <a:r>
              <a:rPr lang="en-US" sz="1800">
                <a:latin typeface="Arial" panose="020B0604020202020204" pitchFamily="34" charset="0"/>
              </a:rPr>
              <a:t>3) The relationship between increases in policy interest rates and tighter financial conditions is positive but dispersed across the region. A widely diverse reaction of financial conditions to changes in policy interest rates partially reflects ME&amp;CA central banks’ use of different instruments to tame recent inflation pressures. It is also consistent with relatively large heterogeneity in the monetary policy transmission channel. </a:t>
            </a:r>
          </a:p>
        </p:txBody>
      </p:sp>
      <p:sp>
        <p:nvSpPr>
          <p:cNvPr id="4" name="Slide Number Placeholder 3"/>
          <p:cNvSpPr>
            <a:spLocks noGrp="1"/>
          </p:cNvSpPr>
          <p:nvPr>
            <p:ph type="sldNum" sz="quarter" idx="5"/>
          </p:nvPr>
        </p:nvSpPr>
        <p:spPr/>
        <p:txBody>
          <a:bodyPr/>
          <a:lstStyle/>
          <a:p>
            <a:pPr defTabSz="933167">
              <a:defRPr/>
            </a:pPr>
            <a:fld id="{7A64E2A1-001E-452C-BA12-752819F5EF79}" type="slidenum">
              <a:rPr lang="en-US">
                <a:solidFill>
                  <a:prstClr val="black"/>
                </a:solidFill>
                <a:latin typeface="Calibri" panose="020F0502020204030204"/>
              </a:rPr>
              <a:pPr defTabSz="933167">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452601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countries with fixed exchange rates, at the peak, a 100 basis point US monetary tightening leads to 81 basis points higher asset rates (a proxy for effective lending rates), 66 basis points higher liability rates (a proxy for effective deposit rates) and a reduction of 3.2 percent in real credit growth. </a:t>
            </a:r>
          </a:p>
          <a:p>
            <a:endParaRPr lang="en-US"/>
          </a:p>
          <a:p>
            <a:r>
              <a:rPr lang="en-US"/>
              <a:t>These effects are weaker in countries with a floating or managed exchange rate, partly reflecting their lower levels of financial development. Additional analysis shows that monetary policy transmission is stronger in the more financially developed countries of the region. </a:t>
            </a:r>
          </a:p>
          <a:p>
            <a:endParaRPr lang="en-US"/>
          </a:p>
          <a:p>
            <a:r>
              <a:rPr lang="en-US"/>
              <a:t>For oil -exporting countries with a fixed exchange rate, the level of the oil price is a critical determinant of the strength of monetary transmission. When liquidity is ample because of high oil revenues, the transmission of US monetary policy into domestic financial conditions is dampened. </a:t>
            </a:r>
          </a:p>
          <a:p>
            <a:r>
              <a:rPr lang="en-US"/>
              <a:t>$82 – oil price from Jan 18, 2023</a:t>
            </a:r>
          </a:p>
          <a:p>
            <a:r>
              <a:rPr lang="en-US"/>
              <a:t>$ 65 – medium-term WEO projections</a:t>
            </a:r>
          </a:p>
          <a:p>
            <a:endParaRPr lang="en-US"/>
          </a:p>
          <a:p>
            <a:r>
              <a:rPr lang="en-US"/>
              <a:t>There is significant heterogeneity across the region. Additional work also shows that the passthrough is stronger in countries with a smaller footprint of state-owned banks. </a:t>
            </a:r>
          </a:p>
          <a:p>
            <a:endParaRPr lang="en-US"/>
          </a:p>
          <a:p>
            <a:r>
              <a:rPr lang="en-US"/>
              <a:t>Overall, the results suggest that the banking sector may be playing only a limited role in monetary transmission to the real economy for exchange rate floaters and managed peggers in the region, on average, particularly for countries where state-owned banks are dominant. </a:t>
            </a:r>
          </a:p>
        </p:txBody>
      </p:sp>
      <p:sp>
        <p:nvSpPr>
          <p:cNvPr id="4" name="Slide Number Placeholder 3"/>
          <p:cNvSpPr>
            <a:spLocks noGrp="1"/>
          </p:cNvSpPr>
          <p:nvPr>
            <p:ph type="sldNum" sz="quarter" idx="5"/>
          </p:nvPr>
        </p:nvSpPr>
        <p:spPr/>
        <p:txBody>
          <a:bodyPr/>
          <a:lstStyle/>
          <a:p>
            <a:fld id="{C9C10D6D-1C14-46E6-8989-9AB9F2590A04}" type="slidenum">
              <a:rPr lang="en-US" smtClean="0"/>
              <a:t>8</a:t>
            </a:fld>
            <a:endParaRPr lang="en-US"/>
          </a:p>
        </p:txBody>
      </p:sp>
    </p:spTree>
    <p:extLst>
      <p:ext uri="{BB962C8B-B14F-4D97-AF65-F5344CB8AC3E}">
        <p14:creationId xmlns:p14="http://schemas.microsoft.com/office/powerpoint/2010/main" val="3058392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Frame as short-term recommendations</a:t>
            </a:r>
          </a:p>
        </p:txBody>
      </p:sp>
      <p:sp>
        <p:nvSpPr>
          <p:cNvPr id="4" name="Slide Number Placeholder 3"/>
          <p:cNvSpPr>
            <a:spLocks noGrp="1"/>
          </p:cNvSpPr>
          <p:nvPr>
            <p:ph type="sldNum" sz="quarter" idx="5"/>
          </p:nvPr>
        </p:nvSpPr>
        <p:spPr/>
        <p:txBody>
          <a:bodyPr/>
          <a:lstStyle/>
          <a:p>
            <a:fld id="{C9C10D6D-1C14-46E6-8989-9AB9F2590A04}" type="slidenum">
              <a:rPr lang="en-US" smtClean="0"/>
              <a:t>10</a:t>
            </a:fld>
            <a:endParaRPr lang="en-US"/>
          </a:p>
        </p:txBody>
      </p:sp>
    </p:spTree>
    <p:extLst>
      <p:ext uri="{BB962C8B-B14F-4D97-AF65-F5344CB8AC3E}">
        <p14:creationId xmlns:p14="http://schemas.microsoft.com/office/powerpoint/2010/main" val="3085403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Frame as medium-term policy recommendation</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e.g. fin. sector development (well-functioning and highly liquid interbank markets for reserves + secondary markets for government securities with a broad range of maturities + measures to de-dollarize) </a:t>
            </a:r>
            <a:r>
              <a:rPr lang="en-US">
                <a:ea typeface="+mn-lt"/>
                <a:cs typeface="+mn-lt"/>
              </a:rPr>
              <a:t>This would subsequently facilitate greater exchange rate flexibility, allowing the exchange rate to act as a shock absorber to better isolate economies from shocks and improve the efficiency of monetary policy. </a:t>
            </a:r>
            <a:endParaRPr lang="en-US"/>
          </a:p>
          <a:p>
            <a:endParaRPr lang="en-US"/>
          </a:p>
          <a:p>
            <a:r>
              <a:rPr lang="en-US"/>
              <a:t>e.g. reducing quasi-fiscal and quasi-monetary actions of SOBs, including phasing out quasi-fiscal activities and subsidized lending </a:t>
            </a:r>
          </a:p>
        </p:txBody>
      </p:sp>
      <p:sp>
        <p:nvSpPr>
          <p:cNvPr id="4" name="Slide Number Placeholder 3"/>
          <p:cNvSpPr>
            <a:spLocks noGrp="1"/>
          </p:cNvSpPr>
          <p:nvPr>
            <p:ph type="sldNum" sz="quarter" idx="5"/>
          </p:nvPr>
        </p:nvSpPr>
        <p:spPr/>
        <p:txBody>
          <a:bodyPr/>
          <a:lstStyle/>
          <a:p>
            <a:fld id="{C9C10D6D-1C14-46E6-8989-9AB9F2590A04}" type="slidenum">
              <a:rPr lang="en-US" smtClean="0"/>
              <a:t>11</a:t>
            </a:fld>
            <a:endParaRPr lang="en-US"/>
          </a:p>
        </p:txBody>
      </p:sp>
    </p:spTree>
    <p:extLst>
      <p:ext uri="{BB962C8B-B14F-4D97-AF65-F5344CB8AC3E}">
        <p14:creationId xmlns:p14="http://schemas.microsoft.com/office/powerpoint/2010/main" val="36773276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E35A615-44B8-AC4C-BDEB-B9D50F7261D9}"/>
              </a:ext>
            </a:extLst>
          </p:cNvPr>
          <p:cNvSpPr/>
          <p:nvPr userDrawn="1"/>
        </p:nvSpPr>
        <p:spPr>
          <a:xfrm>
            <a:off x="11938960" y="-2"/>
            <a:ext cx="253041" cy="68580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5"/>
          </a:p>
        </p:txBody>
      </p:sp>
      <p:sp>
        <p:nvSpPr>
          <p:cNvPr id="2" name="Title 1"/>
          <p:cNvSpPr>
            <a:spLocks noGrp="1"/>
          </p:cNvSpPr>
          <p:nvPr>
            <p:ph type="ctrTitle" hasCustomPrompt="1"/>
          </p:nvPr>
        </p:nvSpPr>
        <p:spPr>
          <a:xfrm>
            <a:off x="5741048" y="1940931"/>
            <a:ext cx="5515285" cy="2239337"/>
          </a:xfrm>
        </p:spPr>
        <p:txBody>
          <a:bodyPr lIns="0" tIns="0" rIns="0" bIns="45720" anchor="b" anchorCtr="0">
            <a:normAutofit/>
          </a:bodyPr>
          <a:lstStyle>
            <a:lvl1pPr algn="l">
              <a:lnSpc>
                <a:spcPct val="95000"/>
              </a:lnSpc>
              <a:defRPr sz="3000" b="0" i="0">
                <a:solidFill>
                  <a:schemeClr val="tx2"/>
                </a:solidFill>
                <a:latin typeface="Arial Black" panose="020B0604020202020204" pitchFamily="34" charset="0"/>
                <a:cs typeface="Arial Black" panose="020B0604020202020204" pitchFamily="34" charset="0"/>
              </a:defRPr>
            </a:lvl1pPr>
          </a:lstStyle>
          <a:p>
            <a:r>
              <a:rPr lang="en-US"/>
              <a:t>Presentation Title up to three lines in length</a:t>
            </a:r>
          </a:p>
        </p:txBody>
      </p:sp>
      <p:sp>
        <p:nvSpPr>
          <p:cNvPr id="3" name="Subtitle 2"/>
          <p:cNvSpPr>
            <a:spLocks noGrp="1"/>
          </p:cNvSpPr>
          <p:nvPr>
            <p:ph type="subTitle" idx="1" hasCustomPrompt="1"/>
          </p:nvPr>
        </p:nvSpPr>
        <p:spPr>
          <a:xfrm>
            <a:off x="5741048" y="4180268"/>
            <a:ext cx="5515285" cy="465240"/>
          </a:xfrm>
        </p:spPr>
        <p:txBody>
          <a:bodyPr lIns="0" tIns="91440" rIns="0" bIns="0"/>
          <a:lstStyle>
            <a:lvl1pPr marL="0" indent="0" algn="l">
              <a:buNone/>
              <a:defRPr b="1" cap="all" baseline="0">
                <a:solidFill>
                  <a:schemeClr val="tx2"/>
                </a:solidFill>
              </a:defRPr>
            </a:lvl1pPr>
            <a:lvl2pPr marL="342866" indent="0" algn="ctr">
              <a:buNone/>
              <a:defRPr>
                <a:solidFill>
                  <a:schemeClr val="tx1">
                    <a:tint val="75000"/>
                  </a:schemeClr>
                </a:solidFill>
              </a:defRPr>
            </a:lvl2pPr>
            <a:lvl3pPr marL="685733" indent="0" algn="ctr">
              <a:buNone/>
              <a:defRPr>
                <a:solidFill>
                  <a:schemeClr val="tx1">
                    <a:tint val="75000"/>
                  </a:schemeClr>
                </a:solidFill>
              </a:defRPr>
            </a:lvl3pPr>
            <a:lvl4pPr marL="1028599" indent="0" algn="ctr">
              <a:buNone/>
              <a:defRPr>
                <a:solidFill>
                  <a:schemeClr val="tx1">
                    <a:tint val="75000"/>
                  </a:schemeClr>
                </a:solidFill>
              </a:defRPr>
            </a:lvl4pPr>
            <a:lvl5pPr marL="1371465" indent="0" algn="ctr">
              <a:buNone/>
              <a:defRPr>
                <a:solidFill>
                  <a:schemeClr val="tx1">
                    <a:tint val="75000"/>
                  </a:schemeClr>
                </a:solidFill>
              </a:defRPr>
            </a:lvl5pPr>
            <a:lvl6pPr marL="1714331" indent="0" algn="ctr">
              <a:buNone/>
              <a:defRPr>
                <a:solidFill>
                  <a:schemeClr val="tx1">
                    <a:tint val="75000"/>
                  </a:schemeClr>
                </a:solidFill>
              </a:defRPr>
            </a:lvl6pPr>
            <a:lvl7pPr marL="2057197" indent="0" algn="ctr">
              <a:buNone/>
              <a:defRPr>
                <a:solidFill>
                  <a:schemeClr val="tx1">
                    <a:tint val="75000"/>
                  </a:schemeClr>
                </a:solidFill>
              </a:defRPr>
            </a:lvl7pPr>
            <a:lvl8pPr marL="2400065" indent="0" algn="ctr">
              <a:buNone/>
              <a:defRPr>
                <a:solidFill>
                  <a:schemeClr val="tx1">
                    <a:tint val="75000"/>
                  </a:schemeClr>
                </a:solidFill>
              </a:defRPr>
            </a:lvl8pPr>
            <a:lvl9pPr marL="2742931" indent="0" algn="ctr">
              <a:buNone/>
              <a:defRPr>
                <a:solidFill>
                  <a:schemeClr val="tx1">
                    <a:tint val="75000"/>
                  </a:schemeClr>
                </a:solidFill>
              </a:defRPr>
            </a:lvl9pPr>
          </a:lstStyle>
          <a:p>
            <a:r>
              <a:rPr lang="en-US"/>
              <a:t>Month </a:t>
            </a:r>
            <a:r>
              <a:rPr lang="en-US" err="1"/>
              <a:t>dd</a:t>
            </a:r>
            <a:r>
              <a:rPr lang="en-US"/>
              <a:t>, </a:t>
            </a:r>
            <a:r>
              <a:rPr lang="en-US" err="1"/>
              <a:t>yyyy</a:t>
            </a:r>
            <a:endParaRPr lang="en-US"/>
          </a:p>
        </p:txBody>
      </p:sp>
      <p:sp>
        <p:nvSpPr>
          <p:cNvPr id="12" name="Text Placeholder 11">
            <a:extLst>
              <a:ext uri="{FF2B5EF4-FFF2-40B4-BE49-F238E27FC236}">
                <a16:creationId xmlns:a16="http://schemas.microsoft.com/office/drawing/2014/main" id="{FF8FC6B8-AF18-8A44-98A9-C2E79C685356}"/>
              </a:ext>
            </a:extLst>
          </p:cNvPr>
          <p:cNvSpPr>
            <a:spLocks noGrp="1"/>
          </p:cNvSpPr>
          <p:nvPr>
            <p:ph type="body" sz="quarter" idx="10" hasCustomPrompt="1"/>
          </p:nvPr>
        </p:nvSpPr>
        <p:spPr>
          <a:xfrm>
            <a:off x="5741048" y="4879731"/>
            <a:ext cx="5515285" cy="1213338"/>
          </a:xfrm>
        </p:spPr>
        <p:txBody>
          <a:bodyPr lIns="0" tIns="0" rIns="0" bIns="0" anchor="b" anchorCtr="0"/>
          <a:lstStyle>
            <a:lvl1pPr marL="0" indent="0">
              <a:spcBef>
                <a:spcPts val="225"/>
              </a:spcBef>
              <a:buNone/>
              <a:tabLst/>
              <a:defRPr>
                <a:solidFill>
                  <a:schemeClr val="bg1">
                    <a:lumMod val="50000"/>
                  </a:schemeClr>
                </a:solidFill>
              </a:defRPr>
            </a:lvl1pPr>
            <a:lvl2pPr marL="0" indent="0">
              <a:spcBef>
                <a:spcPts val="225"/>
              </a:spcBef>
              <a:buNone/>
              <a:tabLst/>
              <a:defRPr>
                <a:solidFill>
                  <a:schemeClr val="bg1">
                    <a:lumMod val="50000"/>
                  </a:schemeClr>
                </a:solidFill>
              </a:defRPr>
            </a:lvl2pPr>
            <a:lvl3pPr marL="0" indent="0">
              <a:spcBef>
                <a:spcPts val="225"/>
              </a:spcBef>
              <a:buNone/>
              <a:tabLst/>
              <a:defRPr>
                <a:solidFill>
                  <a:schemeClr val="bg1">
                    <a:lumMod val="50000"/>
                  </a:schemeClr>
                </a:solidFill>
              </a:defRPr>
            </a:lvl3pPr>
            <a:lvl4pPr marL="0" indent="0">
              <a:spcBef>
                <a:spcPts val="225"/>
              </a:spcBef>
              <a:buNone/>
              <a:tabLst/>
              <a:defRPr>
                <a:solidFill>
                  <a:schemeClr val="bg1">
                    <a:lumMod val="50000"/>
                  </a:schemeClr>
                </a:solidFill>
              </a:defRPr>
            </a:lvl4pPr>
            <a:lvl5pPr marL="0" indent="0">
              <a:spcBef>
                <a:spcPts val="225"/>
              </a:spcBef>
              <a:buNone/>
              <a:tabLst/>
              <a:defRPr>
                <a:solidFill>
                  <a:schemeClr val="bg1">
                    <a:lumMod val="50000"/>
                  </a:schemeClr>
                </a:solidFill>
              </a:defRPr>
            </a:lvl5pPr>
          </a:lstStyle>
          <a:p>
            <a:pPr lvl="0"/>
            <a:r>
              <a:rPr lang="en-US"/>
              <a:t>Speaker Name</a:t>
            </a:r>
          </a:p>
          <a:p>
            <a:pPr lvl="0"/>
            <a:r>
              <a:rPr lang="en-US"/>
              <a:t>Division/Title/Affiliation</a:t>
            </a:r>
          </a:p>
        </p:txBody>
      </p:sp>
      <p:sp>
        <p:nvSpPr>
          <p:cNvPr id="5" name="Picture Placeholder 4">
            <a:extLst>
              <a:ext uri="{FF2B5EF4-FFF2-40B4-BE49-F238E27FC236}">
                <a16:creationId xmlns:a16="http://schemas.microsoft.com/office/drawing/2014/main" id="{EDD8EAEE-101A-B04C-9480-47C14533CE54}"/>
              </a:ext>
            </a:extLst>
          </p:cNvPr>
          <p:cNvSpPr>
            <a:spLocks noGrp="1"/>
          </p:cNvSpPr>
          <p:nvPr>
            <p:ph type="pic" sz="quarter" idx="11" hasCustomPrompt="1"/>
          </p:nvPr>
        </p:nvSpPr>
        <p:spPr>
          <a:xfrm>
            <a:off x="1" y="0"/>
            <a:ext cx="4891088" cy="6858000"/>
          </a:xfrm>
          <a:solidFill>
            <a:schemeClr val="tx2"/>
          </a:solidFill>
        </p:spPr>
        <p:txBody>
          <a:bodyPr lIns="365760" tIns="365760" rIns="365760" bIns="2971800" anchor="b">
            <a:normAutofit/>
          </a:bodyPr>
          <a:lstStyle>
            <a:lvl1pPr marL="0" indent="0" algn="ctr">
              <a:buNone/>
              <a:defRPr sz="1200" i="1">
                <a:solidFill>
                  <a:schemeClr val="tx2">
                    <a:lumMod val="40000"/>
                    <a:lumOff val="60000"/>
                  </a:schemeClr>
                </a:solidFill>
              </a:defRPr>
            </a:lvl1pPr>
          </a:lstStyle>
          <a:p>
            <a:r>
              <a:rPr lang="en-US"/>
              <a:t>Click icon to insert a photo.</a:t>
            </a:r>
          </a:p>
        </p:txBody>
      </p:sp>
      <p:sp>
        <p:nvSpPr>
          <p:cNvPr id="8" name="Text Placeholder 4">
            <a:extLst>
              <a:ext uri="{FF2B5EF4-FFF2-40B4-BE49-F238E27FC236}">
                <a16:creationId xmlns:a16="http://schemas.microsoft.com/office/drawing/2014/main" id="{FEFAF05C-419E-4343-8983-4850A83FB6CD}"/>
              </a:ext>
            </a:extLst>
          </p:cNvPr>
          <p:cNvSpPr>
            <a:spLocks noGrp="1"/>
          </p:cNvSpPr>
          <p:nvPr>
            <p:ph type="body" sz="quarter" idx="12" hasCustomPrompt="1"/>
          </p:nvPr>
        </p:nvSpPr>
        <p:spPr>
          <a:xfrm>
            <a:off x="0" y="6597160"/>
            <a:ext cx="4891089" cy="260840"/>
          </a:xfrm>
        </p:spPr>
        <p:txBody>
          <a:bodyPr lIns="91440" tIns="45720" rIns="91440" bIns="45720">
            <a:noAutofit/>
          </a:bodyPr>
          <a:lstStyle>
            <a:lvl1pPr>
              <a:defRPr sz="675">
                <a:solidFill>
                  <a:schemeClr val="bg1"/>
                </a:solidFill>
              </a:defRPr>
            </a:lvl1pPr>
            <a:lvl2pPr>
              <a:defRPr sz="750">
                <a:solidFill>
                  <a:schemeClr val="bg1"/>
                </a:solidFill>
              </a:defRPr>
            </a:lvl2pPr>
            <a:lvl3pPr>
              <a:defRPr sz="750">
                <a:solidFill>
                  <a:schemeClr val="bg1"/>
                </a:solidFill>
              </a:defRPr>
            </a:lvl3pPr>
            <a:lvl4pPr>
              <a:defRPr sz="750">
                <a:solidFill>
                  <a:schemeClr val="bg1"/>
                </a:solidFill>
              </a:defRPr>
            </a:lvl4pPr>
            <a:lvl5pPr>
              <a:defRPr sz="750">
                <a:solidFill>
                  <a:schemeClr val="bg1"/>
                </a:solidFill>
              </a:defRPr>
            </a:lvl5pPr>
          </a:lstStyle>
          <a:p>
            <a:pPr lvl="0"/>
            <a:r>
              <a:rPr lang="en-US"/>
              <a:t>Click here to insert photo credit/copyright information</a:t>
            </a:r>
          </a:p>
        </p:txBody>
      </p:sp>
      <p:pic>
        <p:nvPicPr>
          <p:cNvPr id="6" name="Graphic 5">
            <a:extLst>
              <a:ext uri="{FF2B5EF4-FFF2-40B4-BE49-F238E27FC236}">
                <a16:creationId xmlns:a16="http://schemas.microsoft.com/office/drawing/2014/main" id="{A84459F0-C776-6C49-B932-81C19C279AB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99782" y="723898"/>
            <a:ext cx="1190195" cy="1190195"/>
          </a:xfrm>
          <a:prstGeom prst="rect">
            <a:avLst/>
          </a:prstGeom>
        </p:spPr>
      </p:pic>
    </p:spTree>
    <p:extLst>
      <p:ext uri="{BB962C8B-B14F-4D97-AF65-F5344CB8AC3E}">
        <p14:creationId xmlns:p14="http://schemas.microsoft.com/office/powerpoint/2010/main" val="185494300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3799">
          <p15:clr>
            <a:srgbClr val="FBAE40"/>
          </p15:clr>
        </p15:guide>
        <p15:guide id="3" pos="4800">
          <p15:clr>
            <a:srgbClr val="FBAE40"/>
          </p15:clr>
        </p15:guide>
        <p15:guide id="4" pos="410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Text (W)">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1239838" y="491386"/>
            <a:ext cx="9715500" cy="978486"/>
          </a:xfrm>
          <a:prstGeom prst="rect">
            <a:avLst/>
          </a:prstGeom>
        </p:spPr>
        <p:txBody>
          <a:bodyPr vert="horz" lIns="0" tIns="0" rIns="0" bIns="0" rtlCol="0" anchor="ctr">
            <a:normAutofit/>
          </a:bodyPr>
          <a:lstStyle>
            <a:lvl1pPr algn="l">
              <a:defRPr lang="en-US" sz="2100" dirty="0">
                <a:solidFill>
                  <a:schemeClr val="tx2"/>
                </a:solidFill>
                <a:latin typeface="Arial Black" charset="0"/>
                <a:ea typeface="Arial Black" charset="0"/>
                <a:cs typeface="Arial Black" charset="0"/>
              </a:defRPr>
            </a:lvl1pPr>
          </a:lstStyle>
          <a:p>
            <a:pPr marL="0" lvl="0"/>
            <a:r>
              <a:rPr lang="en-US"/>
              <a:t>Title for </a:t>
            </a:r>
            <a:r>
              <a:rPr lang="en-US" err="1"/>
              <a:t>Photo+Text</a:t>
            </a:r>
            <a:r>
              <a:rPr lang="en-US"/>
              <a:t> (W) Layout</a:t>
            </a:r>
          </a:p>
        </p:txBody>
      </p:sp>
      <p:sp>
        <p:nvSpPr>
          <p:cNvPr id="4" name="Text Placeholder 2">
            <a:extLst>
              <a:ext uri="{FF2B5EF4-FFF2-40B4-BE49-F238E27FC236}">
                <a16:creationId xmlns:a16="http://schemas.microsoft.com/office/drawing/2014/main" id="{8673A610-5F4D-8049-8881-F136A3242FF6}"/>
              </a:ext>
            </a:extLst>
          </p:cNvPr>
          <p:cNvSpPr>
            <a:spLocks noGrp="1"/>
          </p:cNvSpPr>
          <p:nvPr>
            <p:ph type="body" sz="quarter" idx="11" hasCustomPrompt="1"/>
          </p:nvPr>
        </p:nvSpPr>
        <p:spPr>
          <a:xfrm>
            <a:off x="6383338" y="1469873"/>
            <a:ext cx="4572000" cy="4860591"/>
          </a:xfrm>
        </p:spPr>
        <p:txBody>
          <a:bodyPr>
            <a:normAutofit/>
          </a:bodyPr>
          <a:lstStyle>
            <a:lvl1pPr>
              <a:spcBef>
                <a:spcPts val="1500"/>
              </a:spcBef>
              <a:defRPr sz="1350">
                <a:solidFill>
                  <a:schemeClr val="tx1"/>
                </a:solidFill>
              </a:defRPr>
            </a:lvl1pPr>
            <a:lvl2pPr>
              <a:defRPr sz="1350"/>
            </a:lvl2pPr>
            <a:lvl3pPr marL="344089" marR="0" indent="-169068" algn="l" defTabSz="685733" rtl="0" eaLnBrk="1" fontAlgn="auto" latinLnBrk="0" hangingPunct="1">
              <a:lnSpc>
                <a:spcPct val="100000"/>
              </a:lnSpc>
              <a:spcBef>
                <a:spcPts val="450"/>
              </a:spcBef>
              <a:spcAft>
                <a:spcPts val="0"/>
              </a:spcAft>
              <a:buClr>
                <a:schemeClr val="bg1">
                  <a:lumMod val="50000"/>
                </a:schemeClr>
              </a:buClr>
              <a:buSzPct val="65000"/>
              <a:buFont typeface="ArialMT"/>
              <a:buChar char="►"/>
              <a:tabLst/>
              <a:defRPr sz="1350"/>
            </a:lvl3pPr>
            <a:lvl4pPr>
              <a:defRPr sz="1350"/>
            </a:lvl4pPr>
            <a:lvl5pPr marL="688178" marR="0" indent="-169068" algn="l" defTabSz="685733" rtl="0" eaLnBrk="1" fontAlgn="auto" latinLnBrk="0" hangingPunct="1">
              <a:lnSpc>
                <a:spcPct val="100000"/>
              </a:lnSpc>
              <a:spcBef>
                <a:spcPts val="450"/>
              </a:spcBef>
              <a:spcAft>
                <a:spcPts val="0"/>
              </a:spcAft>
              <a:buClr>
                <a:schemeClr val="bg1">
                  <a:lumMod val="50000"/>
                </a:schemeClr>
              </a:buClr>
              <a:buSzTx/>
              <a:buFont typeface=".HelveticaNeueDeskInterface-Regular"/>
              <a:buChar char="●"/>
              <a:tabLst/>
              <a:defRPr sz="1350"/>
            </a:lvl5pPr>
          </a:lstStyle>
          <a:p>
            <a:pPr lvl="0"/>
            <a:r>
              <a:rPr lang="en-US"/>
              <a:t>Paragraph/</a:t>
            </a:r>
            <a:r>
              <a:rPr lang="en-US" err="1"/>
              <a:t>unbulleted</a:t>
            </a:r>
            <a:r>
              <a:rPr lang="en-US"/>
              <a:t> text formatting</a:t>
            </a:r>
          </a:p>
          <a:p>
            <a:pPr lvl="1"/>
            <a:r>
              <a:rPr lang="en-US"/>
              <a:t>Click the “Indent More” button (in the Home ribbon, above) for first-level bullets</a:t>
            </a:r>
          </a:p>
          <a:p>
            <a:pPr marL="344089" marR="0" lvl="2" indent="-169068" algn="l" defTabSz="685733" rtl="0" eaLnBrk="1" fontAlgn="auto" latinLnBrk="0" hangingPunct="1">
              <a:lnSpc>
                <a:spcPct val="100000"/>
              </a:lnSpc>
              <a:spcBef>
                <a:spcPts val="450"/>
              </a:spcBef>
              <a:spcAft>
                <a:spcPts val="0"/>
              </a:spcAft>
              <a:buClr>
                <a:schemeClr val="bg1">
                  <a:lumMod val="50000"/>
                </a:schemeClr>
              </a:buClr>
              <a:buSzPct val="65000"/>
              <a:buFont typeface="ArialMT"/>
              <a:buChar char="►"/>
              <a:tabLst/>
              <a:defRPr/>
            </a:pPr>
            <a:r>
              <a:rPr lang="en-US"/>
              <a:t>Double-click the “Indent More” button (above) for second-level bullets</a:t>
            </a:r>
          </a:p>
          <a:p>
            <a:pPr lvl="3"/>
            <a:r>
              <a:rPr lang="en-US"/>
              <a:t>Triple-click the “Indent More” button (above) for third-level bullets</a:t>
            </a:r>
          </a:p>
          <a:p>
            <a:pPr marL="688178" marR="0" lvl="4" indent="-169068" algn="l" defTabSz="685733" rtl="0" eaLnBrk="1" fontAlgn="auto" latinLnBrk="0" hangingPunct="1">
              <a:lnSpc>
                <a:spcPct val="100000"/>
              </a:lnSpc>
              <a:spcBef>
                <a:spcPts val="450"/>
              </a:spcBef>
              <a:spcAft>
                <a:spcPts val="0"/>
              </a:spcAft>
              <a:buClr>
                <a:schemeClr val="bg1">
                  <a:lumMod val="50000"/>
                </a:schemeClr>
              </a:buClr>
              <a:buSzTx/>
              <a:buFont typeface=".HelveticaNeueDeskInterface-Regular"/>
              <a:buChar char="●"/>
              <a:tabLst/>
              <a:defRPr/>
            </a:pPr>
            <a:r>
              <a:rPr lang="en-US"/>
              <a:t>Quadruple-click the “Indent More” button (above) for fourth-level bullets</a:t>
            </a:r>
          </a:p>
        </p:txBody>
      </p:sp>
      <p:sp>
        <p:nvSpPr>
          <p:cNvPr id="6" name="Picture Placeholder 4">
            <a:extLst>
              <a:ext uri="{FF2B5EF4-FFF2-40B4-BE49-F238E27FC236}">
                <a16:creationId xmlns:a16="http://schemas.microsoft.com/office/drawing/2014/main" id="{68106178-1013-D249-8751-3EA29B2109C8}"/>
              </a:ext>
            </a:extLst>
          </p:cNvPr>
          <p:cNvSpPr>
            <a:spLocks noGrp="1"/>
          </p:cNvSpPr>
          <p:nvPr>
            <p:ph type="pic" sz="quarter" idx="12" hasCustomPrompt="1"/>
          </p:nvPr>
        </p:nvSpPr>
        <p:spPr>
          <a:xfrm>
            <a:off x="1239838" y="1669499"/>
            <a:ext cx="4856162" cy="4480560"/>
          </a:xfrm>
          <a:solidFill>
            <a:schemeClr val="bg1">
              <a:lumMod val="90000"/>
            </a:schemeClr>
          </a:solidFill>
        </p:spPr>
        <p:txBody>
          <a:bodyPr lIns="365760" tIns="365760" rIns="365760" bIns="1828800" anchor="b">
            <a:normAutofit/>
          </a:bodyPr>
          <a:lstStyle>
            <a:lvl1pPr marL="0" indent="0" algn="ctr">
              <a:buNone/>
              <a:defRPr sz="1200" i="1">
                <a:solidFill>
                  <a:schemeClr val="bg1">
                    <a:lumMod val="75000"/>
                  </a:schemeClr>
                </a:solidFill>
              </a:defRPr>
            </a:lvl1pPr>
          </a:lstStyle>
          <a:p>
            <a:r>
              <a:rPr lang="en-US"/>
              <a:t>Click icon to insert a photo.</a:t>
            </a:r>
          </a:p>
        </p:txBody>
      </p:sp>
      <p:sp>
        <p:nvSpPr>
          <p:cNvPr id="7" name="Text Placeholder 4">
            <a:extLst>
              <a:ext uri="{FF2B5EF4-FFF2-40B4-BE49-F238E27FC236}">
                <a16:creationId xmlns:a16="http://schemas.microsoft.com/office/drawing/2014/main" id="{CDAF09BB-AD0B-2041-83F2-50D0A4E8600C}"/>
              </a:ext>
            </a:extLst>
          </p:cNvPr>
          <p:cNvSpPr>
            <a:spLocks noGrp="1"/>
          </p:cNvSpPr>
          <p:nvPr>
            <p:ph type="body" sz="quarter" idx="13" hasCustomPrompt="1"/>
          </p:nvPr>
        </p:nvSpPr>
        <p:spPr>
          <a:xfrm>
            <a:off x="1239839" y="5889219"/>
            <a:ext cx="4856162" cy="260840"/>
          </a:xfrm>
        </p:spPr>
        <p:txBody>
          <a:bodyPr lIns="45720" tIns="45720" rIns="45720" bIns="45720" anchor="b">
            <a:noAutofit/>
          </a:bodyPr>
          <a:lstStyle>
            <a:lvl1pPr>
              <a:defRPr sz="675">
                <a:solidFill>
                  <a:schemeClr val="bg1">
                    <a:lumMod val="25000"/>
                  </a:schemeClr>
                </a:solidFill>
              </a:defRPr>
            </a:lvl1pPr>
            <a:lvl2pPr>
              <a:defRPr sz="750">
                <a:solidFill>
                  <a:schemeClr val="bg1"/>
                </a:solidFill>
              </a:defRPr>
            </a:lvl2pPr>
            <a:lvl3pPr>
              <a:defRPr sz="750">
                <a:solidFill>
                  <a:schemeClr val="bg1"/>
                </a:solidFill>
              </a:defRPr>
            </a:lvl3pPr>
            <a:lvl4pPr>
              <a:defRPr sz="750">
                <a:solidFill>
                  <a:schemeClr val="bg1"/>
                </a:solidFill>
              </a:defRPr>
            </a:lvl4pPr>
            <a:lvl5pPr>
              <a:defRPr sz="750">
                <a:solidFill>
                  <a:schemeClr val="bg1"/>
                </a:solidFill>
              </a:defRPr>
            </a:lvl5pPr>
          </a:lstStyle>
          <a:p>
            <a:pPr lvl="0"/>
            <a:r>
              <a:rPr lang="en-US"/>
              <a:t>Click here to insert photo credit/copyright information</a:t>
            </a:r>
          </a:p>
        </p:txBody>
      </p:sp>
    </p:spTree>
    <p:extLst>
      <p:ext uri="{BB962C8B-B14F-4D97-AF65-F5344CB8AC3E}">
        <p14:creationId xmlns:p14="http://schemas.microsoft.com/office/powerpoint/2010/main" val="185173252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5120">
          <p15:clr>
            <a:srgbClr val="FBAE40"/>
          </p15:clr>
        </p15:guide>
        <p15:guide id="3" pos="1041">
          <p15:clr>
            <a:srgbClr val="FBAE40"/>
          </p15:clr>
        </p15:guide>
        <p15:guide id="4" pos="920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Photo (W)">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340807" y="491386"/>
            <a:ext cx="3670259" cy="978486"/>
          </a:xfrm>
          <a:prstGeom prst="rect">
            <a:avLst/>
          </a:prstGeom>
        </p:spPr>
        <p:txBody>
          <a:bodyPr vert="horz" lIns="0" tIns="0" rIns="0" bIns="0" rtlCol="0" anchor="ctr">
            <a:normAutofit/>
          </a:bodyPr>
          <a:lstStyle>
            <a:lvl1pPr algn="l">
              <a:defRPr lang="en-US" sz="1800" dirty="0">
                <a:solidFill>
                  <a:schemeClr val="tx2"/>
                </a:solidFill>
                <a:latin typeface="Arial Black" charset="0"/>
                <a:ea typeface="Arial Black" charset="0"/>
                <a:cs typeface="Arial Black" charset="0"/>
              </a:defRPr>
            </a:lvl1pPr>
          </a:lstStyle>
          <a:p>
            <a:pPr marL="0" lvl="0"/>
            <a:r>
              <a:rPr lang="en-US"/>
              <a:t>Title for </a:t>
            </a:r>
            <a:r>
              <a:rPr lang="en-US" err="1"/>
              <a:t>Text+Photo</a:t>
            </a:r>
            <a:r>
              <a:rPr lang="en-US"/>
              <a:t> (W) Layout</a:t>
            </a:r>
          </a:p>
        </p:txBody>
      </p:sp>
      <p:sp>
        <p:nvSpPr>
          <p:cNvPr id="3" name="Text Placeholder 2">
            <a:extLst>
              <a:ext uri="{FF2B5EF4-FFF2-40B4-BE49-F238E27FC236}">
                <a16:creationId xmlns:a16="http://schemas.microsoft.com/office/drawing/2014/main" id="{BEA590E5-B0BC-F540-8942-A0FB291DEE4F}"/>
              </a:ext>
            </a:extLst>
          </p:cNvPr>
          <p:cNvSpPr>
            <a:spLocks noGrp="1"/>
          </p:cNvSpPr>
          <p:nvPr>
            <p:ph type="body" sz="quarter" idx="10" hasCustomPrompt="1"/>
          </p:nvPr>
        </p:nvSpPr>
        <p:spPr>
          <a:xfrm>
            <a:off x="340807" y="1469873"/>
            <a:ext cx="3670259" cy="4860591"/>
          </a:xfrm>
        </p:spPr>
        <p:txBody>
          <a:bodyPr>
            <a:normAutofit/>
          </a:bodyPr>
          <a:lstStyle>
            <a:lvl1pPr>
              <a:spcBef>
                <a:spcPts val="1500"/>
              </a:spcBef>
              <a:defRPr sz="1350">
                <a:solidFill>
                  <a:schemeClr val="tx1"/>
                </a:solidFill>
              </a:defRPr>
            </a:lvl1pPr>
            <a:lvl2pPr>
              <a:defRPr sz="1350"/>
            </a:lvl2pPr>
            <a:lvl3pPr marL="344089" marR="0" indent="-169068" algn="l" defTabSz="685733" rtl="0" eaLnBrk="1" fontAlgn="auto" latinLnBrk="0" hangingPunct="1">
              <a:lnSpc>
                <a:spcPct val="100000"/>
              </a:lnSpc>
              <a:spcBef>
                <a:spcPts val="450"/>
              </a:spcBef>
              <a:spcAft>
                <a:spcPts val="0"/>
              </a:spcAft>
              <a:buClr>
                <a:schemeClr val="bg1">
                  <a:lumMod val="50000"/>
                </a:schemeClr>
              </a:buClr>
              <a:buSzPct val="65000"/>
              <a:buFont typeface="ArialMT"/>
              <a:buChar char="►"/>
              <a:tabLst/>
              <a:defRPr sz="1350"/>
            </a:lvl3pPr>
            <a:lvl4pPr>
              <a:defRPr sz="1350"/>
            </a:lvl4pPr>
            <a:lvl5pPr>
              <a:defRPr sz="1350"/>
            </a:lvl5pPr>
          </a:lstStyle>
          <a:p>
            <a:pPr lvl="0"/>
            <a:r>
              <a:rPr lang="en-US"/>
              <a:t>Paragraph/</a:t>
            </a:r>
            <a:r>
              <a:rPr lang="en-US" err="1"/>
              <a:t>unbulleted</a:t>
            </a:r>
            <a:r>
              <a:rPr lang="en-US"/>
              <a:t> text formatting</a:t>
            </a:r>
          </a:p>
          <a:p>
            <a:pPr lvl="1"/>
            <a:r>
              <a:rPr lang="en-US"/>
              <a:t>Click the “Indent More” button (in the Home ribbon, above) for first-level bullets</a:t>
            </a:r>
          </a:p>
          <a:p>
            <a:pPr marL="344089" marR="0" lvl="2" indent="-169068" algn="l" defTabSz="685733" rtl="0" eaLnBrk="1" fontAlgn="auto" latinLnBrk="0" hangingPunct="1">
              <a:lnSpc>
                <a:spcPct val="100000"/>
              </a:lnSpc>
              <a:spcBef>
                <a:spcPts val="450"/>
              </a:spcBef>
              <a:spcAft>
                <a:spcPts val="0"/>
              </a:spcAft>
              <a:buClr>
                <a:schemeClr val="bg1">
                  <a:lumMod val="50000"/>
                </a:schemeClr>
              </a:buClr>
              <a:buSzPct val="65000"/>
              <a:buFont typeface="ArialMT"/>
              <a:buChar char="►"/>
              <a:tabLst/>
              <a:defRPr/>
            </a:pPr>
            <a:r>
              <a:rPr lang="en-US"/>
              <a:t>Double-click the “Indent More” button (above) for second-level bullets</a:t>
            </a:r>
          </a:p>
          <a:p>
            <a:pPr lvl="3"/>
            <a:r>
              <a:rPr lang="en-US"/>
              <a:t>Triple-click the “Indent More” button (above) for third-level bullets</a:t>
            </a:r>
          </a:p>
          <a:p>
            <a:pPr lvl="4"/>
            <a:r>
              <a:rPr lang="en-US"/>
              <a:t>Quadruple-click the “Indent More” button (above) for fourth-level bullets</a:t>
            </a:r>
          </a:p>
        </p:txBody>
      </p:sp>
      <p:sp>
        <p:nvSpPr>
          <p:cNvPr id="6" name="Picture Placeholder 2">
            <a:extLst>
              <a:ext uri="{FF2B5EF4-FFF2-40B4-BE49-F238E27FC236}">
                <a16:creationId xmlns:a16="http://schemas.microsoft.com/office/drawing/2014/main" id="{47569D7D-6010-454B-A86B-B6C69D7E2E6B}"/>
              </a:ext>
            </a:extLst>
          </p:cNvPr>
          <p:cNvSpPr>
            <a:spLocks noGrp="1"/>
          </p:cNvSpPr>
          <p:nvPr>
            <p:ph type="pic" sz="quarter" idx="11" hasCustomPrompt="1"/>
          </p:nvPr>
        </p:nvSpPr>
        <p:spPr>
          <a:xfrm>
            <a:off x="4191000" y="-1"/>
            <a:ext cx="8001000" cy="6629400"/>
          </a:xfrm>
          <a:solidFill>
            <a:schemeClr val="bg1">
              <a:lumMod val="90000"/>
            </a:schemeClr>
          </a:solidFill>
        </p:spPr>
        <p:txBody>
          <a:bodyPr tIns="0" bIns="2743200" anchor="b"/>
          <a:lstStyle>
            <a:lvl1pPr algn="ctr">
              <a:defRPr i="1">
                <a:solidFill>
                  <a:schemeClr val="bg1">
                    <a:lumMod val="75000"/>
                  </a:schemeClr>
                </a:solidFill>
              </a:defRPr>
            </a:lvl1pPr>
          </a:lstStyle>
          <a:p>
            <a:r>
              <a:rPr lang="en-US"/>
              <a:t>Click icon to insert a photo.</a:t>
            </a:r>
          </a:p>
        </p:txBody>
      </p:sp>
      <p:sp>
        <p:nvSpPr>
          <p:cNvPr id="7" name="Text Placeholder 4">
            <a:extLst>
              <a:ext uri="{FF2B5EF4-FFF2-40B4-BE49-F238E27FC236}">
                <a16:creationId xmlns:a16="http://schemas.microsoft.com/office/drawing/2014/main" id="{FD26CCD3-E500-1F49-8DD8-1545E2CBF0B3}"/>
              </a:ext>
            </a:extLst>
          </p:cNvPr>
          <p:cNvSpPr>
            <a:spLocks noGrp="1"/>
          </p:cNvSpPr>
          <p:nvPr>
            <p:ph type="body" sz="quarter" idx="12" hasCustomPrompt="1"/>
          </p:nvPr>
        </p:nvSpPr>
        <p:spPr>
          <a:xfrm rot="5400000">
            <a:off x="8746883" y="3184283"/>
            <a:ext cx="6629396" cy="260839"/>
          </a:xfrm>
        </p:spPr>
        <p:txBody>
          <a:bodyPr lIns="91440" tIns="45720" rIns="91440" bIns="45720">
            <a:noAutofit/>
          </a:bodyPr>
          <a:lstStyle>
            <a:lvl1pPr>
              <a:defRPr sz="675">
                <a:solidFill>
                  <a:schemeClr val="bg1">
                    <a:lumMod val="25000"/>
                  </a:schemeClr>
                </a:solidFill>
              </a:defRPr>
            </a:lvl1pPr>
            <a:lvl2pPr>
              <a:defRPr sz="750">
                <a:solidFill>
                  <a:schemeClr val="bg1"/>
                </a:solidFill>
              </a:defRPr>
            </a:lvl2pPr>
            <a:lvl3pPr>
              <a:defRPr sz="750">
                <a:solidFill>
                  <a:schemeClr val="bg1"/>
                </a:solidFill>
              </a:defRPr>
            </a:lvl3pPr>
            <a:lvl4pPr>
              <a:defRPr sz="750">
                <a:solidFill>
                  <a:schemeClr val="bg1"/>
                </a:solidFill>
              </a:defRPr>
            </a:lvl4pPr>
            <a:lvl5pPr>
              <a:defRPr sz="750">
                <a:solidFill>
                  <a:schemeClr val="bg1"/>
                </a:solidFill>
              </a:defRPr>
            </a:lvl5pPr>
          </a:lstStyle>
          <a:p>
            <a:pPr lvl="0"/>
            <a:r>
              <a:rPr lang="en-US"/>
              <a:t>Click here to insert photo credit/copyright information</a:t>
            </a:r>
          </a:p>
        </p:txBody>
      </p:sp>
    </p:spTree>
    <p:extLst>
      <p:ext uri="{BB962C8B-B14F-4D97-AF65-F5344CB8AC3E}">
        <p14:creationId xmlns:p14="http://schemas.microsoft.com/office/powerpoint/2010/main" val="137472988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5120">
          <p15:clr>
            <a:srgbClr val="FBAE40"/>
          </p15:clr>
        </p15:guide>
        <p15:guide id="3" pos="1041">
          <p15:clr>
            <a:srgbClr val="FBAE40"/>
          </p15:clr>
        </p15:guide>
        <p15:guide id="4" pos="920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Photo (W)">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1239838" y="491386"/>
            <a:ext cx="9715500" cy="978486"/>
          </a:xfrm>
          <a:prstGeom prst="rect">
            <a:avLst/>
          </a:prstGeom>
        </p:spPr>
        <p:txBody>
          <a:bodyPr vert="horz" lIns="0" tIns="0" rIns="0" bIns="0" rtlCol="0" anchor="ctr">
            <a:normAutofit/>
          </a:bodyPr>
          <a:lstStyle>
            <a:lvl1pPr algn="l">
              <a:defRPr lang="en-US" sz="2100" dirty="0">
                <a:solidFill>
                  <a:schemeClr val="tx2"/>
                </a:solidFill>
                <a:latin typeface="Arial Black" charset="0"/>
                <a:ea typeface="Arial Black" charset="0"/>
                <a:cs typeface="Arial Black" charset="0"/>
              </a:defRPr>
            </a:lvl1pPr>
          </a:lstStyle>
          <a:p>
            <a:pPr marL="0" lvl="0"/>
            <a:r>
              <a:rPr lang="en-US"/>
              <a:t>Title for </a:t>
            </a:r>
            <a:r>
              <a:rPr lang="en-US" err="1"/>
              <a:t>Photo+Photo</a:t>
            </a:r>
            <a:r>
              <a:rPr lang="en-US"/>
              <a:t> (W) Layout</a:t>
            </a:r>
          </a:p>
        </p:txBody>
      </p:sp>
      <p:sp>
        <p:nvSpPr>
          <p:cNvPr id="6" name="Picture Placeholder 4">
            <a:extLst>
              <a:ext uri="{FF2B5EF4-FFF2-40B4-BE49-F238E27FC236}">
                <a16:creationId xmlns:a16="http://schemas.microsoft.com/office/drawing/2014/main" id="{68106178-1013-D249-8751-3EA29B2109C8}"/>
              </a:ext>
            </a:extLst>
          </p:cNvPr>
          <p:cNvSpPr>
            <a:spLocks noGrp="1"/>
          </p:cNvSpPr>
          <p:nvPr>
            <p:ph type="pic" sz="quarter" idx="12" hasCustomPrompt="1"/>
          </p:nvPr>
        </p:nvSpPr>
        <p:spPr>
          <a:xfrm>
            <a:off x="0" y="1469871"/>
            <a:ext cx="6096000" cy="4251960"/>
          </a:xfrm>
          <a:solidFill>
            <a:schemeClr val="bg1">
              <a:lumMod val="90000"/>
            </a:schemeClr>
          </a:solidFill>
        </p:spPr>
        <p:txBody>
          <a:bodyPr lIns="365760" tIns="365760" rIns="365760" bIns="1828800" anchor="b">
            <a:normAutofit/>
          </a:bodyPr>
          <a:lstStyle>
            <a:lvl1pPr marL="0" indent="0" algn="ctr">
              <a:buNone/>
              <a:defRPr sz="1200" i="1">
                <a:solidFill>
                  <a:schemeClr val="bg1">
                    <a:lumMod val="75000"/>
                  </a:schemeClr>
                </a:solidFill>
              </a:defRPr>
            </a:lvl1pPr>
          </a:lstStyle>
          <a:p>
            <a:r>
              <a:rPr lang="en-US"/>
              <a:t>Click icon to insert a photo.</a:t>
            </a:r>
          </a:p>
        </p:txBody>
      </p:sp>
      <p:sp>
        <p:nvSpPr>
          <p:cNvPr id="7" name="Text Placeholder 4">
            <a:extLst>
              <a:ext uri="{FF2B5EF4-FFF2-40B4-BE49-F238E27FC236}">
                <a16:creationId xmlns:a16="http://schemas.microsoft.com/office/drawing/2014/main" id="{CDAF09BB-AD0B-2041-83F2-50D0A4E8600C}"/>
              </a:ext>
            </a:extLst>
          </p:cNvPr>
          <p:cNvSpPr>
            <a:spLocks noGrp="1"/>
          </p:cNvSpPr>
          <p:nvPr>
            <p:ph type="body" sz="quarter" idx="13" hasCustomPrompt="1"/>
          </p:nvPr>
        </p:nvSpPr>
        <p:spPr>
          <a:xfrm>
            <a:off x="1" y="5460991"/>
            <a:ext cx="6096000" cy="260840"/>
          </a:xfrm>
        </p:spPr>
        <p:txBody>
          <a:bodyPr lIns="45720" tIns="45720" rIns="45720" bIns="45720" anchor="b">
            <a:noAutofit/>
          </a:bodyPr>
          <a:lstStyle>
            <a:lvl1pPr>
              <a:defRPr sz="675">
                <a:solidFill>
                  <a:schemeClr val="bg1">
                    <a:lumMod val="25000"/>
                  </a:schemeClr>
                </a:solidFill>
              </a:defRPr>
            </a:lvl1pPr>
            <a:lvl2pPr>
              <a:defRPr sz="750">
                <a:solidFill>
                  <a:schemeClr val="bg1"/>
                </a:solidFill>
              </a:defRPr>
            </a:lvl2pPr>
            <a:lvl3pPr>
              <a:defRPr sz="750">
                <a:solidFill>
                  <a:schemeClr val="bg1"/>
                </a:solidFill>
              </a:defRPr>
            </a:lvl3pPr>
            <a:lvl4pPr>
              <a:defRPr sz="750">
                <a:solidFill>
                  <a:schemeClr val="bg1"/>
                </a:solidFill>
              </a:defRPr>
            </a:lvl4pPr>
            <a:lvl5pPr>
              <a:defRPr sz="750">
                <a:solidFill>
                  <a:schemeClr val="bg1"/>
                </a:solidFill>
              </a:defRPr>
            </a:lvl5pPr>
          </a:lstStyle>
          <a:p>
            <a:pPr lvl="0"/>
            <a:r>
              <a:rPr lang="en-US"/>
              <a:t>Click here to insert photo credit/copyright information</a:t>
            </a:r>
          </a:p>
        </p:txBody>
      </p:sp>
      <p:sp>
        <p:nvSpPr>
          <p:cNvPr id="8" name="Picture Placeholder 4">
            <a:extLst>
              <a:ext uri="{FF2B5EF4-FFF2-40B4-BE49-F238E27FC236}">
                <a16:creationId xmlns:a16="http://schemas.microsoft.com/office/drawing/2014/main" id="{57E259A3-746A-2044-822B-3F7D859E7F10}"/>
              </a:ext>
            </a:extLst>
          </p:cNvPr>
          <p:cNvSpPr>
            <a:spLocks noGrp="1"/>
          </p:cNvSpPr>
          <p:nvPr>
            <p:ph type="pic" sz="quarter" idx="14" hasCustomPrompt="1"/>
          </p:nvPr>
        </p:nvSpPr>
        <p:spPr>
          <a:xfrm>
            <a:off x="6093438" y="1469871"/>
            <a:ext cx="6096000" cy="4251960"/>
          </a:xfrm>
          <a:solidFill>
            <a:schemeClr val="bg1">
              <a:lumMod val="90000"/>
            </a:schemeClr>
          </a:solidFill>
        </p:spPr>
        <p:txBody>
          <a:bodyPr lIns="365760" tIns="365760" rIns="365760" bIns="1828800" anchor="b">
            <a:normAutofit/>
          </a:bodyPr>
          <a:lstStyle>
            <a:lvl1pPr marL="0" indent="0" algn="ctr">
              <a:buNone/>
              <a:defRPr sz="1200" i="1">
                <a:solidFill>
                  <a:schemeClr val="bg1">
                    <a:lumMod val="75000"/>
                  </a:schemeClr>
                </a:solidFill>
              </a:defRPr>
            </a:lvl1pPr>
          </a:lstStyle>
          <a:p>
            <a:r>
              <a:rPr lang="en-US"/>
              <a:t>Click icon to insert a photo.</a:t>
            </a:r>
          </a:p>
        </p:txBody>
      </p:sp>
      <p:sp>
        <p:nvSpPr>
          <p:cNvPr id="9" name="Text Placeholder 4">
            <a:extLst>
              <a:ext uri="{FF2B5EF4-FFF2-40B4-BE49-F238E27FC236}">
                <a16:creationId xmlns:a16="http://schemas.microsoft.com/office/drawing/2014/main" id="{E3F54B41-918E-644B-B610-DDE8277FB261}"/>
              </a:ext>
            </a:extLst>
          </p:cNvPr>
          <p:cNvSpPr>
            <a:spLocks noGrp="1"/>
          </p:cNvSpPr>
          <p:nvPr>
            <p:ph type="body" sz="quarter" idx="15" hasCustomPrompt="1"/>
          </p:nvPr>
        </p:nvSpPr>
        <p:spPr>
          <a:xfrm>
            <a:off x="6093440" y="5460991"/>
            <a:ext cx="6096000" cy="260840"/>
          </a:xfrm>
        </p:spPr>
        <p:txBody>
          <a:bodyPr lIns="45720" tIns="45720" rIns="45720" bIns="45720" anchor="b">
            <a:noAutofit/>
          </a:bodyPr>
          <a:lstStyle>
            <a:lvl1pPr>
              <a:defRPr sz="675">
                <a:solidFill>
                  <a:schemeClr val="bg1">
                    <a:lumMod val="25000"/>
                  </a:schemeClr>
                </a:solidFill>
              </a:defRPr>
            </a:lvl1pPr>
            <a:lvl2pPr>
              <a:defRPr sz="750">
                <a:solidFill>
                  <a:schemeClr val="bg1"/>
                </a:solidFill>
              </a:defRPr>
            </a:lvl2pPr>
            <a:lvl3pPr>
              <a:defRPr sz="750">
                <a:solidFill>
                  <a:schemeClr val="bg1"/>
                </a:solidFill>
              </a:defRPr>
            </a:lvl3pPr>
            <a:lvl4pPr>
              <a:defRPr sz="750">
                <a:solidFill>
                  <a:schemeClr val="bg1"/>
                </a:solidFill>
              </a:defRPr>
            </a:lvl4pPr>
            <a:lvl5pPr>
              <a:defRPr sz="750">
                <a:solidFill>
                  <a:schemeClr val="bg1"/>
                </a:solidFill>
              </a:defRPr>
            </a:lvl5pPr>
          </a:lstStyle>
          <a:p>
            <a:pPr lvl="0"/>
            <a:r>
              <a:rPr lang="en-US"/>
              <a:t>Click here to insert photo credit/copyright information</a:t>
            </a:r>
          </a:p>
        </p:txBody>
      </p:sp>
    </p:spTree>
    <p:extLst>
      <p:ext uri="{BB962C8B-B14F-4D97-AF65-F5344CB8AC3E}">
        <p14:creationId xmlns:p14="http://schemas.microsoft.com/office/powerpoint/2010/main" val="124781122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5120">
          <p15:clr>
            <a:srgbClr val="FBAE40"/>
          </p15:clr>
        </p15:guide>
        <p15:guide id="3" pos="1041">
          <p15:clr>
            <a:srgbClr val="FBAE40"/>
          </p15:clr>
        </p15:guide>
        <p15:guide id="4" pos="920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Photo+Title (W)">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F27426-24A7-3845-8E05-8360D202A2F3}"/>
              </a:ext>
            </a:extLst>
          </p:cNvPr>
          <p:cNvSpPr>
            <a:spLocks noGrp="1"/>
          </p:cNvSpPr>
          <p:nvPr>
            <p:ph type="title" hasCustomPrompt="1"/>
          </p:nvPr>
        </p:nvSpPr>
        <p:spPr>
          <a:xfrm>
            <a:off x="1" y="5349455"/>
            <a:ext cx="12192000" cy="1508547"/>
          </a:xfrm>
          <a:prstGeom prst="rect">
            <a:avLst/>
          </a:prstGeom>
        </p:spPr>
        <p:txBody>
          <a:bodyPr vert="horz" lIns="457200" tIns="182880" rIns="457200" bIns="182880" rtlCol="0" anchor="t" anchorCtr="0">
            <a:noAutofit/>
          </a:bodyPr>
          <a:lstStyle>
            <a:lvl1pPr algn="ctr">
              <a:defRPr lang="en-US" sz="1800" dirty="0">
                <a:solidFill>
                  <a:schemeClr val="tx2"/>
                </a:solidFill>
                <a:latin typeface="Arial Black" charset="0"/>
                <a:ea typeface="Arial Black" charset="0"/>
                <a:cs typeface="Arial Black" charset="0"/>
              </a:defRPr>
            </a:lvl1pPr>
          </a:lstStyle>
          <a:p>
            <a:pPr marL="0" lvl="0"/>
            <a:r>
              <a:rPr lang="en-US"/>
              <a:t>Title for Large Photo (W) Layout</a:t>
            </a:r>
          </a:p>
        </p:txBody>
      </p:sp>
      <p:sp>
        <p:nvSpPr>
          <p:cNvPr id="5" name="Picture Placeholder 2">
            <a:extLst>
              <a:ext uri="{FF2B5EF4-FFF2-40B4-BE49-F238E27FC236}">
                <a16:creationId xmlns:a16="http://schemas.microsoft.com/office/drawing/2014/main" id="{58B1EB05-4C3D-C643-8F71-7489EF7CE397}"/>
              </a:ext>
            </a:extLst>
          </p:cNvPr>
          <p:cNvSpPr>
            <a:spLocks noGrp="1"/>
          </p:cNvSpPr>
          <p:nvPr>
            <p:ph type="pic" sz="quarter" idx="10" hasCustomPrompt="1"/>
          </p:nvPr>
        </p:nvSpPr>
        <p:spPr>
          <a:xfrm>
            <a:off x="0" y="2"/>
            <a:ext cx="12192000" cy="5349875"/>
          </a:xfrm>
          <a:solidFill>
            <a:schemeClr val="bg1">
              <a:lumMod val="90000"/>
            </a:schemeClr>
          </a:solidFill>
        </p:spPr>
        <p:txBody>
          <a:bodyPr tIns="0" bIns="2057400" anchor="b"/>
          <a:lstStyle>
            <a:lvl1pPr algn="ctr">
              <a:defRPr i="1">
                <a:solidFill>
                  <a:schemeClr val="bg1">
                    <a:lumMod val="75000"/>
                  </a:schemeClr>
                </a:solidFill>
              </a:defRPr>
            </a:lvl1pPr>
          </a:lstStyle>
          <a:p>
            <a:r>
              <a:rPr lang="en-US"/>
              <a:t>Click icon to insert a photo.</a:t>
            </a:r>
          </a:p>
        </p:txBody>
      </p:sp>
      <p:sp>
        <p:nvSpPr>
          <p:cNvPr id="6" name="Text Placeholder 4">
            <a:extLst>
              <a:ext uri="{FF2B5EF4-FFF2-40B4-BE49-F238E27FC236}">
                <a16:creationId xmlns:a16="http://schemas.microsoft.com/office/drawing/2014/main" id="{EC91875E-B0A9-0447-9F79-6199D7261229}"/>
              </a:ext>
            </a:extLst>
          </p:cNvPr>
          <p:cNvSpPr>
            <a:spLocks noGrp="1"/>
          </p:cNvSpPr>
          <p:nvPr>
            <p:ph type="body" sz="quarter" idx="11" hasCustomPrompt="1"/>
          </p:nvPr>
        </p:nvSpPr>
        <p:spPr>
          <a:xfrm rot="5400000">
            <a:off x="9386856" y="2544309"/>
            <a:ext cx="5349451" cy="260839"/>
          </a:xfrm>
        </p:spPr>
        <p:txBody>
          <a:bodyPr lIns="91440" tIns="45720" rIns="91440" bIns="45720">
            <a:noAutofit/>
          </a:bodyPr>
          <a:lstStyle>
            <a:lvl1pPr>
              <a:defRPr sz="675">
                <a:solidFill>
                  <a:schemeClr val="bg1">
                    <a:lumMod val="25000"/>
                  </a:schemeClr>
                </a:solidFill>
              </a:defRPr>
            </a:lvl1pPr>
            <a:lvl2pPr>
              <a:defRPr sz="750">
                <a:solidFill>
                  <a:schemeClr val="bg1"/>
                </a:solidFill>
              </a:defRPr>
            </a:lvl2pPr>
            <a:lvl3pPr>
              <a:defRPr sz="750">
                <a:solidFill>
                  <a:schemeClr val="bg1"/>
                </a:solidFill>
              </a:defRPr>
            </a:lvl3pPr>
            <a:lvl4pPr>
              <a:defRPr sz="750">
                <a:solidFill>
                  <a:schemeClr val="bg1"/>
                </a:solidFill>
              </a:defRPr>
            </a:lvl4pPr>
            <a:lvl5pPr>
              <a:defRPr sz="750">
                <a:solidFill>
                  <a:schemeClr val="bg1"/>
                </a:solidFill>
              </a:defRPr>
            </a:lvl5pPr>
          </a:lstStyle>
          <a:p>
            <a:pPr lvl="0"/>
            <a:r>
              <a:rPr lang="en-US"/>
              <a:t>Click here to insert photo credit/copyright information</a:t>
            </a:r>
          </a:p>
        </p:txBody>
      </p:sp>
    </p:spTree>
    <p:extLst>
      <p:ext uri="{BB962C8B-B14F-4D97-AF65-F5344CB8AC3E}">
        <p14:creationId xmlns:p14="http://schemas.microsoft.com/office/powerpoint/2010/main" val="322307924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5120">
          <p15:clr>
            <a:srgbClr val="FBAE40"/>
          </p15:clr>
        </p15:guide>
        <p15:guide id="3" pos="1041">
          <p15:clr>
            <a:srgbClr val="FBAE40"/>
          </p15:clr>
        </p15:guide>
        <p15:guide id="4" pos="920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xtra-Large Photo+Title (W)">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58B1EB05-4C3D-C643-8F71-7489EF7CE397}"/>
              </a:ext>
            </a:extLst>
          </p:cNvPr>
          <p:cNvSpPr>
            <a:spLocks noGrp="1"/>
          </p:cNvSpPr>
          <p:nvPr>
            <p:ph type="pic" sz="quarter" idx="10" hasCustomPrompt="1"/>
          </p:nvPr>
        </p:nvSpPr>
        <p:spPr>
          <a:xfrm>
            <a:off x="0" y="-1"/>
            <a:ext cx="12192000" cy="6172200"/>
          </a:xfrm>
          <a:solidFill>
            <a:schemeClr val="bg1">
              <a:lumMod val="90000"/>
            </a:schemeClr>
          </a:solidFill>
        </p:spPr>
        <p:txBody>
          <a:bodyPr tIns="0" bIns="2560320" anchor="b"/>
          <a:lstStyle>
            <a:lvl1pPr algn="ctr">
              <a:defRPr i="1">
                <a:solidFill>
                  <a:schemeClr val="bg1">
                    <a:lumMod val="75000"/>
                  </a:schemeClr>
                </a:solidFill>
              </a:defRPr>
            </a:lvl1pPr>
          </a:lstStyle>
          <a:p>
            <a:r>
              <a:rPr lang="en-US"/>
              <a:t>Click icon to insert a photo.</a:t>
            </a:r>
          </a:p>
        </p:txBody>
      </p:sp>
      <p:sp>
        <p:nvSpPr>
          <p:cNvPr id="6" name="Text Placeholder 4">
            <a:extLst>
              <a:ext uri="{FF2B5EF4-FFF2-40B4-BE49-F238E27FC236}">
                <a16:creationId xmlns:a16="http://schemas.microsoft.com/office/drawing/2014/main" id="{EC91875E-B0A9-0447-9F79-6199D7261229}"/>
              </a:ext>
            </a:extLst>
          </p:cNvPr>
          <p:cNvSpPr>
            <a:spLocks noGrp="1"/>
          </p:cNvSpPr>
          <p:nvPr>
            <p:ph type="body" sz="quarter" idx="11" hasCustomPrompt="1"/>
          </p:nvPr>
        </p:nvSpPr>
        <p:spPr>
          <a:xfrm rot="5400000">
            <a:off x="8975484" y="2955683"/>
            <a:ext cx="6172198" cy="260839"/>
          </a:xfrm>
        </p:spPr>
        <p:txBody>
          <a:bodyPr lIns="91440" tIns="45720" rIns="91440" bIns="45720">
            <a:noAutofit/>
          </a:bodyPr>
          <a:lstStyle>
            <a:lvl1pPr>
              <a:defRPr sz="675">
                <a:solidFill>
                  <a:schemeClr val="bg1">
                    <a:lumMod val="25000"/>
                  </a:schemeClr>
                </a:solidFill>
              </a:defRPr>
            </a:lvl1pPr>
            <a:lvl2pPr>
              <a:defRPr sz="750">
                <a:solidFill>
                  <a:schemeClr val="bg1"/>
                </a:solidFill>
              </a:defRPr>
            </a:lvl2pPr>
            <a:lvl3pPr>
              <a:defRPr sz="750">
                <a:solidFill>
                  <a:schemeClr val="bg1"/>
                </a:solidFill>
              </a:defRPr>
            </a:lvl3pPr>
            <a:lvl4pPr>
              <a:defRPr sz="750">
                <a:solidFill>
                  <a:schemeClr val="bg1"/>
                </a:solidFill>
              </a:defRPr>
            </a:lvl4pPr>
            <a:lvl5pPr>
              <a:defRPr sz="750">
                <a:solidFill>
                  <a:schemeClr val="bg1"/>
                </a:solidFill>
              </a:defRPr>
            </a:lvl5pPr>
          </a:lstStyle>
          <a:p>
            <a:pPr lvl="0"/>
            <a:r>
              <a:rPr lang="en-US"/>
              <a:t>Click here to insert photo credit/copyright information</a:t>
            </a:r>
          </a:p>
        </p:txBody>
      </p:sp>
      <p:sp>
        <p:nvSpPr>
          <p:cNvPr id="4" name="Title Placeholder 1">
            <a:extLst>
              <a:ext uri="{FF2B5EF4-FFF2-40B4-BE49-F238E27FC236}">
                <a16:creationId xmlns:a16="http://schemas.microsoft.com/office/drawing/2014/main" id="{24F27426-24A7-3845-8E05-8360D202A2F3}"/>
              </a:ext>
            </a:extLst>
          </p:cNvPr>
          <p:cNvSpPr>
            <a:spLocks noGrp="1"/>
          </p:cNvSpPr>
          <p:nvPr>
            <p:ph type="title" hasCustomPrompt="1"/>
          </p:nvPr>
        </p:nvSpPr>
        <p:spPr>
          <a:xfrm>
            <a:off x="1" y="6172200"/>
            <a:ext cx="12202245" cy="685800"/>
          </a:xfrm>
          <a:prstGeom prst="rect">
            <a:avLst/>
          </a:prstGeom>
        </p:spPr>
        <p:txBody>
          <a:bodyPr vert="horz" lIns="457200" tIns="91440" rIns="457200" bIns="182880" rtlCol="0" anchor="t" anchorCtr="0">
            <a:normAutofit/>
          </a:bodyPr>
          <a:lstStyle>
            <a:lvl1pPr algn="ctr">
              <a:defRPr lang="en-US" sz="1650" dirty="0">
                <a:solidFill>
                  <a:schemeClr val="tx2"/>
                </a:solidFill>
                <a:latin typeface="Arial Black" charset="0"/>
                <a:ea typeface="Arial Black" charset="0"/>
                <a:cs typeface="Arial Black" charset="0"/>
              </a:defRPr>
            </a:lvl1pPr>
          </a:lstStyle>
          <a:p>
            <a:pPr marL="0" lvl="0"/>
            <a:r>
              <a:rPr lang="en-US"/>
              <a:t>Title for Extra-Large </a:t>
            </a:r>
            <a:r>
              <a:rPr lang="en-US" err="1"/>
              <a:t>Photo+Title</a:t>
            </a:r>
            <a:r>
              <a:rPr lang="en-US"/>
              <a:t> (W) Layout</a:t>
            </a:r>
          </a:p>
        </p:txBody>
      </p:sp>
    </p:spTree>
    <p:extLst>
      <p:ext uri="{BB962C8B-B14F-4D97-AF65-F5344CB8AC3E}">
        <p14:creationId xmlns:p14="http://schemas.microsoft.com/office/powerpoint/2010/main" val="23534325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5120">
          <p15:clr>
            <a:srgbClr val="FBAE40"/>
          </p15:clr>
        </p15:guide>
        <p15:guide id="3" pos="1041">
          <p15:clr>
            <a:srgbClr val="FBAE40"/>
          </p15:clr>
        </p15:guide>
        <p15:guide id="4" pos="920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xtra-Large Photo (W)">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58B1EB05-4C3D-C643-8F71-7489EF7CE397}"/>
              </a:ext>
            </a:extLst>
          </p:cNvPr>
          <p:cNvSpPr>
            <a:spLocks noGrp="1"/>
          </p:cNvSpPr>
          <p:nvPr>
            <p:ph type="pic" sz="quarter" idx="10" hasCustomPrompt="1"/>
          </p:nvPr>
        </p:nvSpPr>
        <p:spPr>
          <a:xfrm>
            <a:off x="0" y="-1"/>
            <a:ext cx="12192000" cy="6583680"/>
          </a:xfrm>
          <a:solidFill>
            <a:schemeClr val="bg1">
              <a:lumMod val="90000"/>
            </a:schemeClr>
          </a:solidFill>
        </p:spPr>
        <p:txBody>
          <a:bodyPr tIns="0" bIns="2743200" anchor="b"/>
          <a:lstStyle>
            <a:lvl1pPr algn="ctr">
              <a:defRPr i="1">
                <a:solidFill>
                  <a:schemeClr val="bg1">
                    <a:lumMod val="75000"/>
                  </a:schemeClr>
                </a:solidFill>
              </a:defRPr>
            </a:lvl1pPr>
          </a:lstStyle>
          <a:p>
            <a:r>
              <a:rPr lang="en-US"/>
              <a:t>Click icon to insert a photo.</a:t>
            </a:r>
          </a:p>
        </p:txBody>
      </p:sp>
      <p:sp>
        <p:nvSpPr>
          <p:cNvPr id="6" name="Text Placeholder 4">
            <a:extLst>
              <a:ext uri="{FF2B5EF4-FFF2-40B4-BE49-F238E27FC236}">
                <a16:creationId xmlns:a16="http://schemas.microsoft.com/office/drawing/2014/main" id="{EC91875E-B0A9-0447-9F79-6199D7261229}"/>
              </a:ext>
            </a:extLst>
          </p:cNvPr>
          <p:cNvSpPr>
            <a:spLocks noGrp="1"/>
          </p:cNvSpPr>
          <p:nvPr>
            <p:ph type="body" sz="quarter" idx="11" hasCustomPrompt="1"/>
          </p:nvPr>
        </p:nvSpPr>
        <p:spPr>
          <a:xfrm rot="5400000">
            <a:off x="8769744" y="3161423"/>
            <a:ext cx="6583678" cy="260839"/>
          </a:xfrm>
        </p:spPr>
        <p:txBody>
          <a:bodyPr lIns="91440" tIns="45720" rIns="91440" bIns="45720">
            <a:noAutofit/>
          </a:bodyPr>
          <a:lstStyle>
            <a:lvl1pPr>
              <a:defRPr sz="675">
                <a:solidFill>
                  <a:schemeClr val="bg1">
                    <a:lumMod val="25000"/>
                  </a:schemeClr>
                </a:solidFill>
              </a:defRPr>
            </a:lvl1pPr>
            <a:lvl2pPr>
              <a:defRPr sz="750">
                <a:solidFill>
                  <a:schemeClr val="bg1"/>
                </a:solidFill>
              </a:defRPr>
            </a:lvl2pPr>
            <a:lvl3pPr>
              <a:defRPr sz="750">
                <a:solidFill>
                  <a:schemeClr val="bg1"/>
                </a:solidFill>
              </a:defRPr>
            </a:lvl3pPr>
            <a:lvl4pPr>
              <a:defRPr sz="750">
                <a:solidFill>
                  <a:schemeClr val="bg1"/>
                </a:solidFill>
              </a:defRPr>
            </a:lvl4pPr>
            <a:lvl5pPr>
              <a:defRPr sz="750">
                <a:solidFill>
                  <a:schemeClr val="bg1"/>
                </a:solidFill>
              </a:defRPr>
            </a:lvl5pPr>
          </a:lstStyle>
          <a:p>
            <a:pPr lvl="0"/>
            <a:r>
              <a:rPr lang="en-US"/>
              <a:t>Click here to insert photo credit/copyright information</a:t>
            </a:r>
          </a:p>
        </p:txBody>
      </p:sp>
    </p:spTree>
    <p:extLst>
      <p:ext uri="{BB962C8B-B14F-4D97-AF65-F5344CB8AC3E}">
        <p14:creationId xmlns:p14="http://schemas.microsoft.com/office/powerpoint/2010/main" val="3021012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5120">
          <p15:clr>
            <a:srgbClr val="FBAE40"/>
          </p15:clr>
        </p15:guide>
        <p15:guide id="3" pos="1041">
          <p15:clr>
            <a:srgbClr val="FBAE40"/>
          </p15:clr>
        </p15:guide>
        <p15:guide id="4" pos="920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ingle-Column (B)">
    <p:bg>
      <p:bgPr>
        <a:solidFill>
          <a:schemeClr val="tx2"/>
        </a:solidFill>
        <a:effectLst/>
      </p:bgPr>
    </p:bg>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1239838" y="491386"/>
            <a:ext cx="9715500" cy="978486"/>
          </a:xfrm>
          <a:prstGeom prst="rect">
            <a:avLst/>
          </a:prstGeom>
        </p:spPr>
        <p:txBody>
          <a:bodyPr vert="horz" lIns="0" tIns="0" rIns="0" bIns="0" rtlCol="0" anchor="ctr">
            <a:normAutofit/>
          </a:bodyPr>
          <a:lstStyle>
            <a:lvl1pPr algn="l">
              <a:defRPr lang="en-US" sz="2100" dirty="0">
                <a:solidFill>
                  <a:schemeClr val="bg1"/>
                </a:solidFill>
                <a:latin typeface="Arial Black" charset="0"/>
                <a:ea typeface="Arial Black" charset="0"/>
                <a:cs typeface="Arial Black" charset="0"/>
              </a:defRPr>
            </a:lvl1pPr>
          </a:lstStyle>
          <a:p>
            <a:pPr marL="0" lvl="0"/>
            <a:r>
              <a:rPr lang="en-US"/>
              <a:t>Title for Single-Column (B) Layout</a:t>
            </a:r>
          </a:p>
        </p:txBody>
      </p:sp>
      <p:sp>
        <p:nvSpPr>
          <p:cNvPr id="3" name="Text Placeholder 2">
            <a:extLst>
              <a:ext uri="{FF2B5EF4-FFF2-40B4-BE49-F238E27FC236}">
                <a16:creationId xmlns:a16="http://schemas.microsoft.com/office/drawing/2014/main" id="{BEA590E5-B0BC-F540-8942-A0FB291DEE4F}"/>
              </a:ext>
            </a:extLst>
          </p:cNvPr>
          <p:cNvSpPr>
            <a:spLocks noGrp="1"/>
          </p:cNvSpPr>
          <p:nvPr>
            <p:ph type="body" sz="quarter" idx="10" hasCustomPrompt="1"/>
          </p:nvPr>
        </p:nvSpPr>
        <p:spPr>
          <a:xfrm>
            <a:off x="1239838" y="1469873"/>
            <a:ext cx="9715500" cy="4860591"/>
          </a:xfrm>
        </p:spPr>
        <p:txBody>
          <a:bodyPr/>
          <a:lstStyle>
            <a:lvl1pPr marL="0" marR="0" indent="0" algn="l" defTabSz="685733" rtl="0" eaLnBrk="1" fontAlgn="auto" latinLnBrk="0" hangingPunct="1">
              <a:lnSpc>
                <a:spcPct val="100000"/>
              </a:lnSpc>
              <a:spcBef>
                <a:spcPts val="1800"/>
              </a:spcBef>
              <a:spcAft>
                <a:spcPts val="0"/>
              </a:spcAft>
              <a:buClr>
                <a:schemeClr val="accent1"/>
              </a:buClr>
              <a:buSzPct val="110000"/>
              <a:buFont typeface="Wingdings" charset="2"/>
              <a:buNone/>
              <a:tabLst/>
              <a:defRPr>
                <a:solidFill>
                  <a:schemeClr val="bg1"/>
                </a:solidFill>
              </a:defRPr>
            </a:lvl1pPr>
            <a:lvl2pPr>
              <a:buClr>
                <a:schemeClr val="tx2">
                  <a:lumMod val="40000"/>
                  <a:lumOff val="60000"/>
                </a:schemeClr>
              </a:buClr>
              <a:defRPr>
                <a:solidFill>
                  <a:schemeClr val="bg1"/>
                </a:solidFill>
              </a:defRPr>
            </a:lvl2pPr>
            <a:lvl3pPr>
              <a:buClr>
                <a:schemeClr val="bg1">
                  <a:lumMod val="75000"/>
                </a:schemeClr>
              </a:buClr>
              <a:defRPr>
                <a:solidFill>
                  <a:schemeClr val="bg1"/>
                </a:solidFill>
              </a:defRPr>
            </a:lvl3pPr>
            <a:lvl4pPr>
              <a:buClr>
                <a:schemeClr val="tx2">
                  <a:lumMod val="40000"/>
                  <a:lumOff val="60000"/>
                </a:schemeClr>
              </a:buClr>
              <a:defRPr>
                <a:solidFill>
                  <a:schemeClr val="bg1"/>
                </a:solidFill>
              </a:defRPr>
            </a:lvl4pPr>
            <a:lvl5pPr>
              <a:buClr>
                <a:schemeClr val="bg1">
                  <a:lumMod val="75000"/>
                </a:schemeClr>
              </a:buClr>
              <a:defRPr>
                <a:solidFill>
                  <a:schemeClr val="bg1"/>
                </a:solidFill>
              </a:defRPr>
            </a:lvl5pPr>
          </a:lstStyle>
          <a:p>
            <a:pPr marL="0" marR="0" lvl="0" indent="0" algn="l" defTabSz="685733" rtl="0" eaLnBrk="1" fontAlgn="auto" latinLnBrk="0" hangingPunct="1">
              <a:lnSpc>
                <a:spcPct val="100000"/>
              </a:lnSpc>
              <a:spcBef>
                <a:spcPts val="1800"/>
              </a:spcBef>
              <a:spcAft>
                <a:spcPts val="0"/>
              </a:spcAft>
              <a:buClr>
                <a:schemeClr val="accent1"/>
              </a:buClr>
              <a:buSzPct val="110000"/>
              <a:buFont typeface="Wingdings" charset="2"/>
              <a:buNone/>
              <a:tabLst/>
              <a:defRPr/>
            </a:pPr>
            <a:r>
              <a:rPr lang="en-US"/>
              <a:t>Paragraph/</a:t>
            </a:r>
            <a:r>
              <a:rPr lang="en-US" err="1"/>
              <a:t>unbulleted</a:t>
            </a:r>
            <a:r>
              <a:rPr lang="en-US"/>
              <a:t> text formatting</a:t>
            </a:r>
          </a:p>
          <a:p>
            <a:pPr lvl="1"/>
            <a:r>
              <a:rPr lang="en-US"/>
              <a:t>Click the “Indent More” button (in the Home ribbon, above) for first-level bullets</a:t>
            </a:r>
          </a:p>
          <a:p>
            <a:pPr lvl="2"/>
            <a:r>
              <a:rPr lang="en-US"/>
              <a:t>Double-click the “Indent More” button (above) for second-level bullets</a:t>
            </a:r>
          </a:p>
          <a:p>
            <a:pPr lvl="3"/>
            <a:r>
              <a:rPr lang="en-US"/>
              <a:t>Triple-click the “Indent More” button (above) for third-level bullets</a:t>
            </a:r>
          </a:p>
          <a:p>
            <a:pPr lvl="4"/>
            <a:r>
              <a:rPr lang="en-US"/>
              <a:t>Quadruple-click the “Indent More” button (above) for fourth-level bullets</a:t>
            </a:r>
          </a:p>
        </p:txBody>
      </p:sp>
      <p:sp>
        <p:nvSpPr>
          <p:cNvPr id="4" name="TextBox 3">
            <a:extLst>
              <a:ext uri="{FF2B5EF4-FFF2-40B4-BE49-F238E27FC236}">
                <a16:creationId xmlns:a16="http://schemas.microsoft.com/office/drawing/2014/main" id="{5B31EA4B-58AD-3842-9BEC-4B9FF60E019D}"/>
              </a:ext>
            </a:extLst>
          </p:cNvPr>
          <p:cNvSpPr txBox="1"/>
          <p:nvPr userDrawn="1"/>
        </p:nvSpPr>
        <p:spPr>
          <a:xfrm>
            <a:off x="0" y="6638779"/>
            <a:ext cx="9144000" cy="196208"/>
          </a:xfrm>
          <a:prstGeom prst="rect">
            <a:avLst/>
          </a:prstGeom>
          <a:noFill/>
        </p:spPr>
        <p:txBody>
          <a:bodyPr wrap="square" rtlCol="0">
            <a:spAutoFit/>
          </a:bodyPr>
          <a:lstStyle/>
          <a:p>
            <a:r>
              <a:rPr lang="en-US" sz="675" b="1">
                <a:solidFill>
                  <a:schemeClr val="accent1">
                    <a:lumMod val="60000"/>
                    <a:lumOff val="40000"/>
                  </a:schemeClr>
                </a:solidFill>
                <a:latin typeface="Arial Black" charset="0"/>
                <a:cs typeface="Arial Black" charset="0"/>
              </a:rPr>
              <a:t>IMF</a:t>
            </a:r>
            <a:r>
              <a:rPr lang="en-US" sz="675" b="0">
                <a:solidFill>
                  <a:schemeClr val="accent1">
                    <a:lumMod val="60000"/>
                    <a:lumOff val="40000"/>
                  </a:schemeClr>
                </a:solidFill>
                <a:latin typeface="+mn-lt"/>
                <a:cs typeface="Arial Black" charset="0"/>
              </a:rPr>
              <a:t> | Middle East and Central Asia Department</a:t>
            </a:r>
            <a:endParaRPr lang="en-US" sz="675" b="0">
              <a:solidFill>
                <a:schemeClr val="accent1">
                  <a:lumMod val="60000"/>
                  <a:lumOff val="40000"/>
                </a:schemeClr>
              </a:solidFill>
              <a:latin typeface="+mn-lt"/>
            </a:endParaRPr>
          </a:p>
        </p:txBody>
      </p:sp>
      <p:sp>
        <p:nvSpPr>
          <p:cNvPr id="5" name="TextBox 4">
            <a:extLst>
              <a:ext uri="{FF2B5EF4-FFF2-40B4-BE49-F238E27FC236}">
                <a16:creationId xmlns:a16="http://schemas.microsoft.com/office/drawing/2014/main" id="{E06FD9C8-9F14-B64C-88D7-AFEADAB39B39}"/>
              </a:ext>
            </a:extLst>
          </p:cNvPr>
          <p:cNvSpPr txBox="1"/>
          <p:nvPr userDrawn="1"/>
        </p:nvSpPr>
        <p:spPr>
          <a:xfrm>
            <a:off x="10981592" y="6661864"/>
            <a:ext cx="1210408" cy="207749"/>
          </a:xfrm>
          <a:prstGeom prst="rect">
            <a:avLst/>
          </a:prstGeom>
          <a:noFill/>
        </p:spPr>
        <p:txBody>
          <a:bodyPr wrap="square" rtlCol="0" anchor="b">
            <a:spAutoFit/>
          </a:bodyPr>
          <a:lstStyle/>
          <a:p>
            <a:pPr algn="r"/>
            <a:fld id="{33391695-0C6B-4B4E-A11F-D5E1D321FCD2}" type="slidenum">
              <a:rPr lang="en-US" sz="750" smtClean="0">
                <a:solidFill>
                  <a:schemeClr val="bg1"/>
                </a:solidFill>
              </a:rPr>
              <a:pPr algn="r"/>
              <a:t>‹#›</a:t>
            </a:fld>
            <a:endParaRPr lang="en-US" sz="750">
              <a:solidFill>
                <a:schemeClr val="bg1"/>
              </a:solidFill>
            </a:endParaRPr>
          </a:p>
        </p:txBody>
      </p:sp>
    </p:spTree>
    <p:extLst>
      <p:ext uri="{BB962C8B-B14F-4D97-AF65-F5344CB8AC3E}">
        <p14:creationId xmlns:p14="http://schemas.microsoft.com/office/powerpoint/2010/main" val="3660919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5120">
          <p15:clr>
            <a:srgbClr val="FBAE40"/>
          </p15:clr>
        </p15:guide>
        <p15:guide id="3" pos="1041">
          <p15:clr>
            <a:srgbClr val="FBAE40"/>
          </p15:clr>
        </p15:guide>
        <p15:guide id="4" pos="920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wo-Column (B)">
    <p:bg>
      <p:bgPr>
        <a:solidFill>
          <a:schemeClr val="tx2"/>
        </a:solidFill>
        <a:effectLst/>
      </p:bgPr>
    </p:bg>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1239838" y="491386"/>
            <a:ext cx="9715500" cy="978486"/>
          </a:xfrm>
          <a:prstGeom prst="rect">
            <a:avLst/>
          </a:prstGeom>
        </p:spPr>
        <p:txBody>
          <a:bodyPr vert="horz" lIns="0" tIns="0" rIns="0" bIns="0" rtlCol="0" anchor="ctr">
            <a:normAutofit/>
          </a:bodyPr>
          <a:lstStyle>
            <a:lvl1pPr algn="l">
              <a:defRPr lang="en-US" sz="2100" dirty="0">
                <a:solidFill>
                  <a:schemeClr val="bg1"/>
                </a:solidFill>
                <a:latin typeface="Arial Black" charset="0"/>
                <a:ea typeface="Arial Black" charset="0"/>
                <a:cs typeface="Arial Black" charset="0"/>
              </a:defRPr>
            </a:lvl1pPr>
          </a:lstStyle>
          <a:p>
            <a:pPr marL="0" lvl="0"/>
            <a:r>
              <a:rPr lang="en-US"/>
              <a:t>Title for Two-Column (B) Layout</a:t>
            </a:r>
          </a:p>
        </p:txBody>
      </p:sp>
      <p:sp>
        <p:nvSpPr>
          <p:cNvPr id="3" name="Text Placeholder 2">
            <a:extLst>
              <a:ext uri="{FF2B5EF4-FFF2-40B4-BE49-F238E27FC236}">
                <a16:creationId xmlns:a16="http://schemas.microsoft.com/office/drawing/2014/main" id="{BEA590E5-B0BC-F540-8942-A0FB291DEE4F}"/>
              </a:ext>
            </a:extLst>
          </p:cNvPr>
          <p:cNvSpPr>
            <a:spLocks noGrp="1"/>
          </p:cNvSpPr>
          <p:nvPr>
            <p:ph type="body" sz="quarter" idx="10" hasCustomPrompt="1"/>
          </p:nvPr>
        </p:nvSpPr>
        <p:spPr>
          <a:xfrm>
            <a:off x="1239838" y="1469873"/>
            <a:ext cx="4572000" cy="4860591"/>
          </a:xfrm>
        </p:spPr>
        <p:txBody>
          <a:bodyPr>
            <a:normAutofit/>
          </a:bodyPr>
          <a:lstStyle>
            <a:lvl1pPr>
              <a:spcBef>
                <a:spcPts val="1500"/>
              </a:spcBef>
              <a:defRPr sz="1350">
                <a:solidFill>
                  <a:schemeClr val="bg1"/>
                </a:solidFill>
              </a:defRPr>
            </a:lvl1pPr>
            <a:lvl2pPr>
              <a:buClr>
                <a:schemeClr val="tx2">
                  <a:lumMod val="40000"/>
                  <a:lumOff val="60000"/>
                </a:schemeClr>
              </a:buClr>
              <a:defRPr sz="1350">
                <a:solidFill>
                  <a:schemeClr val="bg1"/>
                </a:solidFill>
              </a:defRPr>
            </a:lvl2pPr>
            <a:lvl3pPr>
              <a:buClr>
                <a:schemeClr val="bg1">
                  <a:lumMod val="75000"/>
                </a:schemeClr>
              </a:buClr>
              <a:defRPr sz="1350">
                <a:solidFill>
                  <a:schemeClr val="bg1"/>
                </a:solidFill>
              </a:defRPr>
            </a:lvl3pPr>
            <a:lvl4pPr>
              <a:buClr>
                <a:schemeClr val="tx2">
                  <a:lumMod val="40000"/>
                  <a:lumOff val="60000"/>
                </a:schemeClr>
              </a:buClr>
              <a:defRPr sz="1350">
                <a:solidFill>
                  <a:schemeClr val="bg1"/>
                </a:solidFill>
              </a:defRPr>
            </a:lvl4pPr>
            <a:lvl5pPr>
              <a:buClr>
                <a:schemeClr val="bg1">
                  <a:lumMod val="75000"/>
                </a:schemeClr>
              </a:buClr>
              <a:defRPr sz="1350">
                <a:solidFill>
                  <a:schemeClr val="bg1"/>
                </a:solidFill>
              </a:defRPr>
            </a:lvl5pPr>
          </a:lstStyle>
          <a:p>
            <a:pPr lvl="0"/>
            <a:r>
              <a:rPr lang="en-US"/>
              <a:t>Paragraph/</a:t>
            </a:r>
            <a:r>
              <a:rPr lang="en-US" err="1"/>
              <a:t>unbulleted</a:t>
            </a:r>
            <a:r>
              <a:rPr lang="en-US"/>
              <a:t> text formatting</a:t>
            </a:r>
          </a:p>
          <a:p>
            <a:pPr lvl="1"/>
            <a:r>
              <a:rPr lang="en-US"/>
              <a:t>Click the “Indent More” button (in the Home ribbon, above) for first-level bullets</a:t>
            </a:r>
          </a:p>
          <a:p>
            <a:pPr lvl="2"/>
            <a:r>
              <a:rPr lang="en-US"/>
              <a:t>Double-click the “Indent More” button (above) for second-level bullets</a:t>
            </a:r>
          </a:p>
          <a:p>
            <a:pPr lvl="3"/>
            <a:r>
              <a:rPr lang="en-US"/>
              <a:t>Triple-click the “Indent More” button (above) for third-level bullets</a:t>
            </a:r>
          </a:p>
          <a:p>
            <a:pPr lvl="4"/>
            <a:r>
              <a:rPr lang="en-US"/>
              <a:t>Quadruple-click the “Indent More” button (above) for fourth-level bullets</a:t>
            </a:r>
          </a:p>
        </p:txBody>
      </p:sp>
      <p:sp>
        <p:nvSpPr>
          <p:cNvPr id="4" name="Text Placeholder 2">
            <a:extLst>
              <a:ext uri="{FF2B5EF4-FFF2-40B4-BE49-F238E27FC236}">
                <a16:creationId xmlns:a16="http://schemas.microsoft.com/office/drawing/2014/main" id="{8673A610-5F4D-8049-8881-F136A3242FF6}"/>
              </a:ext>
            </a:extLst>
          </p:cNvPr>
          <p:cNvSpPr>
            <a:spLocks noGrp="1"/>
          </p:cNvSpPr>
          <p:nvPr>
            <p:ph type="body" sz="quarter" idx="11" hasCustomPrompt="1"/>
          </p:nvPr>
        </p:nvSpPr>
        <p:spPr>
          <a:xfrm>
            <a:off x="6383338" y="1469873"/>
            <a:ext cx="4572000" cy="4860591"/>
          </a:xfrm>
        </p:spPr>
        <p:txBody>
          <a:bodyPr>
            <a:normAutofit/>
          </a:bodyPr>
          <a:lstStyle>
            <a:lvl1pPr>
              <a:spcBef>
                <a:spcPts val="1500"/>
              </a:spcBef>
              <a:defRPr sz="1350">
                <a:solidFill>
                  <a:schemeClr val="bg1"/>
                </a:solidFill>
              </a:defRPr>
            </a:lvl1pPr>
            <a:lvl2pPr>
              <a:buClr>
                <a:schemeClr val="tx2">
                  <a:lumMod val="40000"/>
                  <a:lumOff val="60000"/>
                </a:schemeClr>
              </a:buClr>
              <a:defRPr sz="1350">
                <a:solidFill>
                  <a:schemeClr val="bg1"/>
                </a:solidFill>
              </a:defRPr>
            </a:lvl2pPr>
            <a:lvl3pPr>
              <a:buClr>
                <a:schemeClr val="bg1">
                  <a:lumMod val="75000"/>
                </a:schemeClr>
              </a:buClr>
              <a:defRPr sz="1350">
                <a:solidFill>
                  <a:schemeClr val="bg1"/>
                </a:solidFill>
              </a:defRPr>
            </a:lvl3pPr>
            <a:lvl4pPr>
              <a:buClr>
                <a:schemeClr val="tx2">
                  <a:lumMod val="40000"/>
                  <a:lumOff val="60000"/>
                </a:schemeClr>
              </a:buClr>
              <a:defRPr sz="1350">
                <a:solidFill>
                  <a:schemeClr val="bg1"/>
                </a:solidFill>
              </a:defRPr>
            </a:lvl4pPr>
            <a:lvl5pPr>
              <a:buClr>
                <a:schemeClr val="bg1">
                  <a:lumMod val="75000"/>
                </a:schemeClr>
              </a:buClr>
              <a:defRPr sz="1350">
                <a:solidFill>
                  <a:schemeClr val="bg1"/>
                </a:solidFill>
              </a:defRPr>
            </a:lvl5pPr>
          </a:lstStyle>
          <a:p>
            <a:pPr lvl="0"/>
            <a:r>
              <a:rPr lang="en-US"/>
              <a:t>Paragraph/</a:t>
            </a:r>
            <a:r>
              <a:rPr lang="en-US" err="1"/>
              <a:t>unbulleted</a:t>
            </a:r>
            <a:r>
              <a:rPr lang="en-US"/>
              <a:t> text formatting</a:t>
            </a:r>
          </a:p>
          <a:p>
            <a:pPr lvl="1"/>
            <a:r>
              <a:rPr lang="en-US"/>
              <a:t>Click the “Indent More” button (in the Home ribbon, above) for first-level bullets</a:t>
            </a:r>
          </a:p>
          <a:p>
            <a:pPr lvl="2"/>
            <a:r>
              <a:rPr lang="en-US"/>
              <a:t>Double-click the “Indent More” button (above) for second-level bullets</a:t>
            </a:r>
          </a:p>
          <a:p>
            <a:pPr lvl="3"/>
            <a:r>
              <a:rPr lang="en-US"/>
              <a:t>Triple-click the “Indent More” button (above) for third-level bullets</a:t>
            </a:r>
          </a:p>
          <a:p>
            <a:pPr lvl="4"/>
            <a:r>
              <a:rPr lang="en-US"/>
              <a:t>Quadruple-click the “Indent More” button (above) for fourth-level bullets</a:t>
            </a:r>
          </a:p>
        </p:txBody>
      </p:sp>
      <p:sp>
        <p:nvSpPr>
          <p:cNvPr id="5" name="TextBox 4">
            <a:extLst>
              <a:ext uri="{FF2B5EF4-FFF2-40B4-BE49-F238E27FC236}">
                <a16:creationId xmlns:a16="http://schemas.microsoft.com/office/drawing/2014/main" id="{6DC0B0CE-B013-7641-9551-DA60CF80B4AC}"/>
              </a:ext>
            </a:extLst>
          </p:cNvPr>
          <p:cNvSpPr txBox="1"/>
          <p:nvPr userDrawn="1"/>
        </p:nvSpPr>
        <p:spPr>
          <a:xfrm>
            <a:off x="0" y="6638779"/>
            <a:ext cx="9144000" cy="196208"/>
          </a:xfrm>
          <a:prstGeom prst="rect">
            <a:avLst/>
          </a:prstGeom>
          <a:noFill/>
        </p:spPr>
        <p:txBody>
          <a:bodyPr wrap="square" rtlCol="0">
            <a:spAutoFit/>
          </a:bodyPr>
          <a:lstStyle/>
          <a:p>
            <a:r>
              <a:rPr lang="en-US" sz="675" b="1">
                <a:solidFill>
                  <a:schemeClr val="accent1">
                    <a:lumMod val="60000"/>
                    <a:lumOff val="40000"/>
                  </a:schemeClr>
                </a:solidFill>
                <a:latin typeface="Arial Black" charset="0"/>
                <a:cs typeface="Arial Black" charset="0"/>
              </a:rPr>
              <a:t>IMF</a:t>
            </a:r>
            <a:r>
              <a:rPr lang="en-US" sz="675" b="0">
                <a:solidFill>
                  <a:schemeClr val="accent1">
                    <a:lumMod val="60000"/>
                    <a:lumOff val="40000"/>
                  </a:schemeClr>
                </a:solidFill>
                <a:latin typeface="+mn-lt"/>
                <a:cs typeface="Arial Black" charset="0"/>
              </a:rPr>
              <a:t> | Middle East and Central Asia Department</a:t>
            </a:r>
            <a:endParaRPr lang="en-US" sz="675" b="0">
              <a:solidFill>
                <a:schemeClr val="accent1">
                  <a:lumMod val="60000"/>
                  <a:lumOff val="40000"/>
                </a:schemeClr>
              </a:solidFill>
              <a:latin typeface="+mn-lt"/>
            </a:endParaRPr>
          </a:p>
        </p:txBody>
      </p:sp>
      <p:sp>
        <p:nvSpPr>
          <p:cNvPr id="6" name="TextBox 5">
            <a:extLst>
              <a:ext uri="{FF2B5EF4-FFF2-40B4-BE49-F238E27FC236}">
                <a16:creationId xmlns:a16="http://schemas.microsoft.com/office/drawing/2014/main" id="{77362889-E692-BF4A-B8C8-D6FF23EE4CF0}"/>
              </a:ext>
            </a:extLst>
          </p:cNvPr>
          <p:cNvSpPr txBox="1"/>
          <p:nvPr userDrawn="1"/>
        </p:nvSpPr>
        <p:spPr>
          <a:xfrm>
            <a:off x="10981592" y="6661864"/>
            <a:ext cx="1210408" cy="207749"/>
          </a:xfrm>
          <a:prstGeom prst="rect">
            <a:avLst/>
          </a:prstGeom>
          <a:noFill/>
        </p:spPr>
        <p:txBody>
          <a:bodyPr wrap="square" rtlCol="0" anchor="b">
            <a:spAutoFit/>
          </a:bodyPr>
          <a:lstStyle/>
          <a:p>
            <a:pPr algn="r"/>
            <a:fld id="{33391695-0C6B-4B4E-A11F-D5E1D321FCD2}" type="slidenum">
              <a:rPr lang="en-US" sz="750" smtClean="0">
                <a:solidFill>
                  <a:schemeClr val="bg1"/>
                </a:solidFill>
              </a:rPr>
              <a:pPr algn="r"/>
              <a:t>‹#›</a:t>
            </a:fld>
            <a:endParaRPr lang="en-US" sz="750">
              <a:solidFill>
                <a:schemeClr val="bg1"/>
              </a:solidFill>
            </a:endParaRPr>
          </a:p>
        </p:txBody>
      </p:sp>
      <p:cxnSp>
        <p:nvCxnSpPr>
          <p:cNvPr id="7" name="Straight Connector 6">
            <a:extLst>
              <a:ext uri="{FF2B5EF4-FFF2-40B4-BE49-F238E27FC236}">
                <a16:creationId xmlns:a16="http://schemas.microsoft.com/office/drawing/2014/main" id="{DCB5B26B-2A1F-084E-BAF6-BEA91A8E38A5}"/>
              </a:ext>
            </a:extLst>
          </p:cNvPr>
          <p:cNvCxnSpPr>
            <a:cxnSpLocks/>
          </p:cNvCxnSpPr>
          <p:nvPr userDrawn="1"/>
        </p:nvCxnSpPr>
        <p:spPr>
          <a:xfrm>
            <a:off x="6096000" y="1670538"/>
            <a:ext cx="0" cy="4425462"/>
          </a:xfrm>
          <a:prstGeom prst="line">
            <a:avLst/>
          </a:prstGeom>
          <a:ln w="95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25823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5120">
          <p15:clr>
            <a:srgbClr val="FBAE40"/>
          </p15:clr>
        </p15:guide>
        <p15:guide id="3" pos="1041">
          <p15:clr>
            <a:srgbClr val="FBAE40"/>
          </p15:clr>
        </p15:guide>
        <p15:guide id="4" pos="920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hoto+Text (B)">
    <p:bg>
      <p:bgPr>
        <a:solidFill>
          <a:schemeClr val="tx2"/>
        </a:solidFill>
        <a:effectLst/>
      </p:bgPr>
    </p:bg>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1239838" y="491386"/>
            <a:ext cx="9715500" cy="978486"/>
          </a:xfrm>
          <a:prstGeom prst="rect">
            <a:avLst/>
          </a:prstGeom>
        </p:spPr>
        <p:txBody>
          <a:bodyPr vert="horz" lIns="0" tIns="0" rIns="0" bIns="0" rtlCol="0" anchor="ctr">
            <a:normAutofit/>
          </a:bodyPr>
          <a:lstStyle>
            <a:lvl1pPr algn="l">
              <a:defRPr lang="en-US" sz="2100" dirty="0">
                <a:solidFill>
                  <a:schemeClr val="bg1"/>
                </a:solidFill>
                <a:latin typeface="Arial Black" charset="0"/>
                <a:ea typeface="Arial Black" charset="0"/>
                <a:cs typeface="Arial Black" charset="0"/>
              </a:defRPr>
            </a:lvl1pPr>
          </a:lstStyle>
          <a:p>
            <a:pPr marL="0" lvl="0"/>
            <a:r>
              <a:rPr lang="en-US"/>
              <a:t>Title for </a:t>
            </a:r>
            <a:r>
              <a:rPr lang="en-US" err="1"/>
              <a:t>Photo+Text</a:t>
            </a:r>
            <a:r>
              <a:rPr lang="en-US"/>
              <a:t> (B) Layout</a:t>
            </a:r>
          </a:p>
        </p:txBody>
      </p:sp>
      <p:sp>
        <p:nvSpPr>
          <p:cNvPr id="4" name="Text Placeholder 2">
            <a:extLst>
              <a:ext uri="{FF2B5EF4-FFF2-40B4-BE49-F238E27FC236}">
                <a16:creationId xmlns:a16="http://schemas.microsoft.com/office/drawing/2014/main" id="{8673A610-5F4D-8049-8881-F136A3242FF6}"/>
              </a:ext>
            </a:extLst>
          </p:cNvPr>
          <p:cNvSpPr>
            <a:spLocks noGrp="1"/>
          </p:cNvSpPr>
          <p:nvPr>
            <p:ph type="body" sz="quarter" idx="11" hasCustomPrompt="1"/>
          </p:nvPr>
        </p:nvSpPr>
        <p:spPr>
          <a:xfrm>
            <a:off x="6383338" y="1469873"/>
            <a:ext cx="4572000" cy="4860591"/>
          </a:xfrm>
        </p:spPr>
        <p:txBody>
          <a:bodyPr>
            <a:normAutofit/>
          </a:bodyPr>
          <a:lstStyle>
            <a:lvl1pPr>
              <a:spcBef>
                <a:spcPts val="1500"/>
              </a:spcBef>
              <a:defRPr sz="1350">
                <a:solidFill>
                  <a:schemeClr val="bg1"/>
                </a:solidFill>
              </a:defRPr>
            </a:lvl1pPr>
            <a:lvl2pPr>
              <a:buClr>
                <a:schemeClr val="tx2">
                  <a:lumMod val="40000"/>
                  <a:lumOff val="60000"/>
                </a:schemeClr>
              </a:buClr>
              <a:defRPr sz="1350">
                <a:solidFill>
                  <a:schemeClr val="bg1"/>
                </a:solidFill>
              </a:defRPr>
            </a:lvl2pPr>
            <a:lvl3pPr>
              <a:buClr>
                <a:schemeClr val="bg1">
                  <a:lumMod val="75000"/>
                </a:schemeClr>
              </a:buClr>
              <a:defRPr sz="1350">
                <a:solidFill>
                  <a:schemeClr val="bg1"/>
                </a:solidFill>
              </a:defRPr>
            </a:lvl3pPr>
            <a:lvl4pPr>
              <a:buClr>
                <a:schemeClr val="tx2">
                  <a:lumMod val="40000"/>
                  <a:lumOff val="60000"/>
                </a:schemeClr>
              </a:buClr>
              <a:defRPr sz="1350">
                <a:solidFill>
                  <a:schemeClr val="bg1"/>
                </a:solidFill>
              </a:defRPr>
            </a:lvl4pPr>
            <a:lvl5pPr>
              <a:buClr>
                <a:schemeClr val="bg1">
                  <a:lumMod val="75000"/>
                </a:schemeClr>
              </a:buClr>
              <a:defRPr sz="1350">
                <a:solidFill>
                  <a:schemeClr val="bg1"/>
                </a:solidFill>
              </a:defRPr>
            </a:lvl5pPr>
          </a:lstStyle>
          <a:p>
            <a:pPr lvl="0"/>
            <a:r>
              <a:rPr lang="en-US"/>
              <a:t>Paragraph/</a:t>
            </a:r>
            <a:r>
              <a:rPr lang="en-US" err="1"/>
              <a:t>unbulleted</a:t>
            </a:r>
            <a:r>
              <a:rPr lang="en-US"/>
              <a:t> text formatting</a:t>
            </a:r>
          </a:p>
          <a:p>
            <a:pPr lvl="1"/>
            <a:r>
              <a:rPr lang="en-US"/>
              <a:t>Click the “Indent More” button (in the Home ribbon, above) for first-level bullets</a:t>
            </a:r>
          </a:p>
          <a:p>
            <a:pPr lvl="2"/>
            <a:r>
              <a:rPr lang="en-US"/>
              <a:t>Double-click the “Indent More” button (above) for second-level bullets</a:t>
            </a:r>
          </a:p>
          <a:p>
            <a:pPr lvl="3"/>
            <a:r>
              <a:rPr lang="en-US"/>
              <a:t>Triple-click the “Indent More” button (above) for third-level bullets</a:t>
            </a:r>
          </a:p>
          <a:p>
            <a:pPr lvl="4"/>
            <a:r>
              <a:rPr lang="en-US"/>
              <a:t>Quadruple-click the “Indent More” button (above) for fourth-level bullets</a:t>
            </a:r>
          </a:p>
        </p:txBody>
      </p:sp>
      <p:sp>
        <p:nvSpPr>
          <p:cNvPr id="5" name="TextBox 4">
            <a:extLst>
              <a:ext uri="{FF2B5EF4-FFF2-40B4-BE49-F238E27FC236}">
                <a16:creationId xmlns:a16="http://schemas.microsoft.com/office/drawing/2014/main" id="{6DC0B0CE-B013-7641-9551-DA60CF80B4AC}"/>
              </a:ext>
            </a:extLst>
          </p:cNvPr>
          <p:cNvSpPr txBox="1"/>
          <p:nvPr userDrawn="1"/>
        </p:nvSpPr>
        <p:spPr>
          <a:xfrm>
            <a:off x="0" y="6638779"/>
            <a:ext cx="9144000" cy="196208"/>
          </a:xfrm>
          <a:prstGeom prst="rect">
            <a:avLst/>
          </a:prstGeom>
          <a:noFill/>
        </p:spPr>
        <p:txBody>
          <a:bodyPr wrap="square" rtlCol="0">
            <a:spAutoFit/>
          </a:bodyPr>
          <a:lstStyle/>
          <a:p>
            <a:r>
              <a:rPr lang="en-US" sz="675" b="1">
                <a:solidFill>
                  <a:schemeClr val="accent1">
                    <a:lumMod val="60000"/>
                    <a:lumOff val="40000"/>
                  </a:schemeClr>
                </a:solidFill>
                <a:latin typeface="Arial Black" charset="0"/>
                <a:cs typeface="Arial Black" charset="0"/>
              </a:rPr>
              <a:t>IMF</a:t>
            </a:r>
            <a:r>
              <a:rPr lang="en-US" sz="675" b="0">
                <a:solidFill>
                  <a:schemeClr val="accent1">
                    <a:lumMod val="60000"/>
                    <a:lumOff val="40000"/>
                  </a:schemeClr>
                </a:solidFill>
                <a:latin typeface="+mn-lt"/>
                <a:cs typeface="Arial Black" charset="0"/>
              </a:rPr>
              <a:t> | Middle East and Central Asia Department</a:t>
            </a:r>
            <a:endParaRPr lang="en-US" sz="675" b="0">
              <a:solidFill>
                <a:schemeClr val="accent1">
                  <a:lumMod val="60000"/>
                  <a:lumOff val="40000"/>
                </a:schemeClr>
              </a:solidFill>
              <a:latin typeface="+mn-lt"/>
            </a:endParaRPr>
          </a:p>
        </p:txBody>
      </p:sp>
      <p:sp>
        <p:nvSpPr>
          <p:cNvPr id="6" name="TextBox 5">
            <a:extLst>
              <a:ext uri="{FF2B5EF4-FFF2-40B4-BE49-F238E27FC236}">
                <a16:creationId xmlns:a16="http://schemas.microsoft.com/office/drawing/2014/main" id="{77362889-E692-BF4A-B8C8-D6FF23EE4CF0}"/>
              </a:ext>
            </a:extLst>
          </p:cNvPr>
          <p:cNvSpPr txBox="1"/>
          <p:nvPr userDrawn="1"/>
        </p:nvSpPr>
        <p:spPr>
          <a:xfrm>
            <a:off x="10981592" y="6661864"/>
            <a:ext cx="1210408" cy="207749"/>
          </a:xfrm>
          <a:prstGeom prst="rect">
            <a:avLst/>
          </a:prstGeom>
          <a:noFill/>
        </p:spPr>
        <p:txBody>
          <a:bodyPr wrap="square" rtlCol="0" anchor="b">
            <a:spAutoFit/>
          </a:bodyPr>
          <a:lstStyle/>
          <a:p>
            <a:pPr algn="r"/>
            <a:fld id="{33391695-0C6B-4B4E-A11F-D5E1D321FCD2}" type="slidenum">
              <a:rPr lang="en-US" sz="750" smtClean="0">
                <a:solidFill>
                  <a:schemeClr val="bg1"/>
                </a:solidFill>
              </a:rPr>
              <a:pPr algn="r"/>
              <a:t>‹#›</a:t>
            </a:fld>
            <a:endParaRPr lang="en-US" sz="750">
              <a:solidFill>
                <a:schemeClr val="bg1"/>
              </a:solidFill>
            </a:endParaRPr>
          </a:p>
        </p:txBody>
      </p:sp>
      <p:sp>
        <p:nvSpPr>
          <p:cNvPr id="9" name="Picture Placeholder 4">
            <a:extLst>
              <a:ext uri="{FF2B5EF4-FFF2-40B4-BE49-F238E27FC236}">
                <a16:creationId xmlns:a16="http://schemas.microsoft.com/office/drawing/2014/main" id="{ADC7D600-7783-1F4F-AD62-06B784E129FD}"/>
              </a:ext>
            </a:extLst>
          </p:cNvPr>
          <p:cNvSpPr>
            <a:spLocks noGrp="1"/>
          </p:cNvSpPr>
          <p:nvPr>
            <p:ph type="pic" sz="quarter" idx="13" hasCustomPrompt="1"/>
          </p:nvPr>
        </p:nvSpPr>
        <p:spPr>
          <a:xfrm>
            <a:off x="1239838" y="1672046"/>
            <a:ext cx="4855464" cy="4480560"/>
          </a:xfrm>
          <a:solidFill>
            <a:schemeClr val="tx2">
              <a:lumMod val="50000"/>
            </a:schemeClr>
          </a:solidFill>
        </p:spPr>
        <p:txBody>
          <a:bodyPr lIns="365760" tIns="365760" rIns="365760" bIns="1828800" anchor="b">
            <a:normAutofit/>
          </a:bodyPr>
          <a:lstStyle>
            <a:lvl1pPr marL="0" indent="0" algn="ctr">
              <a:buNone/>
              <a:defRPr sz="1200" i="1">
                <a:solidFill>
                  <a:schemeClr val="tx2"/>
                </a:solidFill>
              </a:defRPr>
            </a:lvl1pPr>
          </a:lstStyle>
          <a:p>
            <a:r>
              <a:rPr lang="en-US"/>
              <a:t>Click icon to insert a photo.</a:t>
            </a:r>
          </a:p>
        </p:txBody>
      </p:sp>
      <p:sp>
        <p:nvSpPr>
          <p:cNvPr id="10" name="Text Placeholder 4">
            <a:extLst>
              <a:ext uri="{FF2B5EF4-FFF2-40B4-BE49-F238E27FC236}">
                <a16:creationId xmlns:a16="http://schemas.microsoft.com/office/drawing/2014/main" id="{A3893C67-9BAE-6946-9896-78E2472B03D8}"/>
              </a:ext>
            </a:extLst>
          </p:cNvPr>
          <p:cNvSpPr>
            <a:spLocks noGrp="1"/>
          </p:cNvSpPr>
          <p:nvPr>
            <p:ph type="body" sz="quarter" idx="14" hasCustomPrompt="1"/>
          </p:nvPr>
        </p:nvSpPr>
        <p:spPr>
          <a:xfrm>
            <a:off x="1239838" y="5891766"/>
            <a:ext cx="4855464" cy="260840"/>
          </a:xfrm>
        </p:spPr>
        <p:txBody>
          <a:bodyPr lIns="45720" tIns="45720" rIns="45720" bIns="45720" anchor="b">
            <a:noAutofit/>
          </a:bodyPr>
          <a:lstStyle>
            <a:lvl1pPr>
              <a:defRPr sz="675">
                <a:solidFill>
                  <a:schemeClr val="bg1"/>
                </a:solidFill>
              </a:defRPr>
            </a:lvl1pPr>
            <a:lvl2pPr>
              <a:defRPr sz="750">
                <a:solidFill>
                  <a:schemeClr val="bg1"/>
                </a:solidFill>
              </a:defRPr>
            </a:lvl2pPr>
            <a:lvl3pPr>
              <a:defRPr sz="750">
                <a:solidFill>
                  <a:schemeClr val="bg1"/>
                </a:solidFill>
              </a:defRPr>
            </a:lvl3pPr>
            <a:lvl4pPr>
              <a:defRPr sz="750">
                <a:solidFill>
                  <a:schemeClr val="bg1"/>
                </a:solidFill>
              </a:defRPr>
            </a:lvl4pPr>
            <a:lvl5pPr>
              <a:defRPr sz="750">
                <a:solidFill>
                  <a:schemeClr val="bg1"/>
                </a:solidFill>
              </a:defRPr>
            </a:lvl5pPr>
          </a:lstStyle>
          <a:p>
            <a:pPr lvl="0"/>
            <a:r>
              <a:rPr lang="en-US"/>
              <a:t>Click here to insert photo credit/copyright information</a:t>
            </a:r>
          </a:p>
        </p:txBody>
      </p:sp>
    </p:spTree>
    <p:extLst>
      <p:ext uri="{BB962C8B-B14F-4D97-AF65-F5344CB8AC3E}">
        <p14:creationId xmlns:p14="http://schemas.microsoft.com/office/powerpoint/2010/main" val="62432683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5120">
          <p15:clr>
            <a:srgbClr val="FBAE40"/>
          </p15:clr>
        </p15:guide>
        <p15:guide id="3" pos="1041">
          <p15:clr>
            <a:srgbClr val="FBAE40"/>
          </p15:clr>
        </p15:guide>
        <p15:guide id="4" pos="921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hoto+Photo (B)">
    <p:bg>
      <p:bgPr>
        <a:solidFill>
          <a:schemeClr val="tx2"/>
        </a:solidFill>
        <a:effectLst/>
      </p:bgPr>
    </p:bg>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1239838" y="491386"/>
            <a:ext cx="9715500" cy="978486"/>
          </a:xfrm>
          <a:prstGeom prst="rect">
            <a:avLst/>
          </a:prstGeom>
        </p:spPr>
        <p:txBody>
          <a:bodyPr vert="horz" lIns="0" tIns="0" rIns="0" bIns="0" rtlCol="0" anchor="ctr">
            <a:normAutofit/>
          </a:bodyPr>
          <a:lstStyle>
            <a:lvl1pPr algn="l">
              <a:defRPr lang="en-US" sz="2100" dirty="0">
                <a:solidFill>
                  <a:schemeClr val="bg1"/>
                </a:solidFill>
                <a:latin typeface="Arial Black" charset="0"/>
                <a:ea typeface="Arial Black" charset="0"/>
                <a:cs typeface="Arial Black" charset="0"/>
              </a:defRPr>
            </a:lvl1pPr>
          </a:lstStyle>
          <a:p>
            <a:pPr marL="0" lvl="0"/>
            <a:r>
              <a:rPr lang="en-US"/>
              <a:t>Title for </a:t>
            </a:r>
            <a:r>
              <a:rPr lang="en-US" err="1"/>
              <a:t>Photo+Photo</a:t>
            </a:r>
            <a:r>
              <a:rPr lang="en-US"/>
              <a:t> (B) Layout</a:t>
            </a:r>
          </a:p>
        </p:txBody>
      </p:sp>
      <p:sp>
        <p:nvSpPr>
          <p:cNvPr id="6" name="Picture Placeholder 4">
            <a:extLst>
              <a:ext uri="{FF2B5EF4-FFF2-40B4-BE49-F238E27FC236}">
                <a16:creationId xmlns:a16="http://schemas.microsoft.com/office/drawing/2014/main" id="{68106178-1013-D249-8751-3EA29B2109C8}"/>
              </a:ext>
            </a:extLst>
          </p:cNvPr>
          <p:cNvSpPr>
            <a:spLocks noGrp="1"/>
          </p:cNvSpPr>
          <p:nvPr>
            <p:ph type="pic" sz="quarter" idx="12" hasCustomPrompt="1"/>
          </p:nvPr>
        </p:nvSpPr>
        <p:spPr>
          <a:xfrm>
            <a:off x="0" y="1469871"/>
            <a:ext cx="6096000" cy="4251960"/>
          </a:xfrm>
          <a:solidFill>
            <a:schemeClr val="tx2">
              <a:lumMod val="50000"/>
            </a:schemeClr>
          </a:solidFill>
        </p:spPr>
        <p:txBody>
          <a:bodyPr lIns="365760" tIns="365760" rIns="365760" bIns="1828800" anchor="b">
            <a:normAutofit/>
          </a:bodyPr>
          <a:lstStyle>
            <a:lvl1pPr marL="0" indent="0" algn="ctr">
              <a:buNone/>
              <a:defRPr sz="1200" i="1">
                <a:solidFill>
                  <a:schemeClr val="tx2"/>
                </a:solidFill>
              </a:defRPr>
            </a:lvl1pPr>
          </a:lstStyle>
          <a:p>
            <a:r>
              <a:rPr lang="en-US"/>
              <a:t>Click icon to insert a photo.</a:t>
            </a:r>
          </a:p>
        </p:txBody>
      </p:sp>
      <p:sp>
        <p:nvSpPr>
          <p:cNvPr id="7" name="Text Placeholder 4">
            <a:extLst>
              <a:ext uri="{FF2B5EF4-FFF2-40B4-BE49-F238E27FC236}">
                <a16:creationId xmlns:a16="http://schemas.microsoft.com/office/drawing/2014/main" id="{CDAF09BB-AD0B-2041-83F2-50D0A4E8600C}"/>
              </a:ext>
            </a:extLst>
          </p:cNvPr>
          <p:cNvSpPr>
            <a:spLocks noGrp="1"/>
          </p:cNvSpPr>
          <p:nvPr>
            <p:ph type="body" sz="quarter" idx="13" hasCustomPrompt="1"/>
          </p:nvPr>
        </p:nvSpPr>
        <p:spPr>
          <a:xfrm>
            <a:off x="1" y="5460991"/>
            <a:ext cx="6096000" cy="260840"/>
          </a:xfrm>
        </p:spPr>
        <p:txBody>
          <a:bodyPr lIns="45720" tIns="45720" rIns="45720" bIns="45720" anchor="b">
            <a:noAutofit/>
          </a:bodyPr>
          <a:lstStyle>
            <a:lvl1pPr>
              <a:defRPr sz="675">
                <a:solidFill>
                  <a:schemeClr val="bg1"/>
                </a:solidFill>
              </a:defRPr>
            </a:lvl1pPr>
            <a:lvl2pPr>
              <a:defRPr sz="750">
                <a:solidFill>
                  <a:schemeClr val="bg1"/>
                </a:solidFill>
              </a:defRPr>
            </a:lvl2pPr>
            <a:lvl3pPr>
              <a:defRPr sz="750">
                <a:solidFill>
                  <a:schemeClr val="bg1"/>
                </a:solidFill>
              </a:defRPr>
            </a:lvl3pPr>
            <a:lvl4pPr>
              <a:defRPr sz="750">
                <a:solidFill>
                  <a:schemeClr val="bg1"/>
                </a:solidFill>
              </a:defRPr>
            </a:lvl4pPr>
            <a:lvl5pPr>
              <a:defRPr sz="750">
                <a:solidFill>
                  <a:schemeClr val="bg1"/>
                </a:solidFill>
              </a:defRPr>
            </a:lvl5pPr>
          </a:lstStyle>
          <a:p>
            <a:pPr lvl="0"/>
            <a:r>
              <a:rPr lang="en-US"/>
              <a:t>Click here to insert photo credit/copyright information</a:t>
            </a:r>
          </a:p>
        </p:txBody>
      </p:sp>
      <p:sp>
        <p:nvSpPr>
          <p:cNvPr id="8" name="Picture Placeholder 4">
            <a:extLst>
              <a:ext uri="{FF2B5EF4-FFF2-40B4-BE49-F238E27FC236}">
                <a16:creationId xmlns:a16="http://schemas.microsoft.com/office/drawing/2014/main" id="{57E259A3-746A-2044-822B-3F7D859E7F10}"/>
              </a:ext>
            </a:extLst>
          </p:cNvPr>
          <p:cNvSpPr>
            <a:spLocks noGrp="1"/>
          </p:cNvSpPr>
          <p:nvPr>
            <p:ph type="pic" sz="quarter" idx="14" hasCustomPrompt="1"/>
          </p:nvPr>
        </p:nvSpPr>
        <p:spPr>
          <a:xfrm>
            <a:off x="6093438" y="1469871"/>
            <a:ext cx="6096000" cy="4251960"/>
          </a:xfrm>
          <a:solidFill>
            <a:schemeClr val="tx2">
              <a:lumMod val="50000"/>
            </a:schemeClr>
          </a:solidFill>
        </p:spPr>
        <p:txBody>
          <a:bodyPr lIns="365760" tIns="365760" rIns="365760" bIns="1828800" anchor="b">
            <a:normAutofit/>
          </a:bodyPr>
          <a:lstStyle>
            <a:lvl1pPr marL="0" indent="0" algn="ctr">
              <a:buNone/>
              <a:defRPr sz="1200" i="1">
                <a:solidFill>
                  <a:schemeClr val="tx2"/>
                </a:solidFill>
              </a:defRPr>
            </a:lvl1pPr>
          </a:lstStyle>
          <a:p>
            <a:r>
              <a:rPr lang="en-US"/>
              <a:t>Click icon to insert a photo.</a:t>
            </a:r>
          </a:p>
        </p:txBody>
      </p:sp>
      <p:sp>
        <p:nvSpPr>
          <p:cNvPr id="9" name="Text Placeholder 4">
            <a:extLst>
              <a:ext uri="{FF2B5EF4-FFF2-40B4-BE49-F238E27FC236}">
                <a16:creationId xmlns:a16="http://schemas.microsoft.com/office/drawing/2014/main" id="{E3F54B41-918E-644B-B610-DDE8277FB261}"/>
              </a:ext>
            </a:extLst>
          </p:cNvPr>
          <p:cNvSpPr>
            <a:spLocks noGrp="1"/>
          </p:cNvSpPr>
          <p:nvPr>
            <p:ph type="body" sz="quarter" idx="15" hasCustomPrompt="1"/>
          </p:nvPr>
        </p:nvSpPr>
        <p:spPr>
          <a:xfrm>
            <a:off x="6093440" y="5460991"/>
            <a:ext cx="6096000" cy="260840"/>
          </a:xfrm>
        </p:spPr>
        <p:txBody>
          <a:bodyPr lIns="45720" tIns="45720" rIns="45720" bIns="45720" anchor="b">
            <a:noAutofit/>
          </a:bodyPr>
          <a:lstStyle>
            <a:lvl1pPr>
              <a:defRPr sz="675">
                <a:solidFill>
                  <a:schemeClr val="bg1"/>
                </a:solidFill>
              </a:defRPr>
            </a:lvl1pPr>
            <a:lvl2pPr>
              <a:defRPr sz="750">
                <a:solidFill>
                  <a:schemeClr val="bg1"/>
                </a:solidFill>
              </a:defRPr>
            </a:lvl2pPr>
            <a:lvl3pPr>
              <a:defRPr sz="750">
                <a:solidFill>
                  <a:schemeClr val="bg1"/>
                </a:solidFill>
              </a:defRPr>
            </a:lvl3pPr>
            <a:lvl4pPr>
              <a:defRPr sz="750">
                <a:solidFill>
                  <a:schemeClr val="bg1"/>
                </a:solidFill>
              </a:defRPr>
            </a:lvl4pPr>
            <a:lvl5pPr>
              <a:defRPr sz="750">
                <a:solidFill>
                  <a:schemeClr val="bg1"/>
                </a:solidFill>
              </a:defRPr>
            </a:lvl5pPr>
          </a:lstStyle>
          <a:p>
            <a:pPr lvl="0"/>
            <a:r>
              <a:rPr lang="en-US"/>
              <a:t>Click here to insert photo credit/copyright information</a:t>
            </a:r>
          </a:p>
        </p:txBody>
      </p:sp>
      <p:sp>
        <p:nvSpPr>
          <p:cNvPr id="10" name="TextBox 9">
            <a:extLst>
              <a:ext uri="{FF2B5EF4-FFF2-40B4-BE49-F238E27FC236}">
                <a16:creationId xmlns:a16="http://schemas.microsoft.com/office/drawing/2014/main" id="{8E8A7720-BFE2-8541-8CCE-E6CF2AEB21D5}"/>
              </a:ext>
            </a:extLst>
          </p:cNvPr>
          <p:cNvSpPr txBox="1"/>
          <p:nvPr userDrawn="1"/>
        </p:nvSpPr>
        <p:spPr>
          <a:xfrm>
            <a:off x="0" y="6638779"/>
            <a:ext cx="9144000" cy="196208"/>
          </a:xfrm>
          <a:prstGeom prst="rect">
            <a:avLst/>
          </a:prstGeom>
          <a:noFill/>
        </p:spPr>
        <p:txBody>
          <a:bodyPr wrap="square" rtlCol="0">
            <a:spAutoFit/>
          </a:bodyPr>
          <a:lstStyle/>
          <a:p>
            <a:r>
              <a:rPr lang="en-US" sz="675" b="1">
                <a:solidFill>
                  <a:schemeClr val="accent1">
                    <a:lumMod val="60000"/>
                    <a:lumOff val="40000"/>
                  </a:schemeClr>
                </a:solidFill>
                <a:latin typeface="Arial Black" charset="0"/>
                <a:cs typeface="Arial Black" charset="0"/>
              </a:rPr>
              <a:t>IMF</a:t>
            </a:r>
            <a:r>
              <a:rPr lang="en-US" sz="675" b="0">
                <a:solidFill>
                  <a:schemeClr val="accent1">
                    <a:lumMod val="60000"/>
                    <a:lumOff val="40000"/>
                  </a:schemeClr>
                </a:solidFill>
                <a:latin typeface="+mn-lt"/>
                <a:cs typeface="Arial Black" charset="0"/>
              </a:rPr>
              <a:t> | Middle East and Central Asia Department</a:t>
            </a:r>
            <a:endParaRPr lang="en-US" sz="675" b="0">
              <a:solidFill>
                <a:schemeClr val="accent1">
                  <a:lumMod val="60000"/>
                  <a:lumOff val="40000"/>
                </a:schemeClr>
              </a:solidFill>
              <a:latin typeface="+mn-lt"/>
            </a:endParaRPr>
          </a:p>
        </p:txBody>
      </p:sp>
      <p:sp>
        <p:nvSpPr>
          <p:cNvPr id="11" name="TextBox 10">
            <a:extLst>
              <a:ext uri="{FF2B5EF4-FFF2-40B4-BE49-F238E27FC236}">
                <a16:creationId xmlns:a16="http://schemas.microsoft.com/office/drawing/2014/main" id="{DF7CAC3A-914C-D94C-9254-C253E5803F2C}"/>
              </a:ext>
            </a:extLst>
          </p:cNvPr>
          <p:cNvSpPr txBox="1"/>
          <p:nvPr userDrawn="1"/>
        </p:nvSpPr>
        <p:spPr>
          <a:xfrm>
            <a:off x="10981592" y="6661864"/>
            <a:ext cx="1210408" cy="207749"/>
          </a:xfrm>
          <a:prstGeom prst="rect">
            <a:avLst/>
          </a:prstGeom>
          <a:noFill/>
        </p:spPr>
        <p:txBody>
          <a:bodyPr wrap="square" rtlCol="0" anchor="b">
            <a:spAutoFit/>
          </a:bodyPr>
          <a:lstStyle/>
          <a:p>
            <a:pPr algn="r"/>
            <a:fld id="{33391695-0C6B-4B4E-A11F-D5E1D321FCD2}" type="slidenum">
              <a:rPr lang="en-US" sz="750" smtClean="0">
                <a:solidFill>
                  <a:schemeClr val="bg1"/>
                </a:solidFill>
              </a:rPr>
              <a:pPr algn="r"/>
              <a:t>‹#›</a:t>
            </a:fld>
            <a:endParaRPr lang="en-US" sz="750">
              <a:solidFill>
                <a:schemeClr val="bg1"/>
              </a:solidFill>
            </a:endParaRPr>
          </a:p>
        </p:txBody>
      </p:sp>
    </p:spTree>
    <p:extLst>
      <p:ext uri="{BB962C8B-B14F-4D97-AF65-F5344CB8AC3E}">
        <p14:creationId xmlns:p14="http://schemas.microsoft.com/office/powerpoint/2010/main" val="3121752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extLst>
    <p:ext uri="{DCECCB84-F9BA-43D5-87BE-67443E8EF086}">
      <p15:sldGuideLst xmlns:p15="http://schemas.microsoft.com/office/powerpoint/2012/main">
        <p15:guide id="1" orient="horz" pos="2160">
          <p15:clr>
            <a:srgbClr val="FBAE40"/>
          </p15:clr>
        </p15:guide>
        <p15:guide id="2" pos="5120">
          <p15:clr>
            <a:srgbClr val="FBAE40"/>
          </p15:clr>
        </p15:guide>
        <p15:guide id="3" pos="1041">
          <p15:clr>
            <a:srgbClr val="FBAE40"/>
          </p15:clr>
        </p15:guide>
        <p15:guide id="4" pos="920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resentation 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E35A615-44B8-AC4C-BDEB-B9D50F7261D9}"/>
              </a:ext>
            </a:extLst>
          </p:cNvPr>
          <p:cNvSpPr/>
          <p:nvPr userDrawn="1"/>
        </p:nvSpPr>
        <p:spPr>
          <a:xfrm>
            <a:off x="11938960" y="-2"/>
            <a:ext cx="253041" cy="68580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5"/>
          </a:p>
        </p:txBody>
      </p:sp>
      <p:sp>
        <p:nvSpPr>
          <p:cNvPr id="2" name="Title 1"/>
          <p:cNvSpPr>
            <a:spLocks noGrp="1"/>
          </p:cNvSpPr>
          <p:nvPr>
            <p:ph type="ctrTitle" hasCustomPrompt="1"/>
          </p:nvPr>
        </p:nvSpPr>
        <p:spPr>
          <a:xfrm>
            <a:off x="5741048" y="1940931"/>
            <a:ext cx="5515285" cy="2239337"/>
          </a:xfrm>
        </p:spPr>
        <p:txBody>
          <a:bodyPr lIns="0" tIns="0" rIns="0" bIns="45720" anchor="b" anchorCtr="0">
            <a:normAutofit/>
          </a:bodyPr>
          <a:lstStyle>
            <a:lvl1pPr algn="l">
              <a:lnSpc>
                <a:spcPct val="95000"/>
              </a:lnSpc>
              <a:defRPr sz="3000" b="0" i="0">
                <a:solidFill>
                  <a:schemeClr val="tx2"/>
                </a:solidFill>
                <a:latin typeface="Arial Black" panose="020B0604020202020204" pitchFamily="34" charset="0"/>
                <a:cs typeface="Arial Black" panose="020B0604020202020204" pitchFamily="34" charset="0"/>
              </a:defRPr>
            </a:lvl1pPr>
          </a:lstStyle>
          <a:p>
            <a:r>
              <a:rPr lang="en-US"/>
              <a:t>Presentation Title up to three lines in length</a:t>
            </a:r>
          </a:p>
        </p:txBody>
      </p:sp>
      <p:sp>
        <p:nvSpPr>
          <p:cNvPr id="3" name="Subtitle 2"/>
          <p:cNvSpPr>
            <a:spLocks noGrp="1"/>
          </p:cNvSpPr>
          <p:nvPr>
            <p:ph type="subTitle" idx="1" hasCustomPrompt="1"/>
          </p:nvPr>
        </p:nvSpPr>
        <p:spPr>
          <a:xfrm>
            <a:off x="5741048" y="4180268"/>
            <a:ext cx="5515285" cy="465240"/>
          </a:xfrm>
        </p:spPr>
        <p:txBody>
          <a:bodyPr lIns="0" tIns="91440" rIns="0" bIns="0"/>
          <a:lstStyle>
            <a:lvl1pPr marL="0" indent="0" algn="l">
              <a:buNone/>
              <a:defRPr b="1" cap="all" baseline="0">
                <a:solidFill>
                  <a:schemeClr val="tx2"/>
                </a:solidFill>
              </a:defRPr>
            </a:lvl1pPr>
            <a:lvl2pPr marL="342866" indent="0" algn="ctr">
              <a:buNone/>
              <a:defRPr>
                <a:solidFill>
                  <a:schemeClr val="tx1">
                    <a:tint val="75000"/>
                  </a:schemeClr>
                </a:solidFill>
              </a:defRPr>
            </a:lvl2pPr>
            <a:lvl3pPr marL="685733" indent="0" algn="ctr">
              <a:buNone/>
              <a:defRPr>
                <a:solidFill>
                  <a:schemeClr val="tx1">
                    <a:tint val="75000"/>
                  </a:schemeClr>
                </a:solidFill>
              </a:defRPr>
            </a:lvl3pPr>
            <a:lvl4pPr marL="1028599" indent="0" algn="ctr">
              <a:buNone/>
              <a:defRPr>
                <a:solidFill>
                  <a:schemeClr val="tx1">
                    <a:tint val="75000"/>
                  </a:schemeClr>
                </a:solidFill>
              </a:defRPr>
            </a:lvl4pPr>
            <a:lvl5pPr marL="1371465" indent="0" algn="ctr">
              <a:buNone/>
              <a:defRPr>
                <a:solidFill>
                  <a:schemeClr val="tx1">
                    <a:tint val="75000"/>
                  </a:schemeClr>
                </a:solidFill>
              </a:defRPr>
            </a:lvl5pPr>
            <a:lvl6pPr marL="1714331" indent="0" algn="ctr">
              <a:buNone/>
              <a:defRPr>
                <a:solidFill>
                  <a:schemeClr val="tx1">
                    <a:tint val="75000"/>
                  </a:schemeClr>
                </a:solidFill>
              </a:defRPr>
            </a:lvl6pPr>
            <a:lvl7pPr marL="2057197" indent="0" algn="ctr">
              <a:buNone/>
              <a:defRPr>
                <a:solidFill>
                  <a:schemeClr val="tx1">
                    <a:tint val="75000"/>
                  </a:schemeClr>
                </a:solidFill>
              </a:defRPr>
            </a:lvl7pPr>
            <a:lvl8pPr marL="2400065" indent="0" algn="ctr">
              <a:buNone/>
              <a:defRPr>
                <a:solidFill>
                  <a:schemeClr val="tx1">
                    <a:tint val="75000"/>
                  </a:schemeClr>
                </a:solidFill>
              </a:defRPr>
            </a:lvl8pPr>
            <a:lvl9pPr marL="2742931" indent="0" algn="ctr">
              <a:buNone/>
              <a:defRPr>
                <a:solidFill>
                  <a:schemeClr val="tx1">
                    <a:tint val="75000"/>
                  </a:schemeClr>
                </a:solidFill>
              </a:defRPr>
            </a:lvl9pPr>
          </a:lstStyle>
          <a:p>
            <a:r>
              <a:rPr lang="en-US"/>
              <a:t>Month </a:t>
            </a:r>
            <a:r>
              <a:rPr lang="en-US" err="1"/>
              <a:t>dd</a:t>
            </a:r>
            <a:r>
              <a:rPr lang="en-US"/>
              <a:t>, </a:t>
            </a:r>
            <a:r>
              <a:rPr lang="en-US" err="1"/>
              <a:t>yyyy</a:t>
            </a:r>
            <a:endParaRPr lang="en-US"/>
          </a:p>
        </p:txBody>
      </p:sp>
      <p:sp>
        <p:nvSpPr>
          <p:cNvPr id="12" name="Text Placeholder 11">
            <a:extLst>
              <a:ext uri="{FF2B5EF4-FFF2-40B4-BE49-F238E27FC236}">
                <a16:creationId xmlns:a16="http://schemas.microsoft.com/office/drawing/2014/main" id="{FF8FC6B8-AF18-8A44-98A9-C2E79C685356}"/>
              </a:ext>
            </a:extLst>
          </p:cNvPr>
          <p:cNvSpPr>
            <a:spLocks noGrp="1"/>
          </p:cNvSpPr>
          <p:nvPr>
            <p:ph type="body" sz="quarter" idx="10" hasCustomPrompt="1"/>
          </p:nvPr>
        </p:nvSpPr>
        <p:spPr>
          <a:xfrm>
            <a:off x="5741048" y="4879731"/>
            <a:ext cx="5515285" cy="1213338"/>
          </a:xfrm>
        </p:spPr>
        <p:txBody>
          <a:bodyPr lIns="0" tIns="0" rIns="0" bIns="0" anchor="b" anchorCtr="0"/>
          <a:lstStyle>
            <a:lvl1pPr marL="0" indent="0">
              <a:spcBef>
                <a:spcPts val="225"/>
              </a:spcBef>
              <a:buNone/>
              <a:tabLst/>
              <a:defRPr>
                <a:solidFill>
                  <a:schemeClr val="bg1">
                    <a:lumMod val="50000"/>
                  </a:schemeClr>
                </a:solidFill>
              </a:defRPr>
            </a:lvl1pPr>
            <a:lvl2pPr marL="0" indent="0">
              <a:spcBef>
                <a:spcPts val="225"/>
              </a:spcBef>
              <a:buNone/>
              <a:tabLst/>
              <a:defRPr>
                <a:solidFill>
                  <a:schemeClr val="bg1">
                    <a:lumMod val="50000"/>
                  </a:schemeClr>
                </a:solidFill>
              </a:defRPr>
            </a:lvl2pPr>
            <a:lvl3pPr marL="0" indent="0">
              <a:spcBef>
                <a:spcPts val="225"/>
              </a:spcBef>
              <a:buNone/>
              <a:tabLst/>
              <a:defRPr>
                <a:solidFill>
                  <a:schemeClr val="bg1">
                    <a:lumMod val="50000"/>
                  </a:schemeClr>
                </a:solidFill>
              </a:defRPr>
            </a:lvl3pPr>
            <a:lvl4pPr marL="0" indent="0">
              <a:spcBef>
                <a:spcPts val="225"/>
              </a:spcBef>
              <a:buNone/>
              <a:tabLst/>
              <a:defRPr>
                <a:solidFill>
                  <a:schemeClr val="bg1">
                    <a:lumMod val="50000"/>
                  </a:schemeClr>
                </a:solidFill>
              </a:defRPr>
            </a:lvl4pPr>
            <a:lvl5pPr marL="0" indent="0">
              <a:spcBef>
                <a:spcPts val="225"/>
              </a:spcBef>
              <a:buNone/>
              <a:tabLst/>
              <a:defRPr>
                <a:solidFill>
                  <a:schemeClr val="bg1">
                    <a:lumMod val="50000"/>
                  </a:schemeClr>
                </a:solidFill>
              </a:defRPr>
            </a:lvl5pPr>
          </a:lstStyle>
          <a:p>
            <a:pPr lvl="0"/>
            <a:r>
              <a:rPr lang="en-US"/>
              <a:t>Speaker Name</a:t>
            </a:r>
          </a:p>
          <a:p>
            <a:pPr lvl="0"/>
            <a:r>
              <a:rPr lang="en-US"/>
              <a:t>Division/Title/Affiliation</a:t>
            </a:r>
          </a:p>
        </p:txBody>
      </p:sp>
      <p:sp>
        <p:nvSpPr>
          <p:cNvPr id="5" name="Picture Placeholder 4">
            <a:extLst>
              <a:ext uri="{FF2B5EF4-FFF2-40B4-BE49-F238E27FC236}">
                <a16:creationId xmlns:a16="http://schemas.microsoft.com/office/drawing/2014/main" id="{EDD8EAEE-101A-B04C-9480-47C14533CE54}"/>
              </a:ext>
            </a:extLst>
          </p:cNvPr>
          <p:cNvSpPr>
            <a:spLocks noGrp="1"/>
          </p:cNvSpPr>
          <p:nvPr>
            <p:ph type="pic" sz="quarter" idx="11" hasCustomPrompt="1"/>
          </p:nvPr>
        </p:nvSpPr>
        <p:spPr>
          <a:xfrm>
            <a:off x="1" y="0"/>
            <a:ext cx="4891088" cy="6858000"/>
          </a:xfrm>
          <a:solidFill>
            <a:schemeClr val="tx2"/>
          </a:solidFill>
        </p:spPr>
        <p:txBody>
          <a:bodyPr lIns="365760" tIns="365760" rIns="365760" bIns="2971800" anchor="b">
            <a:normAutofit/>
          </a:bodyPr>
          <a:lstStyle>
            <a:lvl1pPr marL="0" indent="0" algn="ctr">
              <a:buNone/>
              <a:defRPr sz="1200" i="1">
                <a:solidFill>
                  <a:schemeClr val="tx2">
                    <a:lumMod val="40000"/>
                    <a:lumOff val="60000"/>
                  </a:schemeClr>
                </a:solidFill>
              </a:defRPr>
            </a:lvl1pPr>
          </a:lstStyle>
          <a:p>
            <a:r>
              <a:rPr lang="en-US"/>
              <a:t>Click icon to insert a photo.</a:t>
            </a:r>
          </a:p>
        </p:txBody>
      </p:sp>
      <p:sp>
        <p:nvSpPr>
          <p:cNvPr id="8" name="Text Placeholder 4">
            <a:extLst>
              <a:ext uri="{FF2B5EF4-FFF2-40B4-BE49-F238E27FC236}">
                <a16:creationId xmlns:a16="http://schemas.microsoft.com/office/drawing/2014/main" id="{FEFAF05C-419E-4343-8983-4850A83FB6CD}"/>
              </a:ext>
            </a:extLst>
          </p:cNvPr>
          <p:cNvSpPr>
            <a:spLocks noGrp="1"/>
          </p:cNvSpPr>
          <p:nvPr>
            <p:ph type="body" sz="quarter" idx="12" hasCustomPrompt="1"/>
          </p:nvPr>
        </p:nvSpPr>
        <p:spPr>
          <a:xfrm>
            <a:off x="0" y="6597160"/>
            <a:ext cx="4891089" cy="260840"/>
          </a:xfrm>
        </p:spPr>
        <p:txBody>
          <a:bodyPr lIns="91440" tIns="45720" rIns="91440" bIns="45720">
            <a:noAutofit/>
          </a:bodyPr>
          <a:lstStyle>
            <a:lvl1pPr>
              <a:defRPr sz="675">
                <a:solidFill>
                  <a:schemeClr val="bg1"/>
                </a:solidFill>
              </a:defRPr>
            </a:lvl1pPr>
            <a:lvl2pPr>
              <a:defRPr sz="750">
                <a:solidFill>
                  <a:schemeClr val="bg1"/>
                </a:solidFill>
              </a:defRPr>
            </a:lvl2pPr>
            <a:lvl3pPr>
              <a:defRPr sz="750">
                <a:solidFill>
                  <a:schemeClr val="bg1"/>
                </a:solidFill>
              </a:defRPr>
            </a:lvl3pPr>
            <a:lvl4pPr>
              <a:defRPr sz="750">
                <a:solidFill>
                  <a:schemeClr val="bg1"/>
                </a:solidFill>
              </a:defRPr>
            </a:lvl4pPr>
            <a:lvl5pPr>
              <a:defRPr sz="750">
                <a:solidFill>
                  <a:schemeClr val="bg1"/>
                </a:solidFill>
              </a:defRPr>
            </a:lvl5pPr>
          </a:lstStyle>
          <a:p>
            <a:pPr lvl="0"/>
            <a:r>
              <a:rPr lang="en-US"/>
              <a:t>Click here to insert photo credit/copyright information</a:t>
            </a:r>
          </a:p>
        </p:txBody>
      </p:sp>
      <p:pic>
        <p:nvPicPr>
          <p:cNvPr id="11" name="Graphic 10">
            <a:extLst>
              <a:ext uri="{FF2B5EF4-FFF2-40B4-BE49-F238E27FC236}">
                <a16:creationId xmlns:a16="http://schemas.microsoft.com/office/drawing/2014/main" id="{297D2D33-B99A-B046-B49A-16CB982B1BB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23561" y="749808"/>
            <a:ext cx="4658264" cy="1143000"/>
          </a:xfrm>
          <a:prstGeom prst="rect">
            <a:avLst/>
          </a:prstGeom>
        </p:spPr>
      </p:pic>
    </p:spTree>
    <p:extLst>
      <p:ext uri="{BB962C8B-B14F-4D97-AF65-F5344CB8AC3E}">
        <p14:creationId xmlns:p14="http://schemas.microsoft.com/office/powerpoint/2010/main" val="197079598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3799">
          <p15:clr>
            <a:srgbClr val="FBAE40"/>
          </p15:clr>
        </p15:guide>
        <p15:guide id="3" pos="4800">
          <p15:clr>
            <a:srgbClr val="FBAE40"/>
          </p15:clr>
        </p15:guide>
        <p15:guide id="4" pos="4108">
          <p15:clr>
            <a:srgbClr val="FBAE40"/>
          </p15:clr>
        </p15:guide>
        <p15:guide id="5" pos="4843">
          <p15:clr>
            <a:srgbClr val="FBAE40"/>
          </p15:clr>
        </p15:guide>
        <p15:guide id="6" orient="horz" pos="83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Large-Photo (B)">
    <p:bg>
      <p:bgPr>
        <a:solidFill>
          <a:schemeClr val="tx2"/>
        </a:solidFill>
        <a:effectLst/>
      </p:bgPr>
    </p:bg>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2" y="5349451"/>
            <a:ext cx="12191999" cy="1508547"/>
          </a:xfrm>
          <a:prstGeom prst="rect">
            <a:avLst/>
          </a:prstGeom>
        </p:spPr>
        <p:txBody>
          <a:bodyPr vert="horz" lIns="457200" tIns="182880" rIns="457200" bIns="182880" rtlCol="0" anchor="t">
            <a:normAutofit/>
          </a:bodyPr>
          <a:lstStyle>
            <a:lvl1pPr algn="ctr">
              <a:defRPr lang="en-US" sz="1800" dirty="0">
                <a:solidFill>
                  <a:schemeClr val="bg1"/>
                </a:solidFill>
                <a:latin typeface="Arial Black" charset="0"/>
                <a:ea typeface="Arial Black" charset="0"/>
                <a:cs typeface="Arial Black" charset="0"/>
              </a:defRPr>
            </a:lvl1pPr>
          </a:lstStyle>
          <a:p>
            <a:pPr marL="0" lvl="0"/>
            <a:r>
              <a:rPr lang="en-US"/>
              <a:t>Title for Large-Photo (B) Layout</a:t>
            </a:r>
          </a:p>
        </p:txBody>
      </p:sp>
      <p:sp>
        <p:nvSpPr>
          <p:cNvPr id="3" name="Picture Placeholder 2">
            <a:extLst>
              <a:ext uri="{FF2B5EF4-FFF2-40B4-BE49-F238E27FC236}">
                <a16:creationId xmlns:a16="http://schemas.microsoft.com/office/drawing/2014/main" id="{6B57DE7E-D5A7-934A-BDAA-810E25C7A254}"/>
              </a:ext>
            </a:extLst>
          </p:cNvPr>
          <p:cNvSpPr>
            <a:spLocks noGrp="1"/>
          </p:cNvSpPr>
          <p:nvPr>
            <p:ph type="pic" sz="quarter" idx="10" hasCustomPrompt="1"/>
          </p:nvPr>
        </p:nvSpPr>
        <p:spPr>
          <a:xfrm>
            <a:off x="0" y="2"/>
            <a:ext cx="12192000" cy="5349875"/>
          </a:xfrm>
          <a:solidFill>
            <a:schemeClr val="tx2">
              <a:lumMod val="50000"/>
            </a:schemeClr>
          </a:solidFill>
        </p:spPr>
        <p:txBody>
          <a:bodyPr tIns="0" bIns="2057400" anchor="b"/>
          <a:lstStyle>
            <a:lvl1pPr algn="ctr">
              <a:defRPr i="1">
                <a:solidFill>
                  <a:schemeClr val="tx2"/>
                </a:solidFill>
              </a:defRPr>
            </a:lvl1pPr>
          </a:lstStyle>
          <a:p>
            <a:r>
              <a:rPr lang="en-US"/>
              <a:t>Click icon to insert a photo.</a:t>
            </a:r>
          </a:p>
        </p:txBody>
      </p:sp>
      <p:sp>
        <p:nvSpPr>
          <p:cNvPr id="5" name="Text Placeholder 4">
            <a:extLst>
              <a:ext uri="{FF2B5EF4-FFF2-40B4-BE49-F238E27FC236}">
                <a16:creationId xmlns:a16="http://schemas.microsoft.com/office/drawing/2014/main" id="{7096E3DB-FA3A-7842-8A68-4AE4AACEC5FF}"/>
              </a:ext>
            </a:extLst>
          </p:cNvPr>
          <p:cNvSpPr>
            <a:spLocks noGrp="1"/>
          </p:cNvSpPr>
          <p:nvPr>
            <p:ph type="body" sz="quarter" idx="11" hasCustomPrompt="1"/>
          </p:nvPr>
        </p:nvSpPr>
        <p:spPr>
          <a:xfrm rot="5400000">
            <a:off x="9386856" y="2544309"/>
            <a:ext cx="5349451" cy="260839"/>
          </a:xfrm>
        </p:spPr>
        <p:txBody>
          <a:bodyPr lIns="91440" tIns="45720" rIns="91440" bIns="45720">
            <a:noAutofit/>
          </a:bodyPr>
          <a:lstStyle>
            <a:lvl1pPr>
              <a:defRPr sz="675">
                <a:solidFill>
                  <a:schemeClr val="bg1"/>
                </a:solidFill>
              </a:defRPr>
            </a:lvl1pPr>
            <a:lvl2pPr>
              <a:defRPr sz="750">
                <a:solidFill>
                  <a:schemeClr val="bg1"/>
                </a:solidFill>
              </a:defRPr>
            </a:lvl2pPr>
            <a:lvl3pPr>
              <a:defRPr sz="750">
                <a:solidFill>
                  <a:schemeClr val="bg1"/>
                </a:solidFill>
              </a:defRPr>
            </a:lvl3pPr>
            <a:lvl4pPr>
              <a:defRPr sz="750">
                <a:solidFill>
                  <a:schemeClr val="bg1"/>
                </a:solidFill>
              </a:defRPr>
            </a:lvl4pPr>
            <a:lvl5pPr>
              <a:defRPr sz="750">
                <a:solidFill>
                  <a:schemeClr val="bg1"/>
                </a:solidFill>
              </a:defRPr>
            </a:lvl5pPr>
          </a:lstStyle>
          <a:p>
            <a:pPr lvl="0"/>
            <a:r>
              <a:rPr lang="en-US"/>
              <a:t>Click here to insert photo credit/copyright information</a:t>
            </a:r>
          </a:p>
        </p:txBody>
      </p:sp>
      <p:sp>
        <p:nvSpPr>
          <p:cNvPr id="12" name="TextBox 11">
            <a:extLst>
              <a:ext uri="{FF2B5EF4-FFF2-40B4-BE49-F238E27FC236}">
                <a16:creationId xmlns:a16="http://schemas.microsoft.com/office/drawing/2014/main" id="{764FF97F-5A7B-3544-BBF1-8D9147069589}"/>
              </a:ext>
            </a:extLst>
          </p:cNvPr>
          <p:cNvSpPr txBox="1"/>
          <p:nvPr userDrawn="1"/>
        </p:nvSpPr>
        <p:spPr>
          <a:xfrm>
            <a:off x="0" y="6638779"/>
            <a:ext cx="9144000" cy="196208"/>
          </a:xfrm>
          <a:prstGeom prst="rect">
            <a:avLst/>
          </a:prstGeom>
          <a:noFill/>
        </p:spPr>
        <p:txBody>
          <a:bodyPr wrap="square" rtlCol="0">
            <a:spAutoFit/>
          </a:bodyPr>
          <a:lstStyle/>
          <a:p>
            <a:r>
              <a:rPr lang="en-US" sz="675" b="1">
                <a:solidFill>
                  <a:schemeClr val="accent1">
                    <a:lumMod val="60000"/>
                    <a:lumOff val="40000"/>
                  </a:schemeClr>
                </a:solidFill>
                <a:latin typeface="Arial Black" charset="0"/>
                <a:cs typeface="Arial Black" charset="0"/>
              </a:rPr>
              <a:t>IMF</a:t>
            </a:r>
            <a:r>
              <a:rPr lang="en-US" sz="675" b="0">
                <a:solidFill>
                  <a:schemeClr val="accent1">
                    <a:lumMod val="60000"/>
                    <a:lumOff val="40000"/>
                  </a:schemeClr>
                </a:solidFill>
                <a:latin typeface="+mn-lt"/>
                <a:cs typeface="Arial Black" charset="0"/>
              </a:rPr>
              <a:t> | Middle East and Central Asia Department</a:t>
            </a:r>
            <a:endParaRPr lang="en-US" sz="675" b="0">
              <a:solidFill>
                <a:schemeClr val="accent1">
                  <a:lumMod val="60000"/>
                  <a:lumOff val="40000"/>
                </a:schemeClr>
              </a:solidFill>
              <a:latin typeface="+mn-lt"/>
            </a:endParaRPr>
          </a:p>
        </p:txBody>
      </p:sp>
      <p:sp>
        <p:nvSpPr>
          <p:cNvPr id="13" name="TextBox 12">
            <a:extLst>
              <a:ext uri="{FF2B5EF4-FFF2-40B4-BE49-F238E27FC236}">
                <a16:creationId xmlns:a16="http://schemas.microsoft.com/office/drawing/2014/main" id="{5558205F-7910-2A4D-9D13-3F4027CE12D3}"/>
              </a:ext>
            </a:extLst>
          </p:cNvPr>
          <p:cNvSpPr txBox="1"/>
          <p:nvPr userDrawn="1"/>
        </p:nvSpPr>
        <p:spPr>
          <a:xfrm>
            <a:off x="10981592" y="6661864"/>
            <a:ext cx="1210408" cy="207749"/>
          </a:xfrm>
          <a:prstGeom prst="rect">
            <a:avLst/>
          </a:prstGeom>
          <a:noFill/>
        </p:spPr>
        <p:txBody>
          <a:bodyPr wrap="square" rtlCol="0" anchor="b">
            <a:spAutoFit/>
          </a:bodyPr>
          <a:lstStyle/>
          <a:p>
            <a:pPr algn="r"/>
            <a:fld id="{33391695-0C6B-4B4E-A11F-D5E1D321FCD2}" type="slidenum">
              <a:rPr lang="en-US" sz="750" smtClean="0">
                <a:solidFill>
                  <a:schemeClr val="bg1"/>
                </a:solidFill>
              </a:rPr>
              <a:pPr algn="r"/>
              <a:t>‹#›</a:t>
            </a:fld>
            <a:endParaRPr lang="en-US" sz="750">
              <a:solidFill>
                <a:schemeClr val="bg1"/>
              </a:solidFill>
            </a:endParaRPr>
          </a:p>
        </p:txBody>
      </p:sp>
    </p:spTree>
    <p:extLst>
      <p:ext uri="{BB962C8B-B14F-4D97-AF65-F5344CB8AC3E}">
        <p14:creationId xmlns:p14="http://schemas.microsoft.com/office/powerpoint/2010/main" val="139496840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5120">
          <p15:clr>
            <a:srgbClr val="FBAE40"/>
          </p15:clr>
        </p15:guide>
        <p15:guide id="3" pos="1041">
          <p15:clr>
            <a:srgbClr val="FBAE40"/>
          </p15:clr>
        </p15:guide>
        <p15:guide id="4" pos="920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I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2"/>
          <p:cNvSpPr>
            <a:spLocks noGrp="1"/>
          </p:cNvSpPr>
          <p:nvPr>
            <p:ph type="sldNum" sz="quarter" idx="10"/>
          </p:nvPr>
        </p:nvSpPr>
        <p:spPr>
          <a:xfrm>
            <a:off x="9059986" y="6491235"/>
            <a:ext cx="2844800" cy="230240"/>
          </a:xfrm>
        </p:spPr>
        <p:txBody>
          <a:bodyPr vert="horz" lIns="91440" tIns="45720" rIns="91440" bIns="45720" rtlCol="0" anchor="ctr"/>
          <a:lstStyle>
            <a:lvl1pPr>
              <a:defRPr lang="en-GB" b="0" smtClean="0"/>
            </a:lvl1pPr>
          </a:lstStyle>
          <a:p>
            <a:fld id="{0FE38F41-FA40-4507-8BA6-9F62F18879CE}" type="datetime1">
              <a:rPr lang="en-US" smtClean="0"/>
              <a:pPr/>
              <a:t>5/25/23</a:t>
            </a:fld>
            <a:r>
              <a:rPr lang="en-US"/>
              <a:t> | </a:t>
            </a:r>
            <a:fld id="{2A059162-5B37-8345-8802-BAFB4069E24D}" type="slidenum">
              <a:rPr lang="en-US" smtClean="0"/>
              <a:pPr/>
              <a:t>‹#›</a:t>
            </a:fld>
            <a:endParaRPr lang="en-US"/>
          </a:p>
        </p:txBody>
      </p:sp>
    </p:spTree>
    <p:extLst>
      <p:ext uri="{BB962C8B-B14F-4D97-AF65-F5344CB8AC3E}">
        <p14:creationId xmlns:p14="http://schemas.microsoft.com/office/powerpoint/2010/main" val="3328949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52553-C367-47C5-9C45-809E9816E6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5E630A-1A90-41F1-927A-5E786784FF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CDAF00-3109-4875-A0D5-2D6D22F5FAF0}"/>
              </a:ext>
            </a:extLst>
          </p:cNvPr>
          <p:cNvSpPr>
            <a:spLocks noGrp="1"/>
          </p:cNvSpPr>
          <p:nvPr>
            <p:ph type="dt" sz="half" idx="10"/>
          </p:nvPr>
        </p:nvSpPr>
        <p:spPr/>
        <p:txBody>
          <a:bodyPr/>
          <a:lstStyle/>
          <a:p>
            <a:fld id="{AFBEEC16-EC3E-47DB-8A7E-DB390A3C363D}" type="datetimeFigureOut">
              <a:rPr lang="en-US" smtClean="0"/>
              <a:t>5/25/23</a:t>
            </a:fld>
            <a:endParaRPr lang="en-US"/>
          </a:p>
        </p:txBody>
      </p:sp>
      <p:sp>
        <p:nvSpPr>
          <p:cNvPr id="5" name="Footer Placeholder 4">
            <a:extLst>
              <a:ext uri="{FF2B5EF4-FFF2-40B4-BE49-F238E27FC236}">
                <a16:creationId xmlns:a16="http://schemas.microsoft.com/office/drawing/2014/main" id="{F46117AB-7A0D-4E39-8185-FB313A3E4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66FC8B-FBA6-4B6E-8844-8C5360474F05}"/>
              </a:ext>
            </a:extLst>
          </p:cNvPr>
          <p:cNvSpPr>
            <a:spLocks noGrp="1"/>
          </p:cNvSpPr>
          <p:nvPr>
            <p:ph type="sldNum" sz="quarter" idx="12"/>
          </p:nvPr>
        </p:nvSpPr>
        <p:spPr/>
        <p:txBody>
          <a:bodyPr/>
          <a:lstStyle/>
          <a:p>
            <a:fld id="{E00EF9D1-8FE4-4A6C-8373-E5034EFA4A90}" type="slidenum">
              <a:rPr lang="en-US" smtClean="0"/>
              <a:t>‹#›</a:t>
            </a:fld>
            <a:endParaRPr lang="en-US"/>
          </a:p>
        </p:txBody>
      </p:sp>
    </p:spTree>
    <p:extLst>
      <p:ext uri="{BB962C8B-B14F-4D97-AF65-F5344CB8AC3E}">
        <p14:creationId xmlns:p14="http://schemas.microsoft.com/office/powerpoint/2010/main" val="1403477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Cya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9CCFC-0C7C-7E42-AAEE-3FB70C592937}"/>
              </a:ext>
            </a:extLst>
          </p:cNvPr>
          <p:cNvSpPr>
            <a:spLocks noGrp="1"/>
          </p:cNvSpPr>
          <p:nvPr>
            <p:ph type="title" hasCustomPrompt="1"/>
          </p:nvPr>
        </p:nvSpPr>
        <p:spPr>
          <a:xfrm>
            <a:off x="1295400" y="1371600"/>
            <a:ext cx="9601200" cy="4114800"/>
          </a:xfrm>
        </p:spPr>
        <p:txBody>
          <a:bodyPr anchor="ctr"/>
          <a:lstStyle>
            <a:lvl1pPr algn="ctr">
              <a:defRPr>
                <a:solidFill>
                  <a:schemeClr val="bg1"/>
                </a:solidFill>
              </a:defRPr>
            </a:lvl1pPr>
          </a:lstStyle>
          <a:p>
            <a:r>
              <a:rPr lang="en-US"/>
              <a:t>Title for Divider (Cyan)</a:t>
            </a:r>
          </a:p>
        </p:txBody>
      </p:sp>
      <p:sp>
        <p:nvSpPr>
          <p:cNvPr id="3" name="TextBox 2">
            <a:extLst>
              <a:ext uri="{FF2B5EF4-FFF2-40B4-BE49-F238E27FC236}">
                <a16:creationId xmlns:a16="http://schemas.microsoft.com/office/drawing/2014/main" id="{387B958B-EF8E-214B-9B02-2EE3EF507FDD}"/>
              </a:ext>
            </a:extLst>
          </p:cNvPr>
          <p:cNvSpPr txBox="1"/>
          <p:nvPr userDrawn="1"/>
        </p:nvSpPr>
        <p:spPr>
          <a:xfrm>
            <a:off x="0" y="6638779"/>
            <a:ext cx="9144000" cy="196208"/>
          </a:xfrm>
          <a:prstGeom prst="rect">
            <a:avLst/>
          </a:prstGeom>
          <a:noFill/>
        </p:spPr>
        <p:txBody>
          <a:bodyPr wrap="square" rtlCol="0">
            <a:spAutoFit/>
          </a:bodyPr>
          <a:lstStyle/>
          <a:p>
            <a:r>
              <a:rPr lang="en-US" sz="675" b="1">
                <a:solidFill>
                  <a:schemeClr val="bg1"/>
                </a:solidFill>
                <a:latin typeface="Arial Black" charset="0"/>
                <a:cs typeface="Arial Black" charset="0"/>
              </a:rPr>
              <a:t>IMF</a:t>
            </a:r>
            <a:r>
              <a:rPr lang="en-US" sz="675" b="0">
                <a:solidFill>
                  <a:schemeClr val="bg1"/>
                </a:solidFill>
                <a:latin typeface="+mn-lt"/>
                <a:cs typeface="Arial Black" charset="0"/>
              </a:rPr>
              <a:t> | Middle East and Central Asia Department</a:t>
            </a:r>
            <a:endParaRPr lang="en-US" sz="675" b="0">
              <a:solidFill>
                <a:schemeClr val="bg1"/>
              </a:solidFill>
              <a:latin typeface="+mn-lt"/>
            </a:endParaRPr>
          </a:p>
        </p:txBody>
      </p:sp>
      <p:sp>
        <p:nvSpPr>
          <p:cNvPr id="4" name="TextBox 3">
            <a:extLst>
              <a:ext uri="{FF2B5EF4-FFF2-40B4-BE49-F238E27FC236}">
                <a16:creationId xmlns:a16="http://schemas.microsoft.com/office/drawing/2014/main" id="{D498BA64-B15C-8146-85CE-EE4EA1ADA406}"/>
              </a:ext>
            </a:extLst>
          </p:cNvPr>
          <p:cNvSpPr txBox="1"/>
          <p:nvPr userDrawn="1"/>
        </p:nvSpPr>
        <p:spPr>
          <a:xfrm>
            <a:off x="10981592" y="6661864"/>
            <a:ext cx="1210408" cy="207749"/>
          </a:xfrm>
          <a:prstGeom prst="rect">
            <a:avLst/>
          </a:prstGeom>
          <a:noFill/>
        </p:spPr>
        <p:txBody>
          <a:bodyPr wrap="square" rtlCol="0" anchor="b">
            <a:spAutoFit/>
          </a:bodyPr>
          <a:lstStyle/>
          <a:p>
            <a:pPr algn="r"/>
            <a:fld id="{33391695-0C6B-4B4E-A11F-D5E1D321FCD2}" type="slidenum">
              <a:rPr lang="en-US" sz="750" smtClean="0">
                <a:solidFill>
                  <a:schemeClr val="bg1"/>
                </a:solidFill>
              </a:rPr>
              <a:pPr algn="r"/>
              <a:t>‹#›</a:t>
            </a:fld>
            <a:endParaRPr lang="en-US" sz="750">
              <a:solidFill>
                <a:schemeClr val="bg1"/>
              </a:solidFill>
            </a:endParaRPr>
          </a:p>
        </p:txBody>
      </p:sp>
    </p:spTree>
    <p:extLst>
      <p:ext uri="{BB962C8B-B14F-4D97-AF65-F5344CB8AC3E}">
        <p14:creationId xmlns:p14="http://schemas.microsoft.com/office/powerpoint/2010/main" val="249289985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Green)">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9CCFC-0C7C-7E42-AAEE-3FB70C592937}"/>
              </a:ext>
            </a:extLst>
          </p:cNvPr>
          <p:cNvSpPr>
            <a:spLocks noGrp="1"/>
          </p:cNvSpPr>
          <p:nvPr>
            <p:ph type="title" hasCustomPrompt="1"/>
          </p:nvPr>
        </p:nvSpPr>
        <p:spPr>
          <a:xfrm>
            <a:off x="1295400" y="1371600"/>
            <a:ext cx="9601200" cy="4114800"/>
          </a:xfrm>
        </p:spPr>
        <p:txBody>
          <a:bodyPr anchor="ctr"/>
          <a:lstStyle>
            <a:lvl1pPr algn="ctr">
              <a:defRPr>
                <a:solidFill>
                  <a:schemeClr val="bg1"/>
                </a:solidFill>
              </a:defRPr>
            </a:lvl1pPr>
          </a:lstStyle>
          <a:p>
            <a:r>
              <a:rPr lang="en-US"/>
              <a:t>Title for Divider (Green)</a:t>
            </a:r>
          </a:p>
        </p:txBody>
      </p:sp>
      <p:sp>
        <p:nvSpPr>
          <p:cNvPr id="3" name="TextBox 2">
            <a:extLst>
              <a:ext uri="{FF2B5EF4-FFF2-40B4-BE49-F238E27FC236}">
                <a16:creationId xmlns:a16="http://schemas.microsoft.com/office/drawing/2014/main" id="{387B958B-EF8E-214B-9B02-2EE3EF507FDD}"/>
              </a:ext>
            </a:extLst>
          </p:cNvPr>
          <p:cNvSpPr txBox="1"/>
          <p:nvPr userDrawn="1"/>
        </p:nvSpPr>
        <p:spPr>
          <a:xfrm>
            <a:off x="0" y="6638779"/>
            <a:ext cx="9144000" cy="196208"/>
          </a:xfrm>
          <a:prstGeom prst="rect">
            <a:avLst/>
          </a:prstGeom>
          <a:noFill/>
        </p:spPr>
        <p:txBody>
          <a:bodyPr wrap="square" rtlCol="0">
            <a:spAutoFit/>
          </a:bodyPr>
          <a:lstStyle/>
          <a:p>
            <a:r>
              <a:rPr lang="en-US" sz="675" b="1">
                <a:solidFill>
                  <a:schemeClr val="bg1"/>
                </a:solidFill>
                <a:latin typeface="Arial Black" charset="0"/>
                <a:cs typeface="Arial Black" charset="0"/>
              </a:rPr>
              <a:t>IMF</a:t>
            </a:r>
            <a:r>
              <a:rPr lang="en-US" sz="675" b="0">
                <a:solidFill>
                  <a:schemeClr val="bg1"/>
                </a:solidFill>
                <a:latin typeface="+mn-lt"/>
                <a:cs typeface="Arial Black" charset="0"/>
              </a:rPr>
              <a:t> | Middle East and Central Asia Department</a:t>
            </a:r>
            <a:endParaRPr lang="en-US" sz="675" b="0">
              <a:solidFill>
                <a:schemeClr val="bg1"/>
              </a:solidFill>
              <a:latin typeface="+mn-lt"/>
            </a:endParaRPr>
          </a:p>
        </p:txBody>
      </p:sp>
      <p:sp>
        <p:nvSpPr>
          <p:cNvPr id="4" name="TextBox 3">
            <a:extLst>
              <a:ext uri="{FF2B5EF4-FFF2-40B4-BE49-F238E27FC236}">
                <a16:creationId xmlns:a16="http://schemas.microsoft.com/office/drawing/2014/main" id="{D498BA64-B15C-8146-85CE-EE4EA1ADA406}"/>
              </a:ext>
            </a:extLst>
          </p:cNvPr>
          <p:cNvSpPr txBox="1"/>
          <p:nvPr userDrawn="1"/>
        </p:nvSpPr>
        <p:spPr>
          <a:xfrm>
            <a:off x="10981592" y="6661864"/>
            <a:ext cx="1210408" cy="207749"/>
          </a:xfrm>
          <a:prstGeom prst="rect">
            <a:avLst/>
          </a:prstGeom>
          <a:noFill/>
        </p:spPr>
        <p:txBody>
          <a:bodyPr wrap="square" rtlCol="0" anchor="b">
            <a:spAutoFit/>
          </a:bodyPr>
          <a:lstStyle/>
          <a:p>
            <a:pPr algn="r"/>
            <a:fld id="{33391695-0C6B-4B4E-A11F-D5E1D321FCD2}" type="slidenum">
              <a:rPr lang="en-US" sz="750" smtClean="0">
                <a:solidFill>
                  <a:schemeClr val="bg1"/>
                </a:solidFill>
              </a:rPr>
              <a:pPr algn="r"/>
              <a:t>‹#›</a:t>
            </a:fld>
            <a:endParaRPr lang="en-US" sz="750">
              <a:solidFill>
                <a:schemeClr val="bg1"/>
              </a:solidFill>
            </a:endParaRPr>
          </a:p>
        </p:txBody>
      </p:sp>
    </p:spTree>
    <p:extLst>
      <p:ext uri="{BB962C8B-B14F-4D97-AF65-F5344CB8AC3E}">
        <p14:creationId xmlns:p14="http://schemas.microsoft.com/office/powerpoint/2010/main" val="2559788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Yellow)">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9CCFC-0C7C-7E42-AAEE-3FB70C592937}"/>
              </a:ext>
            </a:extLst>
          </p:cNvPr>
          <p:cNvSpPr>
            <a:spLocks noGrp="1"/>
          </p:cNvSpPr>
          <p:nvPr>
            <p:ph type="title" hasCustomPrompt="1"/>
          </p:nvPr>
        </p:nvSpPr>
        <p:spPr>
          <a:xfrm>
            <a:off x="1295400" y="1371600"/>
            <a:ext cx="9601200" cy="4114800"/>
          </a:xfrm>
        </p:spPr>
        <p:txBody>
          <a:bodyPr anchor="ctr"/>
          <a:lstStyle>
            <a:lvl1pPr algn="ctr">
              <a:defRPr>
                <a:solidFill>
                  <a:schemeClr val="bg1"/>
                </a:solidFill>
              </a:defRPr>
            </a:lvl1pPr>
          </a:lstStyle>
          <a:p>
            <a:r>
              <a:rPr lang="en-US"/>
              <a:t>Title for Divider (Yellow)</a:t>
            </a:r>
          </a:p>
        </p:txBody>
      </p:sp>
      <p:sp>
        <p:nvSpPr>
          <p:cNvPr id="3" name="TextBox 2">
            <a:extLst>
              <a:ext uri="{FF2B5EF4-FFF2-40B4-BE49-F238E27FC236}">
                <a16:creationId xmlns:a16="http://schemas.microsoft.com/office/drawing/2014/main" id="{387B958B-EF8E-214B-9B02-2EE3EF507FDD}"/>
              </a:ext>
            </a:extLst>
          </p:cNvPr>
          <p:cNvSpPr txBox="1"/>
          <p:nvPr userDrawn="1"/>
        </p:nvSpPr>
        <p:spPr>
          <a:xfrm>
            <a:off x="0" y="6638779"/>
            <a:ext cx="9144000" cy="196208"/>
          </a:xfrm>
          <a:prstGeom prst="rect">
            <a:avLst/>
          </a:prstGeom>
          <a:noFill/>
        </p:spPr>
        <p:txBody>
          <a:bodyPr wrap="square" rtlCol="0">
            <a:spAutoFit/>
          </a:bodyPr>
          <a:lstStyle/>
          <a:p>
            <a:r>
              <a:rPr lang="en-US" sz="675" b="1">
                <a:solidFill>
                  <a:schemeClr val="bg1"/>
                </a:solidFill>
                <a:latin typeface="Arial Black" charset="0"/>
                <a:cs typeface="Arial Black" charset="0"/>
              </a:rPr>
              <a:t>IMF</a:t>
            </a:r>
            <a:r>
              <a:rPr lang="en-US" sz="675" b="0">
                <a:solidFill>
                  <a:schemeClr val="bg1"/>
                </a:solidFill>
                <a:latin typeface="+mn-lt"/>
                <a:cs typeface="Arial Black" charset="0"/>
              </a:rPr>
              <a:t> | Middle East and Central Asia Department</a:t>
            </a:r>
            <a:endParaRPr lang="en-US" sz="675" b="0">
              <a:solidFill>
                <a:schemeClr val="bg1"/>
              </a:solidFill>
              <a:latin typeface="+mn-lt"/>
            </a:endParaRPr>
          </a:p>
        </p:txBody>
      </p:sp>
      <p:sp>
        <p:nvSpPr>
          <p:cNvPr id="4" name="TextBox 3">
            <a:extLst>
              <a:ext uri="{FF2B5EF4-FFF2-40B4-BE49-F238E27FC236}">
                <a16:creationId xmlns:a16="http://schemas.microsoft.com/office/drawing/2014/main" id="{D498BA64-B15C-8146-85CE-EE4EA1ADA406}"/>
              </a:ext>
            </a:extLst>
          </p:cNvPr>
          <p:cNvSpPr txBox="1"/>
          <p:nvPr userDrawn="1"/>
        </p:nvSpPr>
        <p:spPr>
          <a:xfrm>
            <a:off x="10981592" y="6661864"/>
            <a:ext cx="1210408" cy="207749"/>
          </a:xfrm>
          <a:prstGeom prst="rect">
            <a:avLst/>
          </a:prstGeom>
          <a:noFill/>
        </p:spPr>
        <p:txBody>
          <a:bodyPr wrap="square" rtlCol="0" anchor="b">
            <a:spAutoFit/>
          </a:bodyPr>
          <a:lstStyle/>
          <a:p>
            <a:pPr algn="r"/>
            <a:fld id="{33391695-0C6B-4B4E-A11F-D5E1D321FCD2}" type="slidenum">
              <a:rPr lang="en-US" sz="750" smtClean="0">
                <a:solidFill>
                  <a:schemeClr val="bg1"/>
                </a:solidFill>
              </a:rPr>
              <a:pPr algn="r"/>
              <a:t>‹#›</a:t>
            </a:fld>
            <a:endParaRPr lang="en-US" sz="750">
              <a:solidFill>
                <a:schemeClr val="bg1"/>
              </a:solidFill>
            </a:endParaRPr>
          </a:p>
        </p:txBody>
      </p:sp>
    </p:spTree>
    <p:extLst>
      <p:ext uri="{BB962C8B-B14F-4D97-AF65-F5344CB8AC3E}">
        <p14:creationId xmlns:p14="http://schemas.microsoft.com/office/powerpoint/2010/main" val="841120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Agenda">
    <p:bg>
      <p:bgPr>
        <a:solidFill>
          <a:schemeClr val="accent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6DC936A-9C43-D84B-9C24-0185515D689C}"/>
              </a:ext>
            </a:extLst>
          </p:cNvPr>
          <p:cNvSpPr/>
          <p:nvPr userDrawn="1"/>
        </p:nvSpPr>
        <p:spPr>
          <a:xfrm>
            <a:off x="-1" y="6638779"/>
            <a:ext cx="12192001" cy="219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5">
              <a:solidFill>
                <a:schemeClr val="tx2"/>
              </a:solidFill>
            </a:endParaRPr>
          </a:p>
        </p:txBody>
      </p:sp>
      <p:sp>
        <p:nvSpPr>
          <p:cNvPr id="3" name="TextBox 2">
            <a:extLst>
              <a:ext uri="{FF2B5EF4-FFF2-40B4-BE49-F238E27FC236}">
                <a16:creationId xmlns:a16="http://schemas.microsoft.com/office/drawing/2014/main" id="{387B958B-EF8E-214B-9B02-2EE3EF507FDD}"/>
              </a:ext>
            </a:extLst>
          </p:cNvPr>
          <p:cNvSpPr txBox="1"/>
          <p:nvPr userDrawn="1"/>
        </p:nvSpPr>
        <p:spPr>
          <a:xfrm>
            <a:off x="0" y="6638779"/>
            <a:ext cx="9144000" cy="196208"/>
          </a:xfrm>
          <a:prstGeom prst="rect">
            <a:avLst/>
          </a:prstGeom>
          <a:noFill/>
        </p:spPr>
        <p:txBody>
          <a:bodyPr wrap="square" rtlCol="0">
            <a:spAutoFit/>
          </a:bodyPr>
          <a:lstStyle/>
          <a:p>
            <a:r>
              <a:rPr lang="en-US" sz="675" b="1">
                <a:solidFill>
                  <a:schemeClr val="bg1"/>
                </a:solidFill>
                <a:latin typeface="Arial Black" charset="0"/>
                <a:cs typeface="Arial Black" charset="0"/>
              </a:rPr>
              <a:t>IMF</a:t>
            </a:r>
            <a:r>
              <a:rPr lang="en-US" sz="675" b="0">
                <a:solidFill>
                  <a:schemeClr val="bg1"/>
                </a:solidFill>
                <a:latin typeface="+mn-lt"/>
                <a:cs typeface="Arial Black" charset="0"/>
              </a:rPr>
              <a:t> | Middle East and Central Asia Department</a:t>
            </a:r>
            <a:endParaRPr lang="en-US" sz="675" b="0">
              <a:solidFill>
                <a:schemeClr val="bg1"/>
              </a:solidFill>
              <a:latin typeface="+mn-lt"/>
            </a:endParaRPr>
          </a:p>
        </p:txBody>
      </p:sp>
      <p:sp>
        <p:nvSpPr>
          <p:cNvPr id="4" name="TextBox 3">
            <a:extLst>
              <a:ext uri="{FF2B5EF4-FFF2-40B4-BE49-F238E27FC236}">
                <a16:creationId xmlns:a16="http://schemas.microsoft.com/office/drawing/2014/main" id="{D498BA64-B15C-8146-85CE-EE4EA1ADA406}"/>
              </a:ext>
            </a:extLst>
          </p:cNvPr>
          <p:cNvSpPr txBox="1"/>
          <p:nvPr userDrawn="1"/>
        </p:nvSpPr>
        <p:spPr>
          <a:xfrm>
            <a:off x="10981592" y="6661864"/>
            <a:ext cx="1210408" cy="207749"/>
          </a:xfrm>
          <a:prstGeom prst="rect">
            <a:avLst/>
          </a:prstGeom>
          <a:noFill/>
        </p:spPr>
        <p:txBody>
          <a:bodyPr wrap="square" rtlCol="0" anchor="b">
            <a:spAutoFit/>
          </a:bodyPr>
          <a:lstStyle/>
          <a:p>
            <a:pPr algn="r"/>
            <a:fld id="{33391695-0C6B-4B4E-A11F-D5E1D321FCD2}" type="slidenum">
              <a:rPr lang="en-US" sz="750" smtClean="0">
                <a:solidFill>
                  <a:schemeClr val="bg1"/>
                </a:solidFill>
              </a:rPr>
              <a:pPr algn="r"/>
              <a:t>‹#›</a:t>
            </a:fld>
            <a:endParaRPr lang="en-US" sz="750">
              <a:solidFill>
                <a:schemeClr val="bg1"/>
              </a:solidFill>
            </a:endParaRPr>
          </a:p>
        </p:txBody>
      </p:sp>
      <p:sp>
        <p:nvSpPr>
          <p:cNvPr id="10" name="Content Placeholder 9">
            <a:extLst>
              <a:ext uri="{FF2B5EF4-FFF2-40B4-BE49-F238E27FC236}">
                <a16:creationId xmlns:a16="http://schemas.microsoft.com/office/drawing/2014/main" id="{07CE3741-921D-834E-8354-54991BEB2BDD}"/>
              </a:ext>
            </a:extLst>
          </p:cNvPr>
          <p:cNvSpPr>
            <a:spLocks noGrp="1"/>
          </p:cNvSpPr>
          <p:nvPr>
            <p:ph sz="quarter" idx="11" hasCustomPrompt="1"/>
          </p:nvPr>
        </p:nvSpPr>
        <p:spPr>
          <a:xfrm>
            <a:off x="1235965" y="683639"/>
            <a:ext cx="9372600" cy="5486400"/>
          </a:xfrm>
        </p:spPr>
        <p:txBody>
          <a:bodyPr tIns="0" bIns="365760" anchor="ctr" anchorCtr="0"/>
          <a:lstStyle>
            <a:lvl1pPr>
              <a:spcBef>
                <a:spcPts val="0"/>
              </a:spcBef>
              <a:spcAft>
                <a:spcPts val="1800"/>
              </a:spcAft>
              <a:buClrTx/>
              <a:defRPr sz="2550" b="0" i="0">
                <a:solidFill>
                  <a:schemeClr val="bg1"/>
                </a:solidFill>
                <a:latin typeface="Arial Black" panose="020B0604020202020204" pitchFamily="34" charset="0"/>
                <a:cs typeface="Arial Black" panose="020B0604020202020204" pitchFamily="34" charset="0"/>
              </a:defRPr>
            </a:lvl1pPr>
            <a:lvl2pPr marL="257174" indent="-257174">
              <a:spcBef>
                <a:spcPts val="675"/>
              </a:spcBef>
              <a:spcAft>
                <a:spcPts val="0"/>
              </a:spcAft>
              <a:buClrTx/>
              <a:tabLst/>
              <a:defRPr sz="2400" b="0">
                <a:solidFill>
                  <a:schemeClr val="bg1"/>
                </a:solidFill>
              </a:defRPr>
            </a:lvl2pPr>
            <a:lvl3pPr marL="257174" indent="-257174">
              <a:spcBef>
                <a:spcPts val="675"/>
              </a:spcBef>
              <a:spcAft>
                <a:spcPts val="0"/>
              </a:spcAft>
              <a:buClrTx/>
              <a:buSzPct val="100000"/>
              <a:buFont typeface="Wingdings" pitchFamily="2" charset="2"/>
              <a:buChar char="§"/>
              <a:tabLst/>
              <a:defRPr sz="2400" b="1">
                <a:solidFill>
                  <a:schemeClr val="accent2">
                    <a:lumMod val="60000"/>
                    <a:lumOff val="40000"/>
                  </a:schemeClr>
                </a:solidFill>
              </a:defRPr>
            </a:lvl3pPr>
            <a:lvl4pPr marL="385761" indent="-128587">
              <a:spcBef>
                <a:spcPts val="0"/>
              </a:spcBef>
              <a:spcAft>
                <a:spcPts val="225"/>
              </a:spcAft>
              <a:buClrTx/>
              <a:buFont typeface="Arial" panose="020B0604020202020204" pitchFamily="34" charset="0"/>
              <a:buChar char="•"/>
              <a:tabLst/>
              <a:defRPr sz="1575" b="0">
                <a:solidFill>
                  <a:schemeClr val="bg1"/>
                </a:solidFill>
              </a:defRPr>
            </a:lvl4pPr>
            <a:lvl5pPr marL="385761" indent="-128587">
              <a:spcBef>
                <a:spcPts val="0"/>
              </a:spcBef>
              <a:spcAft>
                <a:spcPts val="225"/>
              </a:spcAft>
              <a:buClrTx/>
              <a:buFont typeface="Arial" panose="020B0604020202020204" pitchFamily="34" charset="0"/>
              <a:buChar char="•"/>
              <a:tabLst/>
              <a:defRPr sz="1575" b="1">
                <a:solidFill>
                  <a:schemeClr val="accent2">
                    <a:lumMod val="60000"/>
                    <a:lumOff val="40000"/>
                  </a:schemeClr>
                </a:solidFill>
              </a:defRPr>
            </a:lvl5pPr>
          </a:lstStyle>
          <a:p>
            <a:pPr lvl="0"/>
            <a:r>
              <a:rPr lang="en-US"/>
              <a:t>Title for Divider–Agenda</a:t>
            </a:r>
          </a:p>
          <a:p>
            <a:pPr lvl="1"/>
            <a:r>
              <a:rPr lang="en-US"/>
              <a:t>Agenda Item—Inactive</a:t>
            </a:r>
          </a:p>
          <a:p>
            <a:pPr lvl="2"/>
            <a:r>
              <a:rPr lang="en-US"/>
              <a:t>Agenda Item—Active</a:t>
            </a:r>
          </a:p>
          <a:p>
            <a:pPr lvl="3"/>
            <a:r>
              <a:rPr lang="en-US"/>
              <a:t>Second level</a:t>
            </a:r>
          </a:p>
          <a:p>
            <a:pPr lvl="4"/>
            <a:r>
              <a:rPr lang="en-US"/>
              <a:t>Third level</a:t>
            </a:r>
          </a:p>
        </p:txBody>
      </p:sp>
    </p:spTree>
    <p:extLst>
      <p:ext uri="{BB962C8B-B14F-4D97-AF65-F5344CB8AC3E}">
        <p14:creationId xmlns:p14="http://schemas.microsoft.com/office/powerpoint/2010/main" val="12139936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DCECCB84-F9BA-43D5-87BE-67443E8EF086}">
      <p15:sldGuideLst xmlns:p15="http://schemas.microsoft.com/office/powerpoint/2012/main">
        <p15:guide id="1" orient="horz" pos="2160">
          <p15:clr>
            <a:srgbClr val="FBAE40"/>
          </p15:clr>
        </p15:guide>
        <p15:guide id="2" pos="5120">
          <p15:clr>
            <a:srgbClr val="FBAE40"/>
          </p15:clr>
        </p15:guide>
        <p15:guide id="3" orient="horz" pos="399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68797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5120">
          <p15:clr>
            <a:srgbClr val="FBAE40"/>
          </p15:clr>
        </p15:guide>
        <p15:guide id="3" pos="1041">
          <p15:clr>
            <a:srgbClr val="FBAE40"/>
          </p15:clr>
        </p15:guide>
        <p15:guide id="4" pos="920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Column (W)">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1239838" y="491386"/>
            <a:ext cx="9715500" cy="978486"/>
          </a:xfrm>
          <a:prstGeom prst="rect">
            <a:avLst/>
          </a:prstGeom>
        </p:spPr>
        <p:txBody>
          <a:bodyPr vert="horz" lIns="0" tIns="0" rIns="0" bIns="0" rtlCol="0" anchor="ctr">
            <a:normAutofit/>
          </a:bodyPr>
          <a:lstStyle>
            <a:lvl1pPr algn="l">
              <a:defRPr lang="en-US" sz="2100" dirty="0">
                <a:solidFill>
                  <a:schemeClr val="tx2"/>
                </a:solidFill>
                <a:latin typeface="Arial Black" charset="0"/>
                <a:ea typeface="Arial Black" charset="0"/>
                <a:cs typeface="Arial Black" charset="0"/>
              </a:defRPr>
            </a:lvl1pPr>
          </a:lstStyle>
          <a:p>
            <a:pPr marL="0" lvl="0"/>
            <a:r>
              <a:rPr lang="en-US"/>
              <a:t>Slide Title for Single-Column (W) Layout</a:t>
            </a:r>
          </a:p>
        </p:txBody>
      </p:sp>
      <p:sp>
        <p:nvSpPr>
          <p:cNvPr id="3" name="Text Placeholder 2">
            <a:extLst>
              <a:ext uri="{FF2B5EF4-FFF2-40B4-BE49-F238E27FC236}">
                <a16:creationId xmlns:a16="http://schemas.microsoft.com/office/drawing/2014/main" id="{BEA590E5-B0BC-F540-8942-A0FB291DEE4F}"/>
              </a:ext>
            </a:extLst>
          </p:cNvPr>
          <p:cNvSpPr>
            <a:spLocks noGrp="1"/>
          </p:cNvSpPr>
          <p:nvPr>
            <p:ph type="body" sz="quarter" idx="10" hasCustomPrompt="1"/>
          </p:nvPr>
        </p:nvSpPr>
        <p:spPr>
          <a:xfrm>
            <a:off x="1239838" y="1469873"/>
            <a:ext cx="9715500" cy="4860591"/>
          </a:xfrm>
        </p:spPr>
        <p:txBody>
          <a:bodyPr/>
          <a:lstStyle>
            <a:lvl1pPr>
              <a:spcBef>
                <a:spcPts val="1800"/>
              </a:spcBef>
              <a:defRPr>
                <a:solidFill>
                  <a:schemeClr val="tx1"/>
                </a:solidFill>
              </a:defRPr>
            </a:lvl1pPr>
            <a:lvl2pPr>
              <a:defRPr/>
            </a:lvl2pPr>
            <a:lvl3pPr marL="344089" marR="0" indent="-169068" algn="l" defTabSz="685733" rtl="0" eaLnBrk="1" fontAlgn="auto" latinLnBrk="0" hangingPunct="1">
              <a:lnSpc>
                <a:spcPct val="100000"/>
              </a:lnSpc>
              <a:spcBef>
                <a:spcPts val="450"/>
              </a:spcBef>
              <a:spcAft>
                <a:spcPts val="0"/>
              </a:spcAft>
              <a:buClr>
                <a:schemeClr val="bg1">
                  <a:lumMod val="50000"/>
                </a:schemeClr>
              </a:buClr>
              <a:buSzPct val="65000"/>
              <a:buFont typeface="ArialMT"/>
              <a:buChar char="►"/>
              <a:tabLst/>
              <a:defRPr/>
            </a:lvl3pPr>
            <a:lvl4pPr>
              <a:defRPr/>
            </a:lvl4pPr>
            <a:lvl5pPr>
              <a:defRPr/>
            </a:lvl5pPr>
          </a:lstStyle>
          <a:p>
            <a:pPr lvl="0"/>
            <a:r>
              <a:rPr lang="en-US"/>
              <a:t>Paragraph/</a:t>
            </a:r>
            <a:r>
              <a:rPr lang="en-US" err="1"/>
              <a:t>unbulleted</a:t>
            </a:r>
            <a:r>
              <a:rPr lang="en-US"/>
              <a:t> text formatting</a:t>
            </a:r>
          </a:p>
          <a:p>
            <a:pPr lvl="1"/>
            <a:r>
              <a:rPr lang="en-US"/>
              <a:t>Click the “Indent More” button (in the Home ribbon, above) for first-level bullets</a:t>
            </a:r>
          </a:p>
          <a:p>
            <a:pPr marL="344089" marR="0" lvl="2" indent="-169068" algn="l" defTabSz="685733" rtl="0" eaLnBrk="1" fontAlgn="auto" latinLnBrk="0" hangingPunct="1">
              <a:lnSpc>
                <a:spcPct val="100000"/>
              </a:lnSpc>
              <a:spcBef>
                <a:spcPts val="450"/>
              </a:spcBef>
              <a:spcAft>
                <a:spcPts val="0"/>
              </a:spcAft>
              <a:buClr>
                <a:schemeClr val="bg1">
                  <a:lumMod val="50000"/>
                </a:schemeClr>
              </a:buClr>
              <a:buSzPct val="65000"/>
              <a:buFont typeface="ArialMT"/>
              <a:buChar char="►"/>
              <a:tabLst/>
              <a:defRPr/>
            </a:pPr>
            <a:r>
              <a:rPr lang="en-US"/>
              <a:t>Double-click the “Indent More” button (above) for second-level bullets</a:t>
            </a:r>
          </a:p>
          <a:p>
            <a:pPr lvl="3"/>
            <a:r>
              <a:rPr lang="en-US"/>
              <a:t>Triple-click the “Indent More” button (above) for third-level bullets</a:t>
            </a:r>
          </a:p>
          <a:p>
            <a:pPr lvl="4"/>
            <a:r>
              <a:rPr lang="en-US"/>
              <a:t>Quadruple-click the “Indent More” button (above) for fourth-level bullets</a:t>
            </a:r>
          </a:p>
        </p:txBody>
      </p:sp>
    </p:spTree>
    <p:extLst>
      <p:ext uri="{BB962C8B-B14F-4D97-AF65-F5344CB8AC3E}">
        <p14:creationId xmlns:p14="http://schemas.microsoft.com/office/powerpoint/2010/main" val="369634403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5120">
          <p15:clr>
            <a:srgbClr val="FBAE40"/>
          </p15:clr>
        </p15:guide>
        <p15:guide id="3" pos="1041">
          <p15:clr>
            <a:srgbClr val="FBAE40"/>
          </p15:clr>
        </p15:guide>
        <p15:guide id="4" pos="920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Column (W)">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1239838" y="491386"/>
            <a:ext cx="9715500" cy="978486"/>
          </a:xfrm>
          <a:prstGeom prst="rect">
            <a:avLst/>
          </a:prstGeom>
        </p:spPr>
        <p:txBody>
          <a:bodyPr vert="horz" lIns="0" tIns="0" rIns="0" bIns="0" rtlCol="0" anchor="ctr">
            <a:normAutofit/>
          </a:bodyPr>
          <a:lstStyle>
            <a:lvl1pPr algn="l">
              <a:defRPr lang="en-US" sz="2100" dirty="0">
                <a:solidFill>
                  <a:schemeClr val="tx2"/>
                </a:solidFill>
                <a:latin typeface="Arial Black" charset="0"/>
                <a:ea typeface="Arial Black" charset="0"/>
                <a:cs typeface="Arial Black" charset="0"/>
              </a:defRPr>
            </a:lvl1pPr>
          </a:lstStyle>
          <a:p>
            <a:pPr marL="0" lvl="0"/>
            <a:r>
              <a:rPr lang="en-US"/>
              <a:t>Slide Title for Two-Column (W) Layout</a:t>
            </a:r>
          </a:p>
        </p:txBody>
      </p:sp>
      <p:sp>
        <p:nvSpPr>
          <p:cNvPr id="3" name="Text Placeholder 2">
            <a:extLst>
              <a:ext uri="{FF2B5EF4-FFF2-40B4-BE49-F238E27FC236}">
                <a16:creationId xmlns:a16="http://schemas.microsoft.com/office/drawing/2014/main" id="{BEA590E5-B0BC-F540-8942-A0FB291DEE4F}"/>
              </a:ext>
            </a:extLst>
          </p:cNvPr>
          <p:cNvSpPr>
            <a:spLocks noGrp="1"/>
          </p:cNvSpPr>
          <p:nvPr>
            <p:ph type="body" sz="quarter" idx="10" hasCustomPrompt="1"/>
          </p:nvPr>
        </p:nvSpPr>
        <p:spPr>
          <a:xfrm>
            <a:off x="1239838" y="1469873"/>
            <a:ext cx="4572000" cy="4860591"/>
          </a:xfrm>
        </p:spPr>
        <p:txBody>
          <a:bodyPr>
            <a:normAutofit/>
          </a:bodyPr>
          <a:lstStyle>
            <a:lvl1pPr>
              <a:spcBef>
                <a:spcPts val="1800"/>
              </a:spcBef>
              <a:defRPr sz="1350">
                <a:solidFill>
                  <a:schemeClr val="tx1"/>
                </a:solidFill>
              </a:defRPr>
            </a:lvl1pPr>
            <a:lvl2pPr>
              <a:defRPr sz="1350"/>
            </a:lvl2pPr>
            <a:lvl3pPr marL="344089" marR="0" indent="-169068" algn="l" defTabSz="685733" rtl="0" eaLnBrk="1" fontAlgn="auto" latinLnBrk="0" hangingPunct="1">
              <a:lnSpc>
                <a:spcPct val="100000"/>
              </a:lnSpc>
              <a:spcBef>
                <a:spcPts val="450"/>
              </a:spcBef>
              <a:spcAft>
                <a:spcPts val="0"/>
              </a:spcAft>
              <a:buClr>
                <a:schemeClr val="bg1">
                  <a:lumMod val="50000"/>
                </a:schemeClr>
              </a:buClr>
              <a:buSzPct val="65000"/>
              <a:buFont typeface="ArialMT"/>
              <a:buChar char="►"/>
              <a:tabLst/>
              <a:defRPr sz="1350"/>
            </a:lvl3pPr>
            <a:lvl4pPr>
              <a:defRPr sz="1350"/>
            </a:lvl4pPr>
            <a:lvl5pPr>
              <a:defRPr sz="1350"/>
            </a:lvl5pPr>
          </a:lstStyle>
          <a:p>
            <a:pPr lvl="0"/>
            <a:r>
              <a:rPr lang="en-US"/>
              <a:t>Paragraph/</a:t>
            </a:r>
            <a:r>
              <a:rPr lang="en-US" err="1"/>
              <a:t>unbulleted</a:t>
            </a:r>
            <a:r>
              <a:rPr lang="en-US"/>
              <a:t> text formatting</a:t>
            </a:r>
          </a:p>
          <a:p>
            <a:pPr lvl="1"/>
            <a:r>
              <a:rPr lang="en-US"/>
              <a:t>Click the “Indent More” button (in the Home ribbon, above) for first-level bullets</a:t>
            </a:r>
          </a:p>
          <a:p>
            <a:pPr marL="344089" marR="0" lvl="2" indent="-169068" algn="l" defTabSz="685733" rtl="0" eaLnBrk="1" fontAlgn="auto" latinLnBrk="0" hangingPunct="1">
              <a:lnSpc>
                <a:spcPct val="100000"/>
              </a:lnSpc>
              <a:spcBef>
                <a:spcPts val="450"/>
              </a:spcBef>
              <a:spcAft>
                <a:spcPts val="0"/>
              </a:spcAft>
              <a:buClr>
                <a:schemeClr val="bg1">
                  <a:lumMod val="50000"/>
                </a:schemeClr>
              </a:buClr>
              <a:buSzPct val="65000"/>
              <a:buFont typeface="ArialMT"/>
              <a:buChar char="►"/>
              <a:tabLst/>
              <a:defRPr/>
            </a:pPr>
            <a:r>
              <a:rPr lang="en-US"/>
              <a:t>Double-click the “Indent More” button (above) for second-level bullets</a:t>
            </a:r>
          </a:p>
          <a:p>
            <a:pPr lvl="3"/>
            <a:r>
              <a:rPr lang="en-US"/>
              <a:t>Triple-click the “Indent More” button (above) for third-level bullets</a:t>
            </a:r>
          </a:p>
          <a:p>
            <a:pPr lvl="4"/>
            <a:r>
              <a:rPr lang="en-US"/>
              <a:t>Quadruple-click the “Indent More” button (above) for fourth-level bullets</a:t>
            </a:r>
          </a:p>
        </p:txBody>
      </p:sp>
      <p:sp>
        <p:nvSpPr>
          <p:cNvPr id="6" name="Text Placeholder 2">
            <a:extLst>
              <a:ext uri="{FF2B5EF4-FFF2-40B4-BE49-F238E27FC236}">
                <a16:creationId xmlns:a16="http://schemas.microsoft.com/office/drawing/2014/main" id="{0BF7038D-D496-7248-87EC-9540380F1D12}"/>
              </a:ext>
            </a:extLst>
          </p:cNvPr>
          <p:cNvSpPr>
            <a:spLocks noGrp="1"/>
          </p:cNvSpPr>
          <p:nvPr>
            <p:ph type="body" sz="quarter" idx="13" hasCustomPrompt="1"/>
          </p:nvPr>
        </p:nvSpPr>
        <p:spPr>
          <a:xfrm>
            <a:off x="6383338" y="1469873"/>
            <a:ext cx="4572000" cy="4860591"/>
          </a:xfrm>
        </p:spPr>
        <p:txBody>
          <a:bodyPr>
            <a:normAutofit/>
          </a:bodyPr>
          <a:lstStyle>
            <a:lvl1pPr>
              <a:spcBef>
                <a:spcPts val="1800"/>
              </a:spcBef>
              <a:defRPr sz="1350">
                <a:solidFill>
                  <a:schemeClr val="tx1"/>
                </a:solidFill>
              </a:defRPr>
            </a:lvl1pPr>
            <a:lvl2pPr>
              <a:defRPr sz="1350"/>
            </a:lvl2pPr>
            <a:lvl3pPr marL="344089" marR="0" indent="-169068" algn="l" defTabSz="685733" rtl="0" eaLnBrk="1" fontAlgn="auto" latinLnBrk="0" hangingPunct="1">
              <a:lnSpc>
                <a:spcPct val="100000"/>
              </a:lnSpc>
              <a:spcBef>
                <a:spcPts val="450"/>
              </a:spcBef>
              <a:spcAft>
                <a:spcPts val="0"/>
              </a:spcAft>
              <a:buClr>
                <a:schemeClr val="bg1">
                  <a:lumMod val="50000"/>
                </a:schemeClr>
              </a:buClr>
              <a:buSzPct val="65000"/>
              <a:buFont typeface="ArialMT"/>
              <a:buChar char="►"/>
              <a:tabLst/>
              <a:defRPr sz="1350"/>
            </a:lvl3pPr>
            <a:lvl4pPr>
              <a:defRPr sz="1350"/>
            </a:lvl4pPr>
            <a:lvl5pPr>
              <a:defRPr sz="1350"/>
            </a:lvl5pPr>
          </a:lstStyle>
          <a:p>
            <a:pPr lvl="0"/>
            <a:r>
              <a:rPr lang="en-US"/>
              <a:t>Paragraph/</a:t>
            </a:r>
            <a:r>
              <a:rPr lang="en-US" err="1"/>
              <a:t>unbulleted</a:t>
            </a:r>
            <a:r>
              <a:rPr lang="en-US"/>
              <a:t> text formatting</a:t>
            </a:r>
          </a:p>
          <a:p>
            <a:pPr lvl="1"/>
            <a:r>
              <a:rPr lang="en-US"/>
              <a:t>Click the “Indent More” button (in the Home ribbon, above) for first-level bullets</a:t>
            </a:r>
          </a:p>
          <a:p>
            <a:pPr marL="344089" marR="0" lvl="2" indent="-169068" algn="l" defTabSz="685733" rtl="0" eaLnBrk="1" fontAlgn="auto" latinLnBrk="0" hangingPunct="1">
              <a:lnSpc>
                <a:spcPct val="100000"/>
              </a:lnSpc>
              <a:spcBef>
                <a:spcPts val="450"/>
              </a:spcBef>
              <a:spcAft>
                <a:spcPts val="0"/>
              </a:spcAft>
              <a:buClr>
                <a:schemeClr val="bg1">
                  <a:lumMod val="50000"/>
                </a:schemeClr>
              </a:buClr>
              <a:buSzPct val="65000"/>
              <a:buFont typeface="ArialMT"/>
              <a:buChar char="►"/>
              <a:tabLst/>
              <a:defRPr/>
            </a:pPr>
            <a:r>
              <a:rPr lang="en-US"/>
              <a:t>Double-click the “Indent More” button (above) for second-level bullets</a:t>
            </a:r>
          </a:p>
          <a:p>
            <a:pPr lvl="3"/>
            <a:r>
              <a:rPr lang="en-US"/>
              <a:t>Triple-click the “Indent More” button (above) for third-level bullets</a:t>
            </a:r>
          </a:p>
          <a:p>
            <a:pPr lvl="4"/>
            <a:r>
              <a:rPr lang="en-US"/>
              <a:t>Quadruple-click the “Indent More” button (above) for fourth-level bullets</a:t>
            </a:r>
          </a:p>
        </p:txBody>
      </p:sp>
    </p:spTree>
    <p:extLst>
      <p:ext uri="{BB962C8B-B14F-4D97-AF65-F5344CB8AC3E}">
        <p14:creationId xmlns:p14="http://schemas.microsoft.com/office/powerpoint/2010/main" val="117329407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5120">
          <p15:clr>
            <a:srgbClr val="FBAE40"/>
          </p15:clr>
        </p15:guide>
        <p15:guide id="3" pos="1041">
          <p15:clr>
            <a:srgbClr val="FBAE40"/>
          </p15:clr>
        </p15:guide>
        <p15:guide id="4" pos="920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3"/>
            <a:ext cx="10972800" cy="4791806"/>
          </a:xfrm>
          <a:prstGeom prst="rect">
            <a:avLst/>
          </a:prstGeom>
        </p:spPr>
        <p:txBody>
          <a:bodyPr vert="horz" lIns="0" tIns="137160" rIns="0" bIns="0" rtlCol="0">
            <a:normAutofit/>
          </a:bodyPr>
          <a:lstStyle/>
          <a:p>
            <a:pPr lvl="0"/>
            <a:r>
              <a:rPr lang="en-US"/>
              <a:t>Paragraph type</a:t>
            </a:r>
          </a:p>
          <a:p>
            <a:pPr lvl="1"/>
            <a:r>
              <a:rPr lang="en-US"/>
              <a:t>Click the “Indent More” button (above) for first-level bullets</a:t>
            </a:r>
          </a:p>
          <a:p>
            <a:pPr lvl="2"/>
            <a:r>
              <a:rPr lang="en-US"/>
              <a:t>Click the “Indent More” button (above) twice for second-level bullets</a:t>
            </a:r>
          </a:p>
          <a:p>
            <a:pPr lvl="3"/>
            <a:r>
              <a:rPr lang="en-US"/>
              <a:t>Click the “Indent More” button (above) three times for third-level bullets</a:t>
            </a:r>
          </a:p>
          <a:p>
            <a:pPr lvl="4"/>
            <a:r>
              <a:rPr lang="en-US"/>
              <a:t>Click the “Indent More” button (above) four times for fourth-level bullets</a:t>
            </a:r>
          </a:p>
        </p:txBody>
      </p:sp>
      <p:sp>
        <p:nvSpPr>
          <p:cNvPr id="2" name="Title Placeholder 1"/>
          <p:cNvSpPr>
            <a:spLocks noGrp="1"/>
          </p:cNvSpPr>
          <p:nvPr>
            <p:ph type="title"/>
          </p:nvPr>
        </p:nvSpPr>
        <p:spPr>
          <a:xfrm>
            <a:off x="609600" y="482139"/>
            <a:ext cx="10972800" cy="1118064"/>
          </a:xfrm>
          <a:prstGeom prst="rect">
            <a:avLst/>
          </a:prstGeom>
        </p:spPr>
        <p:txBody>
          <a:bodyPr vert="horz" lIns="0" tIns="0" rIns="0" bIns="0" rtlCol="0" anchor="ctr">
            <a:normAutofit/>
          </a:bodyPr>
          <a:lstStyle/>
          <a:p>
            <a:r>
              <a:rPr lang="en-US"/>
              <a:t>Master Slide Title</a:t>
            </a:r>
          </a:p>
        </p:txBody>
      </p:sp>
      <p:sp>
        <p:nvSpPr>
          <p:cNvPr id="4" name="TextBox 3">
            <a:extLst>
              <a:ext uri="{FF2B5EF4-FFF2-40B4-BE49-F238E27FC236}">
                <a16:creationId xmlns:a16="http://schemas.microsoft.com/office/drawing/2014/main" id="{8069C718-696D-8C48-95E3-35ACB84AD8D9}"/>
              </a:ext>
            </a:extLst>
          </p:cNvPr>
          <p:cNvSpPr txBox="1"/>
          <p:nvPr userDrawn="1"/>
        </p:nvSpPr>
        <p:spPr>
          <a:xfrm>
            <a:off x="0" y="6638779"/>
            <a:ext cx="9144000" cy="196208"/>
          </a:xfrm>
          <a:prstGeom prst="rect">
            <a:avLst/>
          </a:prstGeom>
          <a:noFill/>
        </p:spPr>
        <p:txBody>
          <a:bodyPr wrap="square" rtlCol="0">
            <a:spAutoFit/>
          </a:bodyPr>
          <a:lstStyle/>
          <a:p>
            <a:r>
              <a:rPr lang="en-US" sz="675" b="1">
                <a:solidFill>
                  <a:schemeClr val="bg1">
                    <a:lumMod val="75000"/>
                  </a:schemeClr>
                </a:solidFill>
                <a:latin typeface="Arial Black" charset="0"/>
                <a:cs typeface="Arial Black" charset="0"/>
              </a:rPr>
              <a:t>IMF </a:t>
            </a:r>
            <a:r>
              <a:rPr lang="en-US" sz="675" b="0">
                <a:solidFill>
                  <a:schemeClr val="bg1">
                    <a:lumMod val="75000"/>
                  </a:schemeClr>
                </a:solidFill>
                <a:latin typeface="+mn-lt"/>
                <a:cs typeface="Arial Black" charset="0"/>
              </a:rPr>
              <a:t>| Middle East and Central Asia Department</a:t>
            </a:r>
            <a:endParaRPr lang="en-US" sz="675" b="0">
              <a:solidFill>
                <a:schemeClr val="bg1">
                  <a:lumMod val="75000"/>
                </a:schemeClr>
              </a:solidFill>
              <a:latin typeface="+mn-lt"/>
            </a:endParaRPr>
          </a:p>
        </p:txBody>
      </p:sp>
      <p:sp>
        <p:nvSpPr>
          <p:cNvPr id="5" name="TextBox 4">
            <a:extLst>
              <a:ext uri="{FF2B5EF4-FFF2-40B4-BE49-F238E27FC236}">
                <a16:creationId xmlns:a16="http://schemas.microsoft.com/office/drawing/2014/main" id="{00B5D478-FD4A-2240-B032-46F4E3BAB6E8}"/>
              </a:ext>
            </a:extLst>
          </p:cNvPr>
          <p:cNvSpPr txBox="1"/>
          <p:nvPr userDrawn="1"/>
        </p:nvSpPr>
        <p:spPr>
          <a:xfrm>
            <a:off x="10981592" y="6661864"/>
            <a:ext cx="1210408" cy="207749"/>
          </a:xfrm>
          <a:prstGeom prst="rect">
            <a:avLst/>
          </a:prstGeom>
          <a:noFill/>
        </p:spPr>
        <p:txBody>
          <a:bodyPr wrap="square" rtlCol="0" anchor="b">
            <a:spAutoFit/>
          </a:bodyPr>
          <a:lstStyle/>
          <a:p>
            <a:pPr algn="r"/>
            <a:fld id="{33391695-0C6B-4B4E-A11F-D5E1D321FCD2}" type="slidenum">
              <a:rPr lang="en-US" sz="750" smtClean="0">
                <a:solidFill>
                  <a:schemeClr val="accent1"/>
                </a:solidFill>
              </a:rPr>
              <a:pPr algn="r"/>
              <a:t>‹#›</a:t>
            </a:fld>
            <a:endParaRPr lang="en-US" sz="750">
              <a:solidFill>
                <a:schemeClr val="accent1"/>
              </a:solidFill>
            </a:endParaRPr>
          </a:p>
        </p:txBody>
      </p:sp>
    </p:spTree>
    <p:extLst>
      <p:ext uri="{BB962C8B-B14F-4D97-AF65-F5344CB8AC3E}">
        <p14:creationId xmlns:p14="http://schemas.microsoft.com/office/powerpoint/2010/main" val="421706720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Lst>
  <p:transition>
    <p:fade/>
  </p:transition>
  <p:hf hdr="0" dt="0"/>
  <p:txStyles>
    <p:titleStyle>
      <a:lvl1pPr algn="l" defTabSz="685733" rtl="0" eaLnBrk="1" latinLnBrk="0" hangingPunct="1">
        <a:lnSpc>
          <a:spcPct val="90000"/>
        </a:lnSpc>
        <a:spcBef>
          <a:spcPct val="0"/>
        </a:spcBef>
        <a:buNone/>
        <a:defRPr sz="2700" b="1" i="0" kern="1200">
          <a:solidFill>
            <a:schemeClr val="tx2"/>
          </a:solidFill>
          <a:latin typeface="Arial Black" panose="020B0604020202020204" pitchFamily="34" charset="0"/>
          <a:ea typeface="+mj-ea"/>
          <a:cs typeface="Arial Black" panose="020B0604020202020204" pitchFamily="34" charset="0"/>
        </a:defRPr>
      </a:lvl1pPr>
    </p:titleStyle>
    <p:bodyStyle>
      <a:lvl1pPr marL="0" indent="0" algn="l" defTabSz="685733" rtl="0" eaLnBrk="1" latinLnBrk="0" hangingPunct="1">
        <a:spcBef>
          <a:spcPts val="1800"/>
        </a:spcBef>
        <a:buClr>
          <a:schemeClr val="accent1"/>
        </a:buClr>
        <a:buSzPct val="110000"/>
        <a:buFont typeface="Wingdings" charset="2"/>
        <a:buNone/>
        <a:tabLst/>
        <a:defRPr sz="1500" kern="1200">
          <a:solidFill>
            <a:schemeClr val="tx1"/>
          </a:solidFill>
          <a:latin typeface="+mn-lt"/>
          <a:ea typeface="+mn-ea"/>
          <a:cs typeface="+mn-cs"/>
        </a:defRPr>
      </a:lvl1pPr>
      <a:lvl2pPr marL="175021" indent="-175021" algn="l" defTabSz="685733" rtl="0" eaLnBrk="1" latinLnBrk="0" hangingPunct="1">
        <a:spcBef>
          <a:spcPts val="450"/>
        </a:spcBef>
        <a:buClr>
          <a:schemeClr val="accent1"/>
        </a:buClr>
        <a:buSzPct val="100000"/>
        <a:buFont typeface="Wingdings" pitchFamily="2" charset="2"/>
        <a:buChar char="§"/>
        <a:tabLst/>
        <a:defRPr sz="1500" kern="1200">
          <a:solidFill>
            <a:schemeClr val="tx1"/>
          </a:solidFill>
          <a:latin typeface="+mn-lt"/>
          <a:ea typeface="+mn-ea"/>
          <a:cs typeface="+mn-cs"/>
        </a:defRPr>
      </a:lvl2pPr>
      <a:lvl3pPr marL="344089" indent="-169068" algn="l" defTabSz="685733" rtl="0" eaLnBrk="1" latinLnBrk="0" hangingPunct="1">
        <a:spcBef>
          <a:spcPts val="450"/>
        </a:spcBef>
        <a:buClr>
          <a:schemeClr val="bg1">
            <a:lumMod val="50000"/>
          </a:schemeClr>
        </a:buClr>
        <a:buSzPct val="65000"/>
        <a:buFont typeface="Lucida Grande" panose="020B0600040502020204" pitchFamily="34" charset="0"/>
        <a:buChar char="▶"/>
        <a:tabLst/>
        <a:defRPr sz="1500" kern="1200">
          <a:solidFill>
            <a:schemeClr val="tx1"/>
          </a:solidFill>
          <a:latin typeface="+mn-lt"/>
          <a:ea typeface="+mn-ea"/>
          <a:cs typeface="+mn-cs"/>
        </a:defRPr>
      </a:lvl3pPr>
      <a:lvl4pPr marL="519110" indent="-175021" algn="l" defTabSz="685733" rtl="0" eaLnBrk="1" latinLnBrk="0" hangingPunct="1">
        <a:spcBef>
          <a:spcPts val="450"/>
        </a:spcBef>
        <a:buClr>
          <a:schemeClr val="accent1"/>
        </a:buClr>
        <a:buSzPct val="100000"/>
        <a:buFont typeface="LucidaGrande" charset="0"/>
        <a:buChar char="◆"/>
        <a:tabLst/>
        <a:defRPr sz="1500" kern="1200">
          <a:solidFill>
            <a:schemeClr val="tx1"/>
          </a:solidFill>
          <a:latin typeface="+mn-lt"/>
          <a:ea typeface="+mn-ea"/>
          <a:cs typeface="+mn-cs"/>
        </a:defRPr>
      </a:lvl4pPr>
      <a:lvl5pPr marL="688178" indent="-169068" algn="l" defTabSz="685733" rtl="0" eaLnBrk="1" latinLnBrk="0" hangingPunct="1">
        <a:spcBef>
          <a:spcPts val="450"/>
        </a:spcBef>
        <a:buClr>
          <a:schemeClr val="bg1">
            <a:lumMod val="50000"/>
          </a:schemeClr>
        </a:buClr>
        <a:buFont typeface=".HelveticaNeueDeskInterface-Regular"/>
        <a:buChar char="●"/>
        <a:tabLst/>
        <a:defRPr sz="1500" kern="1200">
          <a:solidFill>
            <a:schemeClr val="tx1"/>
          </a:solidFill>
          <a:latin typeface="+mn-lt"/>
          <a:ea typeface="+mn-ea"/>
          <a:cs typeface="+mn-cs"/>
        </a:defRPr>
      </a:lvl5pPr>
      <a:lvl6pPr marL="1885765" indent="-171433" algn="l" defTabSz="68573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632" indent="-171433" algn="l" defTabSz="68573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498" indent="-171433" algn="l" defTabSz="68573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364" indent="-171433" algn="l" defTabSz="68573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33" rtl="0" eaLnBrk="1" latinLnBrk="0" hangingPunct="1">
        <a:defRPr sz="1350" kern="1200">
          <a:solidFill>
            <a:schemeClr val="tx1"/>
          </a:solidFill>
          <a:latin typeface="+mn-lt"/>
          <a:ea typeface="+mn-ea"/>
          <a:cs typeface="+mn-cs"/>
        </a:defRPr>
      </a:lvl1pPr>
      <a:lvl2pPr marL="342866" algn="l" defTabSz="685733" rtl="0" eaLnBrk="1" latinLnBrk="0" hangingPunct="1">
        <a:defRPr sz="1350" kern="1200">
          <a:solidFill>
            <a:schemeClr val="tx1"/>
          </a:solidFill>
          <a:latin typeface="+mn-lt"/>
          <a:ea typeface="+mn-ea"/>
          <a:cs typeface="+mn-cs"/>
        </a:defRPr>
      </a:lvl2pPr>
      <a:lvl3pPr marL="685733" algn="l" defTabSz="685733" rtl="0" eaLnBrk="1" latinLnBrk="0" hangingPunct="1">
        <a:defRPr sz="1350" kern="1200">
          <a:solidFill>
            <a:schemeClr val="tx1"/>
          </a:solidFill>
          <a:latin typeface="+mn-lt"/>
          <a:ea typeface="+mn-ea"/>
          <a:cs typeface="+mn-cs"/>
        </a:defRPr>
      </a:lvl3pPr>
      <a:lvl4pPr marL="1028599" algn="l" defTabSz="685733" rtl="0" eaLnBrk="1" latinLnBrk="0" hangingPunct="1">
        <a:defRPr sz="1350" kern="1200">
          <a:solidFill>
            <a:schemeClr val="tx1"/>
          </a:solidFill>
          <a:latin typeface="+mn-lt"/>
          <a:ea typeface="+mn-ea"/>
          <a:cs typeface="+mn-cs"/>
        </a:defRPr>
      </a:lvl4pPr>
      <a:lvl5pPr marL="1371465" algn="l" defTabSz="685733" rtl="0" eaLnBrk="1" latinLnBrk="0" hangingPunct="1">
        <a:defRPr sz="1350" kern="1200">
          <a:solidFill>
            <a:schemeClr val="tx1"/>
          </a:solidFill>
          <a:latin typeface="+mn-lt"/>
          <a:ea typeface="+mn-ea"/>
          <a:cs typeface="+mn-cs"/>
        </a:defRPr>
      </a:lvl5pPr>
      <a:lvl6pPr marL="1714331" algn="l" defTabSz="685733" rtl="0" eaLnBrk="1" latinLnBrk="0" hangingPunct="1">
        <a:defRPr sz="1350" kern="1200">
          <a:solidFill>
            <a:schemeClr val="tx1"/>
          </a:solidFill>
          <a:latin typeface="+mn-lt"/>
          <a:ea typeface="+mn-ea"/>
          <a:cs typeface="+mn-cs"/>
        </a:defRPr>
      </a:lvl6pPr>
      <a:lvl7pPr marL="2057197" algn="l" defTabSz="685733" rtl="0" eaLnBrk="1" latinLnBrk="0" hangingPunct="1">
        <a:defRPr sz="1350" kern="1200">
          <a:solidFill>
            <a:schemeClr val="tx1"/>
          </a:solidFill>
          <a:latin typeface="+mn-lt"/>
          <a:ea typeface="+mn-ea"/>
          <a:cs typeface="+mn-cs"/>
        </a:defRPr>
      </a:lvl7pPr>
      <a:lvl8pPr marL="2400065" algn="l" defTabSz="685733" rtl="0" eaLnBrk="1" latinLnBrk="0" hangingPunct="1">
        <a:defRPr sz="1350" kern="1200">
          <a:solidFill>
            <a:schemeClr val="tx1"/>
          </a:solidFill>
          <a:latin typeface="+mn-lt"/>
          <a:ea typeface="+mn-ea"/>
          <a:cs typeface="+mn-cs"/>
        </a:defRPr>
      </a:lvl8pPr>
      <a:lvl9pPr marL="2742931" algn="l" defTabSz="68573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istockphoto.com/portfolio/DinoGeromella?mediatype=photography" TargetMode="External"/><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tags" Target="../tags/tag16.xml"/><Relationship Id="rId7" Type="http://schemas.openxmlformats.org/officeDocument/2006/relationships/chart" Target="../charts/chart15.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tags" Target="../tags/tag3.xml"/><Relationship Id="rId7" Type="http://schemas.openxmlformats.org/officeDocument/2006/relationships/chart" Target="../charts/chart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notesSlide" Target="../notesSlides/notesSlide2.xml"/><Relationship Id="rId4"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tags" Target="../tags/tag10.xml"/><Relationship Id="rId7" Type="http://schemas.openxmlformats.org/officeDocument/2006/relationships/chart" Target="../charts/chart8.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chart" Target="../charts/chart7.xml"/><Relationship Id="rId5" Type="http://schemas.openxmlformats.org/officeDocument/2006/relationships/notesSlide" Target="../notesSlides/notesSlide5.xml"/><Relationship Id="rId4"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tags" Target="../tags/tag13.xml"/><Relationship Id="rId7" Type="http://schemas.openxmlformats.org/officeDocument/2006/relationships/chart" Target="../charts/chart11.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chart" Target="../charts/chart10.xml"/><Relationship Id="rId5" Type="http://schemas.openxmlformats.org/officeDocument/2006/relationships/notesSlide" Target="../notesSlides/notesSlide6.xml"/><Relationship Id="rId4"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FB5C5-1E1D-4E7D-AE8E-A92A3D7379D0}"/>
              </a:ext>
            </a:extLst>
          </p:cNvPr>
          <p:cNvSpPr>
            <a:spLocks noGrp="1"/>
          </p:cNvSpPr>
          <p:nvPr>
            <p:ph type="ctrTitle"/>
          </p:nvPr>
        </p:nvSpPr>
        <p:spPr>
          <a:xfrm>
            <a:off x="5555961" y="2129488"/>
            <a:ext cx="6083731" cy="2356301"/>
          </a:xfrm>
        </p:spPr>
        <p:txBody>
          <a:bodyPr>
            <a:normAutofit/>
          </a:bodyPr>
          <a:lstStyle/>
          <a:p>
            <a:r>
              <a:rPr lang="en-US">
                <a:latin typeface="Arial Black"/>
              </a:rPr>
              <a:t>Middle East and Central Asia Regional Economic Outlook</a:t>
            </a:r>
            <a:br>
              <a:rPr lang="en-US">
                <a:latin typeface="Arial Black"/>
              </a:rPr>
            </a:br>
            <a:br>
              <a:rPr lang="en-US">
                <a:latin typeface="Arial Black"/>
              </a:rPr>
            </a:br>
            <a:r>
              <a:rPr lang="en-US">
                <a:latin typeface="Arial Black"/>
              </a:rPr>
              <a:t>Monetary Policy: Where Does ME&amp;CA Stand?</a:t>
            </a:r>
            <a:endParaRPr lang="en-US"/>
          </a:p>
        </p:txBody>
      </p:sp>
      <p:sp>
        <p:nvSpPr>
          <p:cNvPr id="3" name="Subtitle 2">
            <a:extLst>
              <a:ext uri="{FF2B5EF4-FFF2-40B4-BE49-F238E27FC236}">
                <a16:creationId xmlns:a16="http://schemas.microsoft.com/office/drawing/2014/main" id="{96F77D18-5D84-491A-8270-2963607CF21C}"/>
              </a:ext>
            </a:extLst>
          </p:cNvPr>
          <p:cNvSpPr>
            <a:spLocks noGrp="1"/>
          </p:cNvSpPr>
          <p:nvPr>
            <p:ph type="subTitle" idx="1"/>
          </p:nvPr>
        </p:nvSpPr>
        <p:spPr>
          <a:xfrm>
            <a:off x="5556552" y="4618225"/>
            <a:ext cx="5515285" cy="1087835"/>
          </a:xfrm>
        </p:spPr>
        <p:txBody>
          <a:bodyPr vert="horz" lIns="0" tIns="91440" rIns="0" bIns="0" rtlCol="0" anchor="t">
            <a:noAutofit/>
          </a:bodyPr>
          <a:lstStyle/>
          <a:p>
            <a:r>
              <a:rPr lang="en-US" err="1">
                <a:cs typeface="Arial"/>
              </a:rPr>
              <a:t>MaY</a:t>
            </a:r>
            <a:r>
              <a:rPr lang="en-US">
                <a:cs typeface="Arial"/>
              </a:rPr>
              <a:t> 23, 2023</a:t>
            </a:r>
          </a:p>
        </p:txBody>
      </p:sp>
      <p:sp>
        <p:nvSpPr>
          <p:cNvPr id="4" name="TextBox 3">
            <a:extLst>
              <a:ext uri="{FF2B5EF4-FFF2-40B4-BE49-F238E27FC236}">
                <a16:creationId xmlns:a16="http://schemas.microsoft.com/office/drawing/2014/main" id="{20F7E8C7-2CA0-4352-AFC8-B8892ABD64C1}"/>
              </a:ext>
            </a:extLst>
          </p:cNvPr>
          <p:cNvSpPr txBox="1"/>
          <p:nvPr/>
        </p:nvSpPr>
        <p:spPr>
          <a:xfrm>
            <a:off x="495663" y="3014843"/>
            <a:ext cx="3910450" cy="369332"/>
          </a:xfrm>
          <a:prstGeom prst="rect">
            <a:avLst/>
          </a:prstGeom>
          <a:noFill/>
        </p:spPr>
        <p:txBody>
          <a:bodyPr wrap="square" rtlCol="0">
            <a:spAutoFit/>
          </a:bodyPr>
          <a:lstStyle/>
          <a:p>
            <a:pPr algn="ctr"/>
            <a:r>
              <a:rPr lang="en-US"/>
              <a:t>Placeholder for images</a:t>
            </a:r>
          </a:p>
        </p:txBody>
      </p:sp>
      <p:sp>
        <p:nvSpPr>
          <p:cNvPr id="12" name="Text Placeholder 9">
            <a:extLst>
              <a:ext uri="{FF2B5EF4-FFF2-40B4-BE49-F238E27FC236}">
                <a16:creationId xmlns:a16="http://schemas.microsoft.com/office/drawing/2014/main" id="{4E2696F2-AF88-4B80-A15E-05B98C3CF4CE}"/>
              </a:ext>
            </a:extLst>
          </p:cNvPr>
          <p:cNvSpPr txBox="1">
            <a:spLocks/>
          </p:cNvSpPr>
          <p:nvPr/>
        </p:nvSpPr>
        <p:spPr>
          <a:xfrm>
            <a:off x="5555961" y="4816950"/>
            <a:ext cx="5515285" cy="1213338"/>
          </a:xfrm>
          <a:prstGeom prst="rect">
            <a:avLst/>
          </a:prstGeom>
        </p:spPr>
        <p:txBody>
          <a:bodyPr vert="horz" lIns="0" tIns="0" rIns="0" bIns="0" rtlCol="0" anchor="b" anchorCtr="0">
            <a:normAutofit/>
          </a:bodyPr>
          <a:lstStyle>
            <a:lvl1pPr marL="0" indent="0" algn="l" defTabSz="685733" rtl="0" eaLnBrk="1" latinLnBrk="0" hangingPunct="1">
              <a:spcBef>
                <a:spcPts val="225"/>
              </a:spcBef>
              <a:buClr>
                <a:schemeClr val="accent1"/>
              </a:buClr>
              <a:buSzPct val="110000"/>
              <a:buFont typeface="Wingdings" charset="2"/>
              <a:buNone/>
              <a:tabLst/>
              <a:defRPr sz="1500" kern="1200">
                <a:solidFill>
                  <a:schemeClr val="bg1">
                    <a:lumMod val="50000"/>
                  </a:schemeClr>
                </a:solidFill>
                <a:latin typeface="+mn-lt"/>
                <a:ea typeface="+mn-ea"/>
                <a:cs typeface="+mn-cs"/>
              </a:defRPr>
            </a:lvl1pPr>
            <a:lvl2pPr marL="0" indent="0" algn="l" defTabSz="685733" rtl="0" eaLnBrk="1" latinLnBrk="0" hangingPunct="1">
              <a:spcBef>
                <a:spcPts val="225"/>
              </a:spcBef>
              <a:buClr>
                <a:schemeClr val="accent1"/>
              </a:buClr>
              <a:buSzPct val="100000"/>
              <a:buFont typeface="Wingdings" pitchFamily="2" charset="2"/>
              <a:buNone/>
              <a:tabLst/>
              <a:defRPr sz="1500" kern="1200">
                <a:solidFill>
                  <a:schemeClr val="bg1">
                    <a:lumMod val="50000"/>
                  </a:schemeClr>
                </a:solidFill>
                <a:latin typeface="+mn-lt"/>
                <a:ea typeface="+mn-ea"/>
                <a:cs typeface="+mn-cs"/>
              </a:defRPr>
            </a:lvl2pPr>
            <a:lvl3pPr marL="0" indent="0" algn="l" defTabSz="685733" rtl="0" eaLnBrk="1" latinLnBrk="0" hangingPunct="1">
              <a:spcBef>
                <a:spcPts val="225"/>
              </a:spcBef>
              <a:buClr>
                <a:schemeClr val="bg1">
                  <a:lumMod val="50000"/>
                </a:schemeClr>
              </a:buClr>
              <a:buSzPct val="65000"/>
              <a:buFont typeface="Lucida Grande" panose="020B0600040502020204" pitchFamily="34" charset="0"/>
              <a:buNone/>
              <a:tabLst/>
              <a:defRPr sz="1500" kern="1200">
                <a:solidFill>
                  <a:schemeClr val="bg1">
                    <a:lumMod val="50000"/>
                  </a:schemeClr>
                </a:solidFill>
                <a:latin typeface="+mn-lt"/>
                <a:ea typeface="+mn-ea"/>
                <a:cs typeface="+mn-cs"/>
              </a:defRPr>
            </a:lvl3pPr>
            <a:lvl4pPr marL="0" indent="0" algn="l" defTabSz="685733" rtl="0" eaLnBrk="1" latinLnBrk="0" hangingPunct="1">
              <a:spcBef>
                <a:spcPts val="225"/>
              </a:spcBef>
              <a:buClr>
                <a:schemeClr val="accent1"/>
              </a:buClr>
              <a:buSzPct val="100000"/>
              <a:buFont typeface="LucidaGrande" charset="0"/>
              <a:buNone/>
              <a:tabLst/>
              <a:defRPr sz="1500" kern="1200">
                <a:solidFill>
                  <a:schemeClr val="bg1">
                    <a:lumMod val="50000"/>
                  </a:schemeClr>
                </a:solidFill>
                <a:latin typeface="+mn-lt"/>
                <a:ea typeface="+mn-ea"/>
                <a:cs typeface="+mn-cs"/>
              </a:defRPr>
            </a:lvl4pPr>
            <a:lvl5pPr marL="0" indent="0" algn="l" defTabSz="685733" rtl="0" eaLnBrk="1" latinLnBrk="0" hangingPunct="1">
              <a:spcBef>
                <a:spcPts val="225"/>
              </a:spcBef>
              <a:buClr>
                <a:schemeClr val="bg1">
                  <a:lumMod val="50000"/>
                </a:schemeClr>
              </a:buClr>
              <a:buFont typeface=".HelveticaNeueDeskInterface-Regular"/>
              <a:buNone/>
              <a:tabLst/>
              <a:defRPr sz="1500" kern="1200">
                <a:solidFill>
                  <a:schemeClr val="bg1">
                    <a:lumMod val="50000"/>
                  </a:schemeClr>
                </a:solidFill>
                <a:latin typeface="+mn-lt"/>
                <a:ea typeface="+mn-ea"/>
                <a:cs typeface="+mn-cs"/>
              </a:defRPr>
            </a:lvl5pPr>
            <a:lvl6pPr marL="1885765" indent="-171433" algn="l" defTabSz="68573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632" indent="-171433" algn="l" defTabSz="68573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498" indent="-171433" algn="l" defTabSz="68573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364" indent="-171433" algn="l" defTabSz="68573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t>Middle East and Central Asia Department</a:t>
            </a:r>
          </a:p>
        </p:txBody>
      </p:sp>
      <p:pic>
        <p:nvPicPr>
          <p:cNvPr id="7" name="Picture 6" descr="A picture containing marketplace, scene, person, fruit&#10;&#10;Description automatically generated">
            <a:extLst>
              <a:ext uri="{FF2B5EF4-FFF2-40B4-BE49-F238E27FC236}">
                <a16:creationId xmlns:a16="http://schemas.microsoft.com/office/drawing/2014/main" id="{AFAD153B-EFA9-4106-9F0B-44CD7A208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76856"/>
            <a:ext cx="4636655" cy="2276856"/>
          </a:xfrm>
          <a:prstGeom prst="rect">
            <a:avLst/>
          </a:prstGeom>
        </p:spPr>
      </p:pic>
      <p:pic>
        <p:nvPicPr>
          <p:cNvPr id="9" name="Picture 8" descr="A picture containing grass, sky, outdoor, building&#10;&#10;Description automatically generated">
            <a:extLst>
              <a:ext uri="{FF2B5EF4-FFF2-40B4-BE49-F238E27FC236}">
                <a16:creationId xmlns:a16="http://schemas.microsoft.com/office/drawing/2014/main" id="{FF93CF98-96F2-49D5-8143-762710A07E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553712"/>
            <a:ext cx="4636655" cy="2304288"/>
          </a:xfrm>
          <a:prstGeom prst="rect">
            <a:avLst/>
          </a:prstGeom>
        </p:spPr>
      </p:pic>
      <p:pic>
        <p:nvPicPr>
          <p:cNvPr id="11" name="Picture 10" descr="A picture containing water, outdoor, sky&#10;&#10;Description automatically generated">
            <a:extLst>
              <a:ext uri="{FF2B5EF4-FFF2-40B4-BE49-F238E27FC236}">
                <a16:creationId xmlns:a16="http://schemas.microsoft.com/office/drawing/2014/main" id="{AE82471D-8585-43DA-B5CB-100CD3AA6F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4636656" cy="2276856"/>
          </a:xfrm>
          <a:prstGeom prst="rect">
            <a:avLst/>
          </a:prstGeom>
        </p:spPr>
      </p:pic>
      <p:sp>
        <p:nvSpPr>
          <p:cNvPr id="6" name="TextBox 5">
            <a:extLst>
              <a:ext uri="{FF2B5EF4-FFF2-40B4-BE49-F238E27FC236}">
                <a16:creationId xmlns:a16="http://schemas.microsoft.com/office/drawing/2014/main" id="{6C5D47B7-8B83-49F9-88AC-730CC86341D9}"/>
              </a:ext>
            </a:extLst>
          </p:cNvPr>
          <p:cNvSpPr txBox="1"/>
          <p:nvPr/>
        </p:nvSpPr>
        <p:spPr>
          <a:xfrm>
            <a:off x="-11550" y="2160770"/>
            <a:ext cx="1349169" cy="184666"/>
          </a:xfrm>
          <a:prstGeom prst="rect">
            <a:avLst/>
          </a:prstGeom>
          <a:noFill/>
        </p:spPr>
        <p:txBody>
          <a:bodyPr wrap="square" rtlCol="0">
            <a:spAutoFit/>
          </a:bodyPr>
          <a:lstStyle/>
          <a:p>
            <a:r>
              <a:rPr lang="en-US" sz="600">
                <a:effectLst/>
                <a:latin typeface="Calibri" panose="020F0502020204030204" pitchFamily="34" charset="0"/>
                <a:ea typeface="Arial" panose="020B0604020202020204" pitchFamily="34" charset="0"/>
              </a:rPr>
              <a:t>iStock.com/Hasan Zaidi</a:t>
            </a:r>
            <a:endParaRPr lang="en-US" sz="600"/>
          </a:p>
        </p:txBody>
      </p:sp>
      <p:sp>
        <p:nvSpPr>
          <p:cNvPr id="13" name="TextBox 12">
            <a:extLst>
              <a:ext uri="{FF2B5EF4-FFF2-40B4-BE49-F238E27FC236}">
                <a16:creationId xmlns:a16="http://schemas.microsoft.com/office/drawing/2014/main" id="{27F23601-5819-45C4-8DCC-AACE84E06970}"/>
              </a:ext>
            </a:extLst>
          </p:cNvPr>
          <p:cNvSpPr txBox="1"/>
          <p:nvPr/>
        </p:nvSpPr>
        <p:spPr>
          <a:xfrm>
            <a:off x="-11548" y="4392799"/>
            <a:ext cx="1349169" cy="184666"/>
          </a:xfrm>
          <a:prstGeom prst="rect">
            <a:avLst/>
          </a:prstGeom>
          <a:noFill/>
        </p:spPr>
        <p:txBody>
          <a:bodyPr wrap="square" rtlCol="0">
            <a:spAutoFit/>
          </a:bodyPr>
          <a:lstStyle/>
          <a:p>
            <a:r>
              <a:rPr lang="en-US" sz="600">
                <a:effectLst/>
                <a:latin typeface="Calibri" panose="020F0502020204030204" pitchFamily="34" charset="0"/>
                <a:ea typeface="Arial" panose="020B0604020202020204" pitchFamily="34" charset="0"/>
              </a:rPr>
              <a:t>iStock.com/</a:t>
            </a:r>
            <a:r>
              <a:rPr lang="en-US" sz="600" b="0" i="0" u="none" strike="noStrike">
                <a:effectLst/>
                <a:latin typeface="iStock Maquette"/>
                <a:hlinkClick r:id="rId6">
                  <a:extLst>
                    <a:ext uri="{A12FA001-AC4F-418D-AE19-62706E023703}">
                      <ahyp:hlinkClr xmlns:ahyp="http://schemas.microsoft.com/office/drawing/2018/hyperlinkcolor" val="tx"/>
                    </a:ext>
                  </a:extLst>
                </a:hlinkClick>
              </a:rPr>
              <a:t>DinoGeromella</a:t>
            </a:r>
            <a:endParaRPr lang="en-US" sz="600"/>
          </a:p>
        </p:txBody>
      </p:sp>
      <p:sp>
        <p:nvSpPr>
          <p:cNvPr id="14" name="TextBox 13">
            <a:extLst>
              <a:ext uri="{FF2B5EF4-FFF2-40B4-BE49-F238E27FC236}">
                <a16:creationId xmlns:a16="http://schemas.microsoft.com/office/drawing/2014/main" id="{9BFA6823-F86C-4EB3-A379-524FCFB6336B}"/>
              </a:ext>
            </a:extLst>
          </p:cNvPr>
          <p:cNvSpPr txBox="1"/>
          <p:nvPr/>
        </p:nvSpPr>
        <p:spPr>
          <a:xfrm>
            <a:off x="-11551" y="6738235"/>
            <a:ext cx="1349169" cy="184666"/>
          </a:xfrm>
          <a:prstGeom prst="rect">
            <a:avLst/>
          </a:prstGeom>
          <a:noFill/>
        </p:spPr>
        <p:txBody>
          <a:bodyPr wrap="square" rtlCol="0">
            <a:spAutoFit/>
          </a:bodyPr>
          <a:lstStyle/>
          <a:p>
            <a:r>
              <a:rPr lang="en-US" sz="600">
                <a:effectLst/>
                <a:latin typeface="Calibri" panose="020F0502020204030204" pitchFamily="34" charset="0"/>
                <a:ea typeface="Arial" panose="020B0604020202020204" pitchFamily="34" charset="0"/>
              </a:rPr>
              <a:t>iStock.com/Mlenny</a:t>
            </a:r>
            <a:endParaRPr lang="en-US" sz="600"/>
          </a:p>
        </p:txBody>
      </p:sp>
    </p:spTree>
    <p:extLst>
      <p:ext uri="{BB962C8B-B14F-4D97-AF65-F5344CB8AC3E}">
        <p14:creationId xmlns:p14="http://schemas.microsoft.com/office/powerpoint/2010/main" val="375181598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19EF81-0125-144D-1A02-575B3DC35F73}"/>
              </a:ext>
            </a:extLst>
          </p:cNvPr>
          <p:cNvSpPr txBox="1">
            <a:spLocks/>
          </p:cNvSpPr>
          <p:nvPr/>
        </p:nvSpPr>
        <p:spPr>
          <a:xfrm>
            <a:off x="139473" y="394823"/>
            <a:ext cx="11913053" cy="659321"/>
          </a:xfrm>
          <a:prstGeom prst="rect">
            <a:avLst/>
          </a:prstGeom>
        </p:spPr>
        <p:txBody>
          <a:bodyPr vert="horz" lIns="0" tIns="0" rIns="0" bIns="0" rtlCol="0" anchor="ctr">
            <a:normAutofit/>
          </a:bodyPr>
          <a:lstStyle>
            <a:lvl1pPr algn="l" defTabSz="685733" rtl="0" eaLnBrk="1" latinLnBrk="0" hangingPunct="1">
              <a:lnSpc>
                <a:spcPct val="90000"/>
              </a:lnSpc>
              <a:spcBef>
                <a:spcPct val="0"/>
              </a:spcBef>
              <a:buNone/>
              <a:defRPr sz="2700" b="1" i="0" kern="1200">
                <a:solidFill>
                  <a:schemeClr val="tx2"/>
                </a:solidFill>
                <a:latin typeface="Arial Black" panose="020B0604020202020204" pitchFamily="34" charset="0"/>
                <a:ea typeface="+mj-ea"/>
                <a:cs typeface="Arial Black" panose="020B0604020202020204" pitchFamily="34" charset="0"/>
              </a:defRPr>
            </a:lvl1pPr>
          </a:lstStyle>
          <a:p>
            <a:r>
              <a:rPr lang="en-US" sz="2000">
                <a:latin typeface="Arial Black"/>
              </a:rPr>
              <a:t>Calibrating and communicating monetary policy in a data-dependent manner will be essential to prevent de-anchoring of inflation expectations</a:t>
            </a:r>
          </a:p>
          <a:p>
            <a:endParaRPr lang="en-US" sz="2000">
              <a:latin typeface="Arial Black"/>
              <a:cs typeface="Segoe UI"/>
            </a:endParaRPr>
          </a:p>
        </p:txBody>
      </p:sp>
      <p:sp>
        <p:nvSpPr>
          <p:cNvPr id="5" name="Freeform: Shape 4">
            <a:extLst>
              <a:ext uri="{FF2B5EF4-FFF2-40B4-BE49-F238E27FC236}">
                <a16:creationId xmlns:a16="http://schemas.microsoft.com/office/drawing/2014/main" id="{1A057C48-3ADC-E42F-167D-E090EAB9835B}"/>
              </a:ext>
            </a:extLst>
          </p:cNvPr>
          <p:cNvSpPr/>
          <p:nvPr/>
        </p:nvSpPr>
        <p:spPr>
          <a:xfrm>
            <a:off x="1332795" y="1204737"/>
            <a:ext cx="10087041" cy="644504"/>
          </a:xfrm>
          <a:custGeom>
            <a:avLst/>
            <a:gdLst>
              <a:gd name="connsiteX0" fmla="*/ 0 w 7857692"/>
              <a:gd name="connsiteY0" fmla="*/ 0 h 588539"/>
              <a:gd name="connsiteX1" fmla="*/ 7563423 w 7857692"/>
              <a:gd name="connsiteY1" fmla="*/ 0 h 588539"/>
              <a:gd name="connsiteX2" fmla="*/ 7857692 w 7857692"/>
              <a:gd name="connsiteY2" fmla="*/ 294270 h 588539"/>
              <a:gd name="connsiteX3" fmla="*/ 7563423 w 7857692"/>
              <a:gd name="connsiteY3" fmla="*/ 588539 h 588539"/>
              <a:gd name="connsiteX4" fmla="*/ 0 w 7857692"/>
              <a:gd name="connsiteY4" fmla="*/ 588539 h 588539"/>
              <a:gd name="connsiteX5" fmla="*/ 0 w 7857692"/>
              <a:gd name="connsiteY5" fmla="*/ 0 h 58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7692" h="588539">
                <a:moveTo>
                  <a:pt x="7857692" y="588538"/>
                </a:moveTo>
                <a:lnTo>
                  <a:pt x="294269" y="588538"/>
                </a:lnTo>
                <a:lnTo>
                  <a:pt x="0" y="294269"/>
                </a:lnTo>
                <a:lnTo>
                  <a:pt x="294269" y="1"/>
                </a:lnTo>
                <a:lnTo>
                  <a:pt x="7857692" y="1"/>
                </a:lnTo>
                <a:lnTo>
                  <a:pt x="7857692" y="588538"/>
                </a:lnTo>
                <a:close/>
              </a:path>
            </a:pathLst>
          </a:custGeom>
          <a:solidFill>
            <a:srgbClr val="004C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06665" tIns="45721" rIns="85344" bIns="45721" numCol="1" spcCol="1270" anchor="ctr" anchorCtr="0">
            <a:noAutofit/>
          </a:bodyPr>
          <a:lstStyle/>
          <a:p>
            <a:r>
              <a:rPr lang="en-US" sz="1200" b="1">
                <a:ea typeface="+mn-lt"/>
                <a:cs typeface="+mn-lt"/>
              </a:rPr>
              <a:t>Where the policy stance is tight or neutral, and inflation appears to have peaked, </a:t>
            </a:r>
            <a:r>
              <a:rPr lang="en-US" sz="1200">
                <a:ea typeface="+mn-lt"/>
                <a:cs typeface="+mn-lt"/>
              </a:rPr>
              <a:t>(for example Armenia, Georgia) central banks should remain on hold until there are clear signs that core inflation is on a downward trajectory.   </a:t>
            </a:r>
          </a:p>
        </p:txBody>
      </p:sp>
      <p:sp>
        <p:nvSpPr>
          <p:cNvPr id="6" name="Oval 5" descr="Overhead of incandescent light bulb">
            <a:extLst>
              <a:ext uri="{FF2B5EF4-FFF2-40B4-BE49-F238E27FC236}">
                <a16:creationId xmlns:a16="http://schemas.microsoft.com/office/drawing/2014/main" id="{9B002529-2325-A46A-B5CB-BE188CB06DF5}"/>
              </a:ext>
            </a:extLst>
          </p:cNvPr>
          <p:cNvSpPr/>
          <p:nvPr/>
        </p:nvSpPr>
        <p:spPr>
          <a:xfrm>
            <a:off x="741680" y="1220009"/>
            <a:ext cx="755517" cy="644502"/>
          </a:xfrm>
          <a:prstGeom prst="ellipse">
            <a:avLst/>
          </a:prstGeom>
          <a:solidFill>
            <a:srgbClr val="C00000"/>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r>
              <a:rPr lang="en-US" sz="2000" b="1"/>
              <a:t>1</a:t>
            </a:r>
          </a:p>
        </p:txBody>
      </p:sp>
      <p:sp>
        <p:nvSpPr>
          <p:cNvPr id="7" name="Freeform: Shape 6">
            <a:extLst>
              <a:ext uri="{FF2B5EF4-FFF2-40B4-BE49-F238E27FC236}">
                <a16:creationId xmlns:a16="http://schemas.microsoft.com/office/drawing/2014/main" id="{41D3ADA7-3971-4B3D-8DC0-9FA88DDEEEF6}"/>
              </a:ext>
            </a:extLst>
          </p:cNvPr>
          <p:cNvSpPr/>
          <p:nvPr/>
        </p:nvSpPr>
        <p:spPr>
          <a:xfrm>
            <a:off x="1332796" y="2042233"/>
            <a:ext cx="10087041" cy="644504"/>
          </a:xfrm>
          <a:custGeom>
            <a:avLst/>
            <a:gdLst>
              <a:gd name="connsiteX0" fmla="*/ 0 w 7857692"/>
              <a:gd name="connsiteY0" fmla="*/ 0 h 588539"/>
              <a:gd name="connsiteX1" fmla="*/ 7563423 w 7857692"/>
              <a:gd name="connsiteY1" fmla="*/ 0 h 588539"/>
              <a:gd name="connsiteX2" fmla="*/ 7857692 w 7857692"/>
              <a:gd name="connsiteY2" fmla="*/ 294270 h 588539"/>
              <a:gd name="connsiteX3" fmla="*/ 7563423 w 7857692"/>
              <a:gd name="connsiteY3" fmla="*/ 588539 h 588539"/>
              <a:gd name="connsiteX4" fmla="*/ 0 w 7857692"/>
              <a:gd name="connsiteY4" fmla="*/ 588539 h 588539"/>
              <a:gd name="connsiteX5" fmla="*/ 0 w 7857692"/>
              <a:gd name="connsiteY5" fmla="*/ 0 h 58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7692" h="588539">
                <a:moveTo>
                  <a:pt x="7857692" y="588538"/>
                </a:moveTo>
                <a:lnTo>
                  <a:pt x="294269" y="588538"/>
                </a:lnTo>
                <a:lnTo>
                  <a:pt x="0" y="294269"/>
                </a:lnTo>
                <a:lnTo>
                  <a:pt x="294269" y="1"/>
                </a:lnTo>
                <a:lnTo>
                  <a:pt x="7857692" y="1"/>
                </a:lnTo>
                <a:lnTo>
                  <a:pt x="7857692" y="588538"/>
                </a:lnTo>
                <a:close/>
              </a:path>
            </a:pathLst>
          </a:custGeom>
          <a:solidFill>
            <a:srgbClr val="004C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06665" tIns="45721" rIns="85344" bIns="45721" numCol="1" spcCol="1270" anchor="ctr" anchorCtr="0">
            <a:noAutofit/>
          </a:bodyPr>
          <a:lstStyle/>
          <a:p>
            <a:r>
              <a:rPr lang="en-US" sz="1200" b="1">
                <a:ea typeface="+mn-lt"/>
                <a:cs typeface="+mn-lt"/>
              </a:rPr>
              <a:t>Countries with a  currency peg </a:t>
            </a:r>
            <a:r>
              <a:rPr lang="en-US" sz="1200">
                <a:ea typeface="+mn-lt"/>
                <a:cs typeface="+mn-lt"/>
              </a:rPr>
              <a:t>should continue to follow US monetary policy and consider the use of additional macroprudential policies in case of significant asset price appreciation of if financial conditions remain loose or loosen.</a:t>
            </a:r>
            <a:endParaRPr lang="en-US" sz="1200">
              <a:cs typeface="Arial"/>
            </a:endParaRPr>
          </a:p>
        </p:txBody>
      </p:sp>
      <p:sp>
        <p:nvSpPr>
          <p:cNvPr id="8" name="Oval 7" descr="Overhead of incandescent light bulb">
            <a:extLst>
              <a:ext uri="{FF2B5EF4-FFF2-40B4-BE49-F238E27FC236}">
                <a16:creationId xmlns:a16="http://schemas.microsoft.com/office/drawing/2014/main" id="{6F251432-B6EC-022F-C32A-EE7CCB65DD2E}"/>
              </a:ext>
            </a:extLst>
          </p:cNvPr>
          <p:cNvSpPr/>
          <p:nvPr/>
        </p:nvSpPr>
        <p:spPr>
          <a:xfrm>
            <a:off x="732967" y="2071482"/>
            <a:ext cx="755517" cy="644502"/>
          </a:xfrm>
          <a:prstGeom prst="ellipse">
            <a:avLst/>
          </a:prstGeom>
          <a:solidFill>
            <a:srgbClr val="C00000"/>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r>
              <a:rPr lang="en-US" b="1"/>
              <a:t>2</a:t>
            </a:r>
          </a:p>
        </p:txBody>
      </p:sp>
      <p:sp>
        <p:nvSpPr>
          <p:cNvPr id="9" name="Freeform: Shape 8">
            <a:extLst>
              <a:ext uri="{FF2B5EF4-FFF2-40B4-BE49-F238E27FC236}">
                <a16:creationId xmlns:a16="http://schemas.microsoft.com/office/drawing/2014/main" id="{F8245C51-C9D6-27CA-0C9A-4029E5C31975}"/>
              </a:ext>
            </a:extLst>
          </p:cNvPr>
          <p:cNvSpPr/>
          <p:nvPr/>
        </p:nvSpPr>
        <p:spPr>
          <a:xfrm>
            <a:off x="1332796" y="2885337"/>
            <a:ext cx="10087041" cy="644504"/>
          </a:xfrm>
          <a:custGeom>
            <a:avLst/>
            <a:gdLst>
              <a:gd name="connsiteX0" fmla="*/ 0 w 7857692"/>
              <a:gd name="connsiteY0" fmla="*/ 0 h 588539"/>
              <a:gd name="connsiteX1" fmla="*/ 7563423 w 7857692"/>
              <a:gd name="connsiteY1" fmla="*/ 0 h 588539"/>
              <a:gd name="connsiteX2" fmla="*/ 7857692 w 7857692"/>
              <a:gd name="connsiteY2" fmla="*/ 294270 h 588539"/>
              <a:gd name="connsiteX3" fmla="*/ 7563423 w 7857692"/>
              <a:gd name="connsiteY3" fmla="*/ 588539 h 588539"/>
              <a:gd name="connsiteX4" fmla="*/ 0 w 7857692"/>
              <a:gd name="connsiteY4" fmla="*/ 588539 h 588539"/>
              <a:gd name="connsiteX5" fmla="*/ 0 w 7857692"/>
              <a:gd name="connsiteY5" fmla="*/ 0 h 58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7692" h="588539">
                <a:moveTo>
                  <a:pt x="7857692" y="588538"/>
                </a:moveTo>
                <a:lnTo>
                  <a:pt x="294269" y="588538"/>
                </a:lnTo>
                <a:lnTo>
                  <a:pt x="0" y="294269"/>
                </a:lnTo>
                <a:lnTo>
                  <a:pt x="294269" y="1"/>
                </a:lnTo>
                <a:lnTo>
                  <a:pt x="7857692" y="1"/>
                </a:lnTo>
                <a:lnTo>
                  <a:pt x="7857692" y="588538"/>
                </a:lnTo>
                <a:close/>
              </a:path>
            </a:pathLst>
          </a:custGeom>
          <a:solidFill>
            <a:srgbClr val="004C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06665" tIns="45721" rIns="85344" bIns="45721" numCol="1" spcCol="1270" anchor="ctr" anchorCtr="0">
            <a:noAutofit/>
          </a:bodyPr>
          <a:lstStyle/>
          <a:p>
            <a:r>
              <a:rPr lang="en-US" sz="1200" b="1">
                <a:ea typeface="+mn-lt"/>
                <a:cs typeface="+mn-lt"/>
              </a:rPr>
              <a:t>Where the policy stance is loose </a:t>
            </a:r>
            <a:r>
              <a:rPr lang="en-US" sz="1200">
                <a:ea typeface="+mn-lt"/>
                <a:cs typeface="+mn-lt"/>
              </a:rPr>
              <a:t>and inflationary pressures persist, tighter monetary policy should be considered (for example, Egypt, Pakistan, Tunisia).</a:t>
            </a:r>
            <a:endParaRPr lang="en-US" sz="1200">
              <a:cs typeface="Arial"/>
            </a:endParaRPr>
          </a:p>
        </p:txBody>
      </p:sp>
      <p:sp>
        <p:nvSpPr>
          <p:cNvPr id="10" name="Oval 9" descr="Overhead of incandescent light bulb">
            <a:extLst>
              <a:ext uri="{FF2B5EF4-FFF2-40B4-BE49-F238E27FC236}">
                <a16:creationId xmlns:a16="http://schemas.microsoft.com/office/drawing/2014/main" id="{060AC60B-9147-2B87-A299-F279007F9353}"/>
              </a:ext>
            </a:extLst>
          </p:cNvPr>
          <p:cNvSpPr/>
          <p:nvPr/>
        </p:nvSpPr>
        <p:spPr>
          <a:xfrm>
            <a:off x="732968" y="2920790"/>
            <a:ext cx="755517" cy="644502"/>
          </a:xfrm>
          <a:prstGeom prst="ellipse">
            <a:avLst/>
          </a:prstGeom>
          <a:solidFill>
            <a:srgbClr val="C00000"/>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r>
              <a:rPr lang="en-US" b="1"/>
              <a:t>3</a:t>
            </a:r>
          </a:p>
        </p:txBody>
      </p:sp>
      <p:sp>
        <p:nvSpPr>
          <p:cNvPr id="11" name="Freeform: Shape 10">
            <a:extLst>
              <a:ext uri="{FF2B5EF4-FFF2-40B4-BE49-F238E27FC236}">
                <a16:creationId xmlns:a16="http://schemas.microsoft.com/office/drawing/2014/main" id="{93B74FDB-E0BE-2E3E-831E-719F8352C3D8}"/>
              </a:ext>
            </a:extLst>
          </p:cNvPr>
          <p:cNvSpPr/>
          <p:nvPr/>
        </p:nvSpPr>
        <p:spPr>
          <a:xfrm>
            <a:off x="1332797" y="3742599"/>
            <a:ext cx="10087041" cy="644504"/>
          </a:xfrm>
          <a:custGeom>
            <a:avLst/>
            <a:gdLst>
              <a:gd name="connsiteX0" fmla="*/ 0 w 7857692"/>
              <a:gd name="connsiteY0" fmla="*/ 0 h 588539"/>
              <a:gd name="connsiteX1" fmla="*/ 7563423 w 7857692"/>
              <a:gd name="connsiteY1" fmla="*/ 0 h 588539"/>
              <a:gd name="connsiteX2" fmla="*/ 7857692 w 7857692"/>
              <a:gd name="connsiteY2" fmla="*/ 294270 h 588539"/>
              <a:gd name="connsiteX3" fmla="*/ 7563423 w 7857692"/>
              <a:gd name="connsiteY3" fmla="*/ 588539 h 588539"/>
              <a:gd name="connsiteX4" fmla="*/ 0 w 7857692"/>
              <a:gd name="connsiteY4" fmla="*/ 588539 h 588539"/>
              <a:gd name="connsiteX5" fmla="*/ 0 w 7857692"/>
              <a:gd name="connsiteY5" fmla="*/ 0 h 58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7692" h="588539">
                <a:moveTo>
                  <a:pt x="7857692" y="588538"/>
                </a:moveTo>
                <a:lnTo>
                  <a:pt x="294269" y="588538"/>
                </a:lnTo>
                <a:lnTo>
                  <a:pt x="0" y="294269"/>
                </a:lnTo>
                <a:lnTo>
                  <a:pt x="294269" y="1"/>
                </a:lnTo>
                <a:lnTo>
                  <a:pt x="7857692" y="1"/>
                </a:lnTo>
                <a:lnTo>
                  <a:pt x="7857692" y="588538"/>
                </a:lnTo>
                <a:close/>
              </a:path>
            </a:pathLst>
          </a:custGeom>
          <a:solidFill>
            <a:srgbClr val="004C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06665" tIns="45721" rIns="85344" bIns="45721" numCol="1" spcCol="1270" anchor="ctr" anchorCtr="0">
            <a:noAutofit/>
          </a:bodyPr>
          <a:lstStyle/>
          <a:p>
            <a:r>
              <a:rPr lang="en-US" sz="1200" b="1">
                <a:ea typeface="+mn-lt"/>
                <a:cs typeface="+mn-lt"/>
              </a:rPr>
              <a:t>Where there is a lack of monetary policy and fiscal policy coordination or where there is fiscal dominance</a:t>
            </a:r>
            <a:r>
              <a:rPr lang="en-US" sz="1200">
                <a:ea typeface="+mn-lt"/>
                <a:cs typeface="+mn-lt"/>
              </a:rPr>
              <a:t>, authorities will need to address fiscal imbalances before monetary policy can become an effective tool to stabilize inflation. </a:t>
            </a:r>
            <a:endParaRPr lang="en-US" sz="1200"/>
          </a:p>
        </p:txBody>
      </p:sp>
      <p:sp>
        <p:nvSpPr>
          <p:cNvPr id="12" name="Oval 11" descr="Overhead of incandescent light bulb">
            <a:extLst>
              <a:ext uri="{FF2B5EF4-FFF2-40B4-BE49-F238E27FC236}">
                <a16:creationId xmlns:a16="http://schemas.microsoft.com/office/drawing/2014/main" id="{BC2CB55D-D569-3700-1481-0926F70B3653}"/>
              </a:ext>
            </a:extLst>
          </p:cNvPr>
          <p:cNvSpPr/>
          <p:nvPr/>
        </p:nvSpPr>
        <p:spPr>
          <a:xfrm>
            <a:off x="741680" y="3762147"/>
            <a:ext cx="755517" cy="644502"/>
          </a:xfrm>
          <a:prstGeom prst="ellipse">
            <a:avLst/>
          </a:prstGeom>
          <a:solidFill>
            <a:srgbClr val="C00000"/>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r>
              <a:rPr lang="en-US" b="1"/>
              <a:t>4</a:t>
            </a:r>
          </a:p>
        </p:txBody>
      </p:sp>
      <p:sp>
        <p:nvSpPr>
          <p:cNvPr id="13" name="Freeform: Shape 12">
            <a:extLst>
              <a:ext uri="{FF2B5EF4-FFF2-40B4-BE49-F238E27FC236}">
                <a16:creationId xmlns:a16="http://schemas.microsoft.com/office/drawing/2014/main" id="{1286605D-D26D-45F7-95A5-423465E5D336}"/>
              </a:ext>
            </a:extLst>
          </p:cNvPr>
          <p:cNvSpPr/>
          <p:nvPr/>
        </p:nvSpPr>
        <p:spPr>
          <a:xfrm>
            <a:off x="1332795" y="4619405"/>
            <a:ext cx="10087041" cy="644504"/>
          </a:xfrm>
          <a:custGeom>
            <a:avLst/>
            <a:gdLst>
              <a:gd name="connsiteX0" fmla="*/ 0 w 7857692"/>
              <a:gd name="connsiteY0" fmla="*/ 0 h 588539"/>
              <a:gd name="connsiteX1" fmla="*/ 7563423 w 7857692"/>
              <a:gd name="connsiteY1" fmla="*/ 0 h 588539"/>
              <a:gd name="connsiteX2" fmla="*/ 7857692 w 7857692"/>
              <a:gd name="connsiteY2" fmla="*/ 294270 h 588539"/>
              <a:gd name="connsiteX3" fmla="*/ 7563423 w 7857692"/>
              <a:gd name="connsiteY3" fmla="*/ 588539 h 588539"/>
              <a:gd name="connsiteX4" fmla="*/ 0 w 7857692"/>
              <a:gd name="connsiteY4" fmla="*/ 588539 h 588539"/>
              <a:gd name="connsiteX5" fmla="*/ 0 w 7857692"/>
              <a:gd name="connsiteY5" fmla="*/ 0 h 58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7692" h="588539">
                <a:moveTo>
                  <a:pt x="7857692" y="588538"/>
                </a:moveTo>
                <a:lnTo>
                  <a:pt x="294269" y="588538"/>
                </a:lnTo>
                <a:lnTo>
                  <a:pt x="0" y="294269"/>
                </a:lnTo>
                <a:lnTo>
                  <a:pt x="294269" y="1"/>
                </a:lnTo>
                <a:lnTo>
                  <a:pt x="7857692" y="1"/>
                </a:lnTo>
                <a:lnTo>
                  <a:pt x="7857692" y="588538"/>
                </a:lnTo>
                <a:close/>
              </a:path>
            </a:pathLst>
          </a:custGeom>
          <a:solidFill>
            <a:srgbClr val="004C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06665" tIns="45721" rIns="85344" bIns="45721" numCol="1" spcCol="1270" anchor="ctr" anchorCtr="0">
            <a:noAutofit/>
          </a:bodyPr>
          <a:lstStyle/>
          <a:p>
            <a:pPr marL="0" lvl="0" indent="0" defTabSz="533400">
              <a:lnSpc>
                <a:spcPct val="90000"/>
              </a:lnSpc>
              <a:spcBef>
                <a:spcPct val="0"/>
              </a:spcBef>
              <a:spcAft>
                <a:spcPct val="35000"/>
              </a:spcAft>
              <a:buNone/>
            </a:pPr>
            <a:r>
              <a:rPr lang="en-US" sz="1400" b="1" kern="1200">
                <a:solidFill>
                  <a:schemeClr val="bg1"/>
                </a:solidFill>
                <a:latin typeface="+mj-lt"/>
              </a:rPr>
              <a:t>Where high </a:t>
            </a:r>
            <a:r>
              <a:rPr lang="en-US" sz="1400" b="1">
                <a:solidFill>
                  <a:schemeClr val="bg1"/>
                </a:solidFill>
                <a:latin typeface="+mj-lt"/>
              </a:rPr>
              <a:t>oil prices dampen the bank lending channel, </a:t>
            </a:r>
            <a:r>
              <a:rPr lang="en-US" sz="1400">
                <a:solidFill>
                  <a:schemeClr val="bg1"/>
                </a:solidFill>
                <a:latin typeface="+mj-lt"/>
              </a:rPr>
              <a:t>the policy rate will need to be complemented with other monetary or macroprudential tools </a:t>
            </a:r>
            <a:endParaRPr lang="en-US" sz="1400"/>
          </a:p>
        </p:txBody>
      </p:sp>
      <p:sp>
        <p:nvSpPr>
          <p:cNvPr id="14" name="Oval 13" descr="Overhead of incandescent light bulb">
            <a:extLst>
              <a:ext uri="{FF2B5EF4-FFF2-40B4-BE49-F238E27FC236}">
                <a16:creationId xmlns:a16="http://schemas.microsoft.com/office/drawing/2014/main" id="{0A82920C-8EA5-F06D-A6E4-775C12BE49E3}"/>
              </a:ext>
            </a:extLst>
          </p:cNvPr>
          <p:cNvSpPr/>
          <p:nvPr/>
        </p:nvSpPr>
        <p:spPr>
          <a:xfrm>
            <a:off x="732969" y="4619407"/>
            <a:ext cx="755517" cy="644502"/>
          </a:xfrm>
          <a:prstGeom prst="ellipse">
            <a:avLst/>
          </a:prstGeom>
          <a:solidFill>
            <a:srgbClr val="C00000"/>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r>
              <a:rPr lang="en-US" b="1"/>
              <a:t>5</a:t>
            </a:r>
          </a:p>
        </p:txBody>
      </p:sp>
      <p:sp>
        <p:nvSpPr>
          <p:cNvPr id="15" name="Freeform: Shape 14">
            <a:extLst>
              <a:ext uri="{FF2B5EF4-FFF2-40B4-BE49-F238E27FC236}">
                <a16:creationId xmlns:a16="http://schemas.microsoft.com/office/drawing/2014/main" id="{B0F85064-4426-5E15-6CD6-486FCF37961A}"/>
              </a:ext>
            </a:extLst>
          </p:cNvPr>
          <p:cNvSpPr/>
          <p:nvPr/>
        </p:nvSpPr>
        <p:spPr>
          <a:xfrm>
            <a:off x="1332798" y="5545547"/>
            <a:ext cx="10087041" cy="644502"/>
          </a:xfrm>
          <a:custGeom>
            <a:avLst/>
            <a:gdLst>
              <a:gd name="connsiteX0" fmla="*/ 0 w 7857692"/>
              <a:gd name="connsiteY0" fmla="*/ 0 h 588539"/>
              <a:gd name="connsiteX1" fmla="*/ 7563423 w 7857692"/>
              <a:gd name="connsiteY1" fmla="*/ 0 h 588539"/>
              <a:gd name="connsiteX2" fmla="*/ 7857692 w 7857692"/>
              <a:gd name="connsiteY2" fmla="*/ 294270 h 588539"/>
              <a:gd name="connsiteX3" fmla="*/ 7563423 w 7857692"/>
              <a:gd name="connsiteY3" fmla="*/ 588539 h 588539"/>
              <a:gd name="connsiteX4" fmla="*/ 0 w 7857692"/>
              <a:gd name="connsiteY4" fmla="*/ 588539 h 588539"/>
              <a:gd name="connsiteX5" fmla="*/ 0 w 7857692"/>
              <a:gd name="connsiteY5" fmla="*/ 0 h 58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7692" h="588539">
                <a:moveTo>
                  <a:pt x="7857692" y="588538"/>
                </a:moveTo>
                <a:lnTo>
                  <a:pt x="294269" y="588538"/>
                </a:lnTo>
                <a:lnTo>
                  <a:pt x="0" y="294269"/>
                </a:lnTo>
                <a:lnTo>
                  <a:pt x="294269" y="1"/>
                </a:lnTo>
                <a:lnTo>
                  <a:pt x="7857692" y="1"/>
                </a:lnTo>
                <a:lnTo>
                  <a:pt x="7857692" y="588538"/>
                </a:lnTo>
                <a:close/>
              </a:path>
            </a:pathLst>
          </a:custGeom>
          <a:solidFill>
            <a:srgbClr val="004C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06665" tIns="45720" rIns="85344" bIns="45720" numCol="1" spcCol="1270" anchor="ctr" anchorCtr="0">
            <a:noAutofit/>
          </a:bodyPr>
          <a:lstStyle/>
          <a:p>
            <a:pPr marL="0" lvl="0" indent="0" defTabSz="533400" rtl="0">
              <a:lnSpc>
                <a:spcPct val="90000"/>
              </a:lnSpc>
              <a:spcBef>
                <a:spcPct val="0"/>
              </a:spcBef>
              <a:spcAft>
                <a:spcPct val="35000"/>
              </a:spcAft>
              <a:buNone/>
            </a:pPr>
            <a:r>
              <a:rPr lang="en-US" sz="1400" i="0" kern="1200"/>
              <a:t>Central banks should </a:t>
            </a:r>
            <a:r>
              <a:rPr lang="en-US" sz="1400" b="1"/>
              <a:t>remain vigilant</a:t>
            </a:r>
            <a:r>
              <a:rPr lang="en-US" sz="1400" b="1" i="0" kern="1200"/>
              <a:t> of financial stability risks and closely monitor financial system vulnerabilities </a:t>
            </a:r>
            <a:r>
              <a:rPr lang="en-US" sz="1400" i="0" kern="1200"/>
              <a:t>that could arise from increasing or high-for-long interest rates.</a:t>
            </a:r>
          </a:p>
        </p:txBody>
      </p:sp>
      <p:sp>
        <p:nvSpPr>
          <p:cNvPr id="16" name="Oval 15" descr="Overhead of incandescent light bulb">
            <a:extLst>
              <a:ext uri="{FF2B5EF4-FFF2-40B4-BE49-F238E27FC236}">
                <a16:creationId xmlns:a16="http://schemas.microsoft.com/office/drawing/2014/main" id="{193F0205-28D5-9E57-AB78-793EF7DB96FE}"/>
              </a:ext>
            </a:extLst>
          </p:cNvPr>
          <p:cNvSpPr/>
          <p:nvPr/>
        </p:nvSpPr>
        <p:spPr>
          <a:xfrm>
            <a:off x="732970" y="5556957"/>
            <a:ext cx="755517" cy="644502"/>
          </a:xfrm>
          <a:prstGeom prst="ellipse">
            <a:avLst/>
          </a:prstGeom>
          <a:solidFill>
            <a:srgbClr val="C00000"/>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r>
              <a:rPr lang="en-US" b="1"/>
              <a:t>6</a:t>
            </a:r>
          </a:p>
        </p:txBody>
      </p:sp>
    </p:spTree>
    <p:extLst>
      <p:ext uri="{BB962C8B-B14F-4D97-AF65-F5344CB8AC3E}">
        <p14:creationId xmlns:p14="http://schemas.microsoft.com/office/powerpoint/2010/main" val="2564497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19EF81-0125-144D-1A02-575B3DC35F73}"/>
              </a:ext>
            </a:extLst>
          </p:cNvPr>
          <p:cNvSpPr txBox="1">
            <a:spLocks/>
          </p:cNvSpPr>
          <p:nvPr/>
        </p:nvSpPr>
        <p:spPr>
          <a:xfrm>
            <a:off x="139473" y="338445"/>
            <a:ext cx="11913053" cy="659321"/>
          </a:xfrm>
          <a:prstGeom prst="rect">
            <a:avLst/>
          </a:prstGeom>
        </p:spPr>
        <p:txBody>
          <a:bodyPr vert="horz" lIns="0" tIns="0" rIns="0" bIns="0" rtlCol="0" anchor="ctr">
            <a:normAutofit/>
          </a:bodyPr>
          <a:lstStyle>
            <a:lvl1pPr algn="l" defTabSz="685733" rtl="0" eaLnBrk="1" latinLnBrk="0" hangingPunct="1">
              <a:lnSpc>
                <a:spcPct val="90000"/>
              </a:lnSpc>
              <a:spcBef>
                <a:spcPct val="0"/>
              </a:spcBef>
              <a:buNone/>
              <a:defRPr sz="2700" b="1" i="0" kern="1200">
                <a:solidFill>
                  <a:schemeClr val="tx2"/>
                </a:solidFill>
                <a:latin typeface="Arial Black" panose="020B0604020202020204" pitchFamily="34" charset="0"/>
                <a:ea typeface="+mj-ea"/>
                <a:cs typeface="Arial Black" panose="020B0604020202020204" pitchFamily="34" charset="0"/>
              </a:defRPr>
            </a:lvl1pPr>
          </a:lstStyle>
          <a:p>
            <a:r>
              <a:rPr lang="en-US" sz="1800">
                <a:latin typeface="Arial Black"/>
              </a:rPr>
              <a:t>     Improving Monetary Policy Frameworks and Monetary Policy Transmission in the Region</a:t>
            </a:r>
            <a:endParaRPr lang="en-US" sz="2000">
              <a:latin typeface="Arial Black"/>
              <a:cs typeface="Segoe UI"/>
            </a:endParaRPr>
          </a:p>
        </p:txBody>
      </p:sp>
      <p:sp>
        <p:nvSpPr>
          <p:cNvPr id="5" name="Freeform: Shape 4">
            <a:extLst>
              <a:ext uri="{FF2B5EF4-FFF2-40B4-BE49-F238E27FC236}">
                <a16:creationId xmlns:a16="http://schemas.microsoft.com/office/drawing/2014/main" id="{1A057C48-3ADC-E42F-167D-E090EAB9835B}"/>
              </a:ext>
            </a:extLst>
          </p:cNvPr>
          <p:cNvSpPr/>
          <p:nvPr/>
        </p:nvSpPr>
        <p:spPr>
          <a:xfrm>
            <a:off x="1354192" y="1744171"/>
            <a:ext cx="10087041" cy="644504"/>
          </a:xfrm>
          <a:custGeom>
            <a:avLst/>
            <a:gdLst>
              <a:gd name="connsiteX0" fmla="*/ 0 w 7857692"/>
              <a:gd name="connsiteY0" fmla="*/ 0 h 588539"/>
              <a:gd name="connsiteX1" fmla="*/ 7563423 w 7857692"/>
              <a:gd name="connsiteY1" fmla="*/ 0 h 588539"/>
              <a:gd name="connsiteX2" fmla="*/ 7857692 w 7857692"/>
              <a:gd name="connsiteY2" fmla="*/ 294270 h 588539"/>
              <a:gd name="connsiteX3" fmla="*/ 7563423 w 7857692"/>
              <a:gd name="connsiteY3" fmla="*/ 588539 h 588539"/>
              <a:gd name="connsiteX4" fmla="*/ 0 w 7857692"/>
              <a:gd name="connsiteY4" fmla="*/ 588539 h 588539"/>
              <a:gd name="connsiteX5" fmla="*/ 0 w 7857692"/>
              <a:gd name="connsiteY5" fmla="*/ 0 h 58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7692" h="588539">
                <a:moveTo>
                  <a:pt x="7857692" y="588538"/>
                </a:moveTo>
                <a:lnTo>
                  <a:pt x="294269" y="588538"/>
                </a:lnTo>
                <a:lnTo>
                  <a:pt x="0" y="294269"/>
                </a:lnTo>
                <a:lnTo>
                  <a:pt x="294269" y="1"/>
                </a:lnTo>
                <a:lnTo>
                  <a:pt x="7857692" y="1"/>
                </a:lnTo>
                <a:lnTo>
                  <a:pt x="7857692" y="588538"/>
                </a:lnTo>
                <a:close/>
              </a:path>
            </a:pathLst>
          </a:custGeom>
          <a:solidFill>
            <a:srgbClr val="004C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06665" tIns="45721" rIns="85344" bIns="45721" numCol="1" spcCol="1270" anchor="ctr" anchorCtr="0">
            <a:noAutofit/>
          </a:bodyPr>
          <a:lstStyle/>
          <a:p>
            <a:r>
              <a:rPr lang="en-US" sz="1200" b="1">
                <a:ea typeface="+mn-lt"/>
                <a:cs typeface="+mn-lt"/>
              </a:rPr>
              <a:t>Financial sector development </a:t>
            </a:r>
            <a:r>
              <a:rPr lang="en-US" sz="1200">
                <a:ea typeface="+mn-lt"/>
                <a:cs typeface="+mn-lt"/>
              </a:rPr>
              <a:t>(</a:t>
            </a:r>
            <a:r>
              <a:rPr lang="en-US" sz="1200" err="1">
                <a:ea typeface="+mn-lt"/>
                <a:cs typeface="+mn-lt"/>
              </a:rPr>
              <a:t>e.g.,interbank</a:t>
            </a:r>
            <a:r>
              <a:rPr lang="en-US" sz="1200">
                <a:ea typeface="+mn-lt"/>
                <a:cs typeface="+mn-lt"/>
              </a:rPr>
              <a:t> markets, secondary markets for government securities, de-dollarization) </a:t>
            </a:r>
          </a:p>
        </p:txBody>
      </p:sp>
      <p:sp>
        <p:nvSpPr>
          <p:cNvPr id="6" name="Oval 5" descr="Overhead of incandescent light bulb">
            <a:extLst>
              <a:ext uri="{FF2B5EF4-FFF2-40B4-BE49-F238E27FC236}">
                <a16:creationId xmlns:a16="http://schemas.microsoft.com/office/drawing/2014/main" id="{9B002529-2325-A46A-B5CB-BE188CB06DF5}"/>
              </a:ext>
            </a:extLst>
          </p:cNvPr>
          <p:cNvSpPr/>
          <p:nvPr/>
        </p:nvSpPr>
        <p:spPr>
          <a:xfrm>
            <a:off x="750767" y="1725765"/>
            <a:ext cx="755517" cy="644502"/>
          </a:xfrm>
          <a:prstGeom prst="ellipse">
            <a:avLst/>
          </a:prstGeom>
          <a:solidFill>
            <a:srgbClr val="C00000"/>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r>
              <a:rPr lang="en-US" sz="2000" b="1"/>
              <a:t>1</a:t>
            </a:r>
          </a:p>
        </p:txBody>
      </p:sp>
      <p:sp>
        <p:nvSpPr>
          <p:cNvPr id="7" name="Freeform: Shape 6">
            <a:extLst>
              <a:ext uri="{FF2B5EF4-FFF2-40B4-BE49-F238E27FC236}">
                <a16:creationId xmlns:a16="http://schemas.microsoft.com/office/drawing/2014/main" id="{41D3ADA7-3971-4B3D-8DC0-9FA88DDEEEF6}"/>
              </a:ext>
            </a:extLst>
          </p:cNvPr>
          <p:cNvSpPr/>
          <p:nvPr/>
        </p:nvSpPr>
        <p:spPr>
          <a:xfrm>
            <a:off x="1332793" y="2581535"/>
            <a:ext cx="10087041" cy="644504"/>
          </a:xfrm>
          <a:custGeom>
            <a:avLst/>
            <a:gdLst>
              <a:gd name="connsiteX0" fmla="*/ 0 w 7857692"/>
              <a:gd name="connsiteY0" fmla="*/ 0 h 588539"/>
              <a:gd name="connsiteX1" fmla="*/ 7563423 w 7857692"/>
              <a:gd name="connsiteY1" fmla="*/ 0 h 588539"/>
              <a:gd name="connsiteX2" fmla="*/ 7857692 w 7857692"/>
              <a:gd name="connsiteY2" fmla="*/ 294270 h 588539"/>
              <a:gd name="connsiteX3" fmla="*/ 7563423 w 7857692"/>
              <a:gd name="connsiteY3" fmla="*/ 588539 h 588539"/>
              <a:gd name="connsiteX4" fmla="*/ 0 w 7857692"/>
              <a:gd name="connsiteY4" fmla="*/ 588539 h 588539"/>
              <a:gd name="connsiteX5" fmla="*/ 0 w 7857692"/>
              <a:gd name="connsiteY5" fmla="*/ 0 h 58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7692" h="588539">
                <a:moveTo>
                  <a:pt x="7857692" y="588538"/>
                </a:moveTo>
                <a:lnTo>
                  <a:pt x="294269" y="588538"/>
                </a:lnTo>
                <a:lnTo>
                  <a:pt x="0" y="294269"/>
                </a:lnTo>
                <a:lnTo>
                  <a:pt x="294269" y="1"/>
                </a:lnTo>
                <a:lnTo>
                  <a:pt x="7857692" y="1"/>
                </a:lnTo>
                <a:lnTo>
                  <a:pt x="7857692" y="588538"/>
                </a:lnTo>
                <a:close/>
              </a:path>
            </a:pathLst>
          </a:custGeom>
          <a:solidFill>
            <a:srgbClr val="004C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06665" tIns="45721" rIns="85344" bIns="45721" numCol="1" spcCol="1270" anchor="ctr" anchorCtr="0">
            <a:noAutofit/>
          </a:bodyPr>
          <a:lstStyle/>
          <a:p>
            <a:r>
              <a:rPr lang="en-US" sz="1200" b="1">
                <a:ea typeface="+mn-lt"/>
                <a:cs typeface="+mn-lt"/>
              </a:rPr>
              <a:t>Closer coordination of monetary policy with financial and fiscal policies </a:t>
            </a:r>
            <a:r>
              <a:rPr lang="en-US" sz="1200">
                <a:ea typeface="+mn-lt"/>
                <a:cs typeface="+mn-lt"/>
              </a:rPr>
              <a:t>(e.g., level playing field between state-owned and private banks)</a:t>
            </a:r>
          </a:p>
        </p:txBody>
      </p:sp>
      <p:sp>
        <p:nvSpPr>
          <p:cNvPr id="8" name="Oval 7" descr="Overhead of incandescent light bulb">
            <a:extLst>
              <a:ext uri="{FF2B5EF4-FFF2-40B4-BE49-F238E27FC236}">
                <a16:creationId xmlns:a16="http://schemas.microsoft.com/office/drawing/2014/main" id="{6F251432-B6EC-022F-C32A-EE7CCB65DD2E}"/>
              </a:ext>
            </a:extLst>
          </p:cNvPr>
          <p:cNvSpPr/>
          <p:nvPr/>
        </p:nvSpPr>
        <p:spPr>
          <a:xfrm>
            <a:off x="741679" y="2577240"/>
            <a:ext cx="755517" cy="644502"/>
          </a:xfrm>
          <a:prstGeom prst="ellipse">
            <a:avLst/>
          </a:prstGeom>
          <a:solidFill>
            <a:srgbClr val="C00000"/>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r>
              <a:rPr lang="en-US" b="1"/>
              <a:t>2</a:t>
            </a:r>
          </a:p>
        </p:txBody>
      </p:sp>
      <p:sp>
        <p:nvSpPr>
          <p:cNvPr id="9" name="Freeform: Shape 8">
            <a:extLst>
              <a:ext uri="{FF2B5EF4-FFF2-40B4-BE49-F238E27FC236}">
                <a16:creationId xmlns:a16="http://schemas.microsoft.com/office/drawing/2014/main" id="{F8245C51-C9D6-27CA-0C9A-4029E5C31975}"/>
              </a:ext>
            </a:extLst>
          </p:cNvPr>
          <p:cNvSpPr/>
          <p:nvPr/>
        </p:nvSpPr>
        <p:spPr>
          <a:xfrm>
            <a:off x="1332794" y="3388214"/>
            <a:ext cx="10087041" cy="644504"/>
          </a:xfrm>
          <a:custGeom>
            <a:avLst/>
            <a:gdLst>
              <a:gd name="connsiteX0" fmla="*/ 0 w 7857692"/>
              <a:gd name="connsiteY0" fmla="*/ 0 h 588539"/>
              <a:gd name="connsiteX1" fmla="*/ 7563423 w 7857692"/>
              <a:gd name="connsiteY1" fmla="*/ 0 h 588539"/>
              <a:gd name="connsiteX2" fmla="*/ 7857692 w 7857692"/>
              <a:gd name="connsiteY2" fmla="*/ 294270 h 588539"/>
              <a:gd name="connsiteX3" fmla="*/ 7563423 w 7857692"/>
              <a:gd name="connsiteY3" fmla="*/ 588539 h 588539"/>
              <a:gd name="connsiteX4" fmla="*/ 0 w 7857692"/>
              <a:gd name="connsiteY4" fmla="*/ 588539 h 588539"/>
              <a:gd name="connsiteX5" fmla="*/ 0 w 7857692"/>
              <a:gd name="connsiteY5" fmla="*/ 0 h 58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7692" h="588539">
                <a:moveTo>
                  <a:pt x="7857692" y="588538"/>
                </a:moveTo>
                <a:lnTo>
                  <a:pt x="294269" y="588538"/>
                </a:lnTo>
                <a:lnTo>
                  <a:pt x="0" y="294269"/>
                </a:lnTo>
                <a:lnTo>
                  <a:pt x="294269" y="1"/>
                </a:lnTo>
                <a:lnTo>
                  <a:pt x="7857692" y="1"/>
                </a:lnTo>
                <a:lnTo>
                  <a:pt x="7857692" y="588538"/>
                </a:lnTo>
                <a:close/>
              </a:path>
            </a:pathLst>
          </a:custGeom>
          <a:solidFill>
            <a:srgbClr val="004C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06665" tIns="45721" rIns="85344" bIns="45721" numCol="1" spcCol="1270" anchor="ctr" anchorCtr="0">
            <a:noAutofit/>
          </a:bodyPr>
          <a:lstStyle/>
          <a:p>
            <a:r>
              <a:rPr lang="en-US" sz="1200" b="1">
                <a:ea typeface="+mn-lt"/>
                <a:cs typeface="+mn-lt"/>
              </a:rPr>
              <a:t>Macroprudential measures</a:t>
            </a:r>
            <a:r>
              <a:rPr lang="en-US" sz="1200">
                <a:ea typeface="+mn-lt"/>
                <a:cs typeface="+mn-lt"/>
              </a:rPr>
              <a:t> to strengthen the relation between changes in the policy rate and in financial conditions in countries with fixed exchange rates</a:t>
            </a:r>
          </a:p>
        </p:txBody>
      </p:sp>
      <p:sp>
        <p:nvSpPr>
          <p:cNvPr id="10" name="Oval 9" descr="Overhead of incandescent light bulb">
            <a:extLst>
              <a:ext uri="{FF2B5EF4-FFF2-40B4-BE49-F238E27FC236}">
                <a16:creationId xmlns:a16="http://schemas.microsoft.com/office/drawing/2014/main" id="{060AC60B-9147-2B87-A299-F279007F9353}"/>
              </a:ext>
            </a:extLst>
          </p:cNvPr>
          <p:cNvSpPr/>
          <p:nvPr/>
        </p:nvSpPr>
        <p:spPr>
          <a:xfrm>
            <a:off x="732967" y="3399605"/>
            <a:ext cx="755517" cy="644502"/>
          </a:xfrm>
          <a:prstGeom prst="ellipse">
            <a:avLst/>
          </a:prstGeom>
          <a:solidFill>
            <a:srgbClr val="C00000"/>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r>
              <a:rPr lang="en-US" b="1"/>
              <a:t>3</a:t>
            </a:r>
          </a:p>
        </p:txBody>
      </p:sp>
      <p:sp>
        <p:nvSpPr>
          <p:cNvPr id="11" name="Freeform: Shape 10">
            <a:extLst>
              <a:ext uri="{FF2B5EF4-FFF2-40B4-BE49-F238E27FC236}">
                <a16:creationId xmlns:a16="http://schemas.microsoft.com/office/drawing/2014/main" id="{93B74FDB-E0BE-2E3E-831E-719F8352C3D8}"/>
              </a:ext>
            </a:extLst>
          </p:cNvPr>
          <p:cNvSpPr/>
          <p:nvPr/>
        </p:nvSpPr>
        <p:spPr>
          <a:xfrm>
            <a:off x="1332795" y="4211814"/>
            <a:ext cx="10087041" cy="644504"/>
          </a:xfrm>
          <a:custGeom>
            <a:avLst/>
            <a:gdLst>
              <a:gd name="connsiteX0" fmla="*/ 0 w 7857692"/>
              <a:gd name="connsiteY0" fmla="*/ 0 h 588539"/>
              <a:gd name="connsiteX1" fmla="*/ 7563423 w 7857692"/>
              <a:gd name="connsiteY1" fmla="*/ 0 h 588539"/>
              <a:gd name="connsiteX2" fmla="*/ 7857692 w 7857692"/>
              <a:gd name="connsiteY2" fmla="*/ 294270 h 588539"/>
              <a:gd name="connsiteX3" fmla="*/ 7563423 w 7857692"/>
              <a:gd name="connsiteY3" fmla="*/ 588539 h 588539"/>
              <a:gd name="connsiteX4" fmla="*/ 0 w 7857692"/>
              <a:gd name="connsiteY4" fmla="*/ 588539 h 588539"/>
              <a:gd name="connsiteX5" fmla="*/ 0 w 7857692"/>
              <a:gd name="connsiteY5" fmla="*/ 0 h 58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7692" h="588539">
                <a:moveTo>
                  <a:pt x="7857692" y="588538"/>
                </a:moveTo>
                <a:lnTo>
                  <a:pt x="294269" y="588538"/>
                </a:lnTo>
                <a:lnTo>
                  <a:pt x="0" y="294269"/>
                </a:lnTo>
                <a:lnTo>
                  <a:pt x="294269" y="1"/>
                </a:lnTo>
                <a:lnTo>
                  <a:pt x="7857692" y="1"/>
                </a:lnTo>
                <a:lnTo>
                  <a:pt x="7857692" y="588538"/>
                </a:lnTo>
                <a:close/>
              </a:path>
            </a:pathLst>
          </a:custGeom>
          <a:solidFill>
            <a:srgbClr val="004C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06665" tIns="45721" rIns="85344" bIns="45721" numCol="1" spcCol="1270" anchor="ctr" anchorCtr="0">
            <a:noAutofit/>
          </a:bodyPr>
          <a:lstStyle/>
          <a:p>
            <a:r>
              <a:rPr lang="en-US" sz="1200" b="1">
                <a:ea typeface="+mn-lt"/>
                <a:cs typeface="+mn-lt"/>
              </a:rPr>
              <a:t>Enhancing central bank communications and increasing the transparency </a:t>
            </a:r>
            <a:r>
              <a:rPr lang="en-US" sz="1200">
                <a:ea typeface="+mn-lt"/>
                <a:cs typeface="+mn-lt"/>
              </a:rPr>
              <a:t>of monetary operations and foreign exchange interventions. </a:t>
            </a:r>
          </a:p>
        </p:txBody>
      </p:sp>
      <p:sp>
        <p:nvSpPr>
          <p:cNvPr id="12" name="Oval 11" descr="Overhead of incandescent light bulb">
            <a:extLst>
              <a:ext uri="{FF2B5EF4-FFF2-40B4-BE49-F238E27FC236}">
                <a16:creationId xmlns:a16="http://schemas.microsoft.com/office/drawing/2014/main" id="{BC2CB55D-D569-3700-1481-0926F70B3653}"/>
              </a:ext>
            </a:extLst>
          </p:cNvPr>
          <p:cNvSpPr/>
          <p:nvPr/>
        </p:nvSpPr>
        <p:spPr>
          <a:xfrm>
            <a:off x="732966" y="4219332"/>
            <a:ext cx="755517" cy="644502"/>
          </a:xfrm>
          <a:prstGeom prst="ellipse">
            <a:avLst/>
          </a:prstGeom>
          <a:solidFill>
            <a:srgbClr val="C00000"/>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r>
              <a:rPr lang="en-US" b="1"/>
              <a:t>4</a:t>
            </a:r>
          </a:p>
        </p:txBody>
      </p:sp>
      <p:sp>
        <p:nvSpPr>
          <p:cNvPr id="13" name="Freeform: Shape 12">
            <a:extLst>
              <a:ext uri="{FF2B5EF4-FFF2-40B4-BE49-F238E27FC236}">
                <a16:creationId xmlns:a16="http://schemas.microsoft.com/office/drawing/2014/main" id="{1286605D-D26D-45F7-95A5-423465E5D336}"/>
              </a:ext>
            </a:extLst>
          </p:cNvPr>
          <p:cNvSpPr/>
          <p:nvPr/>
        </p:nvSpPr>
        <p:spPr>
          <a:xfrm>
            <a:off x="1332795" y="5088576"/>
            <a:ext cx="10087041" cy="644504"/>
          </a:xfrm>
          <a:custGeom>
            <a:avLst/>
            <a:gdLst>
              <a:gd name="connsiteX0" fmla="*/ 0 w 7857692"/>
              <a:gd name="connsiteY0" fmla="*/ 0 h 588539"/>
              <a:gd name="connsiteX1" fmla="*/ 7563423 w 7857692"/>
              <a:gd name="connsiteY1" fmla="*/ 0 h 588539"/>
              <a:gd name="connsiteX2" fmla="*/ 7857692 w 7857692"/>
              <a:gd name="connsiteY2" fmla="*/ 294270 h 588539"/>
              <a:gd name="connsiteX3" fmla="*/ 7563423 w 7857692"/>
              <a:gd name="connsiteY3" fmla="*/ 588539 h 588539"/>
              <a:gd name="connsiteX4" fmla="*/ 0 w 7857692"/>
              <a:gd name="connsiteY4" fmla="*/ 588539 h 588539"/>
              <a:gd name="connsiteX5" fmla="*/ 0 w 7857692"/>
              <a:gd name="connsiteY5" fmla="*/ 0 h 58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7692" h="588539">
                <a:moveTo>
                  <a:pt x="7857692" y="588538"/>
                </a:moveTo>
                <a:lnTo>
                  <a:pt x="294269" y="588538"/>
                </a:lnTo>
                <a:lnTo>
                  <a:pt x="0" y="294269"/>
                </a:lnTo>
                <a:lnTo>
                  <a:pt x="294269" y="1"/>
                </a:lnTo>
                <a:lnTo>
                  <a:pt x="7857692" y="1"/>
                </a:lnTo>
                <a:lnTo>
                  <a:pt x="7857692" y="588538"/>
                </a:lnTo>
                <a:close/>
              </a:path>
            </a:pathLst>
          </a:custGeom>
          <a:solidFill>
            <a:srgbClr val="004C9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06665" tIns="45721" rIns="85344" bIns="45721" numCol="1" spcCol="1270" anchor="ctr" anchorCtr="0">
            <a:noAutofit/>
          </a:bodyPr>
          <a:lstStyle/>
          <a:p>
            <a:r>
              <a:rPr lang="en-US" sz="1200" b="1">
                <a:ea typeface="+mn-lt"/>
                <a:cs typeface="+mn-lt"/>
              </a:rPr>
              <a:t>Developing surveys of inflation expectations </a:t>
            </a:r>
          </a:p>
        </p:txBody>
      </p:sp>
      <p:sp>
        <p:nvSpPr>
          <p:cNvPr id="14" name="Oval 13" descr="Overhead of incandescent light bulb">
            <a:extLst>
              <a:ext uri="{FF2B5EF4-FFF2-40B4-BE49-F238E27FC236}">
                <a16:creationId xmlns:a16="http://schemas.microsoft.com/office/drawing/2014/main" id="{0A82920C-8EA5-F06D-A6E4-775C12BE49E3}"/>
              </a:ext>
            </a:extLst>
          </p:cNvPr>
          <p:cNvSpPr/>
          <p:nvPr/>
        </p:nvSpPr>
        <p:spPr>
          <a:xfrm>
            <a:off x="741679" y="5099969"/>
            <a:ext cx="755517" cy="644502"/>
          </a:xfrm>
          <a:prstGeom prst="ellipse">
            <a:avLst/>
          </a:prstGeom>
          <a:solidFill>
            <a:srgbClr val="C00000"/>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algn="ctr"/>
            <a:r>
              <a:rPr lang="en-US" b="1"/>
              <a:t>5</a:t>
            </a:r>
          </a:p>
        </p:txBody>
      </p:sp>
    </p:spTree>
    <p:extLst>
      <p:ext uri="{BB962C8B-B14F-4D97-AF65-F5344CB8AC3E}">
        <p14:creationId xmlns:p14="http://schemas.microsoft.com/office/powerpoint/2010/main" val="1125260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E2A4B-18DE-52BC-B3BA-8C805EEB72AE}"/>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197991613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753FB-D15E-6F13-3768-644488F2724F}"/>
              </a:ext>
            </a:extLst>
          </p:cNvPr>
          <p:cNvSpPr>
            <a:spLocks noGrp="1"/>
          </p:cNvSpPr>
          <p:nvPr>
            <p:ph type="title"/>
          </p:nvPr>
        </p:nvSpPr>
        <p:spPr>
          <a:xfrm>
            <a:off x="737420" y="131858"/>
            <a:ext cx="10473557" cy="978486"/>
          </a:xfrm>
        </p:spPr>
        <p:txBody>
          <a:bodyPr/>
          <a:lstStyle/>
          <a:p>
            <a:r>
              <a:rPr lang="en-US"/>
              <a:t>ME&amp;CA banks engaged in measures to mop up excess liquidity while usage of macroprudential tools and forward guidance was limited</a:t>
            </a:r>
          </a:p>
        </p:txBody>
      </p:sp>
      <p:sp>
        <p:nvSpPr>
          <p:cNvPr id="3" name="Text Placeholder 2">
            <a:extLst>
              <a:ext uri="{FF2B5EF4-FFF2-40B4-BE49-F238E27FC236}">
                <a16:creationId xmlns:a16="http://schemas.microsoft.com/office/drawing/2014/main" id="{C73ED214-3290-0567-1251-F79EE7BBFD07}"/>
              </a:ext>
            </a:extLst>
          </p:cNvPr>
          <p:cNvSpPr>
            <a:spLocks noGrp="1"/>
          </p:cNvSpPr>
          <p:nvPr>
            <p:ph type="body" sz="quarter" idx="10"/>
          </p:nvPr>
        </p:nvSpPr>
        <p:spPr/>
        <p:txBody>
          <a:bodyPr/>
          <a:lstStyle/>
          <a:p>
            <a:endParaRPr lang="en-US"/>
          </a:p>
          <a:p>
            <a:endParaRPr lang="en-US"/>
          </a:p>
          <a:p>
            <a:endParaRPr lang="en-US"/>
          </a:p>
          <a:p>
            <a:endParaRPr lang="en-US"/>
          </a:p>
        </p:txBody>
      </p:sp>
      <p:sp>
        <p:nvSpPr>
          <p:cNvPr id="4" name="AutoShape 5">
            <a:extLst>
              <a:ext uri="{FF2B5EF4-FFF2-40B4-BE49-F238E27FC236}">
                <a16:creationId xmlns:a16="http://schemas.microsoft.com/office/drawing/2014/main" id="{47BFBDC5-1306-3B33-E8BE-22F180186F33}"/>
              </a:ext>
            </a:extLst>
          </p:cNvPr>
          <p:cNvSpPr>
            <a:spLocks noChangeArrowheads="1"/>
          </p:cNvSpPr>
          <p:nvPr>
            <p:custDataLst>
              <p:tags r:id="rId1"/>
            </p:custDataLst>
          </p:nvPr>
        </p:nvSpPr>
        <p:spPr bwMode="auto">
          <a:xfrm rot="5400000">
            <a:off x="1909150" y="-321778"/>
            <a:ext cx="766301" cy="3657600"/>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marL="0" marR="0" lvl="0" indent="0" algn="ctr" defTabSz="642915"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srgbClr val="FEFEFE"/>
                </a:solidFill>
                <a:effectLst/>
                <a:uLnTx/>
                <a:uFillTx/>
                <a:latin typeface="Arial" panose="020B0604020202020204"/>
                <a:ea typeface="+mn-ea"/>
                <a:cs typeface="Arial" panose="020B0604020202020204" pitchFamily="34" charset="0"/>
                <a:sym typeface="Gill Sans"/>
              </a:rPr>
              <a:t>The region’s central banks also took other actions to tame inflation over the past two years …</a:t>
            </a:r>
            <a:endParaRPr kumimoji="0" lang="en-US" sz="1300" b="1" i="0" u="none" strike="noStrike" kern="1200" cap="none" spc="0" normalizeH="0" baseline="0" noProof="0">
              <a:ln>
                <a:noFill/>
              </a:ln>
              <a:solidFill>
                <a:srgbClr val="FEFEFE"/>
              </a:solidFill>
              <a:effectLst/>
              <a:uLnTx/>
              <a:uFillTx/>
              <a:latin typeface="Arial" panose="020B0604020202020204"/>
              <a:ea typeface="+mn-ea"/>
              <a:cs typeface="+mn-cs"/>
              <a:sym typeface="Gill Sans"/>
            </a:endParaRPr>
          </a:p>
        </p:txBody>
      </p:sp>
      <p:sp>
        <p:nvSpPr>
          <p:cNvPr id="6" name="TextBox 4">
            <a:extLst>
              <a:ext uri="{FF2B5EF4-FFF2-40B4-BE49-F238E27FC236}">
                <a16:creationId xmlns:a16="http://schemas.microsoft.com/office/drawing/2014/main" id="{44402033-4671-3E46-A362-2E999A2F4B0D}"/>
              </a:ext>
            </a:extLst>
          </p:cNvPr>
          <p:cNvSpPr txBox="1"/>
          <p:nvPr/>
        </p:nvSpPr>
        <p:spPr>
          <a:xfrm>
            <a:off x="463500" y="2179726"/>
            <a:ext cx="3657600" cy="41910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rtl="0">
              <a:defRPr sz="1400" b="0" i="0" u="none" strike="noStrike" kern="1200" spc="0" baseline="0">
                <a:solidFill>
                  <a:prstClr val="black">
                    <a:lumMod val="65000"/>
                    <a:lumOff val="35000"/>
                  </a:prstClr>
                </a:solidFill>
                <a:latin typeface="+mn-lt"/>
                <a:ea typeface="+mn-ea"/>
                <a:cs typeface="+mn-cs"/>
              </a:defRPr>
            </a:pPr>
            <a:r>
              <a:rPr lang="en-US" sz="1000" b="1" i="0" baseline="0">
                <a:solidFill>
                  <a:schemeClr val="tx1"/>
                </a:solidFill>
                <a:effectLst/>
              </a:rPr>
              <a:t>ME&amp;CA Central Banks' Actions in 2021–22 </a:t>
            </a:r>
          </a:p>
          <a:p>
            <a:pPr algn="ctr" rtl="0">
              <a:defRPr sz="1400" b="0" i="0" u="none" strike="noStrike" kern="1200" spc="0" baseline="0">
                <a:solidFill>
                  <a:prstClr val="black">
                    <a:lumMod val="65000"/>
                    <a:lumOff val="35000"/>
                  </a:prstClr>
                </a:solidFill>
                <a:latin typeface="+mn-lt"/>
                <a:ea typeface="+mn-ea"/>
                <a:cs typeface="+mn-cs"/>
              </a:defRPr>
            </a:pPr>
            <a:r>
              <a:rPr lang="en-US" sz="1000" b="0" i="0" baseline="0">
                <a:solidFill>
                  <a:schemeClr val="tx1"/>
                </a:solidFill>
                <a:effectLst/>
              </a:rPr>
              <a:t>(Number of countries)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graphicFrame>
        <p:nvGraphicFramePr>
          <p:cNvPr id="7" name="Chart 6">
            <a:extLst>
              <a:ext uri="{FF2B5EF4-FFF2-40B4-BE49-F238E27FC236}">
                <a16:creationId xmlns:a16="http://schemas.microsoft.com/office/drawing/2014/main" id="{85E80CF7-FD90-9590-C864-75A69CC16240}"/>
              </a:ext>
            </a:extLst>
          </p:cNvPr>
          <p:cNvGraphicFramePr>
            <a:graphicFrameLocks/>
          </p:cNvGraphicFramePr>
          <p:nvPr>
            <p:extLst>
              <p:ext uri="{D42A27DB-BD31-4B8C-83A1-F6EECF244321}">
                <p14:modId xmlns:p14="http://schemas.microsoft.com/office/powerpoint/2010/main" val="1895318924"/>
              </p:ext>
            </p:extLst>
          </p:nvPr>
        </p:nvGraphicFramePr>
        <p:xfrm>
          <a:off x="737420" y="2735571"/>
          <a:ext cx="3383680" cy="3226999"/>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2">
            <a:extLst>
              <a:ext uri="{FF2B5EF4-FFF2-40B4-BE49-F238E27FC236}">
                <a16:creationId xmlns:a16="http://schemas.microsoft.com/office/drawing/2014/main" id="{797AE384-FB1D-352E-84B5-E992822D755A}"/>
              </a:ext>
            </a:extLst>
          </p:cNvPr>
          <p:cNvSpPr txBox="1"/>
          <p:nvPr/>
        </p:nvSpPr>
        <p:spPr>
          <a:xfrm>
            <a:off x="737419" y="6249130"/>
            <a:ext cx="10914595" cy="367894"/>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0" lang="en-US" sz="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Sources: </a:t>
            </a: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IMF desk survey</a:t>
            </a:r>
            <a:r>
              <a:rPr kumimoji="0" lang="en-US" sz="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Note: </a:t>
            </a: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CCA = Caucasus and Central Asia; MENA &amp; PAK = Middle East and North Africa, and Pakistan </a:t>
            </a:r>
            <a:r>
              <a:rPr kumimoji="0" lang="en-US" sz="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a:t>
            </a:r>
          </a:p>
        </p:txBody>
      </p:sp>
      <p:sp>
        <p:nvSpPr>
          <p:cNvPr id="9" name="AutoShape 5">
            <a:extLst>
              <a:ext uri="{FF2B5EF4-FFF2-40B4-BE49-F238E27FC236}">
                <a16:creationId xmlns:a16="http://schemas.microsoft.com/office/drawing/2014/main" id="{4350984D-4E8E-7100-B85B-0571A4733B71}"/>
              </a:ext>
            </a:extLst>
          </p:cNvPr>
          <p:cNvSpPr>
            <a:spLocks noChangeArrowheads="1"/>
          </p:cNvSpPr>
          <p:nvPr>
            <p:custDataLst>
              <p:tags r:id="rId2"/>
            </p:custDataLst>
          </p:nvPr>
        </p:nvSpPr>
        <p:spPr bwMode="auto">
          <a:xfrm rot="5400000">
            <a:off x="5858952" y="-318784"/>
            <a:ext cx="766301" cy="3657600"/>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marL="0" marR="0" lvl="0" indent="0" algn="ctr" defTabSz="642915" rtl="0" eaLnBrk="0" fontAlgn="base" latinLnBrk="0" hangingPunct="0">
              <a:lnSpc>
                <a:spcPct val="100000"/>
              </a:lnSpc>
              <a:spcBef>
                <a:spcPct val="0"/>
              </a:spcBef>
              <a:spcAft>
                <a:spcPct val="0"/>
              </a:spcAft>
              <a:buClrTx/>
              <a:buSzTx/>
              <a:buFontTx/>
              <a:buNone/>
              <a:tabLst/>
              <a:defRPr/>
            </a:pPr>
            <a:r>
              <a:rPr lang="en-US" sz="1300" b="1">
                <a:solidFill>
                  <a:srgbClr val="FEFEFE"/>
                </a:solidFill>
                <a:latin typeface="Arial" panose="020B0604020202020204"/>
                <a:cs typeface="Arial" panose="020B0604020202020204" pitchFamily="34" charset="0"/>
                <a:sym typeface="Gill Sans"/>
              </a:rPr>
              <a:t>… amidst a</a:t>
            </a:r>
            <a:r>
              <a:rPr kumimoji="0" lang="en-US" sz="1300" b="1" i="0" u="none" strike="noStrike" kern="1200" cap="none" spc="0" normalizeH="0" baseline="0" noProof="0">
                <a:ln>
                  <a:noFill/>
                </a:ln>
                <a:solidFill>
                  <a:srgbClr val="FEFEFE"/>
                </a:solidFill>
                <a:effectLst/>
                <a:uLnTx/>
                <a:uFillTx/>
                <a:latin typeface="Arial" panose="020B0604020202020204"/>
                <a:ea typeface="+mn-ea"/>
                <a:cs typeface="Arial" panose="020B0604020202020204" pitchFamily="34" charset="0"/>
                <a:sym typeface="Gill Sans"/>
              </a:rPr>
              <a:t> limited use of macroprudential tools…</a:t>
            </a:r>
            <a:endParaRPr kumimoji="0" lang="en-US" sz="1300" b="1" i="0" u="none" strike="noStrike" kern="1200" cap="none" spc="0" normalizeH="0" baseline="0" noProof="0">
              <a:ln>
                <a:noFill/>
              </a:ln>
              <a:solidFill>
                <a:srgbClr val="FEFEFE"/>
              </a:solidFill>
              <a:effectLst/>
              <a:uLnTx/>
              <a:uFillTx/>
              <a:latin typeface="Arial" panose="020B0604020202020204"/>
              <a:ea typeface="+mn-ea"/>
              <a:cs typeface="+mn-cs"/>
              <a:sym typeface="Gill Sans"/>
            </a:endParaRPr>
          </a:p>
        </p:txBody>
      </p:sp>
      <p:sp>
        <p:nvSpPr>
          <p:cNvPr id="10" name="TextBox 3">
            <a:extLst>
              <a:ext uri="{FF2B5EF4-FFF2-40B4-BE49-F238E27FC236}">
                <a16:creationId xmlns:a16="http://schemas.microsoft.com/office/drawing/2014/main" id="{A05B15AE-097F-C698-681D-EA78E82B092E}"/>
              </a:ext>
            </a:extLst>
          </p:cNvPr>
          <p:cNvSpPr txBox="1"/>
          <p:nvPr/>
        </p:nvSpPr>
        <p:spPr>
          <a:xfrm>
            <a:off x="4413302" y="2212359"/>
            <a:ext cx="3657600" cy="41910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rtl="0">
              <a:defRPr sz="1000"/>
            </a:pPr>
            <a:r>
              <a:rPr lang="en-US" sz="1000" b="1" i="0" u="none" strike="noStrike" baseline="0">
                <a:solidFill>
                  <a:schemeClr val="tx1"/>
                </a:solidFill>
                <a:cs typeface="Arial"/>
              </a:rPr>
              <a:t>Macroprudential measures taken since 2021</a:t>
            </a:r>
            <a:endParaRPr lang="en-US" sz="800" b="0" i="0" u="none" strike="noStrike" baseline="0">
              <a:solidFill>
                <a:schemeClr val="tx1"/>
              </a:solidFill>
              <a:cs typeface="Arial"/>
            </a:endParaRPr>
          </a:p>
          <a:p>
            <a:pPr algn="ctr" rtl="0">
              <a:defRPr sz="1400" b="0" i="0" u="none" strike="noStrike" kern="1200" spc="0" baseline="0">
                <a:solidFill>
                  <a:prstClr val="black">
                    <a:lumMod val="65000"/>
                    <a:lumOff val="35000"/>
                  </a:prstClr>
                </a:solidFill>
                <a:latin typeface="+mn-lt"/>
                <a:ea typeface="+mn-ea"/>
                <a:cs typeface="+mn-cs"/>
              </a:defRPr>
            </a:pPr>
            <a:r>
              <a:rPr lang="en-US" sz="1000" b="0" i="0" baseline="0">
                <a:solidFill>
                  <a:schemeClr val="tx1"/>
                </a:solidFill>
                <a:effectLst/>
              </a:rPr>
              <a:t>(number of countries)</a:t>
            </a:r>
            <a:endParaRPr lang="en-US" sz="1000">
              <a:solidFill>
                <a:schemeClr val="tx1"/>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graphicFrame>
        <p:nvGraphicFramePr>
          <p:cNvPr id="11" name="Chart 10">
            <a:extLst>
              <a:ext uri="{FF2B5EF4-FFF2-40B4-BE49-F238E27FC236}">
                <a16:creationId xmlns:a16="http://schemas.microsoft.com/office/drawing/2014/main" id="{726C7057-48A4-EE94-62D3-FAFA8C9D2439}"/>
              </a:ext>
            </a:extLst>
          </p:cNvPr>
          <p:cNvGraphicFramePr>
            <a:graphicFrameLocks noGrp="1"/>
          </p:cNvGraphicFramePr>
          <p:nvPr>
            <p:extLst>
              <p:ext uri="{D42A27DB-BD31-4B8C-83A1-F6EECF244321}">
                <p14:modId xmlns:p14="http://schemas.microsoft.com/office/powerpoint/2010/main" val="1066580840"/>
              </p:ext>
            </p:extLst>
          </p:nvPr>
        </p:nvGraphicFramePr>
        <p:xfrm>
          <a:off x="4531744" y="2735570"/>
          <a:ext cx="3539157" cy="3226999"/>
        </p:xfrm>
        <a:graphic>
          <a:graphicData uri="http://schemas.openxmlformats.org/drawingml/2006/chart">
            <c:chart xmlns:c="http://schemas.openxmlformats.org/drawingml/2006/chart" xmlns:r="http://schemas.openxmlformats.org/officeDocument/2006/relationships" r:id="rId6"/>
          </a:graphicData>
        </a:graphic>
      </p:graphicFrame>
      <p:sp>
        <p:nvSpPr>
          <p:cNvPr id="13" name="AutoShape 5">
            <a:extLst>
              <a:ext uri="{FF2B5EF4-FFF2-40B4-BE49-F238E27FC236}">
                <a16:creationId xmlns:a16="http://schemas.microsoft.com/office/drawing/2014/main" id="{6FDB0346-E312-71AB-249D-995F230D9AC5}"/>
              </a:ext>
            </a:extLst>
          </p:cNvPr>
          <p:cNvSpPr>
            <a:spLocks noChangeArrowheads="1"/>
          </p:cNvSpPr>
          <p:nvPr>
            <p:custDataLst>
              <p:tags r:id="rId3"/>
            </p:custDataLst>
          </p:nvPr>
        </p:nvSpPr>
        <p:spPr bwMode="auto">
          <a:xfrm rot="5400000">
            <a:off x="9867074" y="-251682"/>
            <a:ext cx="766301" cy="3523397"/>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lgn="ctr" defTabSz="642915" eaLnBrk="0" fontAlgn="base" hangingPunct="0">
              <a:spcBef>
                <a:spcPct val="0"/>
              </a:spcBef>
              <a:spcAft>
                <a:spcPct val="0"/>
              </a:spcAft>
              <a:defRPr/>
            </a:pPr>
            <a:r>
              <a:rPr lang="en-US" sz="1300" b="1">
                <a:solidFill>
                  <a:srgbClr val="FEFEFE"/>
                </a:solidFill>
                <a:latin typeface="Arial" panose="020B0604020202020204"/>
                <a:sym typeface="Gill Sans"/>
              </a:rPr>
              <a:t> </a:t>
            </a:r>
            <a:r>
              <a:rPr kumimoji="0" lang="en-US" sz="1300" b="1" i="0" u="none" strike="noStrike" kern="1200" cap="none" spc="0" normalizeH="0" baseline="0" noProof="0">
                <a:ln>
                  <a:noFill/>
                </a:ln>
                <a:solidFill>
                  <a:srgbClr val="FEFEFE"/>
                </a:solidFill>
                <a:effectLst/>
                <a:uLnTx/>
                <a:uFillTx/>
                <a:latin typeface="Arial" panose="020B0604020202020204"/>
                <a:ea typeface="+mn-ea"/>
                <a:cs typeface="+mn-cs"/>
                <a:sym typeface="Gill Sans"/>
              </a:rPr>
              <a:t>…</a:t>
            </a:r>
            <a:r>
              <a:rPr lang="en-US" sz="1300" b="1">
                <a:solidFill>
                  <a:srgbClr val="FEFEFE"/>
                </a:solidFill>
                <a:latin typeface="Arial" panose="020B0604020202020204"/>
                <a:sym typeface="Gill Sans"/>
              </a:rPr>
              <a:t>and forward guidance to</a:t>
            </a:r>
            <a:r>
              <a:rPr kumimoji="0" lang="en-US" sz="1300" b="1" i="0" u="none" strike="noStrike" kern="1200" cap="none" spc="0" normalizeH="0" baseline="0" noProof="0">
                <a:ln>
                  <a:noFill/>
                </a:ln>
                <a:solidFill>
                  <a:srgbClr val="FEFEFE"/>
                </a:solidFill>
                <a:effectLst/>
                <a:uLnTx/>
                <a:uFillTx/>
                <a:latin typeface="Arial" panose="020B0604020202020204"/>
                <a:ea typeface="+mn-ea"/>
                <a:cs typeface="+mn-cs"/>
                <a:sym typeface="Gill Sans"/>
              </a:rPr>
              <a:t> reduce inflation</a:t>
            </a:r>
            <a:r>
              <a:rPr lang="en-US" sz="1300" b="1">
                <a:solidFill>
                  <a:srgbClr val="FEFEFE"/>
                </a:solidFill>
                <a:latin typeface="Arial" panose="020B0604020202020204"/>
                <a:sym typeface="Gill Sans"/>
              </a:rPr>
              <a:t> </a:t>
            </a:r>
            <a:endParaRPr kumimoji="0" lang="en-US" sz="1300" b="1" i="0" u="none" strike="noStrike" kern="1200" cap="none" spc="0" normalizeH="0" baseline="0" noProof="0">
              <a:ln>
                <a:noFill/>
              </a:ln>
              <a:solidFill>
                <a:srgbClr val="FEFEFE"/>
              </a:solidFill>
              <a:effectLst/>
              <a:uLnTx/>
              <a:uFillTx/>
              <a:latin typeface="Arial" panose="020B0604020202020204"/>
              <a:ea typeface="+mn-ea"/>
              <a:cs typeface="+mn-cs"/>
              <a:sym typeface="Gill Sans"/>
            </a:endParaRPr>
          </a:p>
        </p:txBody>
      </p:sp>
      <p:sp>
        <p:nvSpPr>
          <p:cNvPr id="14" name="TextBox 3">
            <a:extLst>
              <a:ext uri="{FF2B5EF4-FFF2-40B4-BE49-F238E27FC236}">
                <a16:creationId xmlns:a16="http://schemas.microsoft.com/office/drawing/2014/main" id="{C540ADB3-FC8D-AC6A-36B0-AAAFF8D8E365}"/>
              </a:ext>
            </a:extLst>
          </p:cNvPr>
          <p:cNvSpPr txBox="1"/>
          <p:nvPr/>
        </p:nvSpPr>
        <p:spPr>
          <a:xfrm>
            <a:off x="8192970" y="2179726"/>
            <a:ext cx="3657600" cy="41910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rtl="0">
              <a:defRPr sz="1400" b="0" i="0" u="none" strike="noStrike" kern="1200" spc="0" baseline="0">
                <a:solidFill>
                  <a:prstClr val="black">
                    <a:lumMod val="65000"/>
                    <a:lumOff val="35000"/>
                  </a:prstClr>
                </a:solidFill>
                <a:latin typeface="+mn-lt"/>
                <a:ea typeface="+mn-ea"/>
                <a:cs typeface="+mn-cs"/>
              </a:defRPr>
            </a:pPr>
            <a:r>
              <a:rPr lang="en-US" sz="1000" b="1" i="0" baseline="0">
                <a:solidFill>
                  <a:schemeClr val="tx1"/>
                </a:solidFill>
                <a:effectLst/>
              </a:rPr>
              <a:t>ME&amp;CA Central Banks' Communication </a:t>
            </a:r>
          </a:p>
          <a:p>
            <a:pPr algn="ctr" rtl="0">
              <a:defRPr sz="1400" b="0" i="0" u="none" strike="noStrike" kern="1200" spc="0" baseline="0">
                <a:solidFill>
                  <a:prstClr val="black">
                    <a:lumMod val="65000"/>
                    <a:lumOff val="35000"/>
                  </a:prstClr>
                </a:solidFill>
                <a:latin typeface="+mn-lt"/>
                <a:ea typeface="+mn-ea"/>
                <a:cs typeface="+mn-cs"/>
              </a:defRPr>
            </a:pPr>
            <a:r>
              <a:rPr lang="en-US" sz="1000" b="0" i="0" baseline="0">
                <a:solidFill>
                  <a:schemeClr val="tx1"/>
                </a:solidFill>
                <a:effectLst/>
              </a:rPr>
              <a:t>(number of countries)</a:t>
            </a:r>
            <a:endParaRPr lang="en-US" sz="1000">
              <a:solidFill>
                <a:schemeClr val="tx1"/>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graphicFrame>
        <p:nvGraphicFramePr>
          <p:cNvPr id="15" name="Chart 14">
            <a:extLst>
              <a:ext uri="{FF2B5EF4-FFF2-40B4-BE49-F238E27FC236}">
                <a16:creationId xmlns:a16="http://schemas.microsoft.com/office/drawing/2014/main" id="{7A81928B-C190-C502-054E-2DDE37E581E3}"/>
              </a:ext>
            </a:extLst>
          </p:cNvPr>
          <p:cNvGraphicFramePr>
            <a:graphicFrameLocks/>
          </p:cNvGraphicFramePr>
          <p:nvPr>
            <p:extLst>
              <p:ext uri="{D42A27DB-BD31-4B8C-83A1-F6EECF244321}">
                <p14:modId xmlns:p14="http://schemas.microsoft.com/office/powerpoint/2010/main" val="1256541014"/>
              </p:ext>
            </p:extLst>
          </p:nvPr>
        </p:nvGraphicFramePr>
        <p:xfrm>
          <a:off x="8329695" y="2629542"/>
          <a:ext cx="3383680" cy="333302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62194877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CE3AC-3243-4275-3258-F405D715E115}"/>
              </a:ext>
            </a:extLst>
          </p:cNvPr>
          <p:cNvSpPr>
            <a:spLocks noGrp="1"/>
          </p:cNvSpPr>
          <p:nvPr>
            <p:ph type="title"/>
          </p:nvPr>
        </p:nvSpPr>
        <p:spPr/>
        <p:txBody>
          <a:bodyPr>
            <a:normAutofit/>
          </a:bodyPr>
          <a:lstStyle/>
          <a:p>
            <a:r>
              <a:rPr lang="en-US" sz="2400"/>
              <a:t>Outline</a:t>
            </a:r>
          </a:p>
        </p:txBody>
      </p:sp>
      <p:sp>
        <p:nvSpPr>
          <p:cNvPr id="3" name="Text Placeholder 2">
            <a:extLst>
              <a:ext uri="{FF2B5EF4-FFF2-40B4-BE49-F238E27FC236}">
                <a16:creationId xmlns:a16="http://schemas.microsoft.com/office/drawing/2014/main" id="{27CE5418-68B1-03B4-8692-5A1478ADDF7D}"/>
              </a:ext>
            </a:extLst>
          </p:cNvPr>
          <p:cNvSpPr>
            <a:spLocks noGrp="1"/>
          </p:cNvSpPr>
          <p:nvPr>
            <p:ph type="body" sz="quarter" idx="10"/>
          </p:nvPr>
        </p:nvSpPr>
        <p:spPr/>
        <p:txBody>
          <a:bodyPr vert="horz" lIns="0" tIns="137160" rIns="0" bIns="0" rtlCol="0" anchor="t">
            <a:normAutofit/>
          </a:bodyPr>
          <a:lstStyle/>
          <a:p>
            <a:endParaRPr lang="en-US" sz="2400"/>
          </a:p>
          <a:p>
            <a:pPr marL="457200" indent="-457200">
              <a:buFont typeface="+mj-lt"/>
              <a:buAutoNum type="arabicPeriod"/>
            </a:pPr>
            <a:r>
              <a:rPr lang="en-US" sz="2400"/>
              <a:t>Monetary Policy Instruments and Recent Actions</a:t>
            </a:r>
          </a:p>
          <a:p>
            <a:pPr marL="457200" indent="-457200">
              <a:buFont typeface="+mj-lt"/>
              <a:buAutoNum type="arabicPeriod"/>
            </a:pPr>
            <a:r>
              <a:rPr lang="en-US" sz="2400"/>
              <a:t>Assessing the Monetary Policy Stance</a:t>
            </a:r>
            <a:endParaRPr lang="en-US" sz="2400">
              <a:cs typeface="Arial"/>
            </a:endParaRPr>
          </a:p>
          <a:p>
            <a:pPr marL="457200" indent="-457200">
              <a:buAutoNum type="arabicPeriod"/>
            </a:pPr>
            <a:r>
              <a:rPr lang="en-US" sz="2400">
                <a:ea typeface="+mn-lt"/>
                <a:cs typeface="+mn-lt"/>
              </a:rPr>
              <a:t>Monetary Policy Transmission Mechanism</a:t>
            </a:r>
            <a:endParaRPr lang="en-US" sz="2400">
              <a:cs typeface="Arial"/>
            </a:endParaRPr>
          </a:p>
          <a:p>
            <a:pPr marL="457200" indent="-457200">
              <a:buAutoNum type="arabicPeriod"/>
            </a:pPr>
            <a:r>
              <a:rPr lang="en-US" sz="2400">
                <a:cs typeface="Arial"/>
              </a:rPr>
              <a:t>Policy Recommendations</a:t>
            </a:r>
          </a:p>
          <a:p>
            <a:endParaRPr lang="en-US" sz="2400">
              <a:cs typeface="Arial"/>
            </a:endParaRPr>
          </a:p>
        </p:txBody>
      </p:sp>
    </p:spTree>
    <p:extLst>
      <p:ext uri="{BB962C8B-B14F-4D97-AF65-F5344CB8AC3E}">
        <p14:creationId xmlns:p14="http://schemas.microsoft.com/office/powerpoint/2010/main" val="408097747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8E6DF-D65D-44F0-8ECB-6F7082E48CF9}"/>
              </a:ext>
            </a:extLst>
          </p:cNvPr>
          <p:cNvSpPr>
            <a:spLocks noGrp="1"/>
          </p:cNvSpPr>
          <p:nvPr>
            <p:ph type="title"/>
          </p:nvPr>
        </p:nvSpPr>
        <p:spPr>
          <a:xfrm>
            <a:off x="259301" y="210528"/>
            <a:ext cx="11913053" cy="659321"/>
          </a:xfrm>
        </p:spPr>
        <p:txBody>
          <a:bodyPr>
            <a:normAutofit fontScale="90000"/>
          </a:bodyPr>
          <a:lstStyle/>
          <a:p>
            <a:r>
              <a:rPr lang="en-US" sz="2400">
                <a:solidFill>
                  <a:srgbClr val="004C97"/>
                </a:solidFill>
                <a:latin typeface="Arial Black"/>
                <a:cs typeface="Segoe UI"/>
              </a:rPr>
              <a:t>ME&amp;CA countries tightened monetary policy, mostly by raising policy rates but lack of policy coordination could hamper efforts to lower inflation</a:t>
            </a:r>
            <a:endParaRPr lang="en-US" sz="2400">
              <a:latin typeface="Arial Black"/>
              <a:cs typeface="Segoe UI"/>
            </a:endParaRPr>
          </a:p>
        </p:txBody>
      </p:sp>
      <p:sp>
        <p:nvSpPr>
          <p:cNvPr id="23" name="AutoShape 5">
            <a:extLst>
              <a:ext uri="{FF2B5EF4-FFF2-40B4-BE49-F238E27FC236}">
                <a16:creationId xmlns:a16="http://schemas.microsoft.com/office/drawing/2014/main" id="{DB5ED31E-93D0-4A93-BA67-25DE6136ED43}"/>
              </a:ext>
            </a:extLst>
          </p:cNvPr>
          <p:cNvSpPr>
            <a:spLocks noChangeArrowheads="1"/>
          </p:cNvSpPr>
          <p:nvPr>
            <p:custDataLst>
              <p:tags r:id="rId1"/>
            </p:custDataLst>
          </p:nvPr>
        </p:nvSpPr>
        <p:spPr bwMode="auto">
          <a:xfrm rot="5400000">
            <a:off x="5765577" y="-369048"/>
            <a:ext cx="766301" cy="3523397"/>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marL="0" marR="0" lvl="0" indent="0" algn="ctr" defTabSz="642915"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srgbClr val="FEFEFE"/>
                </a:solidFill>
                <a:effectLst/>
                <a:uLnTx/>
                <a:uFillTx/>
                <a:latin typeface="Arial" panose="020B0604020202020204"/>
                <a:ea typeface="+mn-ea"/>
                <a:cs typeface="+mn-cs"/>
                <a:sym typeface="Gill Sans"/>
              </a:rPr>
              <a:t>Almost all central banks raised their policy rates over the past two years</a:t>
            </a:r>
          </a:p>
        </p:txBody>
      </p:sp>
      <p:sp>
        <p:nvSpPr>
          <p:cNvPr id="30" name="TextBox 1">
            <a:extLst>
              <a:ext uri="{FF2B5EF4-FFF2-40B4-BE49-F238E27FC236}">
                <a16:creationId xmlns:a16="http://schemas.microsoft.com/office/drawing/2014/main" id="{21DC8234-9312-4835-9E3F-D4E102A8C582}"/>
              </a:ext>
            </a:extLst>
          </p:cNvPr>
          <p:cNvSpPr txBox="1"/>
          <p:nvPr/>
        </p:nvSpPr>
        <p:spPr>
          <a:xfrm>
            <a:off x="580195" y="6153428"/>
            <a:ext cx="3657600" cy="409899"/>
          </a:xfrm>
          <a:prstGeom prst="rect">
            <a:avLst/>
          </a:prstGeom>
          <a:solidFill>
            <a:sysClr val="window" lastClr="FFFFFF"/>
          </a:solidFill>
        </p:spPr>
        <p:txBody>
          <a:bodyPr vert="horz"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Sources:</a:t>
            </a:r>
          </a:p>
        </p:txBody>
      </p:sp>
      <p:sp>
        <p:nvSpPr>
          <p:cNvPr id="28" name="AutoShape 5">
            <a:extLst>
              <a:ext uri="{FF2B5EF4-FFF2-40B4-BE49-F238E27FC236}">
                <a16:creationId xmlns:a16="http://schemas.microsoft.com/office/drawing/2014/main" id="{D59B8ECA-9120-4BB0-A28B-99707094CD42}"/>
              </a:ext>
            </a:extLst>
          </p:cNvPr>
          <p:cNvSpPr>
            <a:spLocks noChangeArrowheads="1"/>
          </p:cNvSpPr>
          <p:nvPr>
            <p:custDataLst>
              <p:tags r:id="rId2"/>
            </p:custDataLst>
          </p:nvPr>
        </p:nvSpPr>
        <p:spPr bwMode="auto">
          <a:xfrm rot="5400000">
            <a:off x="1789846" y="-436149"/>
            <a:ext cx="766301" cy="3657600"/>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marL="0" marR="0" lvl="0" indent="0" algn="ctr" defTabSz="642915"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srgbClr val="FEFEFE"/>
                </a:solidFill>
                <a:effectLst/>
                <a:uLnTx/>
                <a:uFillTx/>
                <a:latin typeface="Arial" panose="020B0604020202020204"/>
                <a:ea typeface="+mn-ea"/>
                <a:cs typeface="Arial" panose="020B0604020202020204" pitchFamily="34" charset="0"/>
                <a:sym typeface="Gill Sans"/>
              </a:rPr>
              <a:t>Policy interest rates and reserve requirements are the main monetary policy instruments in the region. </a:t>
            </a:r>
            <a:endParaRPr kumimoji="0" lang="en-US" sz="1300" b="1" i="0" u="none" strike="noStrike" kern="1200" cap="none" spc="0" normalizeH="0" baseline="0" noProof="0">
              <a:ln>
                <a:noFill/>
              </a:ln>
              <a:solidFill>
                <a:srgbClr val="FEFEFE"/>
              </a:solidFill>
              <a:effectLst/>
              <a:uLnTx/>
              <a:uFillTx/>
              <a:latin typeface="Arial" panose="020B0604020202020204"/>
              <a:ea typeface="+mn-ea"/>
              <a:cs typeface="+mn-cs"/>
              <a:sym typeface="Gill Sans"/>
            </a:endParaRPr>
          </a:p>
        </p:txBody>
      </p:sp>
      <p:sp>
        <p:nvSpPr>
          <p:cNvPr id="18" name="TextBox 3">
            <a:extLst>
              <a:ext uri="{FF2B5EF4-FFF2-40B4-BE49-F238E27FC236}">
                <a16:creationId xmlns:a16="http://schemas.microsoft.com/office/drawing/2014/main" id="{EAE66515-9BC9-410F-BE8B-4C92D7B7F4B8}"/>
              </a:ext>
            </a:extLst>
          </p:cNvPr>
          <p:cNvSpPr txBox="1"/>
          <p:nvPr/>
        </p:nvSpPr>
        <p:spPr>
          <a:xfrm>
            <a:off x="524898" y="1817231"/>
            <a:ext cx="3654847" cy="475222"/>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ME&amp;CA Central Banks' Instruments</a:t>
            </a:r>
            <a:endParaRPr kumimoji="0" lang="en-US" sz="1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 name="TextBox 4">
            <a:extLst>
              <a:ext uri="{FF2B5EF4-FFF2-40B4-BE49-F238E27FC236}">
                <a16:creationId xmlns:a16="http://schemas.microsoft.com/office/drawing/2014/main" id="{A1D8A093-E182-4871-B4F6-8F22A8A0D8D2}"/>
              </a:ext>
            </a:extLst>
          </p:cNvPr>
          <p:cNvSpPr txBox="1"/>
          <p:nvPr/>
        </p:nvSpPr>
        <p:spPr>
          <a:xfrm>
            <a:off x="537672" y="5820295"/>
            <a:ext cx="3661225" cy="867114"/>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Source: IMF desk survey.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Note: </a:t>
            </a:r>
            <a:r>
              <a:rPr lang="en-US" sz="800"/>
              <a:t>Country names in black font are Middle East and North Africa, and Pakistan; country names in white font are Caucasus and Central Asia. Countries with a * increased their domestic currency reserve requirements and with a ▲ increased their foreign currency reserve requirements since January 2021. ME&amp;CA = Middle East and Central Asia.</a:t>
            </a:r>
            <a:endParaRPr kumimoji="0" lang="en-US" sz="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 name="TextBox 3">
            <a:extLst>
              <a:ext uri="{FF2B5EF4-FFF2-40B4-BE49-F238E27FC236}">
                <a16:creationId xmlns:a16="http://schemas.microsoft.com/office/drawing/2014/main" id="{99FE170B-54D1-4C2B-9821-6C93BA8864AB}"/>
              </a:ext>
            </a:extLst>
          </p:cNvPr>
          <p:cNvSpPr txBox="1"/>
          <p:nvPr/>
        </p:nvSpPr>
        <p:spPr>
          <a:xfrm>
            <a:off x="4387028" y="1817231"/>
            <a:ext cx="3657600" cy="41910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a:ea typeface="+mn-ea"/>
                <a:cs typeface="Arial"/>
              </a:rPr>
              <a:t>Change in Policy Interest Rates and Inflation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rgbClr val="000000"/>
                </a:solidFill>
                <a:effectLst/>
                <a:uLnTx/>
                <a:uFillTx/>
                <a:latin typeface="Arial"/>
                <a:ea typeface="+mn-ea"/>
                <a:cs typeface="Arial"/>
              </a:rPr>
              <a:t>(</a:t>
            </a:r>
            <a:r>
              <a:rPr lang="en-US" sz="1000">
                <a:solidFill>
                  <a:srgbClr val="000000"/>
                </a:solidFill>
                <a:latin typeface="Arial"/>
                <a:cs typeface="Arial"/>
              </a:rPr>
              <a:t>Percentage</a:t>
            </a:r>
            <a:r>
              <a:rPr kumimoji="0" lang="en-US" sz="1000" i="0" u="none" strike="noStrike" kern="1200" cap="none" spc="0" normalizeH="0" baseline="0" noProof="0">
                <a:ln>
                  <a:noFill/>
                </a:ln>
                <a:solidFill>
                  <a:srgbClr val="000000"/>
                </a:solidFill>
                <a:effectLst/>
                <a:uLnTx/>
                <a:uFillTx/>
                <a:latin typeface="Arial"/>
                <a:ea typeface="+mn-ea"/>
                <a:cs typeface="Arial"/>
              </a:rPr>
              <a:t> points, </a:t>
            </a:r>
            <a:r>
              <a:rPr kumimoji="0" lang="en-US" sz="1000" i="0" u="none" strike="noStrike" kern="1200" cap="none" spc="0" normalizeH="0" baseline="0" noProof="0" err="1">
                <a:ln>
                  <a:noFill/>
                </a:ln>
                <a:solidFill>
                  <a:srgbClr val="000000"/>
                </a:solidFill>
                <a:effectLst/>
                <a:uLnTx/>
                <a:uFillTx/>
                <a:latin typeface="Arial"/>
                <a:ea typeface="+mn-ea"/>
                <a:cs typeface="Arial"/>
              </a:rPr>
              <a:t>Januar</a:t>
            </a:r>
            <a:r>
              <a:rPr lang="en-US" sz="1000">
                <a:solidFill>
                  <a:srgbClr val="000000"/>
                </a:solidFill>
                <a:latin typeface="Arial"/>
                <a:cs typeface="Arial"/>
              </a:rPr>
              <a:t>y 2021 – March 2023</a:t>
            </a:r>
            <a:r>
              <a:rPr kumimoji="0" lang="en-US" sz="1000" i="0" u="none" strike="noStrike" kern="1200" cap="none" spc="0" normalizeH="0" baseline="0" noProof="0">
                <a:ln>
                  <a:noFill/>
                </a:ln>
                <a:solidFill>
                  <a:srgbClr val="000000"/>
                </a:solidFill>
                <a:effectLst/>
                <a:uLnTx/>
                <a:uFillTx/>
                <a:latin typeface="Arial"/>
                <a:ea typeface="+mn-ea"/>
                <a:cs typeface="Arial"/>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33" name="TextBox 4">
            <a:extLst>
              <a:ext uri="{FF2B5EF4-FFF2-40B4-BE49-F238E27FC236}">
                <a16:creationId xmlns:a16="http://schemas.microsoft.com/office/drawing/2014/main" id="{AA19E863-ADA8-445A-9C42-6E1262F7934C}"/>
              </a:ext>
            </a:extLst>
          </p:cNvPr>
          <p:cNvSpPr txBox="1"/>
          <p:nvPr/>
        </p:nvSpPr>
        <p:spPr>
          <a:xfrm>
            <a:off x="4348389" y="5820295"/>
            <a:ext cx="4084275" cy="581298"/>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lIns="91440" tIns="45720" rIns="91440" bIns="4572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eaLnBrk="1" fontAlgn="auto" latinLnBrk="0" hangingPunct="1"/>
            <a:r>
              <a:rPr lang="en-US" sz="800">
                <a:solidFill>
                  <a:schemeClr val="tx1"/>
                </a:solidFill>
                <a:effectLst/>
                <a:latin typeface="+mn-lt"/>
                <a:ea typeface="+mn-ea"/>
                <a:cs typeface="+mn-cs"/>
              </a:rPr>
              <a:t>Sources: Haver Analytics and IMF staff calculations. </a:t>
            </a:r>
            <a:br>
              <a:rPr lang="en-US" sz="800">
                <a:solidFill>
                  <a:schemeClr val="tx1"/>
                </a:solidFill>
                <a:effectLst/>
                <a:latin typeface="+mn-lt"/>
                <a:ea typeface="+mn-ea"/>
                <a:cs typeface="+mn-cs"/>
              </a:rPr>
            </a:br>
            <a:r>
              <a:rPr lang="en-US" sz="800">
                <a:solidFill>
                  <a:schemeClr val="tx1"/>
                </a:solidFill>
                <a:effectLst/>
                <a:latin typeface="+mn-lt"/>
                <a:ea typeface="+mn-ea"/>
                <a:cs typeface="+mn-cs"/>
              </a:rPr>
              <a:t>Note: CCA</a:t>
            </a:r>
            <a:r>
              <a:rPr lang="en-US" sz="800" baseline="0">
                <a:solidFill>
                  <a:schemeClr val="tx1"/>
                </a:solidFill>
                <a:effectLst/>
                <a:latin typeface="+mn-lt"/>
                <a:ea typeface="+mn-ea"/>
                <a:cs typeface="+mn-cs"/>
              </a:rPr>
              <a:t> = Caucasus and Central Asia; MENA and PAK = Middle East and North Africa, and Pakistan; </a:t>
            </a:r>
            <a:r>
              <a:rPr lang="en-US" sz="800">
                <a:solidFill>
                  <a:schemeClr val="tx1"/>
                </a:solidFill>
                <a:effectLst/>
                <a:latin typeface="+mn-lt"/>
                <a:ea typeface="+mn-ea"/>
                <a:cs typeface="+mn-cs"/>
              </a:rPr>
              <a:t>ME&amp;CA = Middle East and Central Asia; </a:t>
            </a:r>
            <a:r>
              <a:rPr lang="en-US" sz="800" err="1">
                <a:solidFill>
                  <a:schemeClr val="tx1"/>
                </a:solidFill>
                <a:effectLst/>
                <a:latin typeface="+mn-lt"/>
                <a:ea typeface="+mn-ea"/>
                <a:cs typeface="+mn-cs"/>
              </a:rPr>
              <a:t>rhs</a:t>
            </a:r>
            <a:r>
              <a:rPr lang="en-US" sz="800" baseline="0">
                <a:solidFill>
                  <a:schemeClr val="tx1"/>
                </a:solidFill>
                <a:effectLst/>
                <a:latin typeface="+mn-lt"/>
                <a:ea typeface="+mn-ea"/>
                <a:cs typeface="+mn-cs"/>
              </a:rPr>
              <a:t> = right-hand scale</a:t>
            </a:r>
            <a:r>
              <a:rPr lang="en-US" sz="800">
                <a:solidFill>
                  <a:schemeClr val="tx1"/>
                </a:solidFill>
                <a:effectLst/>
                <a:latin typeface="+mn-lt"/>
                <a:ea typeface="+mn-ea"/>
                <a:cs typeface="+mn-cs"/>
              </a:rPr>
              <a:t>. </a:t>
            </a:r>
            <a:endParaRPr lang="en-US" sz="8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9256CC34-A861-354E-1211-9FA61A0092D4}"/>
              </a:ext>
            </a:extLst>
          </p:cNvPr>
          <p:cNvPicPr>
            <a:picLocks noChangeAspect="1"/>
          </p:cNvPicPr>
          <p:nvPr/>
        </p:nvPicPr>
        <p:blipFill>
          <a:blip r:embed="rId6"/>
          <a:stretch>
            <a:fillRect/>
          </a:stretch>
        </p:blipFill>
        <p:spPr>
          <a:xfrm>
            <a:off x="309939" y="2238067"/>
            <a:ext cx="4116692" cy="3185781"/>
          </a:xfrm>
          <a:prstGeom prst="rect">
            <a:avLst/>
          </a:prstGeom>
        </p:spPr>
      </p:pic>
      <p:graphicFrame>
        <p:nvGraphicFramePr>
          <p:cNvPr id="15" name="Chart 14">
            <a:extLst>
              <a:ext uri="{FF2B5EF4-FFF2-40B4-BE49-F238E27FC236}">
                <a16:creationId xmlns:a16="http://schemas.microsoft.com/office/drawing/2014/main" id="{C943E5F6-EE67-4018-9654-6D67A2498C69}"/>
              </a:ext>
            </a:extLst>
          </p:cNvPr>
          <p:cNvGraphicFramePr>
            <a:graphicFrameLocks/>
          </p:cNvGraphicFramePr>
          <p:nvPr>
            <p:extLst>
              <p:ext uri="{D42A27DB-BD31-4B8C-83A1-F6EECF244321}">
                <p14:modId xmlns:p14="http://schemas.microsoft.com/office/powerpoint/2010/main" val="1330918076"/>
              </p:ext>
            </p:extLst>
          </p:nvPr>
        </p:nvGraphicFramePr>
        <p:xfrm>
          <a:off x="4270196" y="2345884"/>
          <a:ext cx="3891261" cy="3266468"/>
        </p:xfrm>
        <a:graphic>
          <a:graphicData uri="http://schemas.openxmlformats.org/drawingml/2006/chart">
            <c:chart xmlns:c="http://schemas.openxmlformats.org/drawingml/2006/chart" xmlns:r="http://schemas.openxmlformats.org/officeDocument/2006/relationships" r:id="rId7"/>
          </a:graphicData>
        </a:graphic>
      </p:graphicFrame>
      <p:sp>
        <p:nvSpPr>
          <p:cNvPr id="16" name="AutoShape 5">
            <a:extLst>
              <a:ext uri="{FF2B5EF4-FFF2-40B4-BE49-F238E27FC236}">
                <a16:creationId xmlns:a16="http://schemas.microsoft.com/office/drawing/2014/main" id="{124E1C10-3A05-A41D-3E79-32936DCEDE5C}"/>
              </a:ext>
            </a:extLst>
          </p:cNvPr>
          <p:cNvSpPr>
            <a:spLocks noChangeArrowheads="1"/>
          </p:cNvSpPr>
          <p:nvPr>
            <p:custDataLst>
              <p:tags r:id="rId3"/>
            </p:custDataLst>
          </p:nvPr>
        </p:nvSpPr>
        <p:spPr bwMode="auto">
          <a:xfrm rot="5400000">
            <a:off x="9741309" y="-429785"/>
            <a:ext cx="766301" cy="3657600"/>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marL="0" marR="0" lvl="0" indent="0" algn="ctr" defTabSz="642915"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srgbClr val="FEFEFE"/>
                </a:solidFill>
                <a:effectLst/>
                <a:uLnTx/>
                <a:uFillTx/>
                <a:latin typeface="Arial" panose="020B0604020202020204"/>
                <a:ea typeface="+mn-ea"/>
                <a:cs typeface="Arial" panose="020B0604020202020204" pitchFamily="34" charset="0"/>
                <a:sym typeface="Gill Sans"/>
              </a:rPr>
              <a:t>Pervasive fiscal dominance could hamper central banks’ efforts to lower inflation </a:t>
            </a:r>
            <a:endParaRPr kumimoji="0" lang="en-US" sz="1300" b="1" i="0" u="none" strike="noStrike" kern="1200" cap="none" spc="0" normalizeH="0" baseline="0" noProof="0">
              <a:ln>
                <a:noFill/>
              </a:ln>
              <a:solidFill>
                <a:srgbClr val="FEFEFE"/>
              </a:solidFill>
              <a:effectLst/>
              <a:uLnTx/>
              <a:uFillTx/>
              <a:latin typeface="Arial" panose="020B0604020202020204"/>
              <a:ea typeface="+mn-ea"/>
              <a:cs typeface="+mn-cs"/>
              <a:sym typeface="Gill Sans"/>
            </a:endParaRPr>
          </a:p>
        </p:txBody>
      </p:sp>
      <p:sp>
        <p:nvSpPr>
          <p:cNvPr id="17" name="TextBox 4">
            <a:extLst>
              <a:ext uri="{FF2B5EF4-FFF2-40B4-BE49-F238E27FC236}">
                <a16:creationId xmlns:a16="http://schemas.microsoft.com/office/drawing/2014/main" id="{CF50BE60-E850-2689-72B8-55E337C1669D}"/>
              </a:ext>
            </a:extLst>
          </p:cNvPr>
          <p:cNvSpPr txBox="1"/>
          <p:nvPr/>
        </p:nvSpPr>
        <p:spPr>
          <a:xfrm>
            <a:off x="8295659" y="1785922"/>
            <a:ext cx="3657600" cy="41910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000" b="1">
                <a:solidFill>
                  <a:schemeClr val="tx1"/>
                </a:solidFill>
                <a:effectLst/>
                <a:latin typeface="+mn-lt"/>
                <a:ea typeface="+mn-ea"/>
                <a:cs typeface="+mn-cs"/>
              </a:rPr>
              <a:t>Central Banks’ Net Claims on Central Government and Claims Public Non-Financial Corporations</a:t>
            </a:r>
            <a:endParaRPr lang="en-US" sz="1000">
              <a:solidFill>
                <a:schemeClr val="tx1"/>
              </a:solidFill>
              <a:effectLst/>
              <a:latin typeface="+mn-lt"/>
              <a:ea typeface="+mn-ea"/>
              <a:cs typeface="+mn-cs"/>
            </a:endParaRPr>
          </a:p>
          <a:p>
            <a:r>
              <a:rPr lang="en-US" sz="1000" i="0">
                <a:solidFill>
                  <a:schemeClr val="tx1">
                    <a:lumMod val="65000"/>
                    <a:lumOff val="35000"/>
                  </a:schemeClr>
                </a:solidFill>
                <a:effectLst/>
                <a:latin typeface="+mn-lt"/>
                <a:ea typeface="+mn-ea"/>
                <a:cs typeface="+mn-cs"/>
              </a:rPr>
              <a:t>(Percent, 2020–21 average)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graphicFrame>
        <p:nvGraphicFramePr>
          <p:cNvPr id="19" name="Chart 18">
            <a:extLst>
              <a:ext uri="{FF2B5EF4-FFF2-40B4-BE49-F238E27FC236}">
                <a16:creationId xmlns:a16="http://schemas.microsoft.com/office/drawing/2014/main" id="{9A1FC1E9-37AC-D89C-AD5B-0864A9D5D762}"/>
              </a:ext>
            </a:extLst>
          </p:cNvPr>
          <p:cNvGraphicFramePr>
            <a:graphicFrameLocks/>
          </p:cNvGraphicFramePr>
          <p:nvPr>
            <p:extLst>
              <p:ext uri="{D42A27DB-BD31-4B8C-83A1-F6EECF244321}">
                <p14:modId xmlns:p14="http://schemas.microsoft.com/office/powerpoint/2010/main" val="3252436612"/>
              </p:ext>
            </p:extLst>
          </p:nvPr>
        </p:nvGraphicFramePr>
        <p:xfrm>
          <a:off x="8463299" y="2451957"/>
          <a:ext cx="3322320" cy="3160395"/>
        </p:xfrm>
        <a:graphic>
          <a:graphicData uri="http://schemas.openxmlformats.org/drawingml/2006/chart">
            <c:chart xmlns:c="http://schemas.openxmlformats.org/drawingml/2006/chart" xmlns:r="http://schemas.openxmlformats.org/officeDocument/2006/relationships" r:id="rId8"/>
          </a:graphicData>
        </a:graphic>
      </p:graphicFrame>
      <p:sp>
        <p:nvSpPr>
          <p:cNvPr id="24" name="TextBox 2">
            <a:extLst>
              <a:ext uri="{FF2B5EF4-FFF2-40B4-BE49-F238E27FC236}">
                <a16:creationId xmlns:a16="http://schemas.microsoft.com/office/drawing/2014/main" id="{0E9032EB-808D-4FB7-E1DC-432704DD5AD4}"/>
              </a:ext>
            </a:extLst>
          </p:cNvPr>
          <p:cNvSpPr txBox="1"/>
          <p:nvPr/>
        </p:nvSpPr>
        <p:spPr>
          <a:xfrm>
            <a:off x="8432664" y="5862779"/>
            <a:ext cx="3657600" cy="58129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algn="l">
              <a:lnSpc>
                <a:spcPct val="110000"/>
              </a:lnSpc>
              <a:spcBef>
                <a:spcPts val="200"/>
              </a:spcBef>
              <a:spcAft>
                <a:spcPts val="0"/>
              </a:spcAft>
            </a:pPr>
            <a:r>
              <a:rPr lang="en-US" sz="800">
                <a:solidFill>
                  <a:srgbClr val="000000"/>
                </a:solidFill>
                <a:effectLst/>
                <a:latin typeface="Arial" panose="020B0604020202020204" pitchFamily="34" charset="0"/>
                <a:ea typeface="Garamond" panose="02020404030301010803" pitchFamily="18" charset="0"/>
                <a:cs typeface="Garamond" panose="02020404030301010803" pitchFamily="18" charset="0"/>
              </a:rPr>
              <a:t>Sources: IMF, International Financial Statistics database; and IMF staff calculations.</a:t>
            </a:r>
            <a:endParaRPr lang="en-US" sz="1000">
              <a:solidFill>
                <a:srgbClr val="000000"/>
              </a:solidFill>
              <a:effectLst/>
              <a:latin typeface="Arial" panose="020B0604020202020204" pitchFamily="34" charset="0"/>
              <a:ea typeface="Garamond" panose="02020404030301010803" pitchFamily="18" charset="0"/>
              <a:cs typeface="Garamond" panose="02020404030301010803" pitchFamily="18" charset="0"/>
            </a:endParaRPr>
          </a:p>
          <a:p>
            <a:r>
              <a:rPr lang="en-US" sz="800">
                <a:solidFill>
                  <a:srgbClr val="000000"/>
                </a:solidFill>
                <a:effectLst/>
                <a:latin typeface="Arial" panose="020B0604020202020204" pitchFamily="34" charset="0"/>
                <a:ea typeface="Garamond" panose="02020404030301010803" pitchFamily="18" charset="0"/>
                <a:cs typeface="Garamond" panose="02020404030301010803" pitchFamily="18" charset="0"/>
              </a:rPr>
              <a:t>Note: The classification of which countries experienced fiscal dominance and which did not is based on IMF country teams’ assessment. See Annex 1 for details. CB = central bank; CG = central government; PNFC = public nonfinancial corporations.</a:t>
            </a:r>
            <a:endParaRPr lang="en-US" sz="800"/>
          </a:p>
          <a:p>
            <a:r>
              <a:rPr kumimoji="0" lang="en-US" sz="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50328154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C23A2-7B37-F13A-CCB1-780DFBEFF799}"/>
              </a:ext>
            </a:extLst>
          </p:cNvPr>
          <p:cNvSpPr>
            <a:spLocks noGrp="1"/>
          </p:cNvSpPr>
          <p:nvPr>
            <p:ph type="title"/>
          </p:nvPr>
        </p:nvSpPr>
        <p:spPr>
          <a:xfrm>
            <a:off x="255639" y="160460"/>
            <a:ext cx="11936361" cy="978486"/>
          </a:xfrm>
        </p:spPr>
        <p:txBody>
          <a:bodyPr/>
          <a:lstStyle/>
          <a:p>
            <a:r>
              <a:rPr lang="en-US" sz="2000" b="1" i="0">
                <a:solidFill>
                  <a:srgbClr val="004C97"/>
                </a:solidFill>
                <a:effectLst/>
                <a:latin typeface="Arial Black"/>
              </a:rPr>
              <a:t>Most ME&amp;CA central banks have tightened interest rates more than during similar episodes in the past, and policy is estimated to be neutral or </a:t>
            </a:r>
            <a:r>
              <a:rPr lang="en-US" sz="2000">
                <a:solidFill>
                  <a:srgbClr val="004C97"/>
                </a:solidFill>
                <a:latin typeface="Arial Black"/>
              </a:rPr>
              <a:t>tight in most countries</a:t>
            </a:r>
            <a:r>
              <a:rPr lang="en-US" sz="2000" b="1" i="0">
                <a:solidFill>
                  <a:srgbClr val="004C97"/>
                </a:solidFill>
                <a:effectLst/>
                <a:latin typeface="Arial Black"/>
              </a:rPr>
              <a:t> </a:t>
            </a:r>
            <a:endParaRPr lang="en-US"/>
          </a:p>
        </p:txBody>
      </p:sp>
      <p:sp>
        <p:nvSpPr>
          <p:cNvPr id="3" name="Text Placeholder 2">
            <a:extLst>
              <a:ext uri="{FF2B5EF4-FFF2-40B4-BE49-F238E27FC236}">
                <a16:creationId xmlns:a16="http://schemas.microsoft.com/office/drawing/2014/main" id="{1057E6F7-03DF-8CC1-359B-0D8EE9111F5C}"/>
              </a:ext>
            </a:extLst>
          </p:cNvPr>
          <p:cNvSpPr>
            <a:spLocks noGrp="1"/>
          </p:cNvSpPr>
          <p:nvPr>
            <p:ph type="body" sz="quarter" idx="10"/>
          </p:nvPr>
        </p:nvSpPr>
        <p:spPr/>
        <p:txBody>
          <a:bodyPr/>
          <a:lstStyle/>
          <a:p>
            <a:endParaRPr lang="en-US"/>
          </a:p>
          <a:p>
            <a:endParaRPr lang="en-US"/>
          </a:p>
          <a:p>
            <a:endParaRPr lang="en-US"/>
          </a:p>
          <a:p>
            <a:endParaRPr lang="en-US"/>
          </a:p>
        </p:txBody>
      </p:sp>
      <p:sp>
        <p:nvSpPr>
          <p:cNvPr id="8" name="AutoShape 5">
            <a:extLst>
              <a:ext uri="{FF2B5EF4-FFF2-40B4-BE49-F238E27FC236}">
                <a16:creationId xmlns:a16="http://schemas.microsoft.com/office/drawing/2014/main" id="{05366CA3-532D-2D82-15AB-7E0268CDD440}"/>
              </a:ext>
            </a:extLst>
          </p:cNvPr>
          <p:cNvSpPr>
            <a:spLocks noChangeArrowheads="1"/>
          </p:cNvSpPr>
          <p:nvPr>
            <p:custDataLst>
              <p:tags r:id="rId1"/>
            </p:custDataLst>
          </p:nvPr>
        </p:nvSpPr>
        <p:spPr bwMode="auto">
          <a:xfrm rot="5400000">
            <a:off x="3316150" y="-539313"/>
            <a:ext cx="773135" cy="4397786"/>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marL="0" marR="0" lvl="0" indent="0" algn="ctr" defTabSz="642915"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srgbClr val="FEFEFE"/>
                </a:solidFill>
                <a:effectLst/>
                <a:uLnTx/>
                <a:uFillTx/>
                <a:latin typeface="Arial" panose="020B0604020202020204"/>
                <a:ea typeface="+mn-ea"/>
                <a:cs typeface="+mn-cs"/>
                <a:sym typeface="Gill Sans"/>
              </a:rPr>
              <a:t>Most ME&amp;CA central banks raised interest rates in line </a:t>
            </a:r>
            <a:r>
              <a:rPr lang="en-US" sz="1300" b="1">
                <a:solidFill>
                  <a:srgbClr val="FEFEFE"/>
                </a:solidFill>
                <a:latin typeface="Arial" panose="020B0604020202020204"/>
                <a:sym typeface="Gill Sans"/>
              </a:rPr>
              <a:t>or more than when facing similar inflation dynamics in the past….</a:t>
            </a:r>
            <a:r>
              <a:rPr kumimoji="0" lang="en-US" sz="1300" b="1" i="0" u="none" strike="noStrike" kern="1200" cap="none" spc="0" normalizeH="0" baseline="0" noProof="0">
                <a:ln>
                  <a:noFill/>
                </a:ln>
                <a:solidFill>
                  <a:srgbClr val="FEFEFE"/>
                </a:solidFill>
                <a:effectLst/>
                <a:uLnTx/>
                <a:uFillTx/>
                <a:latin typeface="Arial" panose="020B0604020202020204"/>
                <a:ea typeface="+mn-ea"/>
                <a:cs typeface="+mn-cs"/>
                <a:sym typeface="Gill Sans"/>
              </a:rPr>
              <a:t> </a:t>
            </a:r>
          </a:p>
        </p:txBody>
      </p:sp>
      <p:sp>
        <p:nvSpPr>
          <p:cNvPr id="9" name="AutoShape 5">
            <a:extLst>
              <a:ext uri="{FF2B5EF4-FFF2-40B4-BE49-F238E27FC236}">
                <a16:creationId xmlns:a16="http://schemas.microsoft.com/office/drawing/2014/main" id="{944A7E8A-E1FF-A02A-3D64-910DFCBEFD73}"/>
              </a:ext>
            </a:extLst>
          </p:cNvPr>
          <p:cNvSpPr>
            <a:spLocks noChangeArrowheads="1"/>
          </p:cNvSpPr>
          <p:nvPr>
            <p:custDataLst>
              <p:tags r:id="rId2"/>
            </p:custDataLst>
          </p:nvPr>
        </p:nvSpPr>
        <p:spPr bwMode="auto">
          <a:xfrm rot="5400000">
            <a:off x="7929611" y="-502990"/>
            <a:ext cx="782412" cy="4315867"/>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marL="0" marR="0" lvl="0" indent="0" algn="ctr" defTabSz="642915" rtl="0" eaLnBrk="0" fontAlgn="base" latinLnBrk="0" hangingPunct="0">
              <a:lnSpc>
                <a:spcPct val="100000"/>
              </a:lnSpc>
              <a:spcBef>
                <a:spcPct val="0"/>
              </a:spcBef>
              <a:spcAft>
                <a:spcPct val="0"/>
              </a:spcAft>
              <a:buClrTx/>
              <a:buSzTx/>
              <a:buFontTx/>
              <a:buNone/>
              <a:tabLst/>
              <a:defRPr/>
            </a:pPr>
            <a:r>
              <a:rPr lang="en-US" sz="1300" b="1">
                <a:solidFill>
                  <a:srgbClr val="FEFEFE"/>
                </a:solidFill>
                <a:latin typeface="Arial" panose="020B0604020202020204"/>
                <a:sym typeface="Gill Sans"/>
              </a:rPr>
              <a:t>… evidenced by policy rates above neutral in majority of countries.</a:t>
            </a:r>
            <a:endParaRPr kumimoji="0" lang="en-US" sz="1300" b="1" i="0" u="none" strike="noStrike" kern="1200" cap="none" spc="0" normalizeH="0" baseline="0" noProof="0">
              <a:ln>
                <a:noFill/>
              </a:ln>
              <a:solidFill>
                <a:srgbClr val="FEFEFE"/>
              </a:solidFill>
              <a:effectLst/>
              <a:uLnTx/>
              <a:uFillTx/>
              <a:latin typeface="Arial" panose="020B0604020202020204"/>
              <a:ea typeface="+mn-ea"/>
              <a:cs typeface="+mn-cs"/>
              <a:sym typeface="Gill Sans"/>
            </a:endParaRPr>
          </a:p>
        </p:txBody>
      </p:sp>
      <p:graphicFrame>
        <p:nvGraphicFramePr>
          <p:cNvPr id="10" name="Chart 9">
            <a:extLst>
              <a:ext uri="{FF2B5EF4-FFF2-40B4-BE49-F238E27FC236}">
                <a16:creationId xmlns:a16="http://schemas.microsoft.com/office/drawing/2014/main" id="{2BC5F50E-7C2B-2F3B-8282-2F9EEAD8DFF6}"/>
              </a:ext>
            </a:extLst>
          </p:cNvPr>
          <p:cNvGraphicFramePr>
            <a:graphicFrameLocks/>
          </p:cNvGraphicFramePr>
          <p:nvPr>
            <p:extLst>
              <p:ext uri="{D42A27DB-BD31-4B8C-83A1-F6EECF244321}">
                <p14:modId xmlns:p14="http://schemas.microsoft.com/office/powerpoint/2010/main" val="2828872866"/>
              </p:ext>
            </p:extLst>
          </p:nvPr>
        </p:nvGraphicFramePr>
        <p:xfrm>
          <a:off x="6278508" y="2707490"/>
          <a:ext cx="4252914" cy="2952359"/>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3">
            <a:extLst>
              <a:ext uri="{FF2B5EF4-FFF2-40B4-BE49-F238E27FC236}">
                <a16:creationId xmlns:a16="http://schemas.microsoft.com/office/drawing/2014/main" id="{D7D35AC6-5C4E-3E51-39C7-E0E41D9EAD07}"/>
              </a:ext>
            </a:extLst>
          </p:cNvPr>
          <p:cNvSpPr txBox="1"/>
          <p:nvPr/>
        </p:nvSpPr>
        <p:spPr>
          <a:xfrm>
            <a:off x="6247032" y="2387202"/>
            <a:ext cx="4315866" cy="484453"/>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a:ea typeface="+mn-ea"/>
                <a:cs typeface="Arial"/>
              </a:rPr>
              <a:t>Nominal Policy Interest Rates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rgbClr val="000000"/>
                </a:solidFill>
                <a:effectLst/>
                <a:uLnTx/>
                <a:uFillTx/>
                <a:latin typeface="Arial"/>
                <a:ea typeface="+mn-ea"/>
                <a:cs typeface="Arial"/>
              </a:rPr>
              <a:t>(Percent)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2" name="TextBox 2">
            <a:extLst>
              <a:ext uri="{FF2B5EF4-FFF2-40B4-BE49-F238E27FC236}">
                <a16:creationId xmlns:a16="http://schemas.microsoft.com/office/drawing/2014/main" id="{5F693A70-1CEB-E7D6-2D3D-13C5740A9331}"/>
              </a:ext>
            </a:extLst>
          </p:cNvPr>
          <p:cNvSpPr txBox="1"/>
          <p:nvPr/>
        </p:nvSpPr>
        <p:spPr>
          <a:xfrm>
            <a:off x="6381197" y="6296004"/>
            <a:ext cx="4315866" cy="458814"/>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algn="l">
              <a:lnSpc>
                <a:spcPct val="110000"/>
              </a:lnSpc>
              <a:spcBef>
                <a:spcPts val="0"/>
              </a:spcBef>
              <a:spcAft>
                <a:spcPts val="0"/>
              </a:spcAft>
            </a:pPr>
            <a:r>
              <a:rPr lang="en-US" sz="800"/>
              <a:t>Source: IMF staff calculations. </a:t>
            </a:r>
          </a:p>
          <a:p>
            <a:pPr marL="0" marR="0" algn="l">
              <a:lnSpc>
                <a:spcPct val="110000"/>
              </a:lnSpc>
              <a:spcBef>
                <a:spcPts val="0"/>
              </a:spcBef>
              <a:spcAft>
                <a:spcPts val="0"/>
              </a:spcAft>
            </a:pPr>
            <a:r>
              <a:rPr lang="en-US" sz="800"/>
              <a:t>Note: The cutoff date for the policy rate changes is March 31, 2023. TVP-VAR = time-varying parameter vector autoregressions.</a:t>
            </a:r>
            <a:endParaRPr lang="en-US" sz="600" b="0" i="0" baseline="0">
              <a:solidFill>
                <a:sysClr val="windowText" lastClr="000000"/>
              </a:solidFill>
              <a:effectLst/>
              <a:latin typeface="Arial" panose="020B0604020202020204" pitchFamily="34" charset="0"/>
              <a:ea typeface="+mn-ea"/>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graphicFrame>
        <p:nvGraphicFramePr>
          <p:cNvPr id="14" name="Chart 13">
            <a:extLst>
              <a:ext uri="{FF2B5EF4-FFF2-40B4-BE49-F238E27FC236}">
                <a16:creationId xmlns:a16="http://schemas.microsoft.com/office/drawing/2014/main" id="{E8025992-439F-9BE6-E30E-8D85DA099C87}"/>
              </a:ext>
            </a:extLst>
          </p:cNvPr>
          <p:cNvGraphicFramePr>
            <a:graphicFrameLocks/>
          </p:cNvGraphicFramePr>
          <p:nvPr>
            <p:extLst>
              <p:ext uri="{D42A27DB-BD31-4B8C-83A1-F6EECF244321}">
                <p14:modId xmlns:p14="http://schemas.microsoft.com/office/powerpoint/2010/main" val="2311801668"/>
              </p:ext>
            </p:extLst>
          </p:nvPr>
        </p:nvGraphicFramePr>
        <p:xfrm>
          <a:off x="2041575" y="2871655"/>
          <a:ext cx="3000375" cy="3091815"/>
        </p:xfrm>
        <a:graphic>
          <a:graphicData uri="http://schemas.openxmlformats.org/drawingml/2006/chart">
            <c:chart xmlns:c="http://schemas.openxmlformats.org/drawingml/2006/chart" xmlns:r="http://schemas.openxmlformats.org/officeDocument/2006/relationships" r:id="rId6"/>
          </a:graphicData>
        </a:graphic>
      </p:graphicFrame>
      <p:sp>
        <p:nvSpPr>
          <p:cNvPr id="15" name="TextBox 3">
            <a:extLst>
              <a:ext uri="{FF2B5EF4-FFF2-40B4-BE49-F238E27FC236}">
                <a16:creationId xmlns:a16="http://schemas.microsoft.com/office/drawing/2014/main" id="{C150AC76-5281-F0A4-829A-81F750B19050}"/>
              </a:ext>
            </a:extLst>
          </p:cNvPr>
          <p:cNvSpPr txBox="1"/>
          <p:nvPr/>
        </p:nvSpPr>
        <p:spPr>
          <a:xfrm>
            <a:off x="1873917" y="2336783"/>
            <a:ext cx="3657600" cy="577789"/>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Difference between Actual and Rule-based Policy Interest Rate Changes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(2021Q1−2022Q4</a:t>
            </a:r>
            <a:r>
              <a:rPr lang="en-US" sz="1000" kern="0">
                <a:solidFill>
                  <a:sysClr val="windowText" lastClr="000000"/>
                </a:solidFill>
                <a:latin typeface="Arial" panose="020B0604020202020204" pitchFamily="34" charset="0"/>
                <a:cs typeface="Arial" panose="020B0604020202020204" pitchFamily="34" charset="0"/>
              </a:rPr>
              <a:t>, </a:t>
            </a:r>
            <a:r>
              <a:rPr kumimoji="0" lang="en-US" sz="100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Percent)</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000">
              <a:solidFill>
                <a:sysClr val="windowText" lastClr="000000"/>
              </a:solidFill>
              <a:latin typeface="Arial" panose="020B0604020202020204" pitchFamily="34" charset="0"/>
              <a:cs typeface="Arial" panose="020B0604020202020204" pitchFamily="34" charset="0"/>
            </a:endParaRPr>
          </a:p>
        </p:txBody>
      </p:sp>
      <p:sp>
        <p:nvSpPr>
          <p:cNvPr id="16" name="TextBox 4">
            <a:extLst>
              <a:ext uri="{FF2B5EF4-FFF2-40B4-BE49-F238E27FC236}">
                <a16:creationId xmlns:a16="http://schemas.microsoft.com/office/drawing/2014/main" id="{C893D3F3-5F3B-9B43-03AA-679CD63C30EA}"/>
              </a:ext>
            </a:extLst>
          </p:cNvPr>
          <p:cNvSpPr txBox="1"/>
          <p:nvPr/>
        </p:nvSpPr>
        <p:spPr>
          <a:xfrm>
            <a:off x="2024529" y="6157111"/>
            <a:ext cx="3506988" cy="36830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en-US" sz="800" baseline="0">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800" b="0" i="0" baseline="0">
                <a:solidFill>
                  <a:sysClr val="windowText" lastClr="000000"/>
                </a:solidFill>
                <a:effectLst/>
                <a:latin typeface="Arial" panose="020B0604020202020204" pitchFamily="34" charset="0"/>
                <a:ea typeface="+mn-ea"/>
                <a:cs typeface="Arial" panose="020B0604020202020204" pitchFamily="34" charset="0"/>
              </a:rPr>
              <a:t>Sources: IMF Staff Calculations.  	</a:t>
            </a:r>
            <a:br>
              <a:rPr lang="en-US" sz="800" b="0" i="0" baseline="0">
                <a:solidFill>
                  <a:sysClr val="windowText" lastClr="000000"/>
                </a:solidFill>
                <a:effectLst/>
                <a:latin typeface="Arial" panose="020B0604020202020204" pitchFamily="34" charset="0"/>
                <a:ea typeface="+mn-ea"/>
                <a:cs typeface="Arial" panose="020B0604020202020204" pitchFamily="34" charset="0"/>
              </a:rPr>
            </a:br>
            <a:endParaRPr lang="en-US" sz="800" b="0" i="0" baseline="0">
              <a:solidFill>
                <a:sysClr val="windowText" lastClr="000000"/>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1024747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1AEB1-A29E-C33D-6EE5-D7F0FAE3E6D3}"/>
              </a:ext>
            </a:extLst>
          </p:cNvPr>
          <p:cNvSpPr>
            <a:spLocks noGrp="1"/>
          </p:cNvSpPr>
          <p:nvPr>
            <p:ph type="title"/>
          </p:nvPr>
        </p:nvSpPr>
        <p:spPr/>
        <p:txBody>
          <a:bodyPr/>
          <a:lstStyle/>
          <a:p>
            <a:r>
              <a:rPr lang="en-US"/>
              <a:t>Monetary Policy Transmission Mechanism</a:t>
            </a:r>
          </a:p>
        </p:txBody>
      </p:sp>
    </p:spTree>
    <p:extLst>
      <p:ext uri="{BB962C8B-B14F-4D97-AF65-F5344CB8AC3E}">
        <p14:creationId xmlns:p14="http://schemas.microsoft.com/office/powerpoint/2010/main" val="276758285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8E894-8056-6462-55D0-C7D649610AA9}"/>
              </a:ext>
            </a:extLst>
          </p:cNvPr>
          <p:cNvSpPr>
            <a:spLocks noGrp="1"/>
          </p:cNvSpPr>
          <p:nvPr>
            <p:ph type="title"/>
          </p:nvPr>
        </p:nvSpPr>
        <p:spPr>
          <a:xfrm>
            <a:off x="631166" y="196683"/>
            <a:ext cx="10929668" cy="1000459"/>
          </a:xfrm>
        </p:spPr>
        <p:txBody>
          <a:bodyPr>
            <a:normAutofit/>
          </a:bodyPr>
          <a:lstStyle/>
          <a:p>
            <a:r>
              <a:rPr lang="en-US" sz="2400">
                <a:solidFill>
                  <a:srgbClr val="004C97"/>
                </a:solidFill>
                <a:latin typeface="Arial Black"/>
              </a:rPr>
              <a:t>Tight monetary policy lowers both inflation and output</a:t>
            </a:r>
          </a:p>
        </p:txBody>
      </p:sp>
      <p:sp>
        <p:nvSpPr>
          <p:cNvPr id="5" name="TextBox 3">
            <a:extLst>
              <a:ext uri="{FF2B5EF4-FFF2-40B4-BE49-F238E27FC236}">
                <a16:creationId xmlns:a16="http://schemas.microsoft.com/office/drawing/2014/main" id="{3FF3234E-1101-CE64-5AE1-AA8ABC081926}"/>
              </a:ext>
            </a:extLst>
          </p:cNvPr>
          <p:cNvSpPr txBox="1"/>
          <p:nvPr/>
        </p:nvSpPr>
        <p:spPr>
          <a:xfrm>
            <a:off x="1924355" y="2001724"/>
            <a:ext cx="3787260" cy="41910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rtl="0">
              <a:defRPr sz="800" b="0" i="0" u="none" strike="noStrike" kern="1200" spc="0" baseline="0">
                <a:solidFill>
                  <a:srgbClr val="7F7F7F"/>
                </a:solidFill>
                <a:latin typeface="+mn-lt"/>
                <a:ea typeface="+mn-ea"/>
                <a:cs typeface="+mn-cs"/>
              </a:defRPr>
            </a:pPr>
            <a:r>
              <a:rPr lang="en-US" sz="1000" b="1">
                <a:solidFill>
                  <a:schemeClr val="tx1"/>
                </a:solidFill>
                <a:effectLst/>
              </a:rPr>
              <a:t>Peak</a:t>
            </a:r>
            <a:r>
              <a:rPr lang="en-US" sz="1000" b="1" baseline="0">
                <a:solidFill>
                  <a:schemeClr val="tx1"/>
                </a:solidFill>
                <a:effectLst/>
              </a:rPr>
              <a:t> </a:t>
            </a:r>
            <a:r>
              <a:rPr lang="en-US" sz="1000" b="1">
                <a:solidFill>
                  <a:schemeClr val="tx1"/>
                </a:solidFill>
                <a:effectLst/>
              </a:rPr>
              <a:t>Impulse Response of Inflation and GDP to a 100-bps Monetary</a:t>
            </a:r>
            <a:r>
              <a:rPr lang="en-US" sz="1000" b="1" baseline="0">
                <a:solidFill>
                  <a:schemeClr val="tx1"/>
                </a:solidFill>
                <a:effectLst/>
              </a:rPr>
              <a:t> Shock</a:t>
            </a:r>
            <a:endParaRPr lang="en-US" sz="1000">
              <a:solidFill>
                <a:schemeClr val="tx1"/>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baseline="0" noProof="0">
                <a:ln>
                  <a:noFill/>
                </a:ln>
                <a:solidFill>
                  <a:srgbClr val="000000"/>
                </a:solidFill>
                <a:effectLst/>
                <a:uLnTx/>
                <a:uFillTx/>
                <a:latin typeface="Arial"/>
                <a:ea typeface="+mn-ea"/>
                <a:cs typeface="Arial"/>
              </a:rPr>
              <a:t>(percent)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graphicFrame>
        <p:nvGraphicFramePr>
          <p:cNvPr id="6" name="Chart 5">
            <a:extLst>
              <a:ext uri="{FF2B5EF4-FFF2-40B4-BE49-F238E27FC236}">
                <a16:creationId xmlns:a16="http://schemas.microsoft.com/office/drawing/2014/main" id="{B4AE8DD3-7BCD-4F7E-9F0E-FB3782C23335}"/>
              </a:ext>
            </a:extLst>
          </p:cNvPr>
          <p:cNvGraphicFramePr>
            <a:graphicFrameLocks/>
          </p:cNvGraphicFramePr>
          <p:nvPr>
            <p:extLst>
              <p:ext uri="{D42A27DB-BD31-4B8C-83A1-F6EECF244321}">
                <p14:modId xmlns:p14="http://schemas.microsoft.com/office/powerpoint/2010/main" val="1332877781"/>
              </p:ext>
            </p:extLst>
          </p:nvPr>
        </p:nvGraphicFramePr>
        <p:xfrm>
          <a:off x="1845697" y="2635282"/>
          <a:ext cx="3787260" cy="3356484"/>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2">
            <a:extLst>
              <a:ext uri="{FF2B5EF4-FFF2-40B4-BE49-F238E27FC236}">
                <a16:creationId xmlns:a16="http://schemas.microsoft.com/office/drawing/2014/main" id="{7C0D91B5-6490-C474-9DB1-66D2AAD3F6BA}"/>
              </a:ext>
            </a:extLst>
          </p:cNvPr>
          <p:cNvSpPr txBox="1"/>
          <p:nvPr/>
        </p:nvSpPr>
        <p:spPr>
          <a:xfrm>
            <a:off x="1698214" y="6064038"/>
            <a:ext cx="3657600" cy="581297"/>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ysClr val="windowText" lastClr="000000"/>
                </a:solidFill>
                <a:effectLst/>
                <a:uLnTx/>
                <a:uFillTx/>
                <a:latin typeface="Arial" panose="020B0604020202020204"/>
                <a:ea typeface="+mn-ea"/>
                <a:cs typeface="+mn-cs"/>
              </a:rPr>
              <a:t>Source: IMF staff calculations.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ysClr val="windowText" lastClr="000000"/>
                </a:solidFill>
                <a:effectLst/>
                <a:uLnTx/>
                <a:uFillTx/>
                <a:latin typeface="Arial" panose="020B0604020202020204"/>
                <a:ea typeface="+mn-ea"/>
                <a:cs typeface="+mn-cs"/>
              </a:rPr>
              <a:t>Note: F = Floater, MP = Managed Pegger, CP = Conventional Pegger. bps = basis points; GDP = Gross Domestic Product; </a:t>
            </a:r>
            <a:r>
              <a:rPr kumimoji="0" lang="en-US" sz="800" b="0" i="0" u="none" strike="noStrike" kern="0" cap="none" spc="0" normalizeH="0" baseline="0" noProof="0" err="1">
                <a:ln>
                  <a:noFill/>
                </a:ln>
                <a:solidFill>
                  <a:sysClr val="windowText" lastClr="000000"/>
                </a:solidFill>
                <a:effectLst/>
                <a:uLnTx/>
                <a:uFillTx/>
                <a:latin typeface="Arial" panose="020B0604020202020204"/>
                <a:ea typeface="+mn-ea"/>
                <a:cs typeface="+mn-cs"/>
              </a:rPr>
              <a:t>QoQ</a:t>
            </a:r>
            <a:r>
              <a:rPr kumimoji="0" lang="en-US" sz="800" b="0" i="0" u="none" strike="noStrike" kern="0" cap="none" spc="0" normalizeH="0" baseline="0" noProof="0">
                <a:ln>
                  <a:noFill/>
                </a:ln>
                <a:solidFill>
                  <a:sysClr val="windowText" lastClr="000000"/>
                </a:solidFill>
                <a:effectLst/>
                <a:uLnTx/>
                <a:uFillTx/>
                <a:latin typeface="Arial" panose="020B0604020202020204"/>
                <a:ea typeface="+mn-ea"/>
                <a:cs typeface="+mn-cs"/>
              </a:rPr>
              <a:t> = quarter over quarter.</a:t>
            </a:r>
          </a:p>
        </p:txBody>
      </p:sp>
      <p:sp>
        <p:nvSpPr>
          <p:cNvPr id="8" name="AutoShape 5">
            <a:extLst>
              <a:ext uri="{FF2B5EF4-FFF2-40B4-BE49-F238E27FC236}">
                <a16:creationId xmlns:a16="http://schemas.microsoft.com/office/drawing/2014/main" id="{82D75DC4-DB94-3D09-A6A0-C16493018A12}"/>
              </a:ext>
            </a:extLst>
          </p:cNvPr>
          <p:cNvSpPr>
            <a:spLocks noChangeArrowheads="1"/>
          </p:cNvSpPr>
          <p:nvPr>
            <p:custDataLst>
              <p:tags r:id="rId1"/>
            </p:custDataLst>
          </p:nvPr>
        </p:nvSpPr>
        <p:spPr bwMode="auto">
          <a:xfrm rot="5400000">
            <a:off x="3510540" y="-771894"/>
            <a:ext cx="773135" cy="4397786"/>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marL="0" marR="0" lvl="0" indent="0" algn="ctr" defTabSz="642915"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srgbClr val="FEFEFE"/>
                </a:solidFill>
                <a:effectLst/>
                <a:uLnTx/>
                <a:uFillTx/>
                <a:latin typeface="Arial" panose="020B0604020202020204"/>
                <a:ea typeface="+mn-ea"/>
                <a:cs typeface="+mn-cs"/>
                <a:sym typeface="Gill Sans"/>
              </a:rPr>
              <a:t>Higher policy rates lower both inflation and output growth. </a:t>
            </a:r>
          </a:p>
        </p:txBody>
      </p:sp>
      <p:sp>
        <p:nvSpPr>
          <p:cNvPr id="9" name="AutoShape 5">
            <a:extLst>
              <a:ext uri="{FF2B5EF4-FFF2-40B4-BE49-F238E27FC236}">
                <a16:creationId xmlns:a16="http://schemas.microsoft.com/office/drawing/2014/main" id="{9A7EF880-2523-0896-43F0-2E1F24BB1A40}"/>
              </a:ext>
            </a:extLst>
          </p:cNvPr>
          <p:cNvSpPr>
            <a:spLocks noChangeArrowheads="1"/>
          </p:cNvSpPr>
          <p:nvPr>
            <p:custDataLst>
              <p:tags r:id="rId2"/>
            </p:custDataLst>
          </p:nvPr>
        </p:nvSpPr>
        <p:spPr bwMode="auto">
          <a:xfrm rot="5400000">
            <a:off x="8344476" y="-949248"/>
            <a:ext cx="773137" cy="4752496"/>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marL="0" marR="0" lvl="0" indent="0" algn="ctr" defTabSz="642915"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srgbClr val="FEFEFE"/>
                </a:solidFill>
                <a:effectLst/>
                <a:uLnTx/>
                <a:uFillTx/>
                <a:latin typeface="Arial" panose="020B0604020202020204"/>
                <a:ea typeface="+mn-ea"/>
                <a:cs typeface="+mn-cs"/>
                <a:sym typeface="Gill Sans"/>
              </a:rPr>
              <a:t>Without higher policy rates, inflation would have been higher across the region. </a:t>
            </a:r>
          </a:p>
        </p:txBody>
      </p:sp>
      <p:graphicFrame>
        <p:nvGraphicFramePr>
          <p:cNvPr id="10" name="Chart 9">
            <a:extLst>
              <a:ext uri="{FF2B5EF4-FFF2-40B4-BE49-F238E27FC236}">
                <a16:creationId xmlns:a16="http://schemas.microsoft.com/office/drawing/2014/main" id="{F965731B-BF6D-4025-8184-440ACD451029}"/>
              </a:ext>
            </a:extLst>
          </p:cNvPr>
          <p:cNvGraphicFramePr>
            <a:graphicFrameLocks/>
          </p:cNvGraphicFramePr>
          <p:nvPr>
            <p:extLst>
              <p:ext uri="{D42A27DB-BD31-4B8C-83A1-F6EECF244321}">
                <p14:modId xmlns:p14="http://schemas.microsoft.com/office/powerpoint/2010/main" val="1770328441"/>
              </p:ext>
            </p:extLst>
          </p:nvPr>
        </p:nvGraphicFramePr>
        <p:xfrm>
          <a:off x="6902244" y="2516759"/>
          <a:ext cx="3657600" cy="3475007"/>
        </p:xfrm>
        <a:graphic>
          <a:graphicData uri="http://schemas.openxmlformats.org/drawingml/2006/chart">
            <c:chart xmlns:c="http://schemas.openxmlformats.org/drawingml/2006/chart" xmlns:r="http://schemas.openxmlformats.org/officeDocument/2006/relationships" r:id="rId6"/>
          </a:graphicData>
        </a:graphic>
      </p:graphicFrame>
      <p:sp>
        <p:nvSpPr>
          <p:cNvPr id="11" name="TextBox 1">
            <a:extLst>
              <a:ext uri="{FF2B5EF4-FFF2-40B4-BE49-F238E27FC236}">
                <a16:creationId xmlns:a16="http://schemas.microsoft.com/office/drawing/2014/main" id="{913E640E-CDD4-4D4E-8D83-887C7F2D74ED}"/>
              </a:ext>
            </a:extLst>
          </p:cNvPr>
          <p:cNvSpPr txBox="1"/>
          <p:nvPr/>
        </p:nvSpPr>
        <p:spPr>
          <a:xfrm>
            <a:off x="7117490" y="2006098"/>
            <a:ext cx="2669540" cy="417195"/>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900" b="1">
                <a:solidFill>
                  <a:sysClr val="windowText" lastClr="000000"/>
                </a:solidFill>
                <a:latin typeface="Arial" panose="020B0604020202020204" pitchFamily="34" charset="0"/>
                <a:cs typeface="Arial" panose="020B0604020202020204" pitchFamily="34" charset="0"/>
              </a:rPr>
              <a:t>Impact of Higher Policy Rates on Inflation </a:t>
            </a:r>
            <a:r>
              <a:rPr lang="en-US" sz="900" b="0" i="0">
                <a:solidFill>
                  <a:sysClr val="windowText" lastClr="000000"/>
                </a:solidFill>
                <a:latin typeface="+mn-lt"/>
                <a:cs typeface="Arial" panose="020B0604020202020204" pitchFamily="34" charset="0"/>
              </a:rPr>
              <a:t>(Average percentage, </a:t>
            </a:r>
            <a:r>
              <a:rPr lang="en-US" sz="900" b="0">
                <a:solidFill>
                  <a:sysClr val="windowText" lastClr="000000"/>
                </a:solidFill>
                <a:effectLst/>
                <a:latin typeface="+mn-lt"/>
                <a:ea typeface="+mn-ea"/>
                <a:cs typeface="+mn-cs"/>
              </a:rPr>
              <a:t>2021–22</a:t>
            </a:r>
            <a:r>
              <a:rPr lang="en-US" sz="900" b="0" i="0">
                <a:solidFill>
                  <a:sysClr val="windowText" lastClr="000000"/>
                </a:solidFill>
                <a:effectLst/>
                <a:latin typeface="+mn-lt"/>
                <a:ea typeface="+mn-ea"/>
                <a:cs typeface="Arial" panose="020B0604020202020204" pitchFamily="34" charset="0"/>
              </a:rPr>
              <a:t>)</a:t>
            </a:r>
            <a:endParaRPr lang="en-US" sz="900" b="0">
              <a:solidFill>
                <a:sysClr val="windowText" lastClr="000000"/>
              </a:solidFill>
              <a:effectLst/>
              <a:latin typeface="+mn-lt"/>
            </a:endParaRPr>
          </a:p>
        </p:txBody>
      </p:sp>
      <p:sp>
        <p:nvSpPr>
          <p:cNvPr id="13" name="TextBox 12">
            <a:extLst>
              <a:ext uri="{FF2B5EF4-FFF2-40B4-BE49-F238E27FC236}">
                <a16:creationId xmlns:a16="http://schemas.microsoft.com/office/drawing/2014/main" id="{B537AA55-CC13-2213-0EBF-BE51384F0493}"/>
              </a:ext>
            </a:extLst>
          </p:cNvPr>
          <p:cNvSpPr txBox="1"/>
          <p:nvPr/>
        </p:nvSpPr>
        <p:spPr>
          <a:xfrm>
            <a:off x="6739030" y="6080019"/>
            <a:ext cx="6096000" cy="338554"/>
          </a:xfrm>
          <a:prstGeom prst="rect">
            <a:avLst/>
          </a:prstGeom>
          <a:noFill/>
        </p:spPr>
        <p:txBody>
          <a:bodyPr wrap="square">
            <a:spAutoFit/>
          </a:bodyPr>
          <a:lstStyle/>
          <a:p>
            <a:pPr marR="0" algn="l" rtl="0"/>
            <a:r>
              <a:rPr lang="en-US" altLang="zh-CN" sz="800" b="0" i="0" u="none" strike="noStrike" baseline="0">
                <a:solidFill>
                  <a:srgbClr val="000000"/>
                </a:solidFill>
                <a:latin typeface="Arial" panose="020B0604020202020204" pitchFamily="34" charset="0"/>
                <a:ea typeface="SimHei" panose="02010609060101010101" pitchFamily="49" charset="-122"/>
              </a:rPr>
              <a:t>Source: IMF staff calculations.</a:t>
            </a:r>
            <a:endParaRPr lang="en-US" altLang="zh-CN" sz="800" b="1" i="0" u="none" strike="noStrike" baseline="0">
              <a:solidFill>
                <a:srgbClr val="000000"/>
              </a:solidFill>
              <a:latin typeface="Arial" panose="020B0604020202020204" pitchFamily="34" charset="0"/>
              <a:ea typeface="SimHei" panose="02010609060101010101" pitchFamily="49" charset="-122"/>
            </a:endParaRPr>
          </a:p>
          <a:p>
            <a:pPr marR="0" algn="l" rtl="0"/>
            <a:r>
              <a:rPr lang="en-US" sz="800" b="0" i="0" u="none" strike="noStrike" baseline="0">
                <a:solidFill>
                  <a:srgbClr val="000000"/>
                </a:solidFill>
                <a:latin typeface="Arial" panose="020B0604020202020204" pitchFamily="34" charset="0"/>
                <a:ea typeface="SimHei" panose="02010609060101010101" pitchFamily="49" charset="-122"/>
              </a:rPr>
              <a:t>Note: CP = conventional pegger; F = floater; MP = managed pegger.</a:t>
            </a: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7010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8E6DF-D65D-44F0-8ECB-6F7082E48CF9}"/>
              </a:ext>
            </a:extLst>
          </p:cNvPr>
          <p:cNvSpPr>
            <a:spLocks noGrp="1"/>
          </p:cNvSpPr>
          <p:nvPr>
            <p:ph type="title"/>
          </p:nvPr>
        </p:nvSpPr>
        <p:spPr>
          <a:xfrm>
            <a:off x="247252" y="187170"/>
            <a:ext cx="11745319" cy="668801"/>
          </a:xfrm>
        </p:spPr>
        <p:txBody>
          <a:bodyPr>
            <a:normAutofit/>
          </a:bodyPr>
          <a:lstStyle/>
          <a:p>
            <a:r>
              <a:rPr lang="en-US" sz="2400">
                <a:solidFill>
                  <a:srgbClr val="004C97"/>
                </a:solidFill>
                <a:latin typeface="Arial Black"/>
              </a:rPr>
              <a:t>Since 2021, interest rate tightening has translated into tighter financial conditions, also driven by external conditions</a:t>
            </a:r>
          </a:p>
        </p:txBody>
      </p:sp>
      <p:sp>
        <p:nvSpPr>
          <p:cNvPr id="7" name="AutoShape 4">
            <a:extLst>
              <a:ext uri="{FF2B5EF4-FFF2-40B4-BE49-F238E27FC236}">
                <a16:creationId xmlns:a16="http://schemas.microsoft.com/office/drawing/2014/main" id="{C6B14690-56AA-40AA-A221-222582BBA6C2}"/>
              </a:ext>
            </a:extLst>
          </p:cNvPr>
          <p:cNvSpPr>
            <a:spLocks noChangeAspect="1" noChangeArrowheads="1"/>
          </p:cNvSpPr>
          <p:nvPr/>
        </p:nvSpPr>
        <p:spPr bwMode="auto">
          <a:xfrm>
            <a:off x="883920" y="181905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5">
            <a:extLst>
              <a:ext uri="{FF2B5EF4-FFF2-40B4-BE49-F238E27FC236}">
                <a16:creationId xmlns:a16="http://schemas.microsoft.com/office/drawing/2014/main" id="{459D264A-B5EB-42A0-B75F-BEC0EB0D8FCE}"/>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5">
            <a:extLst>
              <a:ext uri="{FF2B5EF4-FFF2-40B4-BE49-F238E27FC236}">
                <a16:creationId xmlns:a16="http://schemas.microsoft.com/office/drawing/2014/main" id="{FDFFFCCD-A7FC-E453-E8D5-6D34336AD4FF}"/>
              </a:ext>
            </a:extLst>
          </p:cNvPr>
          <p:cNvSpPr>
            <a:spLocks noChangeArrowheads="1"/>
          </p:cNvSpPr>
          <p:nvPr>
            <p:custDataLst>
              <p:tags r:id="rId1"/>
            </p:custDataLst>
          </p:nvPr>
        </p:nvSpPr>
        <p:spPr bwMode="auto">
          <a:xfrm rot="5400000">
            <a:off x="1598050" y="-110652"/>
            <a:ext cx="766301" cy="3657600"/>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marL="0" marR="0" lvl="0" indent="0" algn="ctr" defTabSz="642915"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srgbClr val="FEFEFE"/>
                </a:solidFill>
                <a:effectLst/>
                <a:uLnTx/>
                <a:uFillTx/>
                <a:latin typeface="Arial" panose="020B0604020202020204"/>
                <a:ea typeface="+mn-ea"/>
                <a:cs typeface="Arial" panose="020B0604020202020204" pitchFamily="34" charset="0"/>
                <a:sym typeface="Gill Sans"/>
              </a:rPr>
              <a:t>Financial conditions have tightened since 2021..</a:t>
            </a:r>
          </a:p>
        </p:txBody>
      </p:sp>
      <p:sp>
        <p:nvSpPr>
          <p:cNvPr id="11" name="AutoShape 5">
            <a:extLst>
              <a:ext uri="{FF2B5EF4-FFF2-40B4-BE49-F238E27FC236}">
                <a16:creationId xmlns:a16="http://schemas.microsoft.com/office/drawing/2014/main" id="{9FD5D578-3F22-0E95-E3B5-D1B3F2DC1AC0}"/>
              </a:ext>
            </a:extLst>
          </p:cNvPr>
          <p:cNvSpPr>
            <a:spLocks noChangeArrowheads="1"/>
          </p:cNvSpPr>
          <p:nvPr>
            <p:custDataLst>
              <p:tags r:id="rId2"/>
            </p:custDataLst>
          </p:nvPr>
        </p:nvSpPr>
        <p:spPr bwMode="auto">
          <a:xfrm rot="5400000">
            <a:off x="5669899" y="-110761"/>
            <a:ext cx="766301" cy="3657600"/>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marL="0" marR="0" lvl="0" indent="0" algn="ctr" defTabSz="642915"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srgbClr val="FEFEFE"/>
                </a:solidFill>
                <a:effectLst/>
                <a:uLnTx/>
                <a:uFillTx/>
                <a:latin typeface="Arial" panose="020B0604020202020204"/>
                <a:ea typeface="+mn-ea"/>
                <a:cs typeface="Arial" panose="020B0604020202020204" pitchFamily="34" charset="0"/>
                <a:sym typeface="Gill Sans"/>
              </a:rPr>
              <a:t>… mainly due to higher interest rates and external factors</a:t>
            </a:r>
            <a:endParaRPr kumimoji="0" lang="en-US" sz="1300" b="1" i="0" u="none" strike="noStrike" kern="1200" cap="none" spc="0" normalizeH="0" baseline="0" noProof="0">
              <a:ln>
                <a:noFill/>
              </a:ln>
              <a:solidFill>
                <a:schemeClr val="bg1"/>
              </a:solidFill>
              <a:effectLst/>
              <a:uLnTx/>
              <a:uFillTx/>
              <a:latin typeface="Arial" panose="020B0604020202020204"/>
              <a:ea typeface="+mn-ea"/>
              <a:cs typeface="+mn-cs"/>
              <a:sym typeface="Gill Sans"/>
            </a:endParaRPr>
          </a:p>
        </p:txBody>
      </p:sp>
      <p:sp>
        <p:nvSpPr>
          <p:cNvPr id="12" name="AutoShape 5">
            <a:extLst>
              <a:ext uri="{FF2B5EF4-FFF2-40B4-BE49-F238E27FC236}">
                <a16:creationId xmlns:a16="http://schemas.microsoft.com/office/drawing/2014/main" id="{9BC77223-260B-1F6A-EFE1-EDCCB8AAA5FD}"/>
              </a:ext>
            </a:extLst>
          </p:cNvPr>
          <p:cNvSpPr>
            <a:spLocks noChangeArrowheads="1"/>
          </p:cNvSpPr>
          <p:nvPr>
            <p:custDataLst>
              <p:tags r:id="rId3"/>
            </p:custDataLst>
          </p:nvPr>
        </p:nvSpPr>
        <p:spPr bwMode="auto">
          <a:xfrm rot="5400000">
            <a:off x="9741747" y="-110761"/>
            <a:ext cx="766301" cy="3657600"/>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marL="0" marR="0" lvl="0" indent="0" algn="ctr" defTabSz="642915"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srgbClr val="FEFEFE"/>
                </a:solidFill>
                <a:effectLst/>
                <a:uLnTx/>
                <a:uFillTx/>
                <a:latin typeface="Arial" panose="020B0604020202020204"/>
                <a:ea typeface="+mn-ea"/>
                <a:cs typeface="Arial" panose="020B0604020202020204" pitchFamily="34" charset="0"/>
                <a:sym typeface="Gill Sans"/>
              </a:rPr>
              <a:t>… the impact of interest rate changes on financial conditions varies significantly across countries</a:t>
            </a:r>
            <a:endParaRPr kumimoji="0" lang="en-US" sz="1300" b="1" i="0" u="none" strike="noStrike" kern="1200" cap="none" spc="0" normalizeH="0" baseline="0" noProof="0">
              <a:ln>
                <a:noFill/>
              </a:ln>
              <a:solidFill>
                <a:schemeClr val="bg1"/>
              </a:solidFill>
              <a:effectLst/>
              <a:uLnTx/>
              <a:uFillTx/>
              <a:latin typeface="Arial" panose="020B0604020202020204"/>
              <a:ea typeface="+mn-ea"/>
              <a:cs typeface="+mn-cs"/>
              <a:sym typeface="Gill Sans"/>
            </a:endParaRPr>
          </a:p>
        </p:txBody>
      </p:sp>
      <p:grpSp>
        <p:nvGrpSpPr>
          <p:cNvPr id="21" name="Group 20">
            <a:extLst>
              <a:ext uri="{FF2B5EF4-FFF2-40B4-BE49-F238E27FC236}">
                <a16:creationId xmlns:a16="http://schemas.microsoft.com/office/drawing/2014/main" id="{55E9E58D-7BF6-FAE1-093A-88ED92C4571D}"/>
              </a:ext>
            </a:extLst>
          </p:cNvPr>
          <p:cNvGrpSpPr/>
          <p:nvPr/>
        </p:nvGrpSpPr>
        <p:grpSpPr>
          <a:xfrm>
            <a:off x="8062394" y="2206116"/>
            <a:ext cx="3657600" cy="4102418"/>
            <a:chOff x="8062394" y="2206116"/>
            <a:chExt cx="3657600" cy="4102418"/>
          </a:xfrm>
        </p:grpSpPr>
        <p:sp>
          <p:nvSpPr>
            <p:cNvPr id="17" name="TextBox 3">
              <a:extLst>
                <a:ext uri="{FF2B5EF4-FFF2-40B4-BE49-F238E27FC236}">
                  <a16:creationId xmlns:a16="http://schemas.microsoft.com/office/drawing/2014/main" id="{7F91E588-688E-17BA-72B7-6B85D54FB2B8}"/>
                </a:ext>
              </a:extLst>
            </p:cNvPr>
            <p:cNvSpPr txBox="1"/>
            <p:nvPr/>
          </p:nvSpPr>
          <p:spPr>
            <a:xfrm>
              <a:off x="8062394" y="2206116"/>
              <a:ext cx="3657600" cy="436352"/>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ysClr val="windowText" lastClr="000000"/>
                  </a:solidFill>
                  <a:effectLst/>
                  <a:uLnTx/>
                  <a:uFillTx/>
                  <a:latin typeface="+mj-lt"/>
                  <a:cs typeface="Arial" panose="020B0604020202020204" pitchFamily="34" charset="0"/>
                </a:rPr>
                <a:t>ME&amp;CA: FCI Changes versus Policy Rate Changes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a:ln>
                    <a:noFill/>
                  </a:ln>
                  <a:solidFill>
                    <a:sysClr val="windowText" lastClr="000000"/>
                  </a:solidFill>
                  <a:effectLst/>
                  <a:uLnTx/>
                  <a:uFillTx/>
                  <a:latin typeface="+mj-lt"/>
                  <a:cs typeface="Arial" panose="020B0604020202020204" pitchFamily="34" charset="0"/>
                </a:rPr>
                <a:t>        (Jan. 2021 to latest)</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000">
                <a:solidFill>
                  <a:sysClr val="windowText" lastClr="000000"/>
                </a:solidFill>
                <a:latin typeface="+mj-lt"/>
                <a:cs typeface="Arial" panose="020B0604020202020204" pitchFamily="34" charset="0"/>
              </a:endParaRPr>
            </a:p>
          </p:txBody>
        </p:sp>
        <p:graphicFrame>
          <p:nvGraphicFramePr>
            <p:cNvPr id="18" name="Chart 17">
              <a:extLst>
                <a:ext uri="{FF2B5EF4-FFF2-40B4-BE49-F238E27FC236}">
                  <a16:creationId xmlns:a16="http://schemas.microsoft.com/office/drawing/2014/main" id="{A9BE82E3-5EFB-4BD4-8862-850AD95160E7}"/>
                </a:ext>
              </a:extLst>
            </p:cNvPr>
            <p:cNvGraphicFramePr>
              <a:graphicFrameLocks/>
            </p:cNvGraphicFramePr>
            <p:nvPr>
              <p:extLst>
                <p:ext uri="{D42A27DB-BD31-4B8C-83A1-F6EECF244321}">
                  <p14:modId xmlns:p14="http://schemas.microsoft.com/office/powerpoint/2010/main" val="1036264622"/>
                </p:ext>
              </p:extLst>
            </p:nvPr>
          </p:nvGraphicFramePr>
          <p:xfrm>
            <a:off x="8062394" y="2650934"/>
            <a:ext cx="3657600" cy="3657600"/>
          </p:xfrm>
          <a:graphic>
            <a:graphicData uri="http://schemas.openxmlformats.org/drawingml/2006/chart">
              <c:chart xmlns:c="http://schemas.openxmlformats.org/drawingml/2006/chart" xmlns:r="http://schemas.openxmlformats.org/officeDocument/2006/relationships" r:id="rId6"/>
            </a:graphicData>
          </a:graphic>
        </p:graphicFrame>
      </p:grpSp>
      <p:sp>
        <p:nvSpPr>
          <p:cNvPr id="22" name="TextBox 4">
            <a:extLst>
              <a:ext uri="{FF2B5EF4-FFF2-40B4-BE49-F238E27FC236}">
                <a16:creationId xmlns:a16="http://schemas.microsoft.com/office/drawing/2014/main" id="{10B7FB60-3C06-4102-763E-36F720712A3A}"/>
              </a:ext>
            </a:extLst>
          </p:cNvPr>
          <p:cNvSpPr txBox="1"/>
          <p:nvPr/>
        </p:nvSpPr>
        <p:spPr>
          <a:xfrm>
            <a:off x="327489" y="6316999"/>
            <a:ext cx="11392505" cy="213603"/>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800" baseline="0">
                <a:latin typeface="Arrial"/>
                <a:cs typeface="Arial" panose="020B0604020202020204" pitchFamily="34" charset="0"/>
              </a:rPr>
              <a:t>Sources: Bloomberg Finance L.P.; Haver Analytics; national authorities; IMF, IFS database: and IMF staff calculations. </a:t>
            </a:r>
          </a:p>
          <a:p>
            <a:endParaRPr lang="en-US" sz="800" baseline="0">
              <a:latin typeface="Arrial"/>
              <a:cs typeface="Arial" panose="020B0604020202020204" pitchFamily="34" charset="0"/>
            </a:endParaRPr>
          </a:p>
        </p:txBody>
      </p:sp>
      <p:graphicFrame>
        <p:nvGraphicFramePr>
          <p:cNvPr id="3" name="Chart 2">
            <a:extLst>
              <a:ext uri="{FF2B5EF4-FFF2-40B4-BE49-F238E27FC236}">
                <a16:creationId xmlns:a16="http://schemas.microsoft.com/office/drawing/2014/main" id="{FB0CB263-D5F3-4D01-AEEE-79C726C05AFC}"/>
              </a:ext>
            </a:extLst>
          </p:cNvPr>
          <p:cNvGraphicFramePr>
            <a:graphicFrameLocks/>
          </p:cNvGraphicFramePr>
          <p:nvPr>
            <p:extLst>
              <p:ext uri="{D42A27DB-BD31-4B8C-83A1-F6EECF244321}">
                <p14:modId xmlns:p14="http://schemas.microsoft.com/office/powerpoint/2010/main" val="1710168326"/>
              </p:ext>
            </p:extLst>
          </p:nvPr>
        </p:nvGraphicFramePr>
        <p:xfrm>
          <a:off x="152400" y="2206116"/>
          <a:ext cx="4032170" cy="399803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 name="Chart 3">
            <a:extLst>
              <a:ext uri="{FF2B5EF4-FFF2-40B4-BE49-F238E27FC236}">
                <a16:creationId xmlns:a16="http://schemas.microsoft.com/office/drawing/2014/main" id="{84B6D195-2578-4FD4-9AD7-4B429D2219DF}"/>
              </a:ext>
            </a:extLst>
          </p:cNvPr>
          <p:cNvGraphicFramePr>
            <a:graphicFrameLocks/>
          </p:cNvGraphicFramePr>
          <p:nvPr>
            <p:extLst>
              <p:ext uri="{D42A27DB-BD31-4B8C-83A1-F6EECF244321}">
                <p14:modId xmlns:p14="http://schemas.microsoft.com/office/powerpoint/2010/main" val="1765241516"/>
              </p:ext>
            </p:extLst>
          </p:nvPr>
        </p:nvGraphicFramePr>
        <p:xfrm>
          <a:off x="4263927" y="2214034"/>
          <a:ext cx="3798468" cy="378036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38541473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5">
            <a:extLst>
              <a:ext uri="{FF2B5EF4-FFF2-40B4-BE49-F238E27FC236}">
                <a16:creationId xmlns:a16="http://schemas.microsoft.com/office/drawing/2014/main" id="{813022C3-F5EC-E204-0230-F8A744FBFFB8}"/>
              </a:ext>
            </a:extLst>
          </p:cNvPr>
          <p:cNvSpPr>
            <a:spLocks noGrp="1" noChangeArrowheads="1"/>
          </p:cNvSpPr>
          <p:nvPr>
            <p:ph type="body" sz="quarter" idx="10"/>
            <p:custDataLst>
              <p:tags r:id="rId1"/>
            </p:custDataLst>
          </p:nvPr>
        </p:nvSpPr>
        <p:spPr bwMode="auto">
          <a:xfrm rot="5400000">
            <a:off x="1672161" y="-135580"/>
            <a:ext cx="673717" cy="3589507"/>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marL="0" marR="0" lvl="0" indent="0" algn="ctr" defTabSz="642915" rtl="0" eaLnBrk="0" fontAlgn="base" latinLnBrk="0" hangingPunct="0">
              <a:lnSpc>
                <a:spcPct val="100000"/>
              </a:lnSpc>
              <a:spcBef>
                <a:spcPct val="0"/>
              </a:spcBef>
              <a:spcAft>
                <a:spcPct val="0"/>
              </a:spcAft>
              <a:buClrTx/>
              <a:buSzTx/>
              <a:buFontTx/>
              <a:buNone/>
              <a:tabLst/>
              <a:defRPr/>
            </a:pPr>
            <a:r>
              <a:rPr lang="en-US" sz="1300" b="1">
                <a:solidFill>
                  <a:srgbClr val="FEFEFE"/>
                </a:solidFill>
                <a:latin typeface="Arial" panose="020B0604020202020204"/>
                <a:cs typeface="Arial" panose="020B0604020202020204" pitchFamily="34" charset="0"/>
                <a:sym typeface="Gill Sans"/>
              </a:rPr>
              <a:t>Monetary Tightening is passed on into higher  Interest Rates… </a:t>
            </a:r>
          </a:p>
        </p:txBody>
      </p:sp>
      <p:sp>
        <p:nvSpPr>
          <p:cNvPr id="22" name="AutoShape 5">
            <a:extLst>
              <a:ext uri="{FF2B5EF4-FFF2-40B4-BE49-F238E27FC236}">
                <a16:creationId xmlns:a16="http://schemas.microsoft.com/office/drawing/2014/main" id="{135516E4-BDCB-0555-4719-737FB0E2B783}"/>
              </a:ext>
            </a:extLst>
          </p:cNvPr>
          <p:cNvSpPr>
            <a:spLocks noChangeArrowheads="1"/>
          </p:cNvSpPr>
          <p:nvPr>
            <p:custDataLst>
              <p:tags r:id="rId2"/>
            </p:custDataLst>
          </p:nvPr>
        </p:nvSpPr>
        <p:spPr bwMode="auto">
          <a:xfrm rot="5400000">
            <a:off x="5750285" y="-192486"/>
            <a:ext cx="673716" cy="3703320"/>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marL="0" marR="0" lvl="0" indent="0" algn="ctr" defTabSz="642915"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srgbClr val="FEFEFE"/>
                </a:solidFill>
                <a:effectLst/>
                <a:uLnTx/>
                <a:uFillTx/>
                <a:latin typeface="Arial" panose="020B0604020202020204"/>
                <a:ea typeface="+mn-ea"/>
                <a:cs typeface="+mn-cs"/>
                <a:sym typeface="Gill Sans"/>
              </a:rPr>
              <a:t>… and tighter credit, especially in OEs, … </a:t>
            </a:r>
          </a:p>
        </p:txBody>
      </p:sp>
      <p:sp>
        <p:nvSpPr>
          <p:cNvPr id="23" name="AutoShape 5">
            <a:extLst>
              <a:ext uri="{FF2B5EF4-FFF2-40B4-BE49-F238E27FC236}">
                <a16:creationId xmlns:a16="http://schemas.microsoft.com/office/drawing/2014/main" id="{62976355-5B9C-D08F-74FA-F84BA2BD325D}"/>
              </a:ext>
            </a:extLst>
          </p:cNvPr>
          <p:cNvSpPr>
            <a:spLocks noChangeArrowheads="1"/>
          </p:cNvSpPr>
          <p:nvPr>
            <p:custDataLst>
              <p:tags r:id="rId3"/>
            </p:custDataLst>
          </p:nvPr>
        </p:nvSpPr>
        <p:spPr bwMode="auto">
          <a:xfrm rot="5400000">
            <a:off x="9849160" y="-192486"/>
            <a:ext cx="673716" cy="3703320"/>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marL="0" marR="0" lvl="0" indent="0" algn="ctr" defTabSz="642915"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srgbClr val="FEFEFE"/>
                </a:solidFill>
                <a:effectLst/>
                <a:uLnTx/>
                <a:uFillTx/>
                <a:latin typeface="Arial" panose="020B0604020202020204"/>
                <a:ea typeface="+mn-ea"/>
                <a:cs typeface="+mn-cs"/>
                <a:sym typeface="Gill Sans"/>
              </a:rPr>
              <a:t>… but high oil </a:t>
            </a:r>
            <a:r>
              <a:rPr lang="en-US" sz="1300" b="1">
                <a:solidFill>
                  <a:srgbClr val="FEFEFE"/>
                </a:solidFill>
                <a:latin typeface="Arial" panose="020B0604020202020204"/>
                <a:sym typeface="Gill Sans"/>
              </a:rPr>
              <a:t>p</a:t>
            </a:r>
            <a:r>
              <a:rPr kumimoji="0" lang="en-US" sz="1300" b="1" i="0" u="none" strike="noStrike" kern="1200" cap="none" spc="0" normalizeH="0" baseline="0" noProof="0" err="1">
                <a:ln>
                  <a:noFill/>
                </a:ln>
                <a:solidFill>
                  <a:srgbClr val="FEFEFE"/>
                </a:solidFill>
                <a:effectLst/>
                <a:uLnTx/>
                <a:uFillTx/>
                <a:latin typeface="Arial" panose="020B0604020202020204"/>
                <a:ea typeface="+mn-ea"/>
                <a:cs typeface="+mn-cs"/>
                <a:sym typeface="Gill Sans"/>
              </a:rPr>
              <a:t>rices</a:t>
            </a:r>
            <a:r>
              <a:rPr kumimoji="0" lang="en-US" sz="1300" b="1" i="0" u="none" strike="noStrike" kern="1200" cap="none" spc="0" normalizeH="0" baseline="0" noProof="0">
                <a:ln>
                  <a:noFill/>
                </a:ln>
                <a:solidFill>
                  <a:srgbClr val="FEFEFE"/>
                </a:solidFill>
                <a:effectLst/>
                <a:uLnTx/>
                <a:uFillTx/>
                <a:latin typeface="Arial" panose="020B0604020202020204"/>
                <a:ea typeface="+mn-ea"/>
                <a:cs typeface="+mn-cs"/>
                <a:sym typeface="Gill Sans"/>
              </a:rPr>
              <a:t> attenuate passthrough in OEs at current juncture.</a:t>
            </a:r>
          </a:p>
        </p:txBody>
      </p:sp>
      <p:graphicFrame>
        <p:nvGraphicFramePr>
          <p:cNvPr id="3" name="Chart 2">
            <a:extLst>
              <a:ext uri="{FF2B5EF4-FFF2-40B4-BE49-F238E27FC236}">
                <a16:creationId xmlns:a16="http://schemas.microsoft.com/office/drawing/2014/main" id="{8480A426-BC7C-4039-AFA8-B22BB6AF0836}"/>
              </a:ext>
            </a:extLst>
          </p:cNvPr>
          <p:cNvGraphicFramePr>
            <a:graphicFrameLocks/>
          </p:cNvGraphicFramePr>
          <p:nvPr>
            <p:extLst>
              <p:ext uri="{D42A27DB-BD31-4B8C-83A1-F6EECF244321}">
                <p14:modId xmlns:p14="http://schemas.microsoft.com/office/powerpoint/2010/main" val="120639220"/>
              </p:ext>
            </p:extLst>
          </p:nvPr>
        </p:nvGraphicFramePr>
        <p:xfrm>
          <a:off x="214266" y="2153578"/>
          <a:ext cx="3762822" cy="398943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 name="Chart 3">
            <a:extLst>
              <a:ext uri="{FF2B5EF4-FFF2-40B4-BE49-F238E27FC236}">
                <a16:creationId xmlns:a16="http://schemas.microsoft.com/office/drawing/2014/main" id="{88B8CDA5-8AF4-1C48-3234-089855E2B84D}"/>
              </a:ext>
            </a:extLst>
          </p:cNvPr>
          <p:cNvGraphicFramePr>
            <a:graphicFrameLocks/>
          </p:cNvGraphicFramePr>
          <p:nvPr>
            <p:extLst>
              <p:ext uri="{D42A27DB-BD31-4B8C-83A1-F6EECF244321}">
                <p14:modId xmlns:p14="http://schemas.microsoft.com/office/powerpoint/2010/main" val="2316044253"/>
              </p:ext>
            </p:extLst>
          </p:nvPr>
        </p:nvGraphicFramePr>
        <p:xfrm>
          <a:off x="4235482" y="2234126"/>
          <a:ext cx="3840481" cy="39088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 name="Chart 4">
            <a:extLst>
              <a:ext uri="{FF2B5EF4-FFF2-40B4-BE49-F238E27FC236}">
                <a16:creationId xmlns:a16="http://schemas.microsoft.com/office/drawing/2014/main" id="{98B2715B-D33F-48D9-A43E-C57921CDFB6B}"/>
              </a:ext>
            </a:extLst>
          </p:cNvPr>
          <p:cNvGraphicFramePr>
            <a:graphicFrameLocks/>
          </p:cNvGraphicFramePr>
          <p:nvPr>
            <p:extLst>
              <p:ext uri="{D42A27DB-BD31-4B8C-83A1-F6EECF244321}">
                <p14:modId xmlns:p14="http://schemas.microsoft.com/office/powerpoint/2010/main" val="3005678244"/>
              </p:ext>
            </p:extLst>
          </p:nvPr>
        </p:nvGraphicFramePr>
        <p:xfrm>
          <a:off x="8334357" y="2234125"/>
          <a:ext cx="3703319" cy="3908891"/>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a:extLst>
              <a:ext uri="{FF2B5EF4-FFF2-40B4-BE49-F238E27FC236}">
                <a16:creationId xmlns:a16="http://schemas.microsoft.com/office/drawing/2014/main" id="{30C7F6A2-FEFE-E2AC-6053-E6B7598929B1}"/>
              </a:ext>
            </a:extLst>
          </p:cNvPr>
          <p:cNvSpPr txBox="1"/>
          <p:nvPr/>
        </p:nvSpPr>
        <p:spPr>
          <a:xfrm>
            <a:off x="349283" y="6143017"/>
            <a:ext cx="11430000" cy="384977"/>
          </a:xfrm>
          <a:prstGeom prst="rect">
            <a:avLst/>
          </a:prstGeom>
          <a:noFill/>
        </p:spPr>
        <p:txBody>
          <a:bodyPr wrap="square" lIns="91440" tIns="45720" rIns="91440" bIns="45720" rtlCol="0" anchor="t">
            <a:spAutoFit/>
          </a:bodyPr>
          <a:lstStyle/>
          <a:p>
            <a:pPr>
              <a:lnSpc>
                <a:spcPct val="125000"/>
              </a:lnSpc>
            </a:pPr>
            <a:r>
              <a:rPr lang="en-US" sz="800">
                <a:solidFill>
                  <a:srgbClr val="000000"/>
                </a:solidFill>
                <a:effectLst/>
                <a:latin typeface="Arial"/>
                <a:ea typeface="SimHei"/>
                <a:cs typeface="Arial"/>
              </a:rPr>
              <a:t>Source: IMF staff calculations.</a:t>
            </a:r>
            <a:r>
              <a:rPr lang="en-US" sz="800">
                <a:solidFill>
                  <a:srgbClr val="000000"/>
                </a:solidFill>
                <a:latin typeface="Arial"/>
                <a:ea typeface="SimHei"/>
                <a:cs typeface="Arial"/>
              </a:rPr>
              <a:t> </a:t>
            </a:r>
            <a:endParaRPr lang="en-US" sz="800">
              <a:solidFill>
                <a:srgbClr val="000000"/>
              </a:solidFill>
              <a:effectLst/>
              <a:latin typeface="Arial" panose="020B0604020202020204" pitchFamily="34" charset="0"/>
              <a:ea typeface="Garamond" panose="02020404030301010803" pitchFamily="18" charset="0"/>
              <a:cs typeface="Garamond" panose="02020404030301010803" pitchFamily="18" charset="0"/>
            </a:endParaRPr>
          </a:p>
          <a:p>
            <a:pPr>
              <a:lnSpc>
                <a:spcPct val="125000"/>
              </a:lnSpc>
            </a:pPr>
            <a:r>
              <a:rPr lang="en-US" sz="800">
                <a:solidFill>
                  <a:srgbClr val="000000"/>
                </a:solidFill>
                <a:effectLst/>
                <a:latin typeface="Arial"/>
                <a:ea typeface="SimHei"/>
                <a:cs typeface="Arial"/>
              </a:rPr>
              <a:t>Notes: F = Floater, MP = Managed Pegger, CP = Conventional Pegger, bl = barrel; bps = basis points; </a:t>
            </a:r>
            <a:r>
              <a:rPr lang="en-US" sz="800" err="1">
                <a:solidFill>
                  <a:srgbClr val="000000"/>
                </a:solidFill>
                <a:effectLst/>
                <a:latin typeface="Arial"/>
                <a:ea typeface="SimHei"/>
                <a:cs typeface="Arial"/>
              </a:rPr>
              <a:t>rhs</a:t>
            </a:r>
            <a:r>
              <a:rPr lang="en-US" sz="800">
                <a:solidFill>
                  <a:srgbClr val="000000"/>
                </a:solidFill>
                <a:effectLst/>
                <a:latin typeface="Arial"/>
                <a:ea typeface="SimHei"/>
                <a:cs typeface="Arial"/>
              </a:rPr>
              <a:t> = right-hand side.</a:t>
            </a:r>
            <a:r>
              <a:rPr lang="en-US" sz="800">
                <a:solidFill>
                  <a:srgbClr val="000000"/>
                </a:solidFill>
                <a:latin typeface="Arial"/>
                <a:ea typeface="SimHei"/>
                <a:cs typeface="Arial"/>
              </a:rPr>
              <a:t> </a:t>
            </a:r>
            <a:endParaRPr lang="en-US" sz="800"/>
          </a:p>
        </p:txBody>
      </p:sp>
      <p:sp>
        <p:nvSpPr>
          <p:cNvPr id="9" name="Title 1">
            <a:extLst>
              <a:ext uri="{FF2B5EF4-FFF2-40B4-BE49-F238E27FC236}">
                <a16:creationId xmlns:a16="http://schemas.microsoft.com/office/drawing/2014/main" id="{533F0120-A158-B401-2D9F-77AC570B42E6}"/>
              </a:ext>
            </a:extLst>
          </p:cNvPr>
          <p:cNvSpPr txBox="1">
            <a:spLocks/>
          </p:cNvSpPr>
          <p:nvPr/>
        </p:nvSpPr>
        <p:spPr>
          <a:xfrm>
            <a:off x="247252" y="187170"/>
            <a:ext cx="11745319" cy="668801"/>
          </a:xfrm>
          <a:prstGeom prst="rect">
            <a:avLst/>
          </a:prstGeom>
        </p:spPr>
        <p:txBody>
          <a:bodyPr vert="horz" lIns="0" tIns="0" rIns="0" bIns="0" rtlCol="0" anchor="ctr">
            <a:normAutofit/>
          </a:bodyPr>
          <a:lstStyle>
            <a:lvl1pPr algn="l" defTabSz="685733" rtl="0" eaLnBrk="1" latinLnBrk="0" hangingPunct="1">
              <a:lnSpc>
                <a:spcPct val="90000"/>
              </a:lnSpc>
              <a:spcBef>
                <a:spcPct val="0"/>
              </a:spcBef>
              <a:buNone/>
              <a:defRPr lang="en-US" sz="2100" b="1" i="0" kern="1200" dirty="0">
                <a:solidFill>
                  <a:schemeClr val="tx2"/>
                </a:solidFill>
                <a:latin typeface="Arial Black" charset="0"/>
                <a:ea typeface="Arial Black" charset="0"/>
                <a:cs typeface="Arial Black" charset="0"/>
              </a:defRPr>
            </a:lvl1pPr>
          </a:lstStyle>
          <a:p>
            <a:r>
              <a:rPr lang="en-US" sz="2400">
                <a:latin typeface="Arial Black"/>
              </a:rPr>
              <a:t>The bank lending channel is active, but attenuated by currently high oil prices (in OEs) and low levels of financial development (OIs)</a:t>
            </a:r>
            <a:endParaRPr lang="en-US"/>
          </a:p>
        </p:txBody>
      </p:sp>
    </p:spTree>
    <p:extLst>
      <p:ext uri="{BB962C8B-B14F-4D97-AF65-F5344CB8AC3E}">
        <p14:creationId xmlns:p14="http://schemas.microsoft.com/office/powerpoint/2010/main" val="77307386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54CD1-062E-E65B-07FE-63535B591270}"/>
              </a:ext>
            </a:extLst>
          </p:cNvPr>
          <p:cNvSpPr>
            <a:spLocks noGrp="1"/>
          </p:cNvSpPr>
          <p:nvPr>
            <p:ph type="title"/>
          </p:nvPr>
        </p:nvSpPr>
        <p:spPr/>
        <p:txBody>
          <a:bodyPr/>
          <a:lstStyle/>
          <a:p>
            <a:r>
              <a:rPr lang="en-US"/>
              <a:t>Policy Recommendations</a:t>
            </a:r>
          </a:p>
        </p:txBody>
      </p:sp>
    </p:spTree>
    <p:extLst>
      <p:ext uri="{BB962C8B-B14F-4D97-AF65-F5344CB8AC3E}">
        <p14:creationId xmlns:p14="http://schemas.microsoft.com/office/powerpoint/2010/main" val="2074809649"/>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heme/theme1.xml><?xml version="1.0" encoding="utf-8"?>
<a:theme xmlns:a="http://schemas.openxmlformats.org/drawingml/2006/main" name="4_Custom Design">
  <a:themeElements>
    <a:clrScheme name="IMF Colors V2">
      <a:dk1>
        <a:srgbClr val="000000"/>
      </a:dk1>
      <a:lt1>
        <a:srgbClr val="FEFEFE"/>
      </a:lt1>
      <a:dk2>
        <a:srgbClr val="004C97"/>
      </a:dk2>
      <a:lt2>
        <a:srgbClr val="CAEDFE"/>
      </a:lt2>
      <a:accent1>
        <a:srgbClr val="009CDE"/>
      </a:accent1>
      <a:accent2>
        <a:srgbClr val="F2A900"/>
      </a:accent2>
      <a:accent3>
        <a:srgbClr val="8030A7"/>
      </a:accent3>
      <a:accent4>
        <a:srgbClr val="DA281C"/>
      </a:accent4>
      <a:accent5>
        <a:srgbClr val="78BE20"/>
      </a:accent5>
      <a:accent6>
        <a:srgbClr val="00B0B9"/>
      </a:accent6>
      <a:hlink>
        <a:srgbClr val="0065B3"/>
      </a:hlink>
      <a:folHlink>
        <a:srgbClr val="FFBD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8" id="{34518DDD-2F67-7047-97D8-E7E4766D9226}" vid="{A3D9BB1D-CBFC-F94A-A503-59128DD95E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7ac9971-ba94-4a44-b55e-b5632be7420b">
      <Terms xmlns="http://schemas.microsoft.com/office/infopath/2007/PartnerControls"/>
    </lcf76f155ced4ddcb4097134ff3c332f>
    <TaxCatchAll xmlns="74e6f7e9-3a24-4def-900b-191a91390bd5" xsi:nil="true"/>
    <SharedWithUsers xmlns="74e6f7e9-3a24-4def-900b-191a91390bd5">
      <UserInfo>
        <DisplayName>Matheson, Troy Dale</DisplayName>
        <AccountId>29</AccountId>
        <AccountType/>
      </UserInfo>
      <UserInfo>
        <DisplayName>Garcia-Verdu, Rodrigo</DisplayName>
        <AccountId>30</AccountId>
        <AccountType/>
      </UserInfo>
      <UserInfo>
        <DisplayName>GORI, FILIPPO</DisplayName>
        <AccountId>41</AccountId>
        <AccountType/>
      </UserInfo>
      <UserInfo>
        <DisplayName>Abel, Will</DisplayName>
        <AccountId>123</AccountId>
        <AccountType/>
      </UserInfo>
      <UserInfo>
        <DisplayName>Belkhir, Mohamed</DisplayName>
        <AccountId>18</AccountId>
        <AccountType/>
      </UserInfo>
      <UserInfo>
        <DisplayName>Richmond, Christine Jane</DisplayName>
        <AccountId>124</AccountId>
        <AccountType/>
      </UserInfo>
      <UserInfo>
        <DisplayName>Hlayhel, Bashar</DisplayName>
        <AccountId>43</AccountId>
        <AccountType/>
      </UserInfo>
      <UserInfo>
        <DisplayName>Boranova, Vizhdan</DisplayName>
        <AccountId>35</AccountId>
        <AccountType/>
      </UserInfo>
      <UserInfo>
        <DisplayName>Abdulkarim, Azhin Ihsan</DisplayName>
        <AccountId>17</AccountId>
        <AccountType/>
      </UserInfo>
      <UserInfo>
        <DisplayName>Christiansen, Lone Engbo</DisplayName>
        <AccountId>127</AccountId>
        <AccountType/>
      </UserInfo>
      <UserInfo>
        <DisplayName>Serra, Cesar Manuel</DisplayName>
        <AccountId>23</AccountId>
        <AccountType/>
      </UserInfo>
      <UserInfo>
        <DisplayName>Abdih, Yasser</DisplayName>
        <AccountId>33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197167DB1510F439663434E6D69AAA7" ma:contentTypeVersion="13" ma:contentTypeDescription="Create a new document." ma:contentTypeScope="" ma:versionID="314c7d801db59f4806a2e03c78bd3d4d">
  <xsd:schema xmlns:xsd="http://www.w3.org/2001/XMLSchema" xmlns:xs="http://www.w3.org/2001/XMLSchema" xmlns:p="http://schemas.microsoft.com/office/2006/metadata/properties" xmlns:ns2="17ac9971-ba94-4a44-b55e-b5632be7420b" xmlns:ns3="74e6f7e9-3a24-4def-900b-191a91390bd5" targetNamespace="http://schemas.microsoft.com/office/2006/metadata/properties" ma:root="true" ma:fieldsID="e72e45c73ad5c5cd78ad562574ac7ad1" ns2:_="" ns3:_="">
    <xsd:import namespace="17ac9971-ba94-4a44-b55e-b5632be7420b"/>
    <xsd:import namespace="74e6f7e9-3a24-4def-900b-191a91390bd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ac9971-ba94-4a44-b55e-b5632be742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81b0229-19ef-4425-8520-9f00e8db620a"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4e6f7e9-3a24-4def-900b-191a91390bd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824f2f1-6dc2-496a-978d-07c1beaae920}" ma:internalName="TaxCatchAll" ma:showField="CatchAllData" ma:web="74e6f7e9-3a24-4def-900b-191a91390bd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8192EA-F634-4924-B9EC-6FE7A54079C7}">
  <ds:schemaRefs>
    <ds:schemaRef ds:uri="http://schemas.microsoft.com/sharepoint/v3/contenttype/forms"/>
  </ds:schemaRefs>
</ds:datastoreItem>
</file>

<file path=customXml/itemProps2.xml><?xml version="1.0" encoding="utf-8"?>
<ds:datastoreItem xmlns:ds="http://schemas.openxmlformats.org/officeDocument/2006/customXml" ds:itemID="{C367B2EF-EA93-451E-84D9-3AF75A8156E4}">
  <ds:schemaRefs>
    <ds:schemaRef ds:uri="http://purl.org/dc/terms/"/>
    <ds:schemaRef ds:uri="http://schemas.microsoft.com/office/2006/documentManagement/types"/>
    <ds:schemaRef ds:uri="74e6f7e9-3a24-4def-900b-191a91390bd5"/>
    <ds:schemaRef ds:uri="http://www.w3.org/XML/1998/namespace"/>
    <ds:schemaRef ds:uri="http://purl.org/dc/dcmitype/"/>
    <ds:schemaRef ds:uri="17ac9971-ba94-4a44-b55e-b5632be7420b"/>
    <ds:schemaRef ds:uri="http://schemas.microsoft.com/office/infopath/2007/PartnerControls"/>
    <ds:schemaRef ds:uri="http://schemas.openxmlformats.org/package/2006/metadata/core-propertie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09BA8327-8EED-4E0C-B976-3385D1CA70EA}">
  <ds:schemaRefs>
    <ds:schemaRef ds:uri="17ac9971-ba94-4a44-b55e-b5632be7420b"/>
    <ds:schemaRef ds:uri="74e6f7e9-3a24-4def-900b-191a91390bd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2509</Words>
  <Application>Microsoft Macintosh PowerPoint</Application>
  <PresentationFormat>Widescreen</PresentationFormat>
  <Paragraphs>194</Paragraphs>
  <Slides>13</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.HelveticaNeueDeskInterface-Regular</vt:lpstr>
      <vt:lpstr>Arial</vt:lpstr>
      <vt:lpstr>Arial Black</vt:lpstr>
      <vt:lpstr>ArialMT</vt:lpstr>
      <vt:lpstr>Arrial</vt:lpstr>
      <vt:lpstr>Calibri</vt:lpstr>
      <vt:lpstr>iStock Maquette</vt:lpstr>
      <vt:lpstr>Lucida Grande</vt:lpstr>
      <vt:lpstr>LucidaGrande</vt:lpstr>
      <vt:lpstr>Wingdings</vt:lpstr>
      <vt:lpstr>4_Custom Design</vt:lpstr>
      <vt:lpstr>Middle East and Central Asia Regional Economic Outlook  Monetary Policy: Where Does ME&amp;CA Stand?</vt:lpstr>
      <vt:lpstr>Outline</vt:lpstr>
      <vt:lpstr>ME&amp;CA countries tightened monetary policy, mostly by raising policy rates but lack of policy coordination could hamper efforts to lower inflation</vt:lpstr>
      <vt:lpstr>Most ME&amp;CA central banks have tightened interest rates more than during similar episodes in the past, and policy is estimated to be neutral or tight in most countries </vt:lpstr>
      <vt:lpstr>Monetary Policy Transmission Mechanism</vt:lpstr>
      <vt:lpstr>Tight monetary policy lowers both inflation and output</vt:lpstr>
      <vt:lpstr>Since 2021, interest rate tightening has translated into tighter financial conditions, also driven by external conditions</vt:lpstr>
      <vt:lpstr>PowerPoint Presentation</vt:lpstr>
      <vt:lpstr>Policy Recommendations</vt:lpstr>
      <vt:lpstr>PowerPoint Presentation</vt:lpstr>
      <vt:lpstr>PowerPoint Presentation</vt:lpstr>
      <vt:lpstr>Thank you!</vt:lpstr>
      <vt:lpstr>ME&amp;CA banks engaged in measures to mop up excess liquidity while usage of macroprudential tools and forward guidance was limited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Boranova, Vizhdan</dc:creator>
  <cp:lastModifiedBy>Basil Awad</cp:lastModifiedBy>
  <cp:revision>2</cp:revision>
  <cp:lastPrinted>2023-02-28T18:20:36Z</cp:lastPrinted>
  <dcterms:created xsi:type="dcterms:W3CDTF">2021-08-27T16:00:13Z</dcterms:created>
  <dcterms:modified xsi:type="dcterms:W3CDTF">2023-05-25T06:03:32Z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eDOCS AutoSave">
    <vt:lpwstr/>
  </property>
  <property fmtid="{D5CDD505-2E9C-101B-9397-08002B2CF9AE}" pid="3" name="MSIP_Label_0c07ed86-5dc5-4593-ad03-a8684b843815_Enabled">
    <vt:lpwstr>true</vt:lpwstr>
  </property>
  <property fmtid="{D5CDD505-2E9C-101B-9397-08002B2CF9AE}" pid="4" name="MSIP_Label_0c07ed86-5dc5-4593-ad03-a8684b843815_SetDate">
    <vt:lpwstr>2021-09-28T04:28:51Z</vt:lpwstr>
  </property>
  <property fmtid="{D5CDD505-2E9C-101B-9397-08002B2CF9AE}" pid="5" name="MSIP_Label_0c07ed86-5dc5-4593-ad03-a8684b843815_Method">
    <vt:lpwstr>Privileged</vt:lpwstr>
  </property>
  <property fmtid="{D5CDD505-2E9C-101B-9397-08002B2CF9AE}" pid="6" name="MSIP_Label_0c07ed86-5dc5-4593-ad03-a8684b843815_Name">
    <vt:lpwstr>0c07ed86-5dc5-4593-ad03-a8684b843815</vt:lpwstr>
  </property>
  <property fmtid="{D5CDD505-2E9C-101B-9397-08002B2CF9AE}" pid="7" name="MSIP_Label_0c07ed86-5dc5-4593-ad03-a8684b843815_SiteId">
    <vt:lpwstr>8085fa43-302e-45bd-b171-a6648c3b6be7</vt:lpwstr>
  </property>
  <property fmtid="{D5CDD505-2E9C-101B-9397-08002B2CF9AE}" pid="8" name="MSIP_Label_0c07ed86-5dc5-4593-ad03-a8684b843815_ActionId">
    <vt:lpwstr>5c536dd0-344b-454e-9a1b-b251d56f1ef3</vt:lpwstr>
  </property>
  <property fmtid="{D5CDD505-2E9C-101B-9397-08002B2CF9AE}" pid="9" name="MSIP_Label_0c07ed86-5dc5-4593-ad03-a8684b843815_ContentBits">
    <vt:lpwstr>0</vt:lpwstr>
  </property>
  <property fmtid="{D5CDD505-2E9C-101B-9397-08002B2CF9AE}" pid="10" name="ContentTypeId">
    <vt:lpwstr>0x0101007197167DB1510F439663434E6D69AAA7</vt:lpwstr>
  </property>
  <property fmtid="{D5CDD505-2E9C-101B-9397-08002B2CF9AE}" pid="11" name="MediaServiceImageTags">
    <vt:lpwstr/>
  </property>
</Properties>
</file>