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theme/themeOverride1.xml" ContentType="application/vnd.openxmlformats-officedocument.themeOverr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8"/>
  </p:notesMasterIdLst>
  <p:handoutMasterIdLst>
    <p:handoutMasterId r:id="rId19"/>
  </p:handoutMasterIdLst>
  <p:sldIdLst>
    <p:sldId id="3853" r:id="rId5"/>
    <p:sldId id="3967" r:id="rId6"/>
    <p:sldId id="3968" r:id="rId7"/>
    <p:sldId id="3979" r:id="rId8"/>
    <p:sldId id="3977" r:id="rId9"/>
    <p:sldId id="258" r:id="rId10"/>
    <p:sldId id="3960" r:id="rId11"/>
    <p:sldId id="1747" r:id="rId12"/>
    <p:sldId id="3973" r:id="rId13"/>
    <p:sldId id="3975" r:id="rId14"/>
    <p:sldId id="3976" r:id="rId15"/>
    <p:sldId id="3974" r:id="rId16"/>
    <p:sldId id="3978" r:id="rId1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BD1202-5A32-2AC3-0CA8-C8F7AFBCFCC2}" name="Abdih, Yasser" initials="AY" userId="S::YAbdih@imf.org::75127318-62d3-4239-aeea-596b3532ec0e" providerId="AD"/>
  <p188:author id="{59D7D542-529D-9788-7E7B-5712E905F62C}" name="Serra, Cesar Manuel" initials="SCM" userId="S::CSerra@imf.org::34cbc2ab-e059-4ece-9f85-e7e446c1a52a" providerId="AD"/>
  <p188:author id="{A67A6C61-CBD1-B37F-F20B-3BFE6F1277CA}" name="Garcia-Verdu, Rodrigo" initials="GR" userId="S::rgarciaverdu@imf.org::c39cea6f-9691-43fc-9a7a-1f0e89ca6d8a" providerId="AD"/>
  <p188:author id="{C0F13E6C-023C-7B61-3A2C-D61FB5505CD9}" name="Belkhir, Mohamed" initials="BM" userId="S::mbelkhir@imf.org::e868e241-a52b-4023-a314-a8f673ee6593" providerId="AD"/>
  <p188:author id="{EB6C7A73-CF37-D7FB-4FB7-76DBAB3C22A3}" name="Randen, Roy" initials="RR" userId="S::RRanden@imf.org::b7fefdd0-7094-4ffb-91a9-3bf46bde83db" providerId="AD"/>
  <p188:author id="{03A4919E-E94B-AC9D-DD85-5AA7EB6D7419}" name="Kroen, Thomas" initials="KT" userId="S::TKroen@imf.org::7dd458ab-3e67-4f82-8f49-6c2e11aec925" providerId="AD"/>
  <p188:author id="{379A66A7-F0BC-8F76-842B-895A00E296A2}" name="Menkulasi, Jeta" initials="MJ" userId="S::jmenkulasi@imf.org::2fdb47df-5677-4335-abd5-0054f9875e98" providerId="AD"/>
  <p188:author id="{30ABC7BA-48F6-2D32-F63C-540221DA1CD2}" name="Matheson, Troy Dale" initials="MTD" userId="S::TMatheson@IMF.ORG::01aa34da-b9fe-4869-a6c7-f0d4f9ac3b5a" providerId="AD"/>
  <p188:author id="{F94375C0-6433-566A-7BAC-1F6320A6F471}" name="Gori, Filippo" initials="GF" userId="S::FGori@imf.org::4d9c3ca0-6905-48b5-8be0-555891f6463d" providerId="AD"/>
  <p188:author id="{55F6B8D1-59C6-1CD0-8541-034D70486E7A}" name="Menkulasi, Jeta" initials="MJ" userId="S::JMenkulasi@IMF.ORG::2fdb47df-5677-4335-abd5-0054f9875e98" providerId="AD"/>
  <p188:author id="{889B52E4-4589-740D-C82D-FFA38EACE72D}" name="Gori, Filippo" initials="GF" userId="S::fgori@imf.org::4d9c3ca0-6905-48b5-8be0-555891f6463d" providerId="AD"/>
  <p188:author id="{F8A559F7-39F3-CF23-141A-B00584FE61A4}" name="Boranova, Vizhdan" initials="BV" userId="S::VBoranova@imf.org::99742f7c-3ba9-425f-819a-1a2e3f0bb8f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atheson, Troy Dale" initials="MTD" lastIdx="12" clrIdx="6">
    <p:extLst>
      <p:ext uri="{19B8F6BF-5375-455C-9EA6-DF929625EA0E}">
        <p15:presenceInfo xmlns:p15="http://schemas.microsoft.com/office/powerpoint/2012/main" userId="S::TMatheson@IMF.ORG::01aa34da-b9fe-4869-a6c7-f0d4f9ac3b5a" providerId="AD"/>
      </p:ext>
    </p:extLst>
  </p:cmAuthor>
  <p:cmAuthor id="1" name="Berkmen, S. Pelin" initials="BSP" lastIdx="186" clrIdx="0">
    <p:extLst>
      <p:ext uri="{19B8F6BF-5375-455C-9EA6-DF929625EA0E}">
        <p15:presenceInfo xmlns:p15="http://schemas.microsoft.com/office/powerpoint/2012/main" userId="S::PBerkmen@IMF.ORG::9022a6c0-405b-4727-bf2c-0fe487cf064e" providerId="AD"/>
      </p:ext>
    </p:extLst>
  </p:cmAuthor>
  <p:cmAuthor id="2" name="Abdih, Yasser" initials="AY" lastIdx="22" clrIdx="1">
    <p:extLst>
      <p:ext uri="{19B8F6BF-5375-455C-9EA6-DF929625EA0E}">
        <p15:presenceInfo xmlns:p15="http://schemas.microsoft.com/office/powerpoint/2012/main" userId="S::YAbdih@imf.org::75127318-62d3-4239-aeea-596b3532ec0e" providerId="AD"/>
      </p:ext>
    </p:extLst>
  </p:cmAuthor>
  <p:cmAuthor id="3" name="Boranova, Vizhdan" initials="BV" lastIdx="1" clrIdx="2">
    <p:extLst>
      <p:ext uri="{19B8F6BF-5375-455C-9EA6-DF929625EA0E}">
        <p15:presenceInfo xmlns:p15="http://schemas.microsoft.com/office/powerpoint/2012/main" userId="S::VBoranova@IMF.ORG::99742f7c-3ba9-425f-819a-1a2e3f0bb8f5" providerId="AD"/>
      </p:ext>
    </p:extLst>
  </p:cmAuthor>
  <p:cmAuthor id="4" name="Sakha, Sahra" initials="SS" lastIdx="58" clrIdx="3">
    <p:extLst>
      <p:ext uri="{19B8F6BF-5375-455C-9EA6-DF929625EA0E}">
        <p15:presenceInfo xmlns:p15="http://schemas.microsoft.com/office/powerpoint/2012/main" userId="S::SSakha@imf.org::5ebe0eb0-e7a8-4647-8a0c-7b7d814c39c6" providerId="AD"/>
      </p:ext>
    </p:extLst>
  </p:cmAuthor>
  <p:cmAuthor id="5" name="Serra, Cesar Manuel" initials="SCM" lastIdx="18" clrIdx="4">
    <p:extLst>
      <p:ext uri="{19B8F6BF-5375-455C-9EA6-DF929625EA0E}">
        <p15:presenceInfo xmlns:p15="http://schemas.microsoft.com/office/powerpoint/2012/main" userId="S::CSerra@imf.org::34cbc2ab-e059-4ece-9f85-e7e446c1a52a" providerId="AD"/>
      </p:ext>
    </p:extLst>
  </p:cmAuthor>
  <p:cmAuthor id="6" name="Koranchelian, Taline" initials="KT" lastIdx="11" clrIdx="5">
    <p:extLst>
      <p:ext uri="{19B8F6BF-5375-455C-9EA6-DF929625EA0E}">
        <p15:presenceInfo xmlns:p15="http://schemas.microsoft.com/office/powerpoint/2012/main" userId="S::TKoranchelian@imf.org::167b8be2-15c4-42ff-8166-13b9bf2d39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B9"/>
    <a:srgbClr val="005E85"/>
    <a:srgbClr val="FFDF94"/>
    <a:srgbClr val="8030A7"/>
    <a:srgbClr val="A1E14B"/>
    <a:srgbClr val="EB81E1"/>
    <a:srgbClr val="6FB21E"/>
    <a:srgbClr val="FEFEFE"/>
    <a:srgbClr val="EC303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123DE4-8CF1-4153-8D8F-EDAD5D1AAE8D}" v="1" dt="2023-05-15T19:36:52.626"/>
    <p1510:client id="{C9D97203-6C04-4858-9CEF-0F6A9155AA0D}" v="115" dt="2023-05-12T19:06:36.3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8"/>
  </p:normalViewPr>
  <p:slideViewPr>
    <p:cSldViewPr snapToGrid="0">
      <p:cViewPr varScale="1">
        <p:scale>
          <a:sx n="119" d="100"/>
          <a:sy n="119" d="100"/>
        </p:scale>
        <p:origin x="312" y="1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intlmonetaryfund.sharepoint.com/teams/MCDREO/Shared%20Documents/General/REO%20April%202023/REO%20April%202023%20-%20Chapters/Monetary%20Chapter/Midpoint_prezi/MON_Midpoint_prezi.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ATA1\MCD\DATA\ECONRO\RSD\REO\REO%20April%202023\Chapters\Monetary\Charts\MON_0_COM_Chart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361329833770772E-2"/>
          <c:y val="3.703709595232528E-2"/>
          <c:w val="0.8569577865266842"/>
          <c:h val="0.76421527222132968"/>
        </c:manualLayout>
      </c:layout>
      <c:barChart>
        <c:barDir val="col"/>
        <c:grouping val="clustered"/>
        <c:varyColors val="0"/>
        <c:ser>
          <c:idx val="0"/>
          <c:order val="0"/>
          <c:tx>
            <c:strRef>
              <c:f>'2.2'!$P$2</c:f>
              <c:strCache>
                <c:ptCount val="1"/>
                <c:pt idx="0">
                  <c:v>Floating</c:v>
                </c:pt>
              </c:strCache>
            </c:strRef>
          </c:tx>
          <c:spPr>
            <a:solidFill>
              <a:srgbClr val="002060"/>
            </a:solidFill>
            <a:ln>
              <a:noFill/>
            </a:ln>
            <a:effectLst/>
          </c:spPr>
          <c:invertIfNegative val="0"/>
          <c:cat>
            <c:multiLvlStrRef>
              <c:f>'2.2'!$M$4:$N$24</c:f>
              <c:multiLvlStrCache>
                <c:ptCount val="21"/>
                <c:lvl>
                  <c:pt idx="0">
                    <c:v>PAK</c:v>
                  </c:pt>
                  <c:pt idx="1">
                    <c:v>EGY</c:v>
                  </c:pt>
                  <c:pt idx="2">
                    <c:v>OMN</c:v>
                  </c:pt>
                  <c:pt idx="3">
                    <c:v>UAE</c:v>
                  </c:pt>
                  <c:pt idx="4">
                    <c:v>BHR</c:v>
                  </c:pt>
                  <c:pt idx="5">
                    <c:v>QAT</c:v>
                  </c:pt>
                  <c:pt idx="6">
                    <c:v>JOR</c:v>
                  </c:pt>
                  <c:pt idx="7">
                    <c:v>SAU</c:v>
                  </c:pt>
                  <c:pt idx="8">
                    <c:v>MRT</c:v>
                  </c:pt>
                  <c:pt idx="9">
                    <c:v>KWT</c:v>
                  </c:pt>
                  <c:pt idx="10">
                    <c:v>TUN</c:v>
                  </c:pt>
                  <c:pt idx="11">
                    <c:v>MAR</c:v>
                  </c:pt>
                  <c:pt idx="12">
                    <c:v>ALG</c:v>
                  </c:pt>
                  <c:pt idx="13">
                    <c:v>IRQ</c:v>
                  </c:pt>
                  <c:pt idx="14">
                    <c:v>KGZ</c:v>
                  </c:pt>
                  <c:pt idx="15">
                    <c:v>KAZ</c:v>
                  </c:pt>
                  <c:pt idx="16">
                    <c:v>ARM</c:v>
                  </c:pt>
                  <c:pt idx="17">
                    <c:v>GEO</c:v>
                  </c:pt>
                  <c:pt idx="18">
                    <c:v>AZE</c:v>
                  </c:pt>
                  <c:pt idx="19">
                    <c:v>TJK</c:v>
                  </c:pt>
                  <c:pt idx="20">
                    <c:v>UZB</c:v>
                  </c:pt>
                </c:lvl>
                <c:lvl>
                  <c:pt idx="0">
                    <c:v>MENA and PAK</c:v>
                  </c:pt>
                  <c:pt idx="14">
                    <c:v>CCA</c:v>
                  </c:pt>
                </c:lvl>
              </c:multiLvlStrCache>
            </c:multiLvlStrRef>
          </c:cat>
          <c:val>
            <c:numRef>
              <c:f>'2.2'!$P$4:$P$24</c:f>
              <c:numCache>
                <c:formatCode>0.00</c:formatCode>
                <c:ptCount val="21"/>
                <c:pt idx="0">
                  <c:v>13</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7.75</c:v>
                </c:pt>
                <c:pt idx="16">
                  <c:v>5.5</c:v>
                </c:pt>
                <c:pt idx="17">
                  <c:v>3</c:v>
                </c:pt>
                <c:pt idx="18">
                  <c:v>0</c:v>
                </c:pt>
                <c:pt idx="19">
                  <c:v>0</c:v>
                </c:pt>
                <c:pt idx="20">
                  <c:v>0</c:v>
                </c:pt>
              </c:numCache>
            </c:numRef>
          </c:val>
          <c:extLst>
            <c:ext xmlns:c16="http://schemas.microsoft.com/office/drawing/2014/chart" uri="{C3380CC4-5D6E-409C-BE32-E72D297353CC}">
              <c16:uniqueId val="{00000000-EBAB-406D-A671-195A01C250FD}"/>
            </c:ext>
          </c:extLst>
        </c:ser>
        <c:ser>
          <c:idx val="2"/>
          <c:order val="2"/>
          <c:tx>
            <c:strRef>
              <c:f>'2.2'!$R$2</c:f>
              <c:strCache>
                <c:ptCount val="1"/>
                <c:pt idx="0">
                  <c:v>Managed peg</c:v>
                </c:pt>
              </c:strCache>
            </c:strRef>
          </c:tx>
          <c:spPr>
            <a:solidFill>
              <a:schemeClr val="accent2"/>
            </a:solidFill>
            <a:ln>
              <a:noFill/>
            </a:ln>
            <a:effectLst/>
          </c:spPr>
          <c:invertIfNegative val="0"/>
          <c:cat>
            <c:multiLvlStrRef>
              <c:f>'2.2'!$M$4:$N$24</c:f>
              <c:multiLvlStrCache>
                <c:ptCount val="21"/>
                <c:lvl>
                  <c:pt idx="0">
                    <c:v>PAK</c:v>
                  </c:pt>
                  <c:pt idx="1">
                    <c:v>EGY</c:v>
                  </c:pt>
                  <c:pt idx="2">
                    <c:v>OMN</c:v>
                  </c:pt>
                  <c:pt idx="3">
                    <c:v>UAE</c:v>
                  </c:pt>
                  <c:pt idx="4">
                    <c:v>BHR</c:v>
                  </c:pt>
                  <c:pt idx="5">
                    <c:v>QAT</c:v>
                  </c:pt>
                  <c:pt idx="6">
                    <c:v>JOR</c:v>
                  </c:pt>
                  <c:pt idx="7">
                    <c:v>SAU</c:v>
                  </c:pt>
                  <c:pt idx="8">
                    <c:v>MRT</c:v>
                  </c:pt>
                  <c:pt idx="9">
                    <c:v>KWT</c:v>
                  </c:pt>
                  <c:pt idx="10">
                    <c:v>TUN</c:v>
                  </c:pt>
                  <c:pt idx="11">
                    <c:v>MAR</c:v>
                  </c:pt>
                  <c:pt idx="12">
                    <c:v>ALG</c:v>
                  </c:pt>
                  <c:pt idx="13">
                    <c:v>IRQ</c:v>
                  </c:pt>
                  <c:pt idx="14">
                    <c:v>KGZ</c:v>
                  </c:pt>
                  <c:pt idx="15">
                    <c:v>KAZ</c:v>
                  </c:pt>
                  <c:pt idx="16">
                    <c:v>ARM</c:v>
                  </c:pt>
                  <c:pt idx="17">
                    <c:v>GEO</c:v>
                  </c:pt>
                  <c:pt idx="18">
                    <c:v>AZE</c:v>
                  </c:pt>
                  <c:pt idx="19">
                    <c:v>TJK</c:v>
                  </c:pt>
                  <c:pt idx="20">
                    <c:v>UZB</c:v>
                  </c:pt>
                </c:lvl>
                <c:lvl>
                  <c:pt idx="0">
                    <c:v>MENA and PAK</c:v>
                  </c:pt>
                  <c:pt idx="14">
                    <c:v>CCA</c:v>
                  </c:pt>
                </c:lvl>
              </c:multiLvlStrCache>
            </c:multiLvlStrRef>
          </c:cat>
          <c:val>
            <c:numRef>
              <c:f>'2.2'!$R$4:$R$24</c:f>
              <c:numCache>
                <c:formatCode>0.00</c:formatCode>
                <c:ptCount val="21"/>
                <c:pt idx="0">
                  <c:v>0</c:v>
                </c:pt>
                <c:pt idx="1">
                  <c:v>10</c:v>
                </c:pt>
                <c:pt idx="2">
                  <c:v>0</c:v>
                </c:pt>
                <c:pt idx="3">
                  <c:v>0</c:v>
                </c:pt>
                <c:pt idx="4">
                  <c:v>0</c:v>
                </c:pt>
                <c:pt idx="5">
                  <c:v>0</c:v>
                </c:pt>
                <c:pt idx="6">
                  <c:v>0</c:v>
                </c:pt>
                <c:pt idx="7">
                  <c:v>0</c:v>
                </c:pt>
                <c:pt idx="8">
                  <c:v>3</c:v>
                </c:pt>
                <c:pt idx="9">
                  <c:v>0</c:v>
                </c:pt>
                <c:pt idx="10">
                  <c:v>1.75</c:v>
                </c:pt>
                <c:pt idx="11">
                  <c:v>1.5</c:v>
                </c:pt>
                <c:pt idx="12">
                  <c:v>0</c:v>
                </c:pt>
                <c:pt idx="13">
                  <c:v>0</c:v>
                </c:pt>
                <c:pt idx="14">
                  <c:v>8</c:v>
                </c:pt>
                <c:pt idx="15">
                  <c:v>0</c:v>
                </c:pt>
                <c:pt idx="16">
                  <c:v>0</c:v>
                </c:pt>
                <c:pt idx="17">
                  <c:v>0</c:v>
                </c:pt>
                <c:pt idx="18">
                  <c:v>0</c:v>
                </c:pt>
                <c:pt idx="19">
                  <c:v>0.25</c:v>
                </c:pt>
                <c:pt idx="20">
                  <c:v>0</c:v>
                </c:pt>
              </c:numCache>
            </c:numRef>
          </c:val>
          <c:extLst>
            <c:ext xmlns:c16="http://schemas.microsoft.com/office/drawing/2014/chart" uri="{C3380CC4-5D6E-409C-BE32-E72D297353CC}">
              <c16:uniqueId val="{00000001-EBAB-406D-A671-195A01C250FD}"/>
            </c:ext>
          </c:extLst>
        </c:ser>
        <c:ser>
          <c:idx val="4"/>
          <c:order val="4"/>
          <c:tx>
            <c:strRef>
              <c:f>'2.2'!$T$2</c:f>
              <c:strCache>
                <c:ptCount val="1"/>
                <c:pt idx="0">
                  <c:v>Pegged</c:v>
                </c:pt>
              </c:strCache>
            </c:strRef>
          </c:tx>
          <c:spPr>
            <a:solidFill>
              <a:srgbClr val="B1B3B3"/>
            </a:solidFill>
            <a:ln>
              <a:noFill/>
            </a:ln>
            <a:effectLst/>
          </c:spPr>
          <c:invertIfNegative val="0"/>
          <c:cat>
            <c:multiLvlStrRef>
              <c:f>'2.2'!$M$4:$N$24</c:f>
              <c:multiLvlStrCache>
                <c:ptCount val="21"/>
                <c:lvl>
                  <c:pt idx="0">
                    <c:v>PAK</c:v>
                  </c:pt>
                  <c:pt idx="1">
                    <c:v>EGY</c:v>
                  </c:pt>
                  <c:pt idx="2">
                    <c:v>OMN</c:v>
                  </c:pt>
                  <c:pt idx="3">
                    <c:v>UAE</c:v>
                  </c:pt>
                  <c:pt idx="4">
                    <c:v>BHR</c:v>
                  </c:pt>
                  <c:pt idx="5">
                    <c:v>QAT</c:v>
                  </c:pt>
                  <c:pt idx="6">
                    <c:v>JOR</c:v>
                  </c:pt>
                  <c:pt idx="7">
                    <c:v>SAU</c:v>
                  </c:pt>
                  <c:pt idx="8">
                    <c:v>MRT</c:v>
                  </c:pt>
                  <c:pt idx="9">
                    <c:v>KWT</c:v>
                  </c:pt>
                  <c:pt idx="10">
                    <c:v>TUN</c:v>
                  </c:pt>
                  <c:pt idx="11">
                    <c:v>MAR</c:v>
                  </c:pt>
                  <c:pt idx="12">
                    <c:v>ALG</c:v>
                  </c:pt>
                  <c:pt idx="13">
                    <c:v>IRQ</c:v>
                  </c:pt>
                  <c:pt idx="14">
                    <c:v>KGZ</c:v>
                  </c:pt>
                  <c:pt idx="15">
                    <c:v>KAZ</c:v>
                  </c:pt>
                  <c:pt idx="16">
                    <c:v>ARM</c:v>
                  </c:pt>
                  <c:pt idx="17">
                    <c:v>GEO</c:v>
                  </c:pt>
                  <c:pt idx="18">
                    <c:v>AZE</c:v>
                  </c:pt>
                  <c:pt idx="19">
                    <c:v>TJK</c:v>
                  </c:pt>
                  <c:pt idx="20">
                    <c:v>UZB</c:v>
                  </c:pt>
                </c:lvl>
                <c:lvl>
                  <c:pt idx="0">
                    <c:v>MENA and PAK</c:v>
                  </c:pt>
                  <c:pt idx="14">
                    <c:v>CCA</c:v>
                  </c:pt>
                </c:lvl>
              </c:multiLvlStrCache>
            </c:multiLvlStrRef>
          </c:cat>
          <c:val>
            <c:numRef>
              <c:f>'2.2'!$T$4:$T$24</c:f>
              <c:numCache>
                <c:formatCode>0.00</c:formatCode>
                <c:ptCount val="21"/>
                <c:pt idx="0">
                  <c:v>0</c:v>
                </c:pt>
                <c:pt idx="1">
                  <c:v>0</c:v>
                </c:pt>
                <c:pt idx="2">
                  <c:v>5</c:v>
                </c:pt>
                <c:pt idx="3">
                  <c:v>4.8000000000000007</c:v>
                </c:pt>
                <c:pt idx="4">
                  <c:v>4.75</c:v>
                </c:pt>
                <c:pt idx="5">
                  <c:v>4.5</c:v>
                </c:pt>
                <c:pt idx="6">
                  <c:v>4.5</c:v>
                </c:pt>
                <c:pt idx="7">
                  <c:v>4.5</c:v>
                </c:pt>
                <c:pt idx="8">
                  <c:v>0</c:v>
                </c:pt>
                <c:pt idx="9">
                  <c:v>2.5</c:v>
                </c:pt>
                <c:pt idx="10">
                  <c:v>0</c:v>
                </c:pt>
                <c:pt idx="11">
                  <c:v>0</c:v>
                </c:pt>
                <c:pt idx="12">
                  <c:v>0</c:v>
                </c:pt>
                <c:pt idx="13">
                  <c:v>0</c:v>
                </c:pt>
                <c:pt idx="14">
                  <c:v>0</c:v>
                </c:pt>
                <c:pt idx="15">
                  <c:v>0</c:v>
                </c:pt>
                <c:pt idx="16">
                  <c:v>0</c:v>
                </c:pt>
                <c:pt idx="17">
                  <c:v>0</c:v>
                </c:pt>
                <c:pt idx="18">
                  <c:v>2.5</c:v>
                </c:pt>
                <c:pt idx="19">
                  <c:v>0</c:v>
                </c:pt>
                <c:pt idx="20">
                  <c:v>0</c:v>
                </c:pt>
              </c:numCache>
            </c:numRef>
          </c:val>
          <c:extLst>
            <c:ext xmlns:c16="http://schemas.microsoft.com/office/drawing/2014/chart" uri="{C3380CC4-5D6E-409C-BE32-E72D297353CC}">
              <c16:uniqueId val="{00000002-EBAB-406D-A671-195A01C250FD}"/>
            </c:ext>
          </c:extLst>
        </c:ser>
        <c:dLbls>
          <c:showLegendKey val="0"/>
          <c:showVal val="0"/>
          <c:showCatName val="0"/>
          <c:showSerName val="0"/>
          <c:showPercent val="0"/>
          <c:showBubbleSize val="0"/>
        </c:dLbls>
        <c:gapWidth val="50"/>
        <c:overlap val="100"/>
        <c:axId val="105716959"/>
        <c:axId val="105709471"/>
      </c:barChart>
      <c:lineChart>
        <c:grouping val="standard"/>
        <c:varyColors val="0"/>
        <c:ser>
          <c:idx val="1"/>
          <c:order val="1"/>
          <c:tx>
            <c:v>Changes in inflation (rhs)</c:v>
          </c:tx>
          <c:spPr>
            <a:ln w="28575" cap="rnd">
              <a:noFill/>
              <a:round/>
            </a:ln>
            <a:effectLst/>
          </c:spPr>
          <c:marker>
            <c:symbol val="circle"/>
            <c:size val="7"/>
            <c:spPr>
              <a:solidFill>
                <a:srgbClr val="00B0F0"/>
              </a:solidFill>
              <a:ln w="9525">
                <a:noFill/>
              </a:ln>
              <a:effectLst/>
            </c:spPr>
          </c:marker>
          <c:cat>
            <c:multiLvlStrRef>
              <c:f>'2.2'!$M$4:$N$24</c:f>
              <c:multiLvlStrCache>
                <c:ptCount val="21"/>
                <c:lvl>
                  <c:pt idx="0">
                    <c:v>PAK</c:v>
                  </c:pt>
                  <c:pt idx="1">
                    <c:v>EGY</c:v>
                  </c:pt>
                  <c:pt idx="2">
                    <c:v>OMN</c:v>
                  </c:pt>
                  <c:pt idx="3">
                    <c:v>UAE</c:v>
                  </c:pt>
                  <c:pt idx="4">
                    <c:v>BHR</c:v>
                  </c:pt>
                  <c:pt idx="5">
                    <c:v>QAT</c:v>
                  </c:pt>
                  <c:pt idx="6">
                    <c:v>JOR</c:v>
                  </c:pt>
                  <c:pt idx="7">
                    <c:v>SAU</c:v>
                  </c:pt>
                  <c:pt idx="8">
                    <c:v>MRT</c:v>
                  </c:pt>
                  <c:pt idx="9">
                    <c:v>KWT</c:v>
                  </c:pt>
                  <c:pt idx="10">
                    <c:v>TUN</c:v>
                  </c:pt>
                  <c:pt idx="11">
                    <c:v>MAR</c:v>
                  </c:pt>
                  <c:pt idx="12">
                    <c:v>ALG</c:v>
                  </c:pt>
                  <c:pt idx="13">
                    <c:v>IRQ</c:v>
                  </c:pt>
                  <c:pt idx="14">
                    <c:v>KGZ</c:v>
                  </c:pt>
                  <c:pt idx="15">
                    <c:v>KAZ</c:v>
                  </c:pt>
                  <c:pt idx="16">
                    <c:v>ARM</c:v>
                  </c:pt>
                  <c:pt idx="17">
                    <c:v>GEO</c:v>
                  </c:pt>
                  <c:pt idx="18">
                    <c:v>AZE</c:v>
                  </c:pt>
                  <c:pt idx="19">
                    <c:v>TJK</c:v>
                  </c:pt>
                  <c:pt idx="20">
                    <c:v>UZB</c:v>
                  </c:pt>
                </c:lvl>
                <c:lvl>
                  <c:pt idx="0">
                    <c:v>MENA and PAK</c:v>
                  </c:pt>
                  <c:pt idx="14">
                    <c:v>CCA</c:v>
                  </c:pt>
                </c:lvl>
              </c:multiLvlStrCache>
            </c:multiLvlStrRef>
          </c:cat>
          <c:val>
            <c:numRef>
              <c:f>'2.2'!$Q$4:$Q$24</c:f>
              <c:numCache>
                <c:formatCode>0.00</c:formatCode>
                <c:ptCount val="21"/>
                <c:pt idx="0">
                  <c:v>25.896036094799861</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13.889478566588846</c:v>
                </c:pt>
                <c:pt idx="16">
                  <c:v>3.4602773324797376</c:v>
                </c:pt>
                <c:pt idx="17">
                  <c:v>5.318155810180488</c:v>
                </c:pt>
                <c:pt idx="18">
                  <c:v>#N/A</c:v>
                </c:pt>
                <c:pt idx="19">
                  <c:v>#N/A</c:v>
                </c:pt>
                <c:pt idx="20">
                  <c:v>0.34766380366759542</c:v>
                </c:pt>
              </c:numCache>
            </c:numRef>
          </c:val>
          <c:smooth val="0"/>
          <c:extLst>
            <c:ext xmlns:c16="http://schemas.microsoft.com/office/drawing/2014/chart" uri="{C3380CC4-5D6E-409C-BE32-E72D297353CC}">
              <c16:uniqueId val="{00000003-EBAB-406D-A671-195A01C250FD}"/>
            </c:ext>
          </c:extLst>
        </c:ser>
        <c:ser>
          <c:idx val="3"/>
          <c:order val="3"/>
          <c:tx>
            <c:strRef>
              <c:f>'2.2'!$S$2</c:f>
              <c:strCache>
                <c:ptCount val="1"/>
                <c:pt idx="0">
                  <c:v>Managed peg</c:v>
                </c:pt>
              </c:strCache>
            </c:strRef>
          </c:tx>
          <c:spPr>
            <a:ln w="28575" cap="rnd">
              <a:noFill/>
              <a:round/>
            </a:ln>
            <a:effectLst/>
          </c:spPr>
          <c:marker>
            <c:symbol val="circle"/>
            <c:size val="7"/>
            <c:spPr>
              <a:solidFill>
                <a:srgbClr val="00B0F0"/>
              </a:solidFill>
              <a:ln w="9525">
                <a:noFill/>
              </a:ln>
              <a:effectLst/>
            </c:spPr>
          </c:marker>
          <c:cat>
            <c:multiLvlStrRef>
              <c:f>'2.2'!$M$4:$N$24</c:f>
              <c:multiLvlStrCache>
                <c:ptCount val="21"/>
                <c:lvl>
                  <c:pt idx="0">
                    <c:v>PAK</c:v>
                  </c:pt>
                  <c:pt idx="1">
                    <c:v>EGY</c:v>
                  </c:pt>
                  <c:pt idx="2">
                    <c:v>OMN</c:v>
                  </c:pt>
                  <c:pt idx="3">
                    <c:v>UAE</c:v>
                  </c:pt>
                  <c:pt idx="4">
                    <c:v>BHR</c:v>
                  </c:pt>
                  <c:pt idx="5">
                    <c:v>QAT</c:v>
                  </c:pt>
                  <c:pt idx="6">
                    <c:v>JOR</c:v>
                  </c:pt>
                  <c:pt idx="7">
                    <c:v>SAU</c:v>
                  </c:pt>
                  <c:pt idx="8">
                    <c:v>MRT</c:v>
                  </c:pt>
                  <c:pt idx="9">
                    <c:v>KWT</c:v>
                  </c:pt>
                  <c:pt idx="10">
                    <c:v>TUN</c:v>
                  </c:pt>
                  <c:pt idx="11">
                    <c:v>MAR</c:v>
                  </c:pt>
                  <c:pt idx="12">
                    <c:v>ALG</c:v>
                  </c:pt>
                  <c:pt idx="13">
                    <c:v>IRQ</c:v>
                  </c:pt>
                  <c:pt idx="14">
                    <c:v>KGZ</c:v>
                  </c:pt>
                  <c:pt idx="15">
                    <c:v>KAZ</c:v>
                  </c:pt>
                  <c:pt idx="16">
                    <c:v>ARM</c:v>
                  </c:pt>
                  <c:pt idx="17">
                    <c:v>GEO</c:v>
                  </c:pt>
                  <c:pt idx="18">
                    <c:v>AZE</c:v>
                  </c:pt>
                  <c:pt idx="19">
                    <c:v>TJK</c:v>
                  </c:pt>
                  <c:pt idx="20">
                    <c:v>UZB</c:v>
                  </c:pt>
                </c:lvl>
                <c:lvl>
                  <c:pt idx="0">
                    <c:v>MENA and PAK</c:v>
                  </c:pt>
                  <c:pt idx="14">
                    <c:v>CCA</c:v>
                  </c:pt>
                </c:lvl>
              </c:multiLvlStrCache>
            </c:multiLvlStrRef>
          </c:cat>
          <c:val>
            <c:numRef>
              <c:f>'2.2'!$S$4:$S$24</c:f>
              <c:numCache>
                <c:formatCode>0.00</c:formatCode>
                <c:ptCount val="21"/>
                <c:pt idx="0">
                  <c:v>#N/A</c:v>
                </c:pt>
                <c:pt idx="1">
                  <c:v>27.643939393939391</c:v>
                </c:pt>
                <c:pt idx="2">
                  <c:v>#N/A</c:v>
                </c:pt>
                <c:pt idx="3">
                  <c:v>#N/A</c:v>
                </c:pt>
                <c:pt idx="4">
                  <c:v>#N/A</c:v>
                </c:pt>
                <c:pt idx="5">
                  <c:v>#N/A</c:v>
                </c:pt>
                <c:pt idx="6">
                  <c:v>#N/A</c:v>
                </c:pt>
                <c:pt idx="7">
                  <c:v>#N/A</c:v>
                </c:pt>
                <c:pt idx="8">
                  <c:v>6.7819549224396614</c:v>
                </c:pt>
                <c:pt idx="9">
                  <c:v>#N/A</c:v>
                </c:pt>
                <c:pt idx="10">
                  <c:v>5.4563957370656189</c:v>
                </c:pt>
                <c:pt idx="11">
                  <c:v>10.084825636192276</c:v>
                </c:pt>
                <c:pt idx="12">
                  <c:v>5.8997983953741118</c:v>
                </c:pt>
                <c:pt idx="13">
                  <c:v>#N/A</c:v>
                </c:pt>
                <c:pt idx="14">
                  <c:v>6.0756542551990318</c:v>
                </c:pt>
                <c:pt idx="15">
                  <c:v>#N/A</c:v>
                </c:pt>
                <c:pt idx="16">
                  <c:v>#N/A</c:v>
                </c:pt>
                <c:pt idx="17">
                  <c:v>#N/A</c:v>
                </c:pt>
                <c:pt idx="18">
                  <c:v>#N/A</c:v>
                </c:pt>
                <c:pt idx="19">
                  <c:v>-5.3952046555687518</c:v>
                </c:pt>
                <c:pt idx="20">
                  <c:v>#N/A</c:v>
                </c:pt>
              </c:numCache>
            </c:numRef>
          </c:val>
          <c:smooth val="0"/>
          <c:extLst>
            <c:ext xmlns:c16="http://schemas.microsoft.com/office/drawing/2014/chart" uri="{C3380CC4-5D6E-409C-BE32-E72D297353CC}">
              <c16:uniqueId val="{00000004-EBAB-406D-A671-195A01C250FD}"/>
            </c:ext>
          </c:extLst>
        </c:ser>
        <c:ser>
          <c:idx val="5"/>
          <c:order val="5"/>
          <c:tx>
            <c:strRef>
              <c:f>'2.2'!$U$2</c:f>
              <c:strCache>
                <c:ptCount val="1"/>
                <c:pt idx="0">
                  <c:v>Pegged</c:v>
                </c:pt>
              </c:strCache>
            </c:strRef>
          </c:tx>
          <c:spPr>
            <a:ln w="28575" cap="rnd">
              <a:noFill/>
              <a:round/>
            </a:ln>
            <a:effectLst/>
          </c:spPr>
          <c:marker>
            <c:symbol val="circle"/>
            <c:size val="7"/>
            <c:spPr>
              <a:solidFill>
                <a:srgbClr val="00B0F0"/>
              </a:solidFill>
              <a:ln w="9525">
                <a:noFill/>
              </a:ln>
              <a:effectLst/>
            </c:spPr>
          </c:marker>
          <c:cat>
            <c:multiLvlStrRef>
              <c:f>'2.2'!$M$4:$N$24</c:f>
              <c:multiLvlStrCache>
                <c:ptCount val="21"/>
                <c:lvl>
                  <c:pt idx="0">
                    <c:v>PAK</c:v>
                  </c:pt>
                  <c:pt idx="1">
                    <c:v>EGY</c:v>
                  </c:pt>
                  <c:pt idx="2">
                    <c:v>OMN</c:v>
                  </c:pt>
                  <c:pt idx="3">
                    <c:v>UAE</c:v>
                  </c:pt>
                  <c:pt idx="4">
                    <c:v>BHR</c:v>
                  </c:pt>
                  <c:pt idx="5">
                    <c:v>QAT</c:v>
                  </c:pt>
                  <c:pt idx="6">
                    <c:v>JOR</c:v>
                  </c:pt>
                  <c:pt idx="7">
                    <c:v>SAU</c:v>
                  </c:pt>
                  <c:pt idx="8">
                    <c:v>MRT</c:v>
                  </c:pt>
                  <c:pt idx="9">
                    <c:v>KWT</c:v>
                  </c:pt>
                  <c:pt idx="10">
                    <c:v>TUN</c:v>
                  </c:pt>
                  <c:pt idx="11">
                    <c:v>MAR</c:v>
                  </c:pt>
                  <c:pt idx="12">
                    <c:v>ALG</c:v>
                  </c:pt>
                  <c:pt idx="13">
                    <c:v>IRQ</c:v>
                  </c:pt>
                  <c:pt idx="14">
                    <c:v>KGZ</c:v>
                  </c:pt>
                  <c:pt idx="15">
                    <c:v>KAZ</c:v>
                  </c:pt>
                  <c:pt idx="16">
                    <c:v>ARM</c:v>
                  </c:pt>
                  <c:pt idx="17">
                    <c:v>GEO</c:v>
                  </c:pt>
                  <c:pt idx="18">
                    <c:v>AZE</c:v>
                  </c:pt>
                  <c:pt idx="19">
                    <c:v>TJK</c:v>
                  </c:pt>
                  <c:pt idx="20">
                    <c:v>UZB</c:v>
                  </c:pt>
                </c:lvl>
                <c:lvl>
                  <c:pt idx="0">
                    <c:v>MENA and PAK</c:v>
                  </c:pt>
                  <c:pt idx="14">
                    <c:v>CCA</c:v>
                  </c:pt>
                </c:lvl>
              </c:multiLvlStrCache>
            </c:multiLvlStrRef>
          </c:cat>
          <c:val>
            <c:numRef>
              <c:f>'2.2'!$U$4:$U$24</c:f>
              <c:numCache>
                <c:formatCode>0.00</c:formatCode>
                <c:ptCount val="21"/>
                <c:pt idx="0">
                  <c:v>#N/A</c:v>
                </c:pt>
                <c:pt idx="1">
                  <c:v>#N/A</c:v>
                </c:pt>
                <c:pt idx="2">
                  <c:v>3.5377458879328536</c:v>
                </c:pt>
                <c:pt idx="3">
                  <c:v>6.628841693651359</c:v>
                </c:pt>
                <c:pt idx="4">
                  <c:v>3.6201142598563494</c:v>
                </c:pt>
                <c:pt idx="5">
                  <c:v>5.7016571622138077</c:v>
                </c:pt>
                <c:pt idx="6">
                  <c:v>4.5986804095811076</c:v>
                </c:pt>
                <c:pt idx="7">
                  <c:v>-2.7673445710798865</c:v>
                </c:pt>
                <c:pt idx="8">
                  <c:v>#N/A</c:v>
                </c:pt>
                <c:pt idx="9">
                  <c:v>0.27437794968525742</c:v>
                </c:pt>
                <c:pt idx="10">
                  <c:v>#N/A</c:v>
                </c:pt>
                <c:pt idx="11">
                  <c:v>#N/A</c:v>
                </c:pt>
                <c:pt idx="12">
                  <c:v>#N/A</c:v>
                </c:pt>
                <c:pt idx="13">
                  <c:v>3.2033855553375883</c:v>
                </c:pt>
                <c:pt idx="14">
                  <c:v>#N/A</c:v>
                </c:pt>
                <c:pt idx="15">
                  <c:v>#N/A</c:v>
                </c:pt>
                <c:pt idx="16">
                  <c:v>#N/A</c:v>
                </c:pt>
                <c:pt idx="17">
                  <c:v>#N/A</c:v>
                </c:pt>
                <c:pt idx="18">
                  <c:v>10.773205557929648</c:v>
                </c:pt>
                <c:pt idx="19">
                  <c:v>#N/A</c:v>
                </c:pt>
                <c:pt idx="20">
                  <c:v>#N/A</c:v>
                </c:pt>
              </c:numCache>
            </c:numRef>
          </c:val>
          <c:smooth val="0"/>
          <c:extLst>
            <c:ext xmlns:c16="http://schemas.microsoft.com/office/drawing/2014/chart" uri="{C3380CC4-5D6E-409C-BE32-E72D297353CC}">
              <c16:uniqueId val="{00000005-EBAB-406D-A671-195A01C250FD}"/>
            </c:ext>
          </c:extLst>
        </c:ser>
        <c:dLbls>
          <c:showLegendKey val="0"/>
          <c:showVal val="0"/>
          <c:showCatName val="0"/>
          <c:showSerName val="0"/>
          <c:showPercent val="0"/>
          <c:showBubbleSize val="0"/>
        </c:dLbls>
        <c:marker val="1"/>
        <c:smooth val="0"/>
        <c:axId val="105739007"/>
        <c:axId val="105720287"/>
      </c:lineChart>
      <c:catAx>
        <c:axId val="1057169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105709471"/>
        <c:crosses val="autoZero"/>
        <c:auto val="1"/>
        <c:lblAlgn val="ctr"/>
        <c:lblOffset val="100"/>
        <c:noMultiLvlLbl val="0"/>
      </c:catAx>
      <c:valAx>
        <c:axId val="10570947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105716959"/>
        <c:crosses val="autoZero"/>
        <c:crossBetween val="between"/>
      </c:valAx>
      <c:valAx>
        <c:axId val="105720287"/>
        <c:scaling>
          <c:orientation val="minMax"/>
        </c:scaling>
        <c:delete val="0"/>
        <c:axPos val="r"/>
        <c:numFmt formatCode="0;\–0;0;@\ " sourceLinked="0"/>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105739007"/>
        <c:crosses val="max"/>
        <c:crossBetween val="between"/>
      </c:valAx>
      <c:catAx>
        <c:axId val="105739007"/>
        <c:scaling>
          <c:orientation val="minMax"/>
        </c:scaling>
        <c:delete val="1"/>
        <c:axPos val="b"/>
        <c:numFmt formatCode="General" sourceLinked="1"/>
        <c:majorTickMark val="out"/>
        <c:minorTickMark val="none"/>
        <c:tickLblPos val="nextTo"/>
        <c:crossAx val="105720287"/>
        <c:crosses val="autoZero"/>
        <c:auto val="1"/>
        <c:lblAlgn val="ctr"/>
        <c:lblOffset val="100"/>
        <c:noMultiLvlLbl val="0"/>
      </c:catAx>
      <c:spPr>
        <a:noFill/>
        <a:ln>
          <a:noFill/>
        </a:ln>
        <a:effectLst/>
      </c:spPr>
    </c:plotArea>
    <c:legend>
      <c:legendPos val="b"/>
      <c:legendEntry>
        <c:idx val="4"/>
        <c:delete val="1"/>
      </c:legendEntry>
      <c:legendEntry>
        <c:idx val="5"/>
        <c:delete val="1"/>
      </c:legendEntry>
      <c:layout>
        <c:manualLayout>
          <c:xMode val="edge"/>
          <c:yMode val="edge"/>
          <c:x val="0.25643769461878813"/>
          <c:y val="2.9232492098499051E-2"/>
          <c:w val="0.6"/>
          <c:h val="0.21744128520469205"/>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39993438320206E-2"/>
          <c:y val="0.1374242672790901"/>
          <c:w val="0.89408976987328181"/>
          <c:h val="0.69106952860799875"/>
        </c:manualLayout>
      </c:layout>
      <c:barChart>
        <c:barDir val="col"/>
        <c:grouping val="clustered"/>
        <c:varyColors val="0"/>
        <c:ser>
          <c:idx val="1"/>
          <c:order val="0"/>
          <c:tx>
            <c:strRef>
              <c:f>'2.3'!$M$3</c:f>
              <c:strCache>
                <c:ptCount val="1"/>
                <c:pt idx="0">
                  <c:v>CB net claims on CG + PNFCs as share of monetary base</c:v>
                </c:pt>
              </c:strCache>
            </c:strRef>
          </c:tx>
          <c:spPr>
            <a:solidFill>
              <a:srgbClr val="002060"/>
            </a:solidFill>
            <a:ln>
              <a:noFill/>
            </a:ln>
            <a:effectLst/>
          </c:spPr>
          <c:invertIfNegative val="0"/>
          <c:cat>
            <c:multiLvlStrRef>
              <c:f>'2.3'!$K$7:$L$10</c:f>
              <c:multiLvlStrCache>
                <c:ptCount val="4"/>
                <c:lvl>
                  <c:pt idx="0">
                    <c:v> </c:v>
                  </c:pt>
                  <c:pt idx="2">
                    <c:v> </c:v>
                  </c:pt>
                  <c:pt idx="3">
                    <c:v> </c:v>
                  </c:pt>
                </c:lvl>
                <c:lvl>
                  <c:pt idx="0">
                    <c:v>Countries assessed to have experienced fiscal dominance</c:v>
                  </c:pt>
                  <c:pt idx="2">
                    <c:v>Countries assessed to not have experienced fiscal dominance</c:v>
                  </c:pt>
                </c:lvl>
              </c:multiLvlStrCache>
            </c:multiLvlStrRef>
          </c:cat>
          <c:val>
            <c:numRef>
              <c:f>'2.3'!$N$7:$N$10</c:f>
              <c:numCache>
                <c:formatCode>General</c:formatCode>
                <c:ptCount val="4"/>
                <c:pt idx="0">
                  <c:v>33.518737785212075</c:v>
                </c:pt>
                <c:pt idx="2">
                  <c:v>-22.800860875348803</c:v>
                </c:pt>
              </c:numCache>
            </c:numRef>
          </c:val>
          <c:extLst>
            <c:ext xmlns:c16="http://schemas.microsoft.com/office/drawing/2014/chart" uri="{C3380CC4-5D6E-409C-BE32-E72D297353CC}">
              <c16:uniqueId val="{00000000-B58C-4A38-8BF1-45484EA57B05}"/>
            </c:ext>
          </c:extLst>
        </c:ser>
        <c:ser>
          <c:idx val="3"/>
          <c:order val="1"/>
          <c:tx>
            <c:strRef>
              <c:f>'2.3'!$O$3</c:f>
              <c:strCache>
                <c:ptCount val="1"/>
                <c:pt idx="0">
                  <c:v>CB claims on CG + PNFCs as share of broad money</c:v>
                </c:pt>
              </c:strCache>
            </c:strRef>
          </c:tx>
          <c:spPr>
            <a:solidFill>
              <a:srgbClr val="00B0F0"/>
            </a:solidFill>
            <a:ln w="25400">
              <a:noFill/>
            </a:ln>
            <a:effectLst/>
          </c:spPr>
          <c:invertIfNegative val="0"/>
          <c:cat>
            <c:multiLvlStrRef>
              <c:f>'2.3'!$K$7:$L$10</c:f>
              <c:multiLvlStrCache>
                <c:ptCount val="4"/>
                <c:lvl>
                  <c:pt idx="0">
                    <c:v> </c:v>
                  </c:pt>
                  <c:pt idx="2">
                    <c:v> </c:v>
                  </c:pt>
                  <c:pt idx="3">
                    <c:v> </c:v>
                  </c:pt>
                </c:lvl>
                <c:lvl>
                  <c:pt idx="0">
                    <c:v>Countries assessed to have experienced fiscal dominance</c:v>
                  </c:pt>
                  <c:pt idx="2">
                    <c:v>Countries assessed to not have experienced fiscal dominance</c:v>
                  </c:pt>
                </c:lvl>
              </c:multiLvlStrCache>
            </c:multiLvlStrRef>
          </c:cat>
          <c:val>
            <c:numRef>
              <c:f>'2.3'!$P$7:$P$10</c:f>
              <c:numCache>
                <c:formatCode>General</c:formatCode>
                <c:ptCount val="4"/>
                <c:pt idx="1">
                  <c:v>17.355772423807419</c:v>
                </c:pt>
                <c:pt idx="3">
                  <c:v>-10.981546286308333</c:v>
                </c:pt>
              </c:numCache>
            </c:numRef>
          </c:val>
          <c:extLst>
            <c:ext xmlns:c16="http://schemas.microsoft.com/office/drawing/2014/chart" uri="{C3380CC4-5D6E-409C-BE32-E72D297353CC}">
              <c16:uniqueId val="{00000001-B58C-4A38-8BF1-45484EA57B05}"/>
            </c:ext>
          </c:extLst>
        </c:ser>
        <c:dLbls>
          <c:showLegendKey val="0"/>
          <c:showVal val="0"/>
          <c:showCatName val="0"/>
          <c:showSerName val="0"/>
          <c:showPercent val="0"/>
          <c:showBubbleSize val="0"/>
        </c:dLbls>
        <c:gapWidth val="139"/>
        <c:overlap val="100"/>
        <c:axId val="1459568735"/>
        <c:axId val="1459569151"/>
      </c:barChart>
      <c:lineChart>
        <c:grouping val="standard"/>
        <c:varyColors val="0"/>
        <c:ser>
          <c:idx val="0"/>
          <c:order val="2"/>
          <c:tx>
            <c:strRef>
              <c:f>'2.3'!$M$5:$M$6</c:f>
              <c:strCache>
                <c:ptCount val="2"/>
                <c:pt idx="0">
                  <c:v>Net claims on CG + Claims on PNFCs, % of monetary base</c:v>
                </c:pt>
                <c:pt idx="1">
                  <c:v>2016–19</c:v>
                </c:pt>
              </c:strCache>
            </c:strRef>
          </c:tx>
          <c:spPr>
            <a:ln w="25400" cap="rnd">
              <a:noFill/>
              <a:round/>
            </a:ln>
            <a:effectLst/>
          </c:spPr>
          <c:marker>
            <c:symbol val="circle"/>
            <c:size val="7"/>
            <c:spPr>
              <a:solidFill>
                <a:schemeClr val="accent2"/>
              </a:solidFill>
              <a:ln w="9525">
                <a:noFill/>
              </a:ln>
              <a:effectLst/>
            </c:spPr>
          </c:marker>
          <c:cat>
            <c:multiLvlStrRef>
              <c:f>'2.3'!$K$7:$L$10</c:f>
              <c:multiLvlStrCache>
                <c:ptCount val="4"/>
                <c:lvl>
                  <c:pt idx="0">
                    <c:v> </c:v>
                  </c:pt>
                  <c:pt idx="2">
                    <c:v> </c:v>
                  </c:pt>
                  <c:pt idx="3">
                    <c:v> </c:v>
                  </c:pt>
                </c:lvl>
                <c:lvl>
                  <c:pt idx="0">
                    <c:v>Countries assessed to have experienced fiscal dominance</c:v>
                  </c:pt>
                  <c:pt idx="2">
                    <c:v>Countries assessed to not have experienced fiscal dominance</c:v>
                  </c:pt>
                </c:lvl>
              </c:multiLvlStrCache>
            </c:multiLvlStrRef>
          </c:cat>
          <c:val>
            <c:numRef>
              <c:f>'2.3'!$M$7:$M$10</c:f>
              <c:numCache>
                <c:formatCode>General</c:formatCode>
                <c:ptCount val="4"/>
                <c:pt idx="0">
                  <c:v>28.350698357001811</c:v>
                </c:pt>
                <c:pt idx="2">
                  <c:v>-20.072683595963131</c:v>
                </c:pt>
              </c:numCache>
            </c:numRef>
          </c:val>
          <c:smooth val="0"/>
          <c:extLst>
            <c:ext xmlns:c16="http://schemas.microsoft.com/office/drawing/2014/chart" uri="{C3380CC4-5D6E-409C-BE32-E72D297353CC}">
              <c16:uniqueId val="{00000002-B58C-4A38-8BF1-45484EA57B05}"/>
            </c:ext>
          </c:extLst>
        </c:ser>
        <c:ser>
          <c:idx val="2"/>
          <c:order val="3"/>
          <c:tx>
            <c:strRef>
              <c:f>'2.3'!$K$4</c:f>
              <c:strCache>
                <c:ptCount val="1"/>
                <c:pt idx="0">
                  <c:v>Average 2016–19 (pre-COVID-19 levels)</c:v>
                </c:pt>
              </c:strCache>
            </c:strRef>
          </c:tx>
          <c:spPr>
            <a:ln w="25400" cap="rnd">
              <a:noFill/>
              <a:round/>
            </a:ln>
            <a:effectLst/>
          </c:spPr>
          <c:marker>
            <c:symbol val="circle"/>
            <c:size val="7"/>
            <c:spPr>
              <a:solidFill>
                <a:schemeClr val="accent2"/>
              </a:solidFill>
              <a:ln w="9525">
                <a:noFill/>
              </a:ln>
              <a:effectLst/>
            </c:spPr>
          </c:marker>
          <c:cat>
            <c:multiLvlStrRef>
              <c:f>'2.3'!$K$7:$L$10</c:f>
              <c:multiLvlStrCache>
                <c:ptCount val="4"/>
                <c:lvl>
                  <c:pt idx="0">
                    <c:v> </c:v>
                  </c:pt>
                  <c:pt idx="2">
                    <c:v> </c:v>
                  </c:pt>
                  <c:pt idx="3">
                    <c:v> </c:v>
                  </c:pt>
                </c:lvl>
                <c:lvl>
                  <c:pt idx="0">
                    <c:v>Countries assessed to have experienced fiscal dominance</c:v>
                  </c:pt>
                  <c:pt idx="2">
                    <c:v>Countries assessed to not have experienced fiscal dominance</c:v>
                  </c:pt>
                </c:lvl>
              </c:multiLvlStrCache>
            </c:multiLvlStrRef>
          </c:cat>
          <c:val>
            <c:numRef>
              <c:f>'2.3'!$O$7:$O$10</c:f>
              <c:numCache>
                <c:formatCode>General</c:formatCode>
                <c:ptCount val="4"/>
                <c:pt idx="1">
                  <c:v>13.519551253859202</c:v>
                </c:pt>
                <c:pt idx="3">
                  <c:v>-9.5124208659077496</c:v>
                </c:pt>
              </c:numCache>
            </c:numRef>
          </c:val>
          <c:smooth val="0"/>
          <c:extLst>
            <c:ext xmlns:c16="http://schemas.microsoft.com/office/drawing/2014/chart" uri="{C3380CC4-5D6E-409C-BE32-E72D297353CC}">
              <c16:uniqueId val="{00000003-B58C-4A38-8BF1-45484EA57B05}"/>
            </c:ext>
          </c:extLst>
        </c:ser>
        <c:dLbls>
          <c:showLegendKey val="0"/>
          <c:showVal val="0"/>
          <c:showCatName val="0"/>
          <c:showSerName val="0"/>
          <c:showPercent val="0"/>
          <c:showBubbleSize val="0"/>
        </c:dLbls>
        <c:marker val="1"/>
        <c:smooth val="0"/>
        <c:axId val="1459568735"/>
        <c:axId val="1459569151"/>
      </c:lineChart>
      <c:catAx>
        <c:axId val="145956873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459569151"/>
        <c:crosses val="autoZero"/>
        <c:auto val="1"/>
        <c:lblAlgn val="ctr"/>
        <c:lblOffset val="100"/>
        <c:noMultiLvlLbl val="0"/>
      </c:catAx>
      <c:valAx>
        <c:axId val="145956915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459568735"/>
        <c:crosses val="autoZero"/>
        <c:crossBetween val="between"/>
      </c:valAx>
      <c:spPr>
        <a:noFill/>
        <a:ln>
          <a:noFill/>
        </a:ln>
        <a:effectLst/>
      </c:spPr>
    </c:plotArea>
    <c:legend>
      <c:legendPos val="b"/>
      <c:legendEntry>
        <c:idx val="2"/>
        <c:delete val="1"/>
      </c:legendEntry>
      <c:layout>
        <c:manualLayout>
          <c:xMode val="edge"/>
          <c:yMode val="edge"/>
          <c:x val="0.41138993233643961"/>
          <c:y val="1.1740304613822009E-2"/>
          <c:w val="0.58851826434539722"/>
          <c:h val="0.25906856579636406"/>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533514882585466E-2"/>
          <c:y val="0.2316568285286125"/>
          <c:w val="0.91558446865837606"/>
          <c:h val="0.63962651367719126"/>
        </c:manualLayout>
      </c:layout>
      <c:barChart>
        <c:barDir val="col"/>
        <c:grouping val="stacked"/>
        <c:varyColors val="0"/>
        <c:ser>
          <c:idx val="0"/>
          <c:order val="0"/>
          <c:tx>
            <c:strRef>
              <c:f>'2.4'!$M$1</c:f>
              <c:strCache>
                <c:ptCount val="1"/>
                <c:pt idx="0">
                  <c:v>Policy rate (end of 2020)</c:v>
                </c:pt>
              </c:strCache>
            </c:strRef>
          </c:tx>
          <c:spPr>
            <a:solidFill>
              <a:srgbClr val="002060"/>
            </a:solidFill>
            <a:ln>
              <a:noFill/>
            </a:ln>
            <a:effectLst/>
          </c:spPr>
          <c:invertIfNegative val="0"/>
          <c:cat>
            <c:strRef>
              <c:f>'2.4'!$L$2:$L$19</c:f>
              <c:strCache>
                <c:ptCount val="18"/>
                <c:pt idx="0">
                  <c:v>PAK</c:v>
                </c:pt>
                <c:pt idx="1">
                  <c:v>EGY</c:v>
                </c:pt>
                <c:pt idx="2">
                  <c:v>KAZ</c:v>
                </c:pt>
                <c:pt idx="3">
                  <c:v>UZB</c:v>
                </c:pt>
                <c:pt idx="4">
                  <c:v>KGZ</c:v>
                </c:pt>
                <c:pt idx="5">
                  <c:v>TJK</c:v>
                </c:pt>
                <c:pt idx="6">
                  <c:v>GEO</c:v>
                </c:pt>
                <c:pt idx="7">
                  <c:v>ARM</c:v>
                </c:pt>
                <c:pt idx="8">
                  <c:v>AZE</c:v>
                </c:pt>
                <c:pt idx="9">
                  <c:v>TUN</c:v>
                </c:pt>
                <c:pt idx="10">
                  <c:v>JOR</c:v>
                </c:pt>
                <c:pt idx="11">
                  <c:v>BHR</c:v>
                </c:pt>
                <c:pt idx="12">
                  <c:v>QAT</c:v>
                </c:pt>
                <c:pt idx="13">
                  <c:v>SAU</c:v>
                </c:pt>
                <c:pt idx="14">
                  <c:v>OMN</c:v>
                </c:pt>
                <c:pt idx="15">
                  <c:v>UAE</c:v>
                </c:pt>
                <c:pt idx="16">
                  <c:v>KWT</c:v>
                </c:pt>
                <c:pt idx="17">
                  <c:v>MAR</c:v>
                </c:pt>
              </c:strCache>
            </c:strRef>
          </c:cat>
          <c:val>
            <c:numRef>
              <c:f>'2.4'!$M$2:$M$19</c:f>
              <c:numCache>
                <c:formatCode>General</c:formatCode>
                <c:ptCount val="18"/>
                <c:pt idx="0">
                  <c:v>7</c:v>
                </c:pt>
                <c:pt idx="1">
                  <c:v>8.25</c:v>
                </c:pt>
                <c:pt idx="2">
                  <c:v>9</c:v>
                </c:pt>
                <c:pt idx="3">
                  <c:v>14</c:v>
                </c:pt>
                <c:pt idx="4">
                  <c:v>5</c:v>
                </c:pt>
                <c:pt idx="5">
                  <c:v>10.75</c:v>
                </c:pt>
                <c:pt idx="6">
                  <c:v>8</c:v>
                </c:pt>
                <c:pt idx="7">
                  <c:v>5.25</c:v>
                </c:pt>
                <c:pt idx="8">
                  <c:v>6.25</c:v>
                </c:pt>
                <c:pt idx="9">
                  <c:v>6.25</c:v>
                </c:pt>
                <c:pt idx="10">
                  <c:v>2.5</c:v>
                </c:pt>
                <c:pt idx="11">
                  <c:v>1</c:v>
                </c:pt>
                <c:pt idx="12">
                  <c:v>1</c:v>
                </c:pt>
                <c:pt idx="13">
                  <c:v>1</c:v>
                </c:pt>
                <c:pt idx="14">
                  <c:v>0.5</c:v>
                </c:pt>
                <c:pt idx="15">
                  <c:v>0.1</c:v>
                </c:pt>
                <c:pt idx="16">
                  <c:v>1.5</c:v>
                </c:pt>
                <c:pt idx="17">
                  <c:v>1.5</c:v>
                </c:pt>
              </c:numCache>
            </c:numRef>
          </c:val>
          <c:extLst>
            <c:ext xmlns:c16="http://schemas.microsoft.com/office/drawing/2014/chart" uri="{C3380CC4-5D6E-409C-BE32-E72D297353CC}">
              <c16:uniqueId val="{00000000-2DB3-41E7-BA38-AE6BC6A81161}"/>
            </c:ext>
          </c:extLst>
        </c:ser>
        <c:ser>
          <c:idx val="2"/>
          <c:order val="2"/>
          <c:tx>
            <c:strRef>
              <c:f>'2.4'!$N$1</c:f>
              <c:strCache>
                <c:ptCount val="1"/>
                <c:pt idx="0">
                  <c:v>Policy rate change (end of 2020 to most recent)</c:v>
                </c:pt>
              </c:strCache>
            </c:strRef>
          </c:tx>
          <c:spPr>
            <a:solidFill>
              <a:schemeClr val="bg1">
                <a:lumMod val="75000"/>
              </a:schemeClr>
            </a:solidFill>
            <a:ln w="25400">
              <a:noFill/>
            </a:ln>
            <a:effectLst/>
          </c:spPr>
          <c:invertIfNegative val="0"/>
          <c:cat>
            <c:strRef>
              <c:f>'2.4'!$L$2:$L$19</c:f>
              <c:strCache>
                <c:ptCount val="18"/>
                <c:pt idx="0">
                  <c:v>PAK</c:v>
                </c:pt>
                <c:pt idx="1">
                  <c:v>EGY</c:v>
                </c:pt>
                <c:pt idx="2">
                  <c:v>KAZ</c:v>
                </c:pt>
                <c:pt idx="3">
                  <c:v>UZB</c:v>
                </c:pt>
                <c:pt idx="4">
                  <c:v>KGZ</c:v>
                </c:pt>
                <c:pt idx="5">
                  <c:v>TJK</c:v>
                </c:pt>
                <c:pt idx="6">
                  <c:v>GEO</c:v>
                </c:pt>
                <c:pt idx="7">
                  <c:v>ARM</c:v>
                </c:pt>
                <c:pt idx="8">
                  <c:v>AZE</c:v>
                </c:pt>
                <c:pt idx="9">
                  <c:v>TUN</c:v>
                </c:pt>
                <c:pt idx="10">
                  <c:v>JOR</c:v>
                </c:pt>
                <c:pt idx="11">
                  <c:v>BHR</c:v>
                </c:pt>
                <c:pt idx="12">
                  <c:v>QAT</c:v>
                </c:pt>
                <c:pt idx="13">
                  <c:v>SAU</c:v>
                </c:pt>
                <c:pt idx="14">
                  <c:v>OMN</c:v>
                </c:pt>
                <c:pt idx="15">
                  <c:v>UAE</c:v>
                </c:pt>
                <c:pt idx="16">
                  <c:v>KWT</c:v>
                </c:pt>
                <c:pt idx="17">
                  <c:v>MAR</c:v>
                </c:pt>
              </c:strCache>
            </c:strRef>
          </c:cat>
          <c:val>
            <c:numRef>
              <c:f>'2.4'!$N$2:$N$19</c:f>
              <c:numCache>
                <c:formatCode>General</c:formatCode>
                <c:ptCount val="18"/>
                <c:pt idx="0">
                  <c:v>13</c:v>
                </c:pt>
                <c:pt idx="1">
                  <c:v>10</c:v>
                </c:pt>
                <c:pt idx="2">
                  <c:v>7.75</c:v>
                </c:pt>
                <c:pt idx="3">
                  <c:v>0</c:v>
                </c:pt>
                <c:pt idx="4">
                  <c:v>8</c:v>
                </c:pt>
                <c:pt idx="5">
                  <c:v>0.25</c:v>
                </c:pt>
                <c:pt idx="6">
                  <c:v>3</c:v>
                </c:pt>
                <c:pt idx="7">
                  <c:v>5.5</c:v>
                </c:pt>
                <c:pt idx="8">
                  <c:v>2.5</c:v>
                </c:pt>
                <c:pt idx="9">
                  <c:v>1.75</c:v>
                </c:pt>
                <c:pt idx="10">
                  <c:v>4.5</c:v>
                </c:pt>
                <c:pt idx="11">
                  <c:v>4.75</c:v>
                </c:pt>
                <c:pt idx="12">
                  <c:v>4.5</c:v>
                </c:pt>
                <c:pt idx="13">
                  <c:v>4.5</c:v>
                </c:pt>
                <c:pt idx="14">
                  <c:v>5</c:v>
                </c:pt>
                <c:pt idx="15">
                  <c:v>4.8000000000000007</c:v>
                </c:pt>
                <c:pt idx="16">
                  <c:v>2.5</c:v>
                </c:pt>
                <c:pt idx="17">
                  <c:v>1.5</c:v>
                </c:pt>
              </c:numCache>
            </c:numRef>
          </c:val>
          <c:extLst>
            <c:ext xmlns:c16="http://schemas.microsoft.com/office/drawing/2014/chart" uri="{C3380CC4-5D6E-409C-BE32-E72D297353CC}">
              <c16:uniqueId val="{00000001-2DB3-41E7-BA38-AE6BC6A81161}"/>
            </c:ext>
          </c:extLst>
        </c:ser>
        <c:dLbls>
          <c:showLegendKey val="0"/>
          <c:showVal val="0"/>
          <c:showCatName val="0"/>
          <c:showSerName val="0"/>
          <c:showPercent val="0"/>
          <c:showBubbleSize val="0"/>
        </c:dLbls>
        <c:gapWidth val="50"/>
        <c:overlap val="100"/>
        <c:axId val="2035745872"/>
        <c:axId val="2035746704"/>
      </c:barChart>
      <c:scatterChart>
        <c:scatterStyle val="lineMarker"/>
        <c:varyColors val="0"/>
        <c:ser>
          <c:idx val="1"/>
          <c:order val="1"/>
          <c:tx>
            <c:strRef>
              <c:f>'2.4'!$O$1</c:f>
              <c:strCache>
                <c:ptCount val="1"/>
                <c:pt idx="0">
                  <c:v>Terminal rate (model)</c:v>
                </c:pt>
              </c:strCache>
            </c:strRef>
          </c:tx>
          <c:spPr>
            <a:ln w="25400" cap="rnd">
              <a:noFill/>
              <a:round/>
            </a:ln>
            <a:effectLst/>
          </c:spPr>
          <c:marker>
            <c:symbol val="circle"/>
            <c:size val="5"/>
            <c:spPr>
              <a:solidFill>
                <a:srgbClr val="FF0000"/>
              </a:solidFill>
              <a:ln w="9525">
                <a:noFill/>
              </a:ln>
              <a:effectLst/>
            </c:spPr>
          </c:marker>
          <c:xVal>
            <c:strRef>
              <c:f>'2.4'!$L$2:$L$21</c:f>
              <c:strCache>
                <c:ptCount val="18"/>
                <c:pt idx="0">
                  <c:v>PAK</c:v>
                </c:pt>
                <c:pt idx="1">
                  <c:v>EGY</c:v>
                </c:pt>
                <c:pt idx="2">
                  <c:v>KAZ</c:v>
                </c:pt>
                <c:pt idx="3">
                  <c:v>UZB</c:v>
                </c:pt>
                <c:pt idx="4">
                  <c:v>KGZ</c:v>
                </c:pt>
                <c:pt idx="5">
                  <c:v>TJK</c:v>
                </c:pt>
                <c:pt idx="6">
                  <c:v>GEO</c:v>
                </c:pt>
                <c:pt idx="7">
                  <c:v>ARM</c:v>
                </c:pt>
                <c:pt idx="8">
                  <c:v>AZE</c:v>
                </c:pt>
                <c:pt idx="9">
                  <c:v>TUN</c:v>
                </c:pt>
                <c:pt idx="10">
                  <c:v>JOR</c:v>
                </c:pt>
                <c:pt idx="11">
                  <c:v>BHR</c:v>
                </c:pt>
                <c:pt idx="12">
                  <c:v>QAT</c:v>
                </c:pt>
                <c:pt idx="13">
                  <c:v>SAU</c:v>
                </c:pt>
                <c:pt idx="14">
                  <c:v>OMN</c:v>
                </c:pt>
                <c:pt idx="15">
                  <c:v>UAE</c:v>
                </c:pt>
                <c:pt idx="16">
                  <c:v>KWT</c:v>
                </c:pt>
                <c:pt idx="17">
                  <c:v>MAR</c:v>
                </c:pt>
              </c:strCache>
            </c:strRef>
          </c:xVal>
          <c:yVal>
            <c:numRef>
              <c:f>'2.4'!$O$2:$O$21</c:f>
              <c:numCache>
                <c:formatCode>General</c:formatCode>
                <c:ptCount val="20"/>
                <c:pt idx="0">
                  <c:v>9.8817797918290502</c:v>
                </c:pt>
                <c:pt idx="1">
                  <c:v>11.058717930252712</c:v>
                </c:pt>
                <c:pt idx="2">
                  <c:v>11.131131820689873</c:v>
                </c:pt>
                <c:pt idx="3">
                  <c:v>9.4729860010699145</c:v>
                </c:pt>
                <c:pt idx="4">
                  <c:v>6.5430144299560249</c:v>
                </c:pt>
                <c:pt idx="5">
                  <c:v>12.78135511751193</c:v>
                </c:pt>
                <c:pt idx="6">
                  <c:v>8.6008623152018497</c:v>
                </c:pt>
                <c:pt idx="7">
                  <c:v>7.9204405720102464</c:v>
                </c:pt>
                <c:pt idx="8">
                  <c:v>6.2622323454902444</c:v>
                </c:pt>
                <c:pt idx="9">
                  <c:v>6.9794518504336098</c:v>
                </c:pt>
                <c:pt idx="10">
                  <c:v>3.7399925698810632</c:v>
                </c:pt>
                <c:pt idx="11">
                  <c:v>3.5837404238151125</c:v>
                </c:pt>
                <c:pt idx="12">
                  <c:v>3.8127746762508137</c:v>
                </c:pt>
                <c:pt idx="13">
                  <c:v>3.6194559118615834</c:v>
                </c:pt>
                <c:pt idx="14">
                  <c:v>2.2978816197777072</c:v>
                </c:pt>
                <c:pt idx="15">
                  <c:v>2.2423821826143993</c:v>
                </c:pt>
                <c:pt idx="16">
                  <c:v>2.3275824675784551</c:v>
                </c:pt>
                <c:pt idx="17">
                  <c:v>1.8327906256794364</c:v>
                </c:pt>
              </c:numCache>
            </c:numRef>
          </c:yVal>
          <c:smooth val="0"/>
          <c:extLst>
            <c:ext xmlns:c16="http://schemas.microsoft.com/office/drawing/2014/chart" uri="{C3380CC4-5D6E-409C-BE32-E72D297353CC}">
              <c16:uniqueId val="{00000002-2DB3-41E7-BA38-AE6BC6A81161}"/>
            </c:ext>
          </c:extLst>
        </c:ser>
        <c:ser>
          <c:idx val="3"/>
          <c:order val="3"/>
          <c:tx>
            <c:strRef>
              <c:f>'2.4'!$Q$1</c:f>
              <c:strCache>
                <c:ptCount val="1"/>
                <c:pt idx="0">
                  <c:v>Natural policy rate (model)</c:v>
                </c:pt>
              </c:strCache>
            </c:strRef>
          </c:tx>
          <c:spPr>
            <a:ln w="25400" cap="rnd">
              <a:noFill/>
              <a:round/>
            </a:ln>
            <a:effectLst/>
          </c:spPr>
          <c:marker>
            <c:symbol val="circle"/>
            <c:size val="5"/>
            <c:spPr>
              <a:solidFill>
                <a:srgbClr val="8A0000"/>
              </a:solidFill>
              <a:ln w="9525">
                <a:noFill/>
              </a:ln>
              <a:effectLst/>
            </c:spPr>
          </c:marker>
          <c:errBars>
            <c:errDir val="y"/>
            <c:errBarType val="both"/>
            <c:errValType val="cust"/>
            <c:noEndCap val="0"/>
            <c:plus>
              <c:numRef>
                <c:f>'2.4'!$P$2:$P$19</c:f>
                <c:numCache>
                  <c:formatCode>General</c:formatCode>
                  <c:ptCount val="18"/>
                  <c:pt idx="0">
                    <c:v>4.8354356865854786</c:v>
                  </c:pt>
                  <c:pt idx="1">
                    <c:v>8.1322957555454032</c:v>
                  </c:pt>
                  <c:pt idx="2">
                    <c:v>6.35645588632193</c:v>
                  </c:pt>
                  <c:pt idx="3">
                    <c:v>8.8554910778954898</c:v>
                  </c:pt>
                  <c:pt idx="4">
                    <c:v>9.8131497052235765</c:v>
                  </c:pt>
                  <c:pt idx="5">
                    <c:v>7.3924596962121214</c:v>
                  </c:pt>
                  <c:pt idx="6">
                    <c:v>6.8076421062896024</c:v>
                  </c:pt>
                  <c:pt idx="7">
                    <c:v>6.8775510542576903</c:v>
                  </c:pt>
                  <c:pt idx="8">
                    <c:v>8.4542370133584033</c:v>
                  </c:pt>
                  <c:pt idx="9">
                    <c:v>2.589769668953481</c:v>
                  </c:pt>
                  <c:pt idx="10">
                    <c:v>4.1743671330884045</c:v>
                  </c:pt>
                  <c:pt idx="11">
                    <c:v>3.0004771061276618</c:v>
                  </c:pt>
                  <c:pt idx="12">
                    <c:v>6.0775755558677229</c:v>
                  </c:pt>
                  <c:pt idx="13">
                    <c:v>2.9052012191899941</c:v>
                  </c:pt>
                  <c:pt idx="14">
                    <c:v>3.5681458771839942</c:v>
                  </c:pt>
                  <c:pt idx="15">
                    <c:v>4.3547927233327668</c:v>
                  </c:pt>
                  <c:pt idx="16">
                    <c:v>2.8640354251745759</c:v>
                  </c:pt>
                  <c:pt idx="17">
                    <c:v>2.5761889025031142</c:v>
                  </c:pt>
                </c:numCache>
              </c:numRef>
            </c:plus>
            <c:minus>
              <c:numRef>
                <c:f>'2.4'!$P$2:$P$19</c:f>
                <c:numCache>
                  <c:formatCode>General</c:formatCode>
                  <c:ptCount val="18"/>
                  <c:pt idx="0">
                    <c:v>4.8354356865854786</c:v>
                  </c:pt>
                  <c:pt idx="1">
                    <c:v>8.1322957555454032</c:v>
                  </c:pt>
                  <c:pt idx="2">
                    <c:v>6.35645588632193</c:v>
                  </c:pt>
                  <c:pt idx="3">
                    <c:v>8.8554910778954898</c:v>
                  </c:pt>
                  <c:pt idx="4">
                    <c:v>9.8131497052235765</c:v>
                  </c:pt>
                  <c:pt idx="5">
                    <c:v>7.3924596962121214</c:v>
                  </c:pt>
                  <c:pt idx="6">
                    <c:v>6.8076421062896024</c:v>
                  </c:pt>
                  <c:pt idx="7">
                    <c:v>6.8775510542576903</c:v>
                  </c:pt>
                  <c:pt idx="8">
                    <c:v>8.4542370133584033</c:v>
                  </c:pt>
                  <c:pt idx="9">
                    <c:v>2.589769668953481</c:v>
                  </c:pt>
                  <c:pt idx="10">
                    <c:v>4.1743671330884045</c:v>
                  </c:pt>
                  <c:pt idx="11">
                    <c:v>3.0004771061276618</c:v>
                  </c:pt>
                  <c:pt idx="12">
                    <c:v>6.0775755558677229</c:v>
                  </c:pt>
                  <c:pt idx="13">
                    <c:v>2.9052012191899941</c:v>
                  </c:pt>
                  <c:pt idx="14">
                    <c:v>3.5681458771839942</c:v>
                  </c:pt>
                  <c:pt idx="15">
                    <c:v>4.3547927233327668</c:v>
                  </c:pt>
                  <c:pt idx="16">
                    <c:v>2.8640354251745759</c:v>
                  </c:pt>
                  <c:pt idx="17">
                    <c:v>2.5761889025031142</c:v>
                  </c:pt>
                </c:numCache>
              </c:numRef>
            </c:minus>
            <c:spPr>
              <a:noFill/>
              <a:ln w="9525" cap="flat" cmpd="sng" algn="ctr">
                <a:solidFill>
                  <a:schemeClr val="tx1">
                    <a:lumMod val="65000"/>
                    <a:lumOff val="35000"/>
                  </a:schemeClr>
                </a:solidFill>
                <a:round/>
              </a:ln>
              <a:effectLst/>
            </c:spPr>
          </c:errBars>
          <c:xVal>
            <c:strRef>
              <c:f>'2.4'!$L$2:$L$19</c:f>
              <c:strCache>
                <c:ptCount val="18"/>
                <c:pt idx="0">
                  <c:v>PAK</c:v>
                </c:pt>
                <c:pt idx="1">
                  <c:v>EGY</c:v>
                </c:pt>
                <c:pt idx="2">
                  <c:v>KAZ</c:v>
                </c:pt>
                <c:pt idx="3">
                  <c:v>UZB</c:v>
                </c:pt>
                <c:pt idx="4">
                  <c:v>KGZ</c:v>
                </c:pt>
                <c:pt idx="5">
                  <c:v>TJK</c:v>
                </c:pt>
                <c:pt idx="6">
                  <c:v>GEO</c:v>
                </c:pt>
                <c:pt idx="7">
                  <c:v>ARM</c:v>
                </c:pt>
                <c:pt idx="8">
                  <c:v>AZE</c:v>
                </c:pt>
                <c:pt idx="9">
                  <c:v>TUN</c:v>
                </c:pt>
                <c:pt idx="10">
                  <c:v>JOR</c:v>
                </c:pt>
                <c:pt idx="11">
                  <c:v>BHR</c:v>
                </c:pt>
                <c:pt idx="12">
                  <c:v>QAT</c:v>
                </c:pt>
                <c:pt idx="13">
                  <c:v>SAU</c:v>
                </c:pt>
                <c:pt idx="14">
                  <c:v>OMN</c:v>
                </c:pt>
                <c:pt idx="15">
                  <c:v>UAE</c:v>
                </c:pt>
                <c:pt idx="16">
                  <c:v>KWT</c:v>
                </c:pt>
                <c:pt idx="17">
                  <c:v>MAR</c:v>
                </c:pt>
              </c:strCache>
            </c:strRef>
          </c:xVal>
          <c:yVal>
            <c:numRef>
              <c:f>'2.4'!$Q$2:$Q$19</c:f>
              <c:numCache>
                <c:formatCode>General</c:formatCode>
                <c:ptCount val="18"/>
                <c:pt idx="0">
                  <c:v>31.019512806712651</c:v>
                </c:pt>
                <c:pt idx="1">
                  <c:v>31.086396757927364</c:v>
                </c:pt>
                <c:pt idx="2">
                  <c:v>17.077055130689811</c:v>
                </c:pt>
                <c:pt idx="3">
                  <c:v>16.094908276129402</c:v>
                </c:pt>
                <c:pt idx="4">
                  <c:v>11.18899747157095</c:v>
                </c:pt>
                <c:pt idx="5">
                  <c:v>12.983875197511903</c:v>
                </c:pt>
                <c:pt idx="6">
                  <c:v>9.6879828052017913</c:v>
                </c:pt>
                <c:pt idx="7">
                  <c:v>9.2470645195340104</c:v>
                </c:pt>
                <c:pt idx="8">
                  <c:v>10.860543805490236</c:v>
                </c:pt>
                <c:pt idx="9">
                  <c:v>11.983428557781817</c:v>
                </c:pt>
                <c:pt idx="10">
                  <c:v>5.123733478450033</c:v>
                </c:pt>
                <c:pt idx="11">
                  <c:v>3.8209226325980628</c:v>
                </c:pt>
                <c:pt idx="12">
                  <c:v>3.9274187368256781</c:v>
                </c:pt>
                <c:pt idx="13">
                  <c:v>4.4380381607850889</c:v>
                </c:pt>
                <c:pt idx="14">
                  <c:v>1.4132374871623297</c:v>
                </c:pt>
                <c:pt idx="15">
                  <c:v>3.6810005501083478</c:v>
                </c:pt>
                <c:pt idx="16">
                  <c:v>2.6472621035718613</c:v>
                </c:pt>
                <c:pt idx="17">
                  <c:v>3.5395673309968583</c:v>
                </c:pt>
              </c:numCache>
            </c:numRef>
          </c:yVal>
          <c:smooth val="0"/>
          <c:extLst>
            <c:ext xmlns:c16="http://schemas.microsoft.com/office/drawing/2014/chart" uri="{C3380CC4-5D6E-409C-BE32-E72D297353CC}">
              <c16:uniqueId val="{00000003-2DB3-41E7-BA38-AE6BC6A81161}"/>
            </c:ext>
          </c:extLst>
        </c:ser>
        <c:ser>
          <c:idx val="4"/>
          <c:order val="4"/>
          <c:tx>
            <c:strRef>
              <c:f>'2.4'!$R$1</c:f>
              <c:strCache>
                <c:ptCount val="1"/>
                <c:pt idx="0">
                  <c:v>Terminal rate (TVP-VAR)</c:v>
                </c:pt>
              </c:strCache>
            </c:strRef>
          </c:tx>
          <c:spPr>
            <a:ln w="25400" cap="rnd">
              <a:noFill/>
              <a:round/>
            </a:ln>
            <a:effectLst/>
          </c:spPr>
          <c:marker>
            <c:symbol val="circle"/>
            <c:size val="5"/>
            <c:spPr>
              <a:solidFill>
                <a:srgbClr val="00B0F0"/>
              </a:solidFill>
              <a:ln w="9525">
                <a:noFill/>
              </a:ln>
              <a:effectLst/>
            </c:spPr>
          </c:marker>
          <c:xVal>
            <c:strRef>
              <c:f>'2.4'!$K$2:$L$19</c:f>
              <c:strCache>
                <c:ptCount val="18"/>
                <c:pt idx="0">
                  <c:v>PAK</c:v>
                </c:pt>
                <c:pt idx="1">
                  <c:v>EGY</c:v>
                </c:pt>
                <c:pt idx="2">
                  <c:v>KAZ</c:v>
                </c:pt>
                <c:pt idx="3">
                  <c:v>UZB</c:v>
                </c:pt>
                <c:pt idx="4">
                  <c:v>KGZ</c:v>
                </c:pt>
                <c:pt idx="5">
                  <c:v>TJK</c:v>
                </c:pt>
                <c:pt idx="6">
                  <c:v>GEO</c:v>
                </c:pt>
                <c:pt idx="7">
                  <c:v>ARM</c:v>
                </c:pt>
                <c:pt idx="8">
                  <c:v>AZE</c:v>
                </c:pt>
                <c:pt idx="9">
                  <c:v>TUN</c:v>
                </c:pt>
                <c:pt idx="10">
                  <c:v>JOR</c:v>
                </c:pt>
                <c:pt idx="11">
                  <c:v>BHR</c:v>
                </c:pt>
                <c:pt idx="12">
                  <c:v>QAT</c:v>
                </c:pt>
                <c:pt idx="13">
                  <c:v>SAU</c:v>
                </c:pt>
                <c:pt idx="14">
                  <c:v>OMN</c:v>
                </c:pt>
                <c:pt idx="15">
                  <c:v>UAE</c:v>
                </c:pt>
                <c:pt idx="16">
                  <c:v>KWT</c:v>
                </c:pt>
                <c:pt idx="17">
                  <c:v>MAR</c:v>
                </c:pt>
              </c:strCache>
            </c:strRef>
          </c:xVal>
          <c:yVal>
            <c:numRef>
              <c:f>'2.4'!$R$2:$R$19</c:f>
              <c:numCache>
                <c:formatCode>General</c:formatCode>
                <c:ptCount val="18"/>
                <c:pt idx="0">
                  <c:v>8.0605001334028703</c:v>
                </c:pt>
                <c:pt idx="1">
                  <c:v>10.107664810595001</c:v>
                </c:pt>
                <c:pt idx="2">
                  <c:v>8.6434199271305197</c:v>
                </c:pt>
                <c:pt idx="3">
                  <c:v>8.6151691440164697</c:v>
                </c:pt>
                <c:pt idx="4">
                  <c:v>5.4921831127280702</c:v>
                </c:pt>
                <c:pt idx="5">
                  <c:v>10.966514390578901</c:v>
                </c:pt>
                <c:pt idx="6">
                  <c:v>5.9458040237149703</c:v>
                </c:pt>
                <c:pt idx="7">
                  <c:v>7.1548523462654403</c:v>
                </c:pt>
                <c:pt idx="8">
                  <c:v>6.0208764101349201</c:v>
                </c:pt>
                <c:pt idx="9">
                  <c:v>5.3733281909420301</c:v>
                </c:pt>
                <c:pt idx="10">
                  <c:v>4.0726138005846</c:v>
                </c:pt>
                <c:pt idx="11">
                  <c:v>1.3703413980397701</c:v>
                </c:pt>
                <c:pt idx="12">
                  <c:v>2.0602148149787598</c:v>
                </c:pt>
                <c:pt idx="13">
                  <c:v>2.7729100828687199</c:v>
                </c:pt>
                <c:pt idx="14">
                  <c:v>4.4828248277054401</c:v>
                </c:pt>
                <c:pt idx="15">
                  <c:v>1.0459485152502701</c:v>
                </c:pt>
                <c:pt idx="16">
                  <c:v>2.3888658503506401</c:v>
                </c:pt>
                <c:pt idx="17">
                  <c:v>2.2059930852016501</c:v>
                </c:pt>
              </c:numCache>
            </c:numRef>
          </c:yVal>
          <c:smooth val="0"/>
          <c:extLst>
            <c:ext xmlns:c16="http://schemas.microsoft.com/office/drawing/2014/chart" uri="{C3380CC4-5D6E-409C-BE32-E72D297353CC}">
              <c16:uniqueId val="{00000004-2DB3-41E7-BA38-AE6BC6A81161}"/>
            </c:ext>
          </c:extLst>
        </c:ser>
        <c:dLbls>
          <c:showLegendKey val="0"/>
          <c:showVal val="0"/>
          <c:showCatName val="0"/>
          <c:showSerName val="0"/>
          <c:showPercent val="0"/>
          <c:showBubbleSize val="0"/>
        </c:dLbls>
        <c:axId val="2035745872"/>
        <c:axId val="2035746704"/>
      </c:scatterChart>
      <c:catAx>
        <c:axId val="2035745872"/>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5400000" spcFirstLastPara="1" vertOverflow="ellipsis"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035746704"/>
        <c:crosses val="autoZero"/>
        <c:auto val="1"/>
        <c:lblAlgn val="ctr"/>
        <c:lblOffset val="100"/>
        <c:noMultiLvlLbl val="0"/>
      </c:catAx>
      <c:valAx>
        <c:axId val="2035746704"/>
        <c:scaling>
          <c:orientation val="minMax"/>
        </c:scaling>
        <c:delete val="0"/>
        <c:axPos val="l"/>
        <c:numFmt formatCode="General" sourceLinked="1"/>
        <c:majorTickMark val="in"/>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035745872"/>
        <c:crosses val="autoZero"/>
        <c:crossBetween val="between"/>
      </c:valAx>
      <c:spPr>
        <a:noFill/>
        <a:ln>
          <a:noFill/>
        </a:ln>
        <a:effectLst/>
      </c:spPr>
    </c:plotArea>
    <c:legend>
      <c:legendPos val="r"/>
      <c:layout>
        <c:manualLayout>
          <c:xMode val="edge"/>
          <c:yMode val="edge"/>
          <c:x val="8.4056676703460394E-3"/>
          <c:y val="2.8461161109025062E-2"/>
          <c:w val="0.98732535327023518"/>
          <c:h val="0.20484260324884174"/>
        </c:manualLayout>
      </c:layout>
      <c:overlay val="0"/>
      <c:spPr>
        <a:noFill/>
        <a:ln>
          <a:noFill/>
        </a:ln>
        <a:effectLst/>
      </c:spPr>
      <c:txPr>
        <a:bodyPr rot="0" spcFirstLastPara="1" vertOverflow="ellipsis" vert="horz" wrap="square" anchor="ctr" anchorCtr="1"/>
        <a:lstStyle/>
        <a:p>
          <a:pPr>
            <a:defRPr sz="7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58658766139081"/>
          <c:y val="0.21126265466816652"/>
          <c:w val="0.8398738036533312"/>
          <c:h val="0.62387576552930879"/>
        </c:manualLayout>
      </c:layout>
      <c:barChart>
        <c:barDir val="col"/>
        <c:grouping val="clustered"/>
        <c:varyColors val="0"/>
        <c:ser>
          <c:idx val="0"/>
          <c:order val="0"/>
          <c:tx>
            <c:strRef>
              <c:f>'2.5'!$I$2</c:f>
              <c:strCache>
                <c:ptCount val="1"/>
                <c:pt idx="0">
                  <c:v>Actual interest rate change</c:v>
                </c:pt>
              </c:strCache>
            </c:strRef>
          </c:tx>
          <c:spPr>
            <a:solidFill>
              <a:srgbClr val="002060"/>
            </a:solidFill>
            <a:ln>
              <a:noFill/>
            </a:ln>
            <a:effectLst/>
          </c:spPr>
          <c:invertIfNegative val="0"/>
          <c:cat>
            <c:strRef>
              <c:f>'2.5'!$G$3:$H$5</c:f>
              <c:strCache>
                <c:ptCount val="3"/>
                <c:pt idx="0">
                  <c:v>Inflation targeting</c:v>
                </c:pt>
                <c:pt idx="1">
                  <c:v>Other</c:v>
                </c:pt>
                <c:pt idx="2">
                  <c:v>Exchange rate anchor</c:v>
                </c:pt>
              </c:strCache>
            </c:strRef>
          </c:cat>
          <c:val>
            <c:numRef>
              <c:f>'2.5'!$I$3:$I$5</c:f>
              <c:numCache>
                <c:formatCode>General</c:formatCode>
                <c:ptCount val="3"/>
                <c:pt idx="0">
                  <c:v>5.416666666666667</c:v>
                </c:pt>
                <c:pt idx="1">
                  <c:v>4.5</c:v>
                </c:pt>
                <c:pt idx="2">
                  <c:v>2.3319999571428576</c:v>
                </c:pt>
              </c:numCache>
            </c:numRef>
          </c:val>
          <c:extLst>
            <c:ext xmlns:c16="http://schemas.microsoft.com/office/drawing/2014/chart" uri="{C3380CC4-5D6E-409C-BE32-E72D297353CC}">
              <c16:uniqueId val="{00000000-5CEF-43F0-9035-B7E80AD71A2F}"/>
            </c:ext>
          </c:extLst>
        </c:ser>
        <c:dLbls>
          <c:showLegendKey val="0"/>
          <c:showVal val="0"/>
          <c:showCatName val="0"/>
          <c:showSerName val="0"/>
          <c:showPercent val="0"/>
          <c:showBubbleSize val="0"/>
        </c:dLbls>
        <c:gapWidth val="219"/>
        <c:axId val="1105390816"/>
        <c:axId val="1105393728"/>
      </c:barChart>
      <c:lineChart>
        <c:grouping val="standard"/>
        <c:varyColors val="0"/>
        <c:ser>
          <c:idx val="2"/>
          <c:order val="2"/>
          <c:tx>
            <c:strRef>
              <c:f>'2.5'!$J$2</c:f>
              <c:strCache>
                <c:ptCount val="1"/>
                <c:pt idx="0">
                  <c:v>Past benchmark</c:v>
                </c:pt>
              </c:strCache>
            </c:strRef>
          </c:tx>
          <c:spPr>
            <a:ln w="25400" cap="rnd">
              <a:noFill/>
              <a:round/>
            </a:ln>
            <a:effectLst/>
          </c:spPr>
          <c:marker>
            <c:symbol val="dash"/>
            <c:size val="11"/>
            <c:spPr>
              <a:solidFill>
                <a:srgbClr val="C00000"/>
              </a:solidFill>
              <a:ln w="9525">
                <a:solidFill>
                  <a:srgbClr val="C00000"/>
                </a:solidFill>
              </a:ln>
              <a:effectLst/>
            </c:spPr>
          </c:marker>
          <c:cat>
            <c:multiLvlStrRef>
              <c:f>#REF!</c:f>
            </c:multiLvlStrRef>
          </c:cat>
          <c:val>
            <c:numRef>
              <c:f>'2.5'!$J$3:$J$5</c:f>
              <c:numCache>
                <c:formatCode>General</c:formatCode>
                <c:ptCount val="3"/>
                <c:pt idx="0">
                  <c:v>3.0238422356121433</c:v>
                </c:pt>
                <c:pt idx="1">
                  <c:v>4.5594656540257859</c:v>
                </c:pt>
                <c:pt idx="2">
                  <c:v>1.2024911984114262</c:v>
                </c:pt>
              </c:numCache>
            </c:numRef>
          </c:val>
          <c:smooth val="0"/>
          <c:extLst>
            <c:ext xmlns:c16="http://schemas.microsoft.com/office/drawing/2014/chart" uri="{C3380CC4-5D6E-409C-BE32-E72D297353CC}">
              <c16:uniqueId val="{00000001-5CEF-43F0-9035-B7E80AD71A2F}"/>
            </c:ext>
          </c:extLst>
        </c:ser>
        <c:ser>
          <c:idx val="3"/>
          <c:order val="3"/>
          <c:tx>
            <c:strRef>
              <c:f>'2.5'!$L$2</c:f>
              <c:strCache>
                <c:ptCount val="1"/>
                <c:pt idx="0">
                  <c:v>Largest five Latin America inflation targeters</c:v>
                </c:pt>
              </c:strCache>
            </c:strRef>
          </c:tx>
          <c:spPr>
            <a:ln w="25400" cap="rnd">
              <a:noFill/>
              <a:round/>
            </a:ln>
            <a:effectLst/>
          </c:spPr>
          <c:marker>
            <c:symbol val="circle"/>
            <c:size val="7"/>
            <c:spPr>
              <a:solidFill>
                <a:srgbClr val="00B0F0"/>
              </a:solidFill>
              <a:ln w="31750">
                <a:noFill/>
              </a:ln>
              <a:effectLst/>
            </c:spPr>
          </c:marker>
          <c:cat>
            <c:multiLvlStrRef>
              <c:f>#REF!</c:f>
            </c:multiLvlStrRef>
          </c:cat>
          <c:val>
            <c:numRef>
              <c:f>'2.5'!$L$3:$L$5</c:f>
              <c:numCache>
                <c:formatCode>General</c:formatCode>
                <c:ptCount val="3"/>
                <c:pt idx="0">
                  <c:v>4.762095132717941</c:v>
                </c:pt>
                <c:pt idx="1">
                  <c:v>4.976586116933877</c:v>
                </c:pt>
              </c:numCache>
            </c:numRef>
          </c:val>
          <c:smooth val="0"/>
          <c:extLst>
            <c:ext xmlns:c16="http://schemas.microsoft.com/office/drawing/2014/chart" uri="{C3380CC4-5D6E-409C-BE32-E72D297353CC}">
              <c16:uniqueId val="{00000002-5CEF-43F0-9035-B7E80AD71A2F}"/>
            </c:ext>
          </c:extLst>
        </c:ser>
        <c:dLbls>
          <c:showLegendKey val="0"/>
          <c:showVal val="0"/>
          <c:showCatName val="0"/>
          <c:showSerName val="0"/>
          <c:showPercent val="0"/>
          <c:showBubbleSize val="0"/>
        </c:dLbls>
        <c:marker val="1"/>
        <c:smooth val="0"/>
        <c:axId val="1105390816"/>
        <c:axId val="1105393728"/>
        <c:extLst>
          <c:ext xmlns:c15="http://schemas.microsoft.com/office/drawing/2012/chart" uri="{02D57815-91ED-43cb-92C2-25804820EDAC}">
            <c15:filteredLineSeries>
              <c15:ser>
                <c:idx val="1"/>
                <c:order val="1"/>
                <c:tx>
                  <c:strRef>
                    <c:extLst>
                      <c:ext uri="{02D57815-91ED-43cb-92C2-25804820EDAC}">
                        <c15:formulaRef>
                          <c15:sqref>'2.5'!$K$2</c15:sqref>
                        </c15:formulaRef>
                      </c:ext>
                    </c:extLst>
                    <c:strCache>
                      <c:ptCount val="1"/>
                      <c:pt idx="0">
                        <c:v>EMEs inflation targeters benchmark</c:v>
                      </c:pt>
                    </c:strCache>
                  </c:strRef>
                </c:tx>
                <c:spPr>
                  <a:ln w="25400" cap="rnd">
                    <a:noFill/>
                    <a:round/>
                  </a:ln>
                  <a:effectLst/>
                </c:spPr>
                <c:marker>
                  <c:symbol val="triangle"/>
                  <c:size val="7"/>
                  <c:spPr>
                    <a:solidFill>
                      <a:srgbClr val="FFC000"/>
                    </a:solidFill>
                    <a:ln w="9525">
                      <a:noFill/>
                    </a:ln>
                    <a:effectLst/>
                  </c:spPr>
                </c:marker>
                <c:cat>
                  <c:multiLvlStrRef>
                    <c:extLst>
                      <c:ext uri="{02D57815-91ED-43cb-92C2-25804820EDAC}">
                        <c15:formulaRef>
                          <c15:sqref>#REF!</c15:sqref>
                        </c15:formulaRef>
                      </c:ext>
                    </c:extLst>
                  </c:multiLvlStrRef>
                </c:cat>
                <c:val>
                  <c:numRef>
                    <c:extLst>
                      <c:ext uri="{02D57815-91ED-43cb-92C2-25804820EDAC}">
                        <c15:formulaRef>
                          <c15:sqref>'2.5'!$K$3:$K$5</c15:sqref>
                        </c15:formulaRef>
                      </c:ext>
                    </c:extLst>
                    <c:numCache>
                      <c:formatCode>General</c:formatCode>
                      <c:ptCount val="3"/>
                      <c:pt idx="0">
                        <c:v>2.1930605940148058</c:v>
                      </c:pt>
                      <c:pt idx="1">
                        <c:v>2.3919888186787084</c:v>
                      </c:pt>
                    </c:numCache>
                  </c:numRef>
                </c:val>
                <c:smooth val="0"/>
                <c:extLst>
                  <c:ext xmlns:c16="http://schemas.microsoft.com/office/drawing/2014/chart" uri="{C3380CC4-5D6E-409C-BE32-E72D297353CC}">
                    <c16:uniqueId val="{00000003-5CEF-43F0-9035-B7E80AD71A2F}"/>
                  </c:ext>
                </c:extLst>
              </c15:ser>
            </c15:filteredLineSeries>
          </c:ext>
        </c:extLst>
      </c:lineChart>
      <c:catAx>
        <c:axId val="1105390816"/>
        <c:scaling>
          <c:orientation val="minMax"/>
        </c:scaling>
        <c:delete val="0"/>
        <c:axPos val="b"/>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0"/>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05393728"/>
        <c:crosses val="autoZero"/>
        <c:auto val="1"/>
        <c:lblAlgn val="ctr"/>
        <c:lblOffset val="100"/>
        <c:noMultiLvlLbl val="0"/>
      </c:catAx>
      <c:valAx>
        <c:axId val="1105393728"/>
        <c:scaling>
          <c:orientation val="minMax"/>
        </c:scaling>
        <c:delete val="0"/>
        <c:axPos val="l"/>
        <c:title>
          <c:tx>
            <c:rich>
              <a:bodyPr rot="-54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800">
                    <a:latin typeface="Arial" panose="020B0604020202020204" pitchFamily="34" charset="0"/>
                    <a:cs typeface="Arial" panose="020B0604020202020204" pitchFamily="34" charset="0"/>
                  </a:rPr>
                  <a:t>Percent</a:t>
                </a:r>
              </a:p>
            </c:rich>
          </c:tx>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05390816"/>
        <c:crosses val="autoZero"/>
        <c:crossBetween val="between"/>
      </c:valAx>
      <c:spPr>
        <a:noFill/>
        <a:ln>
          <a:noFill/>
        </a:ln>
        <a:effectLst/>
      </c:spPr>
    </c:plotArea>
    <c:legend>
      <c:legendPos val="t"/>
      <c:layout>
        <c:manualLayout>
          <c:xMode val="edge"/>
          <c:yMode val="edge"/>
          <c:x val="8.3371444099790554E-2"/>
          <c:y val="2.514685664291964E-2"/>
          <c:w val="0.88075538853097912"/>
          <c:h val="0.1881652293463317"/>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ysClr val="windowText" lastClr="000000"/>
          </a:solidFill>
          <a:latin typeface="Arial Narrow" panose="020B0606020202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45238333292581E-2"/>
          <c:y val="0.14605175075888305"/>
          <c:w val="0.87472774031176748"/>
          <c:h val="0.76006752689966228"/>
        </c:manualLayout>
      </c:layout>
      <c:lineChart>
        <c:grouping val="standard"/>
        <c:varyColors val="0"/>
        <c:ser>
          <c:idx val="0"/>
          <c:order val="0"/>
          <c:spPr>
            <a:ln w="28575" cap="rnd">
              <a:noFill/>
              <a:round/>
            </a:ln>
            <a:effectLst/>
          </c:spPr>
          <c:marker>
            <c:symbol val="circle"/>
            <c:size val="7"/>
            <c:spPr>
              <a:solidFill>
                <a:schemeClr val="accent1"/>
              </a:solidFill>
              <a:ln w="9525">
                <a:solidFill>
                  <a:schemeClr val="accent1"/>
                </a:solidFill>
              </a:ln>
              <a:effectLst/>
            </c:spPr>
          </c:marker>
          <c:dPt>
            <c:idx val="0"/>
            <c:marker>
              <c:symbol val="circle"/>
              <c:size val="7"/>
              <c:spPr>
                <a:solidFill>
                  <a:srgbClr val="002060"/>
                </a:solidFill>
                <a:ln w="9525">
                  <a:solidFill>
                    <a:srgbClr val="001E60"/>
                  </a:solidFill>
                </a:ln>
                <a:effectLst/>
              </c:spPr>
            </c:marker>
            <c:bubble3D val="0"/>
            <c:extLst>
              <c:ext xmlns:c16="http://schemas.microsoft.com/office/drawing/2014/chart" uri="{C3380CC4-5D6E-409C-BE32-E72D297353CC}">
                <c16:uniqueId val="{00000000-5D45-4A54-8713-CB1B741E7B9F}"/>
              </c:ext>
            </c:extLst>
          </c:dPt>
          <c:dPt>
            <c:idx val="1"/>
            <c:marker>
              <c:symbol val="circle"/>
              <c:size val="7"/>
              <c:spPr>
                <a:solidFill>
                  <a:srgbClr val="7F7F7F"/>
                </a:solidFill>
                <a:ln w="9525">
                  <a:solidFill>
                    <a:srgbClr val="7F7F7F"/>
                  </a:solidFill>
                </a:ln>
                <a:effectLst/>
              </c:spPr>
            </c:marker>
            <c:bubble3D val="0"/>
            <c:extLst>
              <c:ext xmlns:c16="http://schemas.microsoft.com/office/drawing/2014/chart" uri="{C3380CC4-5D6E-409C-BE32-E72D297353CC}">
                <c16:uniqueId val="{00000001-5D45-4A54-8713-CB1B741E7B9F}"/>
              </c:ext>
            </c:extLst>
          </c:dPt>
          <c:dPt>
            <c:idx val="2"/>
            <c:marker>
              <c:symbol val="circle"/>
              <c:size val="7"/>
              <c:spPr>
                <a:solidFill>
                  <a:srgbClr val="FF0000"/>
                </a:solidFill>
                <a:ln w="9525">
                  <a:solidFill>
                    <a:srgbClr val="FF0000"/>
                  </a:solidFill>
                </a:ln>
                <a:effectLst/>
              </c:spPr>
            </c:marker>
            <c:bubble3D val="0"/>
            <c:extLst>
              <c:ext xmlns:c16="http://schemas.microsoft.com/office/drawing/2014/chart" uri="{C3380CC4-5D6E-409C-BE32-E72D297353CC}">
                <c16:uniqueId val="{00000002-5D45-4A54-8713-CB1B741E7B9F}"/>
              </c:ext>
            </c:extLst>
          </c:dPt>
          <c:dPt>
            <c:idx val="3"/>
            <c:marker>
              <c:symbol val="circle"/>
              <c:size val="7"/>
              <c:spPr>
                <a:solidFill>
                  <a:srgbClr val="002060"/>
                </a:solidFill>
                <a:ln w="9525">
                  <a:solidFill>
                    <a:srgbClr val="001E60"/>
                  </a:solidFill>
                </a:ln>
                <a:effectLst/>
              </c:spPr>
            </c:marker>
            <c:bubble3D val="0"/>
            <c:extLst>
              <c:ext xmlns:c16="http://schemas.microsoft.com/office/drawing/2014/chart" uri="{C3380CC4-5D6E-409C-BE32-E72D297353CC}">
                <c16:uniqueId val="{00000003-5D45-4A54-8713-CB1B741E7B9F}"/>
              </c:ext>
            </c:extLst>
          </c:dPt>
          <c:dPt>
            <c:idx val="4"/>
            <c:marker>
              <c:symbol val="circle"/>
              <c:size val="7"/>
              <c:spPr>
                <a:solidFill>
                  <a:srgbClr val="7F7F7F"/>
                </a:solidFill>
                <a:ln w="9525">
                  <a:solidFill>
                    <a:srgbClr val="7F7F7F"/>
                  </a:solidFill>
                </a:ln>
                <a:effectLst/>
              </c:spPr>
            </c:marker>
            <c:bubble3D val="0"/>
            <c:extLst>
              <c:ext xmlns:c16="http://schemas.microsoft.com/office/drawing/2014/chart" uri="{C3380CC4-5D6E-409C-BE32-E72D297353CC}">
                <c16:uniqueId val="{00000004-5D45-4A54-8713-CB1B741E7B9F}"/>
              </c:ext>
            </c:extLst>
          </c:dPt>
          <c:dPt>
            <c:idx val="5"/>
            <c:marker>
              <c:symbol val="circle"/>
              <c:size val="7"/>
              <c:spPr>
                <a:solidFill>
                  <a:srgbClr val="FF0000"/>
                </a:solidFill>
                <a:ln w="9525">
                  <a:solidFill>
                    <a:srgbClr val="FF0000"/>
                  </a:solidFill>
                </a:ln>
                <a:effectLst/>
              </c:spPr>
            </c:marker>
            <c:bubble3D val="0"/>
            <c:extLst>
              <c:ext xmlns:c16="http://schemas.microsoft.com/office/drawing/2014/chart" uri="{C3380CC4-5D6E-409C-BE32-E72D297353CC}">
                <c16:uniqueId val="{00000005-5D45-4A54-8713-CB1B741E7B9F}"/>
              </c:ext>
            </c:extLst>
          </c:dPt>
          <c:dPt>
            <c:idx val="6"/>
            <c:marker>
              <c:symbol val="circle"/>
              <c:size val="7"/>
              <c:spPr>
                <a:solidFill>
                  <a:srgbClr val="001E60"/>
                </a:solidFill>
                <a:ln w="9525">
                  <a:solidFill>
                    <a:srgbClr val="001E60"/>
                  </a:solidFill>
                </a:ln>
                <a:effectLst/>
              </c:spPr>
            </c:marker>
            <c:bubble3D val="0"/>
            <c:extLst>
              <c:ext xmlns:c16="http://schemas.microsoft.com/office/drawing/2014/chart" uri="{C3380CC4-5D6E-409C-BE32-E72D297353CC}">
                <c16:uniqueId val="{00000006-5D45-4A54-8713-CB1B741E7B9F}"/>
              </c:ext>
            </c:extLst>
          </c:dPt>
          <c:dPt>
            <c:idx val="7"/>
            <c:marker>
              <c:symbol val="circle"/>
              <c:size val="7"/>
              <c:spPr>
                <a:solidFill>
                  <a:srgbClr val="7F7F7F"/>
                </a:solidFill>
                <a:ln w="9525">
                  <a:solidFill>
                    <a:srgbClr val="7F7F7F"/>
                  </a:solidFill>
                </a:ln>
                <a:effectLst/>
              </c:spPr>
            </c:marker>
            <c:bubble3D val="0"/>
            <c:extLst>
              <c:ext xmlns:c16="http://schemas.microsoft.com/office/drawing/2014/chart" uri="{C3380CC4-5D6E-409C-BE32-E72D297353CC}">
                <c16:uniqueId val="{00000007-5D45-4A54-8713-CB1B741E7B9F}"/>
              </c:ext>
            </c:extLst>
          </c:dPt>
          <c:errBars>
            <c:errDir val="y"/>
            <c:errBarType val="both"/>
            <c:errValType val="cust"/>
            <c:noEndCap val="0"/>
            <c:plus>
              <c:numRef>
                <c:f>'Peak IR Inflation GDP'!$O$13:$V$13</c:f>
                <c:numCache>
                  <c:formatCode>General</c:formatCode>
                  <c:ptCount val="8"/>
                  <c:pt idx="0">
                    <c:v>0.21330893870232687</c:v>
                  </c:pt>
                  <c:pt idx="1">
                    <c:v>0.63082627892802279</c:v>
                  </c:pt>
                  <c:pt idx="2">
                    <c:v>8.1211969342405418E-2</c:v>
                  </c:pt>
                  <c:pt idx="3">
                    <c:v>8.0314311402533145E-2</c:v>
                  </c:pt>
                  <c:pt idx="4">
                    <c:v>0.52854511665367043</c:v>
                  </c:pt>
                  <c:pt idx="5">
                    <c:v>7.57403861013735E-2</c:v>
                  </c:pt>
                  <c:pt idx="6">
                    <c:v>6.1490563240471197E-2</c:v>
                  </c:pt>
                  <c:pt idx="7">
                    <c:v>1.1055443743018665</c:v>
                  </c:pt>
                </c:numCache>
              </c:numRef>
            </c:plus>
            <c:minus>
              <c:numRef>
                <c:f>'Peak IR Inflation GDP'!$O$14:$V$14</c:f>
                <c:numCache>
                  <c:formatCode>General</c:formatCode>
                  <c:ptCount val="8"/>
                  <c:pt idx="0">
                    <c:v>0.12984723127592623</c:v>
                  </c:pt>
                  <c:pt idx="1">
                    <c:v>0.51362243757535209</c:v>
                  </c:pt>
                  <c:pt idx="2">
                    <c:v>0.10044765443209719</c:v>
                  </c:pt>
                  <c:pt idx="3">
                    <c:v>0.19994206366809353</c:v>
                  </c:pt>
                  <c:pt idx="4">
                    <c:v>0.58285790937574367</c:v>
                  </c:pt>
                  <c:pt idx="5">
                    <c:v>0.13246147062244623</c:v>
                  </c:pt>
                  <c:pt idx="6">
                    <c:v>0.27103575579676731</c:v>
                  </c:pt>
                  <c:pt idx="7">
                    <c:v>0.22567857062093633</c:v>
                  </c:pt>
                </c:numCache>
              </c:numRef>
            </c:minus>
            <c:spPr>
              <a:noFill/>
              <a:ln w="9525" cap="flat" cmpd="sng" algn="ctr">
                <a:solidFill>
                  <a:schemeClr val="tx1">
                    <a:lumMod val="65000"/>
                    <a:lumOff val="35000"/>
                  </a:schemeClr>
                </a:solidFill>
                <a:round/>
              </a:ln>
              <a:effectLst/>
            </c:spPr>
          </c:errBars>
          <c:cat>
            <c:multiLvlStrRef>
              <c:f>'Peak IR Inflation GDP'!$O$2:$V$3</c:f>
              <c:multiLvlStrCache>
                <c:ptCount val="8"/>
                <c:lvl>
                  <c:pt idx="0">
                    <c:v>F</c:v>
                  </c:pt>
                  <c:pt idx="1">
                    <c:v>MP</c:v>
                  </c:pt>
                  <c:pt idx="2">
                    <c:v>CP</c:v>
                  </c:pt>
                  <c:pt idx="3">
                    <c:v>F</c:v>
                  </c:pt>
                  <c:pt idx="4">
                    <c:v>MP</c:v>
                  </c:pt>
                  <c:pt idx="5">
                    <c:v>CP</c:v>
                  </c:pt>
                  <c:pt idx="6">
                    <c:v>F</c:v>
                  </c:pt>
                  <c:pt idx="7">
                    <c:v>MP</c:v>
                  </c:pt>
                </c:lvl>
                <c:lvl>
                  <c:pt idx="0">
                    <c:v>Inflation</c:v>
                  </c:pt>
                  <c:pt idx="3">
                    <c:v>GDP</c:v>
                  </c:pt>
                  <c:pt idx="6">
                    <c:v>Exchange rate</c:v>
                  </c:pt>
                </c:lvl>
              </c:multiLvlStrCache>
            </c:multiLvlStrRef>
          </c:cat>
          <c:val>
            <c:numRef>
              <c:f>'Peak IR Inflation GDP'!$O$4:$V$4</c:f>
              <c:numCache>
                <c:formatCode>General</c:formatCode>
                <c:ptCount val="8"/>
                <c:pt idx="0">
                  <c:v>-0.64158802152094219</c:v>
                </c:pt>
                <c:pt idx="1">
                  <c:v>-0.86193192921666151</c:v>
                </c:pt>
                <c:pt idx="2">
                  <c:v>-0.14433840945950377</c:v>
                </c:pt>
                <c:pt idx="3">
                  <c:v>-0.4111834088099694</c:v>
                </c:pt>
                <c:pt idx="4">
                  <c:v>-0.64810043863254563</c:v>
                </c:pt>
                <c:pt idx="5">
                  <c:v>-0.12735131279484502</c:v>
                </c:pt>
                <c:pt idx="6">
                  <c:v>-1.2246592665175888</c:v>
                </c:pt>
                <c:pt idx="7">
                  <c:v>-1.7736721824295596</c:v>
                </c:pt>
              </c:numCache>
            </c:numRef>
          </c:val>
          <c:smooth val="0"/>
          <c:extLst>
            <c:ext xmlns:c16="http://schemas.microsoft.com/office/drawing/2014/chart" uri="{C3380CC4-5D6E-409C-BE32-E72D297353CC}">
              <c16:uniqueId val="{00000008-5D45-4A54-8713-CB1B741E7B9F}"/>
            </c:ext>
          </c:extLst>
        </c:ser>
        <c:dLbls>
          <c:showLegendKey val="0"/>
          <c:showVal val="0"/>
          <c:showCatName val="0"/>
          <c:showSerName val="0"/>
          <c:showPercent val="0"/>
          <c:showBubbleSize val="0"/>
        </c:dLbls>
        <c:marker val="1"/>
        <c:smooth val="0"/>
        <c:axId val="1728737087"/>
        <c:axId val="1728728767"/>
      </c:lineChart>
      <c:catAx>
        <c:axId val="1728737087"/>
        <c:scaling>
          <c:orientation val="minMax"/>
        </c:scaling>
        <c:delete val="0"/>
        <c:axPos val="b"/>
        <c:numFmt formatCode="General" sourceLinked="1"/>
        <c:majorTickMark val="none"/>
        <c:minorTickMark val="none"/>
        <c:tickLblPos val="high"/>
        <c:spPr>
          <a:noFill/>
          <a:ln w="317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1728728767"/>
        <c:crosses val="autoZero"/>
        <c:auto val="1"/>
        <c:lblAlgn val="ctr"/>
        <c:lblOffset val="100"/>
        <c:noMultiLvlLbl val="0"/>
      </c:catAx>
      <c:valAx>
        <c:axId val="1728728767"/>
        <c:scaling>
          <c:orientation val="minMax"/>
          <c:min val="-2"/>
        </c:scaling>
        <c:delete val="0"/>
        <c:axPos val="l"/>
        <c:numFmt formatCode="#,##0.0" sourceLinked="0"/>
        <c:majorTickMark val="in"/>
        <c:minorTickMark val="none"/>
        <c:tickLblPos val="nextTo"/>
        <c:spPr>
          <a:noFill/>
          <a:ln w="3175">
            <a:solidFill>
              <a:schemeClr val="tx1"/>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1728737087"/>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'2.10'!$Q$3</c:f>
              <c:strCache>
                <c:ptCount val="1"/>
                <c:pt idx="0">
                  <c:v>Average inflation (deviation from estimated target)</c:v>
                </c:pt>
              </c:strCache>
            </c:strRef>
          </c:tx>
          <c:spPr>
            <a:solidFill>
              <a:srgbClr val="002060"/>
            </a:solidFill>
            <a:ln>
              <a:noFill/>
            </a:ln>
            <a:effectLst/>
          </c:spPr>
          <c:invertIfNegative val="0"/>
          <c:cat>
            <c:strRef>
              <c:f>'2.10'!$O$4:$O$6</c:f>
              <c:strCache>
                <c:ptCount val="3"/>
                <c:pt idx="0">
                  <c:v>F</c:v>
                </c:pt>
                <c:pt idx="1">
                  <c:v>MP</c:v>
                </c:pt>
                <c:pt idx="2">
                  <c:v>CP</c:v>
                </c:pt>
              </c:strCache>
            </c:strRef>
          </c:cat>
          <c:val>
            <c:numRef>
              <c:f>'2.10'!$Q$4:$Q$6</c:f>
              <c:numCache>
                <c:formatCode>General</c:formatCode>
                <c:ptCount val="3"/>
                <c:pt idx="0">
                  <c:v>8.0436722160511493</c:v>
                </c:pt>
                <c:pt idx="1">
                  <c:v>3.3943566516296197</c:v>
                </c:pt>
                <c:pt idx="2">
                  <c:v>0.97314806772487761</c:v>
                </c:pt>
              </c:numCache>
            </c:numRef>
          </c:val>
          <c:extLst>
            <c:ext xmlns:c16="http://schemas.microsoft.com/office/drawing/2014/chart" uri="{C3380CC4-5D6E-409C-BE32-E72D297353CC}">
              <c16:uniqueId val="{00000000-E018-44B1-9396-B8E5F13BBD2F}"/>
            </c:ext>
          </c:extLst>
        </c:ser>
        <c:dLbls>
          <c:showLegendKey val="0"/>
          <c:showVal val="0"/>
          <c:showCatName val="0"/>
          <c:showSerName val="0"/>
          <c:showPercent val="0"/>
          <c:showBubbleSize val="0"/>
        </c:dLbls>
        <c:gapWidth val="150"/>
        <c:axId val="1566590512"/>
        <c:axId val="1566591760"/>
      </c:barChart>
      <c:lineChart>
        <c:grouping val="standard"/>
        <c:varyColors val="0"/>
        <c:ser>
          <c:idx val="1"/>
          <c:order val="1"/>
          <c:tx>
            <c:strRef>
              <c:f>'2.10'!$R$3</c:f>
              <c:strCache>
                <c:ptCount val="1"/>
                <c:pt idx="0">
                  <c:v>Estimated inflation without higher policy rates</c:v>
                </c:pt>
              </c:strCache>
            </c:strRef>
          </c:tx>
          <c:spPr>
            <a:ln w="28575" cap="rnd">
              <a:noFill/>
              <a:round/>
            </a:ln>
            <a:effectLst/>
          </c:spPr>
          <c:marker>
            <c:symbol val="circle"/>
            <c:size val="5"/>
            <c:spPr>
              <a:solidFill>
                <a:srgbClr val="7F7F7F"/>
              </a:solidFill>
              <a:ln w="9525">
                <a:solidFill>
                  <a:srgbClr val="7F7F7F"/>
                </a:solidFill>
              </a:ln>
              <a:effectLst/>
            </c:spPr>
          </c:marker>
          <c:errBars>
            <c:errDir val="y"/>
            <c:errBarType val="both"/>
            <c:errValType val="cust"/>
            <c:noEndCap val="0"/>
            <c:plus>
              <c:numRef>
                <c:f>'2.10'!$V$4:$V$6</c:f>
                <c:numCache>
                  <c:formatCode>General</c:formatCode>
                  <c:ptCount val="3"/>
                  <c:pt idx="0">
                    <c:v>2.3834957022299417</c:v>
                  </c:pt>
                  <c:pt idx="1">
                    <c:v>1.0056112080625237</c:v>
                  </c:pt>
                  <c:pt idx="2">
                    <c:v>0.53735248853757267</c:v>
                  </c:pt>
                </c:numCache>
              </c:numRef>
            </c:plus>
            <c:minus>
              <c:numRef>
                <c:f>'2.10'!$U$4:$U$6</c:f>
                <c:numCache>
                  <c:formatCode>General</c:formatCode>
                  <c:ptCount val="3"/>
                  <c:pt idx="0">
                    <c:v>1.6486135570174554</c:v>
                  </c:pt>
                  <c:pt idx="1">
                    <c:v>1.627243358954737</c:v>
                  </c:pt>
                  <c:pt idx="2">
                    <c:v>1.0227668810342121</c:v>
                  </c:pt>
                </c:numCache>
              </c:numRef>
            </c:minus>
            <c:spPr>
              <a:noFill/>
              <a:ln w="9525" cap="flat" cmpd="sng" algn="ctr">
                <a:solidFill>
                  <a:schemeClr val="tx1">
                    <a:lumMod val="65000"/>
                    <a:lumOff val="35000"/>
                  </a:schemeClr>
                </a:solidFill>
                <a:round/>
              </a:ln>
              <a:effectLst/>
            </c:spPr>
          </c:errBars>
          <c:cat>
            <c:strRef>
              <c:f>'2.10'!$O$4:$O$6</c:f>
              <c:strCache>
                <c:ptCount val="3"/>
                <c:pt idx="0">
                  <c:v>F</c:v>
                </c:pt>
                <c:pt idx="1">
                  <c:v>MP</c:v>
                </c:pt>
                <c:pt idx="2">
                  <c:v>CP</c:v>
                </c:pt>
              </c:strCache>
            </c:strRef>
          </c:cat>
          <c:val>
            <c:numRef>
              <c:f>'2.10'!$R$4:$R$6</c:f>
              <c:numCache>
                <c:formatCode>General</c:formatCode>
                <c:ptCount val="3"/>
                <c:pt idx="0">
                  <c:v>10.277125616058461</c:v>
                </c:pt>
                <c:pt idx="1">
                  <c:v>5.0880598936809314</c:v>
                </c:pt>
                <c:pt idx="2">
                  <c:v>1.8609987119254885</c:v>
                </c:pt>
              </c:numCache>
            </c:numRef>
          </c:val>
          <c:smooth val="0"/>
          <c:extLst>
            <c:ext xmlns:c16="http://schemas.microsoft.com/office/drawing/2014/chart" uri="{C3380CC4-5D6E-409C-BE32-E72D297353CC}">
              <c16:uniqueId val="{00000001-E018-44B1-9396-B8E5F13BBD2F}"/>
            </c:ext>
          </c:extLst>
        </c:ser>
        <c:dLbls>
          <c:showLegendKey val="0"/>
          <c:showVal val="0"/>
          <c:showCatName val="0"/>
          <c:showSerName val="0"/>
          <c:showPercent val="0"/>
          <c:showBubbleSize val="0"/>
        </c:dLbls>
        <c:marker val="1"/>
        <c:smooth val="0"/>
        <c:axId val="1566590512"/>
        <c:axId val="1566591760"/>
      </c:lineChart>
      <c:catAx>
        <c:axId val="156659051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66591760"/>
        <c:crosses val="autoZero"/>
        <c:auto val="1"/>
        <c:lblAlgn val="ctr"/>
        <c:lblOffset val="100"/>
        <c:noMultiLvlLbl val="0"/>
      </c:catAx>
      <c:valAx>
        <c:axId val="1566591760"/>
        <c:scaling>
          <c:orientation val="minMax"/>
        </c:scaling>
        <c:delete val="0"/>
        <c:axPos val="l"/>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6659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75903944842715"/>
          <c:y val="6.2616509636685774E-2"/>
          <c:w val="0.80239256473537823"/>
          <c:h val="0.82616282729061219"/>
        </c:manualLayout>
      </c:layout>
      <c:scatterChart>
        <c:scatterStyle val="lineMarker"/>
        <c:varyColors val="0"/>
        <c:ser>
          <c:idx val="0"/>
          <c:order val="0"/>
          <c:tx>
            <c:strRef>
              <c:f>'FCI1'!$W$22</c:f>
              <c:strCache>
                <c:ptCount val="1"/>
                <c:pt idx="0">
                  <c:v>change</c:v>
                </c:pt>
              </c:strCache>
            </c:strRef>
          </c:tx>
          <c:spPr>
            <a:ln w="25400" cap="rnd">
              <a:noFill/>
              <a:round/>
            </a:ln>
            <a:effectLst/>
          </c:spPr>
          <c:marker>
            <c:symbol val="circle"/>
            <c:size val="8"/>
            <c:spPr>
              <a:solidFill>
                <a:srgbClr val="002060"/>
              </a:solidFill>
              <a:ln w="9525">
                <a:noFill/>
              </a:ln>
              <a:effectLst/>
            </c:spPr>
          </c:marker>
          <c:dLbls>
            <c:dLbl>
              <c:idx val="0"/>
              <c:tx>
                <c:strRef>
                  <c:f>'FCI1'!$O$23</c:f>
                  <c:strCache>
                    <c:ptCount val="1"/>
                    <c:pt idx="0">
                      <c:v>ARM</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{98BC6CB0-586F-7946-ABA0-57524E200CBD}</c15:txfldGUID>
                      <c15:f>'FCI1'!$O$23</c15:f>
                      <c15:dlblFieldTableCache>
                        <c:ptCount val="1"/>
                        <c:pt idx="0">
                          <c:v>ARM</c:v>
                        </c:pt>
                      </c15:dlblFieldTableCache>
                    </c15:dlblFTEntry>
                  </c15:dlblFieldTable>
                  <c15:showDataLabelsRange val="0"/>
                </c:ext>
                <c:ext xmlns:c16="http://schemas.microsoft.com/office/drawing/2014/chart" uri="{C3380CC4-5D6E-409C-BE32-E72D297353CC}">
                  <c16:uniqueId val="{00000000-B42E-480A-B902-57EC1EF246CC}"/>
                </c:ext>
              </c:extLst>
            </c:dLbl>
            <c:dLbl>
              <c:idx val="1"/>
              <c:tx>
                <c:strRef>
                  <c:f>'FCI1'!$O$24</c:f>
                  <c:strCache>
                    <c:ptCount val="1"/>
                    <c:pt idx="0">
                      <c:v>EGY</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{8E38369D-9F47-194F-BAD4-A86788E637DA}</c15:txfldGUID>
                      <c15:f>'FCI1'!$O$24</c15:f>
                      <c15:dlblFieldTableCache>
                        <c:ptCount val="1"/>
                        <c:pt idx="0">
                          <c:v>EGY</c:v>
                        </c:pt>
                      </c15:dlblFieldTableCache>
                    </c15:dlblFTEntry>
                  </c15:dlblFieldTable>
                  <c15:showDataLabelsRange val="0"/>
                </c:ext>
                <c:ext xmlns:c16="http://schemas.microsoft.com/office/drawing/2014/chart" uri="{C3380CC4-5D6E-409C-BE32-E72D297353CC}">
                  <c16:uniqueId val="{00000001-B42E-480A-B902-57EC1EF246CC}"/>
                </c:ext>
              </c:extLst>
            </c:dLbl>
            <c:dLbl>
              <c:idx val="2"/>
              <c:tx>
                <c:strRef>
                  <c:f>'FCI1'!$O$25</c:f>
                  <c:strCache>
                    <c:ptCount val="1"/>
                    <c:pt idx="0">
                      <c:v>GEO</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{C3B5EA6F-C22A-EF4A-B6C8-3B8413D2173A}</c15:txfldGUID>
                      <c15:f>'FCI1'!$O$25</c15:f>
                      <c15:dlblFieldTableCache>
                        <c:ptCount val="1"/>
                        <c:pt idx="0">
                          <c:v>GEO</c:v>
                        </c:pt>
                      </c15:dlblFieldTableCache>
                    </c15:dlblFTEntry>
                  </c15:dlblFieldTable>
                  <c15:showDataLabelsRange val="0"/>
                </c:ext>
                <c:ext xmlns:c16="http://schemas.microsoft.com/office/drawing/2014/chart" uri="{C3380CC4-5D6E-409C-BE32-E72D297353CC}">
                  <c16:uniqueId val="{00000002-B42E-480A-B902-57EC1EF246CC}"/>
                </c:ext>
              </c:extLst>
            </c:dLbl>
            <c:dLbl>
              <c:idx val="3"/>
              <c:tx>
                <c:strRef>
                  <c:f>'FCI1'!$O$26</c:f>
                  <c:strCache>
                    <c:ptCount val="1"/>
                    <c:pt idx="0">
                      <c:v>JOR</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{F80A807D-1CB1-4D43-97AE-56D56815F4AB}</c15:txfldGUID>
                      <c15:f>'FCI1'!$O$26</c15:f>
                      <c15:dlblFieldTableCache>
                        <c:ptCount val="1"/>
                        <c:pt idx="0">
                          <c:v>JOR</c:v>
                        </c:pt>
                      </c15:dlblFieldTableCache>
                    </c15:dlblFTEntry>
                  </c15:dlblFieldTable>
                  <c15:showDataLabelsRange val="0"/>
                </c:ext>
                <c:ext xmlns:c16="http://schemas.microsoft.com/office/drawing/2014/chart" uri="{C3380CC4-5D6E-409C-BE32-E72D297353CC}">
                  <c16:uniqueId val="{00000003-B42E-480A-B902-57EC1EF246CC}"/>
                </c:ext>
              </c:extLst>
            </c:dLbl>
            <c:dLbl>
              <c:idx val="4"/>
              <c:tx>
                <c:strRef>
                  <c:f>'FCI1'!$O$27</c:f>
                  <c:strCache>
                    <c:ptCount val="1"/>
                    <c:pt idx="0">
                      <c:v>KAZ</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{9A44ACDF-FAF3-5241-9D0F-4B24DF3E2624}</c15:txfldGUID>
                      <c15:f>'FCI1'!$O$27</c15:f>
                      <c15:dlblFieldTableCache>
                        <c:ptCount val="1"/>
                        <c:pt idx="0">
                          <c:v>KAZ</c:v>
                        </c:pt>
                      </c15:dlblFieldTableCache>
                    </c15:dlblFTEntry>
                  </c15:dlblFieldTable>
                  <c15:showDataLabelsRange val="0"/>
                </c:ext>
                <c:ext xmlns:c16="http://schemas.microsoft.com/office/drawing/2014/chart" uri="{C3380CC4-5D6E-409C-BE32-E72D297353CC}">
                  <c16:uniqueId val="{00000004-B42E-480A-B902-57EC1EF246CC}"/>
                </c:ext>
              </c:extLst>
            </c:dLbl>
            <c:dLbl>
              <c:idx val="5"/>
              <c:tx>
                <c:strRef>
                  <c:f>'FCI1'!$O$28</c:f>
                  <c:strCache>
                    <c:ptCount val="1"/>
                    <c:pt idx="0">
                      <c:v>KWT</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{40A58D58-9B5D-0943-B2F9-3568C35DA069}</c15:txfldGUID>
                      <c15:f>'FCI1'!$O$28</c15:f>
                      <c15:dlblFieldTableCache>
                        <c:ptCount val="1"/>
                        <c:pt idx="0">
                          <c:v>KWT</c:v>
                        </c:pt>
                      </c15:dlblFieldTableCache>
                    </c15:dlblFTEntry>
                  </c15:dlblFieldTable>
                  <c15:showDataLabelsRange val="0"/>
                </c:ext>
                <c:ext xmlns:c16="http://schemas.microsoft.com/office/drawing/2014/chart" uri="{C3380CC4-5D6E-409C-BE32-E72D297353CC}">
                  <c16:uniqueId val="{00000005-B42E-480A-B902-57EC1EF246CC}"/>
                </c:ext>
              </c:extLst>
            </c:dLbl>
            <c:dLbl>
              <c:idx val="6"/>
              <c:tx>
                <c:strRef>
                  <c:f>'FCI1'!$O$29</c:f>
                  <c:strCache>
                    <c:ptCount val="1"/>
                    <c:pt idx="0">
                      <c:v>MAR</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{F02EBE7B-F2F0-5249-BD2E-7EDA8D55ECBC}</c15:txfldGUID>
                      <c15:f>'FCI1'!$O$29</c15:f>
                      <c15:dlblFieldTableCache>
                        <c:ptCount val="1"/>
                        <c:pt idx="0">
                          <c:v>MAR</c:v>
                        </c:pt>
                      </c15:dlblFieldTableCache>
                    </c15:dlblFTEntry>
                  </c15:dlblFieldTable>
                  <c15:showDataLabelsRange val="0"/>
                </c:ext>
                <c:ext xmlns:c16="http://schemas.microsoft.com/office/drawing/2014/chart" uri="{C3380CC4-5D6E-409C-BE32-E72D297353CC}">
                  <c16:uniqueId val="{00000006-B42E-480A-B902-57EC1EF246CC}"/>
                </c:ext>
              </c:extLst>
            </c:dLbl>
            <c:dLbl>
              <c:idx val="7"/>
              <c:tx>
                <c:strRef>
                  <c:f>'FCI1'!$O$30</c:f>
                  <c:strCache>
                    <c:ptCount val="1"/>
                    <c:pt idx="0">
                      <c:v>OMN</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{A3E3443D-8885-DD40-BB3C-8E33B536A306}</c15:txfldGUID>
                      <c15:f>'FCI1'!$O$30</c15:f>
                      <c15:dlblFieldTableCache>
                        <c:ptCount val="1"/>
                        <c:pt idx="0">
                          <c:v>OMN</c:v>
                        </c:pt>
                      </c15:dlblFieldTableCache>
                    </c15:dlblFTEntry>
                  </c15:dlblFieldTable>
                  <c15:showDataLabelsRange val="0"/>
                </c:ext>
                <c:ext xmlns:c16="http://schemas.microsoft.com/office/drawing/2014/chart" uri="{C3380CC4-5D6E-409C-BE32-E72D297353CC}">
                  <c16:uniqueId val="{00000007-B42E-480A-B902-57EC1EF246CC}"/>
                </c:ext>
              </c:extLst>
            </c:dLbl>
            <c:dLbl>
              <c:idx val="8"/>
              <c:tx>
                <c:strRef>
                  <c:f>'FCI1'!$O$31</c:f>
                  <c:strCache>
                    <c:ptCount val="1"/>
                    <c:pt idx="0">
                      <c:v>PAK</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{4A8D7955-36E4-5943-A192-3C91983EF5C0}</c15:txfldGUID>
                      <c15:f>'FCI1'!$O$31</c15:f>
                      <c15:dlblFieldTableCache>
                        <c:ptCount val="1"/>
                        <c:pt idx="0">
                          <c:v>PAK</c:v>
                        </c:pt>
                      </c15:dlblFieldTableCache>
                    </c15:dlblFTEntry>
                  </c15:dlblFieldTable>
                  <c15:showDataLabelsRange val="0"/>
                </c:ext>
                <c:ext xmlns:c16="http://schemas.microsoft.com/office/drawing/2014/chart" uri="{C3380CC4-5D6E-409C-BE32-E72D297353CC}">
                  <c16:uniqueId val="{00000008-B42E-480A-B902-57EC1EF246CC}"/>
                </c:ext>
              </c:extLst>
            </c:dLbl>
            <c:dLbl>
              <c:idx val="9"/>
              <c:tx>
                <c:strRef>
                  <c:f>'FCI1'!$O$32</c:f>
                  <c:strCache>
                    <c:ptCount val="1"/>
                    <c:pt idx="0">
                      <c:v>QAT</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{DFE4AF57-9F04-A544-ADD8-A26B9D8C36C5}</c15:txfldGUID>
                      <c15:f>'FCI1'!$O$32</c15:f>
                      <c15:dlblFieldTableCache>
                        <c:ptCount val="1"/>
                        <c:pt idx="0">
                          <c:v>QAT</c:v>
                        </c:pt>
                      </c15:dlblFieldTableCache>
                    </c15:dlblFTEntry>
                  </c15:dlblFieldTable>
                  <c15:showDataLabelsRange val="0"/>
                </c:ext>
                <c:ext xmlns:c16="http://schemas.microsoft.com/office/drawing/2014/chart" uri="{C3380CC4-5D6E-409C-BE32-E72D297353CC}">
                  <c16:uniqueId val="{00000009-B42E-480A-B902-57EC1EF246CC}"/>
                </c:ext>
              </c:extLst>
            </c:dLbl>
            <c:dLbl>
              <c:idx val="10"/>
              <c:layout>
                <c:manualLayout>
                  <c:x val="-0.1288845144356956"/>
                  <c:y val="3.472222222222222E-3"/>
                </c:manualLayout>
              </c:layout>
              <c:tx>
                <c:strRef>
                  <c:f>'FCI1'!$O$33</c:f>
                  <c:strCache>
                    <c:ptCount val="1"/>
                    <c:pt idx="0">
                      <c:v>SAU</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{7E1BC40A-F569-6643-91BF-651672948202}</c15:txfldGUID>
                      <c15:f>'FCI1'!$O$33</c15:f>
                      <c15:dlblFieldTableCache>
                        <c:ptCount val="1"/>
                        <c:pt idx="0">
                          <c:v>SAU</c:v>
                        </c:pt>
                      </c15:dlblFieldTableCache>
                    </c15:dlblFTEntry>
                  </c15:dlblFieldTable>
                  <c15:showDataLabelsRange val="0"/>
                </c:ext>
                <c:ext xmlns:c16="http://schemas.microsoft.com/office/drawing/2014/chart" uri="{C3380CC4-5D6E-409C-BE32-E72D297353CC}">
                  <c16:uniqueId val="{0000000A-B42E-480A-B902-57EC1EF246CC}"/>
                </c:ext>
              </c:extLst>
            </c:dLbl>
            <c:dLbl>
              <c:idx val="11"/>
              <c:tx>
                <c:strRef>
                  <c:f>'FCI1'!$O$34</c:f>
                  <c:strCache>
                    <c:ptCount val="1"/>
                    <c:pt idx="0">
                      <c:v>TUN</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{3A4EFDC3-8569-B044-926C-3685A5129D14}</c15:txfldGUID>
                      <c15:f>'FCI1'!$O$34</c15:f>
                      <c15:dlblFieldTableCache>
                        <c:ptCount val="1"/>
                        <c:pt idx="0">
                          <c:v>TUN</c:v>
                        </c:pt>
                      </c15:dlblFieldTableCache>
                    </c15:dlblFTEntry>
                  </c15:dlblFieldTable>
                  <c15:showDataLabelsRange val="0"/>
                </c:ext>
                <c:ext xmlns:c16="http://schemas.microsoft.com/office/drawing/2014/chart" uri="{C3380CC4-5D6E-409C-BE32-E72D297353CC}">
                  <c16:uniqueId val="{0000000B-B42E-480A-B902-57EC1EF246CC}"/>
                </c:ext>
              </c:extLst>
            </c:dLbl>
            <c:dLbl>
              <c:idx val="12"/>
              <c:layout>
                <c:manualLayout>
                  <c:x val="-2.0613456464379946E-2"/>
                  <c:y val="5.4890034892449778E-2"/>
                </c:manualLayout>
              </c:layout>
              <c:tx>
                <c:strRef>
                  <c:f>'FCI1'!$O$35</c:f>
                  <c:strCache>
                    <c:ptCount val="1"/>
                    <c:pt idx="0">
                      <c:v>KGZ</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{DD5BBB77-FAB7-9B46-9C43-826A7A5DF700}</c15:txfldGUID>
                      <c15:f>'FCI1'!$O$35</c15:f>
                      <c15:dlblFieldTableCache>
                        <c:ptCount val="1"/>
                        <c:pt idx="0">
                          <c:v>KGZ</c:v>
                        </c:pt>
                      </c15:dlblFieldTableCache>
                    </c15:dlblFTEntry>
                  </c15:dlblFieldTable>
                  <c15:showDataLabelsRange val="0"/>
                </c:ext>
                <c:ext xmlns:c16="http://schemas.microsoft.com/office/drawing/2014/chart" uri="{C3380CC4-5D6E-409C-BE32-E72D297353CC}">
                  <c16:uniqueId val="{0000000C-B42E-480A-B902-57EC1EF246CC}"/>
                </c:ext>
              </c:extLst>
            </c:dLbl>
            <c:dLbl>
              <c:idx val="13"/>
              <c:tx>
                <c:strRef>
                  <c:f>'FCI1'!$O$36</c:f>
                  <c:strCache>
                    <c:ptCount val="1"/>
                    <c:pt idx="0">
                      <c:v>UZB</c:v>
                    </c:pt>
                  </c:strCache>
                </c:strRef>
              </c:tx>
              <c:dLblPos val="r"/>
              <c:showLegendKey val="0"/>
              <c:showVal val="1"/>
              <c:showCatName val="0"/>
              <c:showSerName val="0"/>
              <c:showPercent val="0"/>
              <c:showBubbleSize val="0"/>
              <c:extLst>
                <c:ext xmlns:c15="http://schemas.microsoft.com/office/drawing/2012/chart" uri="{CE6537A1-D6FC-4f65-9D91-7224C49458BB}">
                  <c15:dlblFieldTable>
                    <c15:dlblFTEntry>
                      <c15:txfldGUID>{E8E9D3CA-028F-E349-8405-C1BE12E1352D}</c15:txfldGUID>
                      <c15:f>'FCI1'!$O$36</c15:f>
                      <c15:dlblFieldTableCache>
                        <c:ptCount val="1"/>
                        <c:pt idx="0">
                          <c:v>UZB</c:v>
                        </c:pt>
                      </c15:dlblFieldTableCache>
                    </c15:dlblFTEntry>
                  </c15:dlblFieldTable>
                  <c15:showDataLabelsRange val="0"/>
                </c:ext>
                <c:ext xmlns:c16="http://schemas.microsoft.com/office/drawing/2014/chart" uri="{C3380CC4-5D6E-409C-BE32-E72D297353CC}">
                  <c16:uniqueId val="{0000000D-B42E-480A-B902-57EC1EF246CC}"/>
                </c:ext>
              </c:extLst>
            </c:dLbl>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endParaRPr lang="en-US"/>
              </a:p>
            </c:txPr>
            <c:dLblPos val="r"/>
            <c:showLegendKey val="0"/>
            <c:showVal val="0"/>
            <c:showCatName val="0"/>
            <c:showSerName val="0"/>
            <c:showPercent val="0"/>
            <c:showBubbleSize val="0"/>
            <c:extLst>
              <c:ext xmlns:c15="http://schemas.microsoft.com/office/drawing/2012/chart" uri="{CE6537A1-D6FC-4f65-9D91-7224C49458BB}">
                <c15:showLeaderLines val="0"/>
              </c:ext>
            </c:extLst>
          </c:dLbls>
          <c:trendline>
            <c:spPr>
              <a:ln w="19050" cap="rnd">
                <a:solidFill>
                  <a:srgbClr val="FF0000"/>
                </a:solidFill>
                <a:prstDash val="sysDot"/>
              </a:ln>
              <a:effectLst/>
            </c:spPr>
            <c:trendlineType val="linear"/>
            <c:dispRSqr val="0"/>
            <c:dispEq val="0"/>
          </c:trendline>
          <c:xVal>
            <c:numRef>
              <c:f>'FCI1'!$W$23:$W$36</c:f>
              <c:numCache>
                <c:formatCode>0.00</c:formatCode>
                <c:ptCount val="14"/>
                <c:pt idx="0">
                  <c:v>5.5</c:v>
                </c:pt>
                <c:pt idx="1">
                  <c:v>5</c:v>
                </c:pt>
                <c:pt idx="2">
                  <c:v>3</c:v>
                </c:pt>
                <c:pt idx="3" formatCode="0.000">
                  <c:v>4</c:v>
                </c:pt>
                <c:pt idx="4">
                  <c:v>7.75</c:v>
                </c:pt>
                <c:pt idx="5">
                  <c:v>2</c:v>
                </c:pt>
                <c:pt idx="6">
                  <c:v>0.5</c:v>
                </c:pt>
                <c:pt idx="7">
                  <c:v>4.274</c:v>
                </c:pt>
                <c:pt idx="8">
                  <c:v>8</c:v>
                </c:pt>
                <c:pt idx="9">
                  <c:v>4.25</c:v>
                </c:pt>
                <c:pt idx="10" formatCode="0.000">
                  <c:v>4</c:v>
                </c:pt>
                <c:pt idx="11">
                  <c:v>1</c:v>
                </c:pt>
                <c:pt idx="12">
                  <c:v>9</c:v>
                </c:pt>
                <c:pt idx="13">
                  <c:v>1</c:v>
                </c:pt>
              </c:numCache>
            </c:numRef>
          </c:xVal>
          <c:yVal>
            <c:numRef>
              <c:f>'FCI1'!$T$23:$T$36</c:f>
              <c:numCache>
                <c:formatCode>0.00</c:formatCode>
                <c:ptCount val="14"/>
                <c:pt idx="0">
                  <c:v>2.2965084314346313</c:v>
                </c:pt>
                <c:pt idx="1">
                  <c:v>1.3546980023384094</c:v>
                </c:pt>
                <c:pt idx="2">
                  <c:v>1.9573794305324554</c:v>
                </c:pt>
                <c:pt idx="3" formatCode="0.000">
                  <c:v>3.5600892305374146</c:v>
                </c:pt>
                <c:pt idx="4">
                  <c:v>2.1328813433647156</c:v>
                </c:pt>
                <c:pt idx="5">
                  <c:v>1.1215399205684662</c:v>
                </c:pt>
                <c:pt idx="6">
                  <c:v>0.83404785394668579</c:v>
                </c:pt>
                <c:pt idx="7">
                  <c:v>3.1519961506128311</c:v>
                </c:pt>
                <c:pt idx="8">
                  <c:v>2.8806053996086121</c:v>
                </c:pt>
                <c:pt idx="9">
                  <c:v>2.8949722051620483</c:v>
                </c:pt>
                <c:pt idx="10" formatCode="0.000">
                  <c:v>3.5631277561187744</c:v>
                </c:pt>
                <c:pt idx="11">
                  <c:v>2.1318678259849548</c:v>
                </c:pt>
                <c:pt idx="12">
                  <c:v>1.6765883564949036</c:v>
                </c:pt>
                <c:pt idx="13">
                  <c:v>0.23156213760375977</c:v>
                </c:pt>
              </c:numCache>
            </c:numRef>
          </c:yVal>
          <c:smooth val="0"/>
          <c:extLst>
            <c:ext xmlns:c16="http://schemas.microsoft.com/office/drawing/2014/chart" uri="{C3380CC4-5D6E-409C-BE32-E72D297353CC}">
              <c16:uniqueId val="{0000000F-B42E-480A-B902-57EC1EF246CC}"/>
            </c:ext>
          </c:extLst>
        </c:ser>
        <c:dLbls>
          <c:showLegendKey val="0"/>
          <c:showVal val="0"/>
          <c:showCatName val="0"/>
          <c:showSerName val="0"/>
          <c:showPercent val="0"/>
          <c:showBubbleSize val="0"/>
        </c:dLbls>
        <c:axId val="907323199"/>
        <c:axId val="907336511"/>
      </c:scatterChart>
      <c:valAx>
        <c:axId val="907323199"/>
        <c:scaling>
          <c:orientation val="minMax"/>
          <c:max val="9"/>
          <c:min val="0"/>
        </c:scaling>
        <c:delete val="0"/>
        <c:axPos val="b"/>
        <c:title>
          <c:tx>
            <c:rich>
              <a:bodyPr rot="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r>
                  <a:rPr lang="en-US"/>
                  <a:t>Policy rate change</a:t>
                </a:r>
              </a:p>
            </c:rich>
          </c:tx>
          <c:layout>
            <c:manualLayout>
              <c:xMode val="edge"/>
              <c:yMode val="edge"/>
              <c:x val="0.47524469597550301"/>
              <c:y val="0.94533956692913368"/>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endParaRPr lang="en-US"/>
            </a:p>
          </c:txPr>
        </c:title>
        <c:numFmt formatCode="0" sourceLinked="0"/>
        <c:majorTickMark val="none"/>
        <c:minorTickMark val="none"/>
        <c:tickLblPos val="low"/>
        <c:spPr>
          <a:noFill/>
          <a:ln w="317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endParaRPr lang="en-US"/>
          </a:p>
        </c:txPr>
        <c:crossAx val="907336511"/>
        <c:crosses val="autoZero"/>
        <c:crossBetween val="midCat"/>
        <c:majorUnit val="1"/>
      </c:valAx>
      <c:valAx>
        <c:axId val="907336511"/>
        <c:scaling>
          <c:orientation val="minMax"/>
          <c:max val="4"/>
        </c:scaling>
        <c:delete val="0"/>
        <c:axPos val="l"/>
        <c:title>
          <c:tx>
            <c:rich>
              <a:bodyPr rot="-540000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r>
                  <a:rPr lang="en-US"/>
                  <a:t> FCI change</a:t>
                </a:r>
              </a:p>
            </c:rich>
          </c:tx>
          <c:layout>
            <c:manualLayout>
              <c:xMode val="edge"/>
              <c:yMode val="edge"/>
              <c:x val="2.0753135024788569E-2"/>
              <c:y val="0.40057004593175854"/>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endParaRPr lang="en-US"/>
            </a:p>
          </c:txPr>
        </c:title>
        <c:numFmt formatCode="0.0" sourceLinked="0"/>
        <c:majorTickMark val="in"/>
        <c:minorTickMark val="none"/>
        <c:tickLblPos val="low"/>
        <c:spPr>
          <a:noFill/>
          <a:ln w="317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j-lt"/>
                <a:ea typeface="+mn-ea"/>
                <a:cs typeface="Arial" panose="020B0604020202020204" pitchFamily="34" charset="0"/>
              </a:defRPr>
            </a:pPr>
            <a:endParaRPr lang="en-US"/>
          </a:p>
        </c:txPr>
        <c:crossAx val="90732319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00">
          <a:solidFill>
            <a:sysClr val="windowText" lastClr="000000"/>
          </a:solidFill>
          <a:latin typeface="+mj-lt"/>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Arial Narrow" panose="020B0606020202030204" pitchFamily="34" charset="0"/>
                <a:ea typeface="+mn-ea"/>
                <a:cs typeface="+mn-cs"/>
              </a:defRPr>
            </a:pPr>
            <a:r>
              <a:rPr lang="en-US" sz="1000" b="1">
                <a:latin typeface="+mj-lt"/>
              </a:rPr>
              <a:t>ME&amp;CA: FCI Decomposition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Arial Narrow" panose="020B0606020202030204" pitchFamily="34" charset="0"/>
              <a:ea typeface="+mn-ea"/>
              <a:cs typeface="+mn-cs"/>
            </a:defRPr>
          </a:pPr>
          <a:endParaRPr lang="en-US"/>
        </a:p>
      </c:txPr>
    </c:title>
    <c:autoTitleDeleted val="0"/>
    <c:plotArea>
      <c:layout>
        <c:manualLayout>
          <c:layoutTarget val="inner"/>
          <c:xMode val="edge"/>
          <c:yMode val="edge"/>
          <c:x val="6.5860166348240032E-2"/>
          <c:y val="0.17171303657943413"/>
          <c:w val="0.8956495024721367"/>
          <c:h val="0.63202026829979574"/>
        </c:manualLayout>
      </c:layout>
      <c:barChart>
        <c:barDir val="col"/>
        <c:grouping val="stacked"/>
        <c:varyColors val="0"/>
        <c:ser>
          <c:idx val="1"/>
          <c:order val="1"/>
          <c:tx>
            <c:strRef>
              <c:f>GROUPS!$AB$2</c:f>
              <c:strCache>
                <c:ptCount val="1"/>
                <c:pt idx="0">
                  <c:v>Interest rates </c:v>
                </c:pt>
              </c:strCache>
            </c:strRef>
          </c:tx>
          <c:spPr>
            <a:solidFill>
              <a:schemeClr val="accent2">
                <a:lumMod val="40000"/>
                <a:lumOff val="60000"/>
              </a:schemeClr>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GROUPS!$AB$3:$AB$150</c:f>
              <c:numCache>
                <c:formatCode>0.00</c:formatCode>
                <c:ptCount val="148"/>
                <c:pt idx="0">
                  <c:v>#N/A</c:v>
                </c:pt>
                <c:pt idx="1">
                  <c:v>#N/A</c:v>
                </c:pt>
                <c:pt idx="2">
                  <c:v>#N/A</c:v>
                </c:pt>
                <c:pt idx="3">
                  <c:v>-0.32359069585800171</c:v>
                </c:pt>
                <c:pt idx="4">
                  <c:v>-0.29449987411499023</c:v>
                </c:pt>
                <c:pt idx="5">
                  <c:v>-0.23283480107784271</c:v>
                </c:pt>
                <c:pt idx="6">
                  <c:v>-0.170879065990448</c:v>
                </c:pt>
                <c:pt idx="7">
                  <c:v>-0.15092921257019043</c:v>
                </c:pt>
                <c:pt idx="8">
                  <c:v>-0.1769256591796875</c:v>
                </c:pt>
                <c:pt idx="9">
                  <c:v>-0.161351278424263</c:v>
                </c:pt>
                <c:pt idx="10">
                  <c:v>-0.21875526010990143</c:v>
                </c:pt>
                <c:pt idx="11">
                  <c:v>-0.21582026779651642</c:v>
                </c:pt>
                <c:pt idx="12">
                  <c:v>-0.20079448819160461</c:v>
                </c:pt>
                <c:pt idx="13">
                  <c:v>-0.21177741885185242</c:v>
                </c:pt>
                <c:pt idx="14">
                  <c:v>-8.2005485892295837E-2</c:v>
                </c:pt>
                <c:pt idx="15">
                  <c:v>-3.8177769631147385E-2</c:v>
                </c:pt>
                <c:pt idx="16">
                  <c:v>-4.4830657541751862E-2</c:v>
                </c:pt>
                <c:pt idx="17">
                  <c:v>-5.8218676596879959E-2</c:v>
                </c:pt>
                <c:pt idx="18">
                  <c:v>-3.4671477973461151E-2</c:v>
                </c:pt>
                <c:pt idx="19">
                  <c:v>-2.203676849603653E-2</c:v>
                </c:pt>
                <c:pt idx="20">
                  <c:v>2.5836287066340446E-2</c:v>
                </c:pt>
                <c:pt idx="21">
                  <c:v>9.9473573267459869E-2</c:v>
                </c:pt>
                <c:pt idx="22">
                  <c:v>0.20537525415420532</c:v>
                </c:pt>
                <c:pt idx="23">
                  <c:v>0.22467730939388275</c:v>
                </c:pt>
                <c:pt idx="24">
                  <c:v>0.23040807247161865</c:v>
                </c:pt>
                <c:pt idx="25">
                  <c:v>0.22875033318996429</c:v>
                </c:pt>
                <c:pt idx="26">
                  <c:v>0.23058685660362244</c:v>
                </c:pt>
                <c:pt idx="27">
                  <c:v>0.26341032981872559</c:v>
                </c:pt>
                <c:pt idx="28">
                  <c:v>0.27724111080169678</c:v>
                </c:pt>
                <c:pt idx="29">
                  <c:v>0.24587069451808929</c:v>
                </c:pt>
                <c:pt idx="30">
                  <c:v>0.26537057757377625</c:v>
                </c:pt>
                <c:pt idx="31">
                  <c:v>0.24330437183380127</c:v>
                </c:pt>
                <c:pt idx="32">
                  <c:v>0.27161648869514465</c:v>
                </c:pt>
                <c:pt idx="33">
                  <c:v>0.31213238835334778</c:v>
                </c:pt>
                <c:pt idx="34">
                  <c:v>0.33519247174263</c:v>
                </c:pt>
                <c:pt idx="35">
                  <c:v>0.34575238823890686</c:v>
                </c:pt>
                <c:pt idx="36">
                  <c:v>0.39529675245285034</c:v>
                </c:pt>
                <c:pt idx="37">
                  <c:v>0.46553680300712585</c:v>
                </c:pt>
                <c:pt idx="38">
                  <c:v>0.4770602285861969</c:v>
                </c:pt>
                <c:pt idx="39">
                  <c:v>0.58085143566131592</c:v>
                </c:pt>
                <c:pt idx="40">
                  <c:v>0.59401077032089233</c:v>
                </c:pt>
                <c:pt idx="41">
                  <c:v>0.58002209663391113</c:v>
                </c:pt>
                <c:pt idx="42">
                  <c:v>0.56876617670059204</c:v>
                </c:pt>
                <c:pt idx="43">
                  <c:v>0.5483890175819397</c:v>
                </c:pt>
                <c:pt idx="44">
                  <c:v>0.5864066481590271</c:v>
                </c:pt>
                <c:pt idx="45">
                  <c:v>0.58934909105300903</c:v>
                </c:pt>
                <c:pt idx="46">
                  <c:v>0.61069679260253906</c:v>
                </c:pt>
                <c:pt idx="47">
                  <c:v>0.52821892499923706</c:v>
                </c:pt>
                <c:pt idx="48">
                  <c:v>0.42042934894561768</c:v>
                </c:pt>
                <c:pt idx="49">
                  <c:v>0.36522111296653748</c:v>
                </c:pt>
                <c:pt idx="50">
                  <c:v>0.30620571970939636</c:v>
                </c:pt>
                <c:pt idx="51">
                  <c:v>0.3051392138004303</c:v>
                </c:pt>
                <c:pt idx="52">
                  <c:v>0.28675255179405212</c:v>
                </c:pt>
                <c:pt idx="53">
                  <c:v>0.25449439883232117</c:v>
                </c:pt>
                <c:pt idx="54">
                  <c:v>-6.1282441020011902E-2</c:v>
                </c:pt>
                <c:pt idx="55">
                  <c:v>-0.24936790764331818</c:v>
                </c:pt>
                <c:pt idx="56">
                  <c:v>-0.33995142579078674</c:v>
                </c:pt>
                <c:pt idx="57">
                  <c:v>-0.41027888655662537</c:v>
                </c:pt>
                <c:pt idx="58">
                  <c:v>-0.45847344398498535</c:v>
                </c:pt>
                <c:pt idx="59">
                  <c:v>-0.46915233135223389</c:v>
                </c:pt>
                <c:pt idx="60">
                  <c:v>-0.50700080394744873</c:v>
                </c:pt>
                <c:pt idx="61">
                  <c:v>-0.51598107814788818</c:v>
                </c:pt>
                <c:pt idx="62">
                  <c:v>-0.5313946008682251</c:v>
                </c:pt>
                <c:pt idx="63">
                  <c:v>-0.54459381103515625</c:v>
                </c:pt>
                <c:pt idx="64">
                  <c:v>-0.54162657260894775</c:v>
                </c:pt>
                <c:pt idx="65">
                  <c:v>-0.52336877584457397</c:v>
                </c:pt>
                <c:pt idx="66">
                  <c:v>-0.51399213075637817</c:v>
                </c:pt>
                <c:pt idx="67">
                  <c:v>-0.53306597471237183</c:v>
                </c:pt>
                <c:pt idx="68">
                  <c:v>-0.54781126976013184</c:v>
                </c:pt>
                <c:pt idx="69">
                  <c:v>-0.54677432775497437</c:v>
                </c:pt>
                <c:pt idx="70">
                  <c:v>-0.56023746728897095</c:v>
                </c:pt>
                <c:pt idx="71">
                  <c:v>-0.54364323616027832</c:v>
                </c:pt>
                <c:pt idx="72">
                  <c:v>-0.54836881160736084</c:v>
                </c:pt>
                <c:pt idx="73">
                  <c:v>-0.54209047555923462</c:v>
                </c:pt>
                <c:pt idx="74">
                  <c:v>-0.51144075393676758</c:v>
                </c:pt>
                <c:pt idx="75">
                  <c:v>-0.45977550745010376</c:v>
                </c:pt>
                <c:pt idx="76">
                  <c:v>-0.45401686429977417</c:v>
                </c:pt>
                <c:pt idx="77">
                  <c:v>-0.42532998323440552</c:v>
                </c:pt>
                <c:pt idx="78">
                  <c:v>-0.30523109436035156</c:v>
                </c:pt>
                <c:pt idx="79">
                  <c:v>-0.17180830240249634</c:v>
                </c:pt>
                <c:pt idx="80">
                  <c:v>4.2092300951480865E-2</c:v>
                </c:pt>
                <c:pt idx="81">
                  <c:v>0.20714256167411804</c:v>
                </c:pt>
                <c:pt idx="82">
                  <c:v>0.35217404365539551</c:v>
                </c:pt>
                <c:pt idx="83">
                  <c:v>0.48439899086952209</c:v>
                </c:pt>
                <c:pt idx="84">
                  <c:v>0.68932557106018066</c:v>
                </c:pt>
                <c:pt idx="85">
                  <c:v>0.85315018892288208</c:v>
                </c:pt>
                <c:pt idx="86">
                  <c:v>#N/A</c:v>
                </c:pt>
                <c:pt idx="87">
                  <c:v>#N/A</c:v>
                </c:pt>
                <c:pt idx="88">
                  <c:v>#N/A</c:v>
                </c:pt>
                <c:pt idx="89">
                  <c:v>#N/A</c:v>
                </c:pt>
              </c:numCache>
            </c:numRef>
          </c:val>
          <c:extLst>
            <c:ext xmlns:c16="http://schemas.microsoft.com/office/drawing/2014/chart" uri="{C3380CC4-5D6E-409C-BE32-E72D297353CC}">
              <c16:uniqueId val="{00000000-CF08-4C12-95F1-B30585610A5F}"/>
            </c:ext>
          </c:extLst>
        </c:ser>
        <c:ser>
          <c:idx val="2"/>
          <c:order val="2"/>
          <c:tx>
            <c:strRef>
              <c:f>GROUPS!$AC$2</c:f>
              <c:strCache>
                <c:ptCount val="1"/>
                <c:pt idx="0">
                  <c:v>Monetary aggregates </c:v>
                </c:pt>
              </c:strCache>
            </c:strRef>
          </c:tx>
          <c:spPr>
            <a:solidFill>
              <a:schemeClr val="accent3"/>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GROUPS!$AC$3:$AC$150</c:f>
              <c:numCache>
                <c:formatCode>0.00</c:formatCode>
                <c:ptCount val="148"/>
                <c:pt idx="0">
                  <c:v>#N/A</c:v>
                </c:pt>
                <c:pt idx="1">
                  <c:v>#N/A</c:v>
                </c:pt>
                <c:pt idx="2">
                  <c:v>#N/A</c:v>
                </c:pt>
                <c:pt idx="3">
                  <c:v>-9.5240920782089233E-2</c:v>
                </c:pt>
                <c:pt idx="4">
                  <c:v>-5.3587000817060471E-2</c:v>
                </c:pt>
                <c:pt idx="5">
                  <c:v>-4.8165705054998398E-2</c:v>
                </c:pt>
                <c:pt idx="6">
                  <c:v>-4.8902846872806549E-2</c:v>
                </c:pt>
                <c:pt idx="7">
                  <c:v>-4.0208287537097931E-2</c:v>
                </c:pt>
                <c:pt idx="8">
                  <c:v>-4.4557966291904449E-2</c:v>
                </c:pt>
                <c:pt idx="9">
                  <c:v>-7.6304987072944641E-2</c:v>
                </c:pt>
                <c:pt idx="10">
                  <c:v>-3.8892976939678192E-2</c:v>
                </c:pt>
                <c:pt idx="11">
                  <c:v>-4.9577221274375916E-2</c:v>
                </c:pt>
                <c:pt idx="12">
                  <c:v>-3.380410373210907E-2</c:v>
                </c:pt>
                <c:pt idx="13">
                  <c:v>-5.2056588232517242E-2</c:v>
                </c:pt>
                <c:pt idx="14">
                  <c:v>-6.7832298576831818E-2</c:v>
                </c:pt>
                <c:pt idx="15">
                  <c:v>-7.2295404970645905E-2</c:v>
                </c:pt>
                <c:pt idx="16">
                  <c:v>-2.5277640670537949E-3</c:v>
                </c:pt>
                <c:pt idx="17">
                  <c:v>1.599348708987236E-2</c:v>
                </c:pt>
                <c:pt idx="18">
                  <c:v>6.6323359496891499E-3</c:v>
                </c:pt>
                <c:pt idx="19">
                  <c:v>1.3335312716662884E-2</c:v>
                </c:pt>
                <c:pt idx="20">
                  <c:v>6.2796729616820812E-3</c:v>
                </c:pt>
                <c:pt idx="21">
                  <c:v>-1.5350906178355217E-3</c:v>
                </c:pt>
                <c:pt idx="22">
                  <c:v>1.8587114289402962E-2</c:v>
                </c:pt>
                <c:pt idx="23">
                  <c:v>-1.3343218713998795E-2</c:v>
                </c:pt>
                <c:pt idx="24">
                  <c:v>3.5561791155487299E-3</c:v>
                </c:pt>
                <c:pt idx="25">
                  <c:v>5.6642862036824226E-3</c:v>
                </c:pt>
                <c:pt idx="26">
                  <c:v>8.5938815027475357E-3</c:v>
                </c:pt>
                <c:pt idx="27">
                  <c:v>1.7241058871150017E-2</c:v>
                </c:pt>
                <c:pt idx="28">
                  <c:v>4.6439927071332932E-2</c:v>
                </c:pt>
                <c:pt idx="29">
                  <c:v>3.2358955591917038E-2</c:v>
                </c:pt>
                <c:pt idx="30">
                  <c:v>2.8895016759634018E-2</c:v>
                </c:pt>
                <c:pt idx="31">
                  <c:v>3.2969620078802109E-2</c:v>
                </c:pt>
                <c:pt idx="32">
                  <c:v>3.5587970167398453E-2</c:v>
                </c:pt>
                <c:pt idx="33">
                  <c:v>6.980741024017334E-2</c:v>
                </c:pt>
                <c:pt idx="34">
                  <c:v>5.7700809091329575E-2</c:v>
                </c:pt>
                <c:pt idx="35">
                  <c:v>5.962371826171875E-2</c:v>
                </c:pt>
                <c:pt idx="36">
                  <c:v>8.0168813467025757E-2</c:v>
                </c:pt>
                <c:pt idx="37">
                  <c:v>7.6960928738117218E-2</c:v>
                </c:pt>
                <c:pt idx="38">
                  <c:v>6.7829027771949768E-2</c:v>
                </c:pt>
                <c:pt idx="39">
                  <c:v>7.0502631366252899E-2</c:v>
                </c:pt>
                <c:pt idx="40">
                  <c:v>2.5187373161315918E-2</c:v>
                </c:pt>
                <c:pt idx="41">
                  <c:v>6.8701049312949181E-3</c:v>
                </c:pt>
                <c:pt idx="42">
                  <c:v>3.0968179926276207E-2</c:v>
                </c:pt>
                <c:pt idx="43">
                  <c:v>2.8619563207030296E-2</c:v>
                </c:pt>
                <c:pt idx="44">
                  <c:v>2.4710416328161955E-3</c:v>
                </c:pt>
                <c:pt idx="45">
                  <c:v>1.0422012768685818E-2</c:v>
                </c:pt>
                <c:pt idx="46">
                  <c:v>-6.6549880430102348E-3</c:v>
                </c:pt>
                <c:pt idx="47">
                  <c:v>1.1017286218702793E-2</c:v>
                </c:pt>
                <c:pt idx="48">
                  <c:v>5.7275337167084217E-3</c:v>
                </c:pt>
                <c:pt idx="49">
                  <c:v>-1.959238899871707E-3</c:v>
                </c:pt>
                <c:pt idx="50">
                  <c:v>1.4250926673412323E-2</c:v>
                </c:pt>
                <c:pt idx="51">
                  <c:v>-9.6953464671969414E-3</c:v>
                </c:pt>
                <c:pt idx="52">
                  <c:v>-0.10118184238672256</c:v>
                </c:pt>
                <c:pt idx="53">
                  <c:v>-7.6631903648376465E-2</c:v>
                </c:pt>
                <c:pt idx="54">
                  <c:v>-0.14613817632198334</c:v>
                </c:pt>
                <c:pt idx="55">
                  <c:v>-0.16538134217262268</c:v>
                </c:pt>
                <c:pt idx="56">
                  <c:v>-0.15908335149288177</c:v>
                </c:pt>
                <c:pt idx="57">
                  <c:v>-0.15905262529850006</c:v>
                </c:pt>
                <c:pt idx="58">
                  <c:v>-0.17713391780853271</c:v>
                </c:pt>
                <c:pt idx="59">
                  <c:v>-0.15494751930236816</c:v>
                </c:pt>
                <c:pt idx="60">
                  <c:v>-0.17046438157558441</c:v>
                </c:pt>
                <c:pt idx="61">
                  <c:v>-0.1684403121471405</c:v>
                </c:pt>
                <c:pt idx="62">
                  <c:v>-0.16532473266124725</c:v>
                </c:pt>
                <c:pt idx="63">
                  <c:v>-0.16491658985614777</c:v>
                </c:pt>
                <c:pt idx="64">
                  <c:v>4.8087421804666519E-2</c:v>
                </c:pt>
                <c:pt idx="65">
                  <c:v>4.1115716099739075E-2</c:v>
                </c:pt>
                <c:pt idx="66">
                  <c:v>9.2342205345630646E-2</c:v>
                </c:pt>
                <c:pt idx="67">
                  <c:v>9.2871874570846558E-2</c:v>
                </c:pt>
                <c:pt idx="68">
                  <c:v>0.11546985059976578</c:v>
                </c:pt>
                <c:pt idx="69">
                  <c:v>0.10588762909173965</c:v>
                </c:pt>
                <c:pt idx="70">
                  <c:v>0.11135333776473999</c:v>
                </c:pt>
                <c:pt idx="71">
                  <c:v>0.11232201009988785</c:v>
                </c:pt>
                <c:pt idx="72">
                  <c:v>0.11133835464715958</c:v>
                </c:pt>
                <c:pt idx="73">
                  <c:v>0.11478305608034134</c:v>
                </c:pt>
                <c:pt idx="74">
                  <c:v>0.10368256270885468</c:v>
                </c:pt>
                <c:pt idx="75">
                  <c:v>0.10738556087017059</c:v>
                </c:pt>
                <c:pt idx="76">
                  <c:v>0.13629822432994843</c:v>
                </c:pt>
                <c:pt idx="77">
                  <c:v>0.14320671558380127</c:v>
                </c:pt>
                <c:pt idx="78">
                  <c:v>0.14357571303844452</c:v>
                </c:pt>
                <c:pt idx="79">
                  <c:v>0.10924649983644485</c:v>
                </c:pt>
                <c:pt idx="80">
                  <c:v>0.13035617768764496</c:v>
                </c:pt>
                <c:pt idx="81">
                  <c:v>0.14398236572742462</c:v>
                </c:pt>
                <c:pt idx="82">
                  <c:v>0.1450335681438446</c:v>
                </c:pt>
                <c:pt idx="83">
                  <c:v>0.11560305953025818</c:v>
                </c:pt>
                <c:pt idx="84">
                  <c:v>0.13408547639846802</c:v>
                </c:pt>
                <c:pt idx="85">
                  <c:v>0.13011631369590759</c:v>
                </c:pt>
                <c:pt idx="86">
                  <c:v>#N/A</c:v>
                </c:pt>
                <c:pt idx="87">
                  <c:v>#N/A</c:v>
                </c:pt>
                <c:pt idx="88">
                  <c:v>#N/A</c:v>
                </c:pt>
                <c:pt idx="89">
                  <c:v>#N/A</c:v>
                </c:pt>
              </c:numCache>
            </c:numRef>
          </c:val>
          <c:extLst>
            <c:ext xmlns:c16="http://schemas.microsoft.com/office/drawing/2014/chart" uri="{C3380CC4-5D6E-409C-BE32-E72D297353CC}">
              <c16:uniqueId val="{00000001-CF08-4C12-95F1-B30585610A5F}"/>
            </c:ext>
          </c:extLst>
        </c:ser>
        <c:ser>
          <c:idx val="3"/>
          <c:order val="3"/>
          <c:tx>
            <c:strRef>
              <c:f>GROUPS!$AD$2</c:f>
              <c:strCache>
                <c:ptCount val="1"/>
                <c:pt idx="0">
                  <c:v>Credit growth</c:v>
                </c:pt>
              </c:strCache>
            </c:strRef>
          </c:tx>
          <c:spPr>
            <a:solidFill>
              <a:schemeClr val="accent4"/>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GROUPS!$AD$3:$AD$150</c:f>
              <c:numCache>
                <c:formatCode>0.00</c:formatCode>
                <c:ptCount val="148"/>
                <c:pt idx="0">
                  <c:v>#N/A</c:v>
                </c:pt>
                <c:pt idx="1">
                  <c:v>#N/A</c:v>
                </c:pt>
                <c:pt idx="2">
                  <c:v>#N/A</c:v>
                </c:pt>
                <c:pt idx="3">
                  <c:v>-1.9469127058982849E-2</c:v>
                </c:pt>
                <c:pt idx="4">
                  <c:v>-6.4614196307957172E-3</c:v>
                </c:pt>
                <c:pt idx="5">
                  <c:v>-5.649220198392868E-3</c:v>
                </c:pt>
                <c:pt idx="6">
                  <c:v>-9.6964016556739807E-3</c:v>
                </c:pt>
                <c:pt idx="7">
                  <c:v>-7.5303777121007442E-3</c:v>
                </c:pt>
                <c:pt idx="8">
                  <c:v>-8.1348083913326263E-3</c:v>
                </c:pt>
                <c:pt idx="9">
                  <c:v>-1.2481058016419411E-2</c:v>
                </c:pt>
                <c:pt idx="10">
                  <c:v>-8.7432945147156715E-3</c:v>
                </c:pt>
                <c:pt idx="11">
                  <c:v>-4.1863471269607544E-3</c:v>
                </c:pt>
                <c:pt idx="12">
                  <c:v>1.0013262508437037E-3</c:v>
                </c:pt>
                <c:pt idx="13">
                  <c:v>-3.1131037976592779E-3</c:v>
                </c:pt>
                <c:pt idx="14">
                  <c:v>-9.861435741186142E-3</c:v>
                </c:pt>
                <c:pt idx="15">
                  <c:v>-1.7484270036220551E-2</c:v>
                </c:pt>
                <c:pt idx="16">
                  <c:v>4.1872458532452583E-3</c:v>
                </c:pt>
                <c:pt idx="17">
                  <c:v>3.1419652514159679E-3</c:v>
                </c:pt>
                <c:pt idx="18">
                  <c:v>1.730526564642787E-3</c:v>
                </c:pt>
                <c:pt idx="19">
                  <c:v>-1.0276777902618051E-3</c:v>
                </c:pt>
                <c:pt idx="20">
                  <c:v>-7.3005710728466511E-3</c:v>
                </c:pt>
                <c:pt idx="21">
                  <c:v>-1.0040659457445145E-2</c:v>
                </c:pt>
                <c:pt idx="22">
                  <c:v>-1.5466541983187199E-2</c:v>
                </c:pt>
                <c:pt idx="23">
                  <c:v>-1.9906476140022278E-2</c:v>
                </c:pt>
                <c:pt idx="24">
                  <c:v>-2.2090665996074677E-2</c:v>
                </c:pt>
                <c:pt idx="25">
                  <c:v>-2.3348787799477577E-2</c:v>
                </c:pt>
                <c:pt idx="26">
                  <c:v>-2.1512823179364204E-2</c:v>
                </c:pt>
                <c:pt idx="27">
                  <c:v>-1.3466423377394676E-2</c:v>
                </c:pt>
                <c:pt idx="28">
                  <c:v>-7.8018647618591785E-3</c:v>
                </c:pt>
                <c:pt idx="29">
                  <c:v>-1.0676361620426178E-2</c:v>
                </c:pt>
                <c:pt idx="30">
                  <c:v>-9.2416023835539818E-3</c:v>
                </c:pt>
                <c:pt idx="31">
                  <c:v>-9.6235862001776695E-3</c:v>
                </c:pt>
                <c:pt idx="32">
                  <c:v>-1.1163352988660336E-2</c:v>
                </c:pt>
                <c:pt idx="33">
                  <c:v>-7.1252970956265926E-3</c:v>
                </c:pt>
                <c:pt idx="34">
                  <c:v>-1.2897486798465252E-2</c:v>
                </c:pt>
                <c:pt idx="35">
                  <c:v>-1.2971679680049419E-2</c:v>
                </c:pt>
                <c:pt idx="36">
                  <c:v>-1.2837426736950874E-2</c:v>
                </c:pt>
                <c:pt idx="37">
                  <c:v>-1.333954930305481E-2</c:v>
                </c:pt>
                <c:pt idx="38">
                  <c:v>-1.1518755927681923E-2</c:v>
                </c:pt>
                <c:pt idx="39">
                  <c:v>-1.4344492927193642E-2</c:v>
                </c:pt>
                <c:pt idx="40">
                  <c:v>-1.7936853691935539E-2</c:v>
                </c:pt>
                <c:pt idx="41">
                  <c:v>-1.6615737229585648E-2</c:v>
                </c:pt>
                <c:pt idx="42">
                  <c:v>-1.5604187734425068E-2</c:v>
                </c:pt>
                <c:pt idx="43">
                  <c:v>-1.0457785800099373E-2</c:v>
                </c:pt>
                <c:pt idx="44">
                  <c:v>-7.717544212937355E-3</c:v>
                </c:pt>
                <c:pt idx="45">
                  <c:v>-3.8707142230123281E-3</c:v>
                </c:pt>
                <c:pt idx="46">
                  <c:v>1.2918716529384255E-3</c:v>
                </c:pt>
                <c:pt idx="47">
                  <c:v>4.6496028080582619E-3</c:v>
                </c:pt>
                <c:pt idx="48">
                  <c:v>1.0582190006971359E-2</c:v>
                </c:pt>
                <c:pt idx="49">
                  <c:v>1.2969035655260086E-2</c:v>
                </c:pt>
                <c:pt idx="50">
                  <c:v>1.5850765630602837E-2</c:v>
                </c:pt>
                <c:pt idx="51">
                  <c:v>2.1948844194412231E-2</c:v>
                </c:pt>
                <c:pt idx="52">
                  <c:v>-3.2318755984306335E-2</c:v>
                </c:pt>
                <c:pt idx="53">
                  <c:v>-3.1483855098485947E-2</c:v>
                </c:pt>
                <c:pt idx="54">
                  <c:v>-2.8297243639826775E-2</c:v>
                </c:pt>
                <c:pt idx="55">
                  <c:v>-2.9491107910871506E-2</c:v>
                </c:pt>
                <c:pt idx="56">
                  <c:v>-2.1692393347620964E-2</c:v>
                </c:pt>
                <c:pt idx="57">
                  <c:v>-1.7968455329537392E-2</c:v>
                </c:pt>
                <c:pt idx="58">
                  <c:v>-2.1470895037055016E-2</c:v>
                </c:pt>
                <c:pt idx="59">
                  <c:v>-2.3282561451196671E-2</c:v>
                </c:pt>
                <c:pt idx="60">
                  <c:v>-2.7896709740161896E-2</c:v>
                </c:pt>
                <c:pt idx="61">
                  <c:v>-3.1116584315896034E-2</c:v>
                </c:pt>
                <c:pt idx="62">
                  <c:v>-3.5545136779546738E-2</c:v>
                </c:pt>
                <c:pt idx="63">
                  <c:v>-4.3178647756576538E-2</c:v>
                </c:pt>
                <c:pt idx="64">
                  <c:v>6.0822553932666779E-2</c:v>
                </c:pt>
                <c:pt idx="65">
                  <c:v>5.8014705777168274E-2</c:v>
                </c:pt>
                <c:pt idx="66">
                  <c:v>5.3121060132980347E-2</c:v>
                </c:pt>
                <c:pt idx="67">
                  <c:v>5.1245354115962982E-2</c:v>
                </c:pt>
                <c:pt idx="68">
                  <c:v>4.6422965824604034E-2</c:v>
                </c:pt>
                <c:pt idx="69">
                  <c:v>4.3244261294603348E-2</c:v>
                </c:pt>
                <c:pt idx="70">
                  <c:v>4.5330177992582321E-2</c:v>
                </c:pt>
                <c:pt idx="71">
                  <c:v>4.3451093137264252E-2</c:v>
                </c:pt>
                <c:pt idx="72">
                  <c:v>3.4605599939823151E-2</c:v>
                </c:pt>
                <c:pt idx="73">
                  <c:v>3.2365798950195312E-2</c:v>
                </c:pt>
                <c:pt idx="74">
                  <c:v>3.2930918037891388E-2</c:v>
                </c:pt>
                <c:pt idx="75">
                  <c:v>3.0026489868760109E-2</c:v>
                </c:pt>
                <c:pt idx="76">
                  <c:v>4.3731801211833954E-2</c:v>
                </c:pt>
                <c:pt idx="77">
                  <c:v>4.290323331952095E-2</c:v>
                </c:pt>
                <c:pt idx="78">
                  <c:v>4.0706340223550797E-2</c:v>
                </c:pt>
                <c:pt idx="79">
                  <c:v>3.800487145781517E-2</c:v>
                </c:pt>
                <c:pt idx="80">
                  <c:v>3.2280508428812027E-2</c:v>
                </c:pt>
                <c:pt idx="81">
                  <c:v>2.3870384320616722E-2</c:v>
                </c:pt>
                <c:pt idx="82">
                  <c:v>2.143021859228611E-2</c:v>
                </c:pt>
                <c:pt idx="83">
                  <c:v>2.2507477551698685E-2</c:v>
                </c:pt>
                <c:pt idx="84">
                  <c:v>3.3228535205125809E-2</c:v>
                </c:pt>
                <c:pt idx="85">
                  <c:v>3.8892243057489395E-2</c:v>
                </c:pt>
                <c:pt idx="86">
                  <c:v>#N/A</c:v>
                </c:pt>
                <c:pt idx="87">
                  <c:v>#N/A</c:v>
                </c:pt>
                <c:pt idx="88">
                  <c:v>#N/A</c:v>
                </c:pt>
                <c:pt idx="89">
                  <c:v>#N/A</c:v>
                </c:pt>
              </c:numCache>
            </c:numRef>
          </c:val>
          <c:extLst>
            <c:ext xmlns:c16="http://schemas.microsoft.com/office/drawing/2014/chart" uri="{C3380CC4-5D6E-409C-BE32-E72D297353CC}">
              <c16:uniqueId val="{00000002-CF08-4C12-95F1-B30585610A5F}"/>
            </c:ext>
          </c:extLst>
        </c:ser>
        <c:ser>
          <c:idx val="4"/>
          <c:order val="4"/>
          <c:tx>
            <c:strRef>
              <c:f>GROUPS!$AE$2</c:f>
              <c:strCache>
                <c:ptCount val="1"/>
                <c:pt idx="0">
                  <c:v>Risk premia</c:v>
                </c:pt>
              </c:strCache>
            </c:strRef>
          </c:tx>
          <c:spPr>
            <a:solidFill>
              <a:schemeClr val="accent5"/>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GROUPS!$AE$3:$AE$150</c:f>
              <c:numCache>
                <c:formatCode>0.00</c:formatCode>
                <c:ptCount val="148"/>
                <c:pt idx="0">
                  <c:v>#N/A</c:v>
                </c:pt>
                <c:pt idx="1">
                  <c:v>#N/A</c:v>
                </c:pt>
                <c:pt idx="2">
                  <c:v>#N/A</c:v>
                </c:pt>
                <c:pt idx="3">
                  <c:v>4.9298025667667389E-2</c:v>
                </c:pt>
                <c:pt idx="4">
                  <c:v>6.1536550521850586E-2</c:v>
                </c:pt>
                <c:pt idx="5">
                  <c:v>6.5939858555793762E-2</c:v>
                </c:pt>
                <c:pt idx="6">
                  <c:v>5.4821949452161789E-2</c:v>
                </c:pt>
                <c:pt idx="7">
                  <c:v>4.5089073479175568E-2</c:v>
                </c:pt>
                <c:pt idx="8">
                  <c:v>3.7140883505344391E-2</c:v>
                </c:pt>
                <c:pt idx="9">
                  <c:v>3.4063499420881271E-2</c:v>
                </c:pt>
                <c:pt idx="10">
                  <c:v>2.8243284672498703E-2</c:v>
                </c:pt>
                <c:pt idx="11">
                  <c:v>2.0313877612352371E-2</c:v>
                </c:pt>
                <c:pt idx="12">
                  <c:v>1.4713662676513195E-2</c:v>
                </c:pt>
                <c:pt idx="13">
                  <c:v>1.6554964706301689E-2</c:v>
                </c:pt>
                <c:pt idx="14">
                  <c:v>1.8201213330030441E-2</c:v>
                </c:pt>
                <c:pt idx="15">
                  <c:v>7.5549273751676083E-3</c:v>
                </c:pt>
                <c:pt idx="16">
                  <c:v>1.8527153879404068E-3</c:v>
                </c:pt>
                <c:pt idx="17">
                  <c:v>2.4089113867376E-4</c:v>
                </c:pt>
                <c:pt idx="18">
                  <c:v>-3.5948329605162144E-3</c:v>
                </c:pt>
                <c:pt idx="19">
                  <c:v>-4.2691039852797985E-3</c:v>
                </c:pt>
                <c:pt idx="20">
                  <c:v>-7.1627865545451641E-3</c:v>
                </c:pt>
                <c:pt idx="21">
                  <c:v>-6.4149689860641956E-3</c:v>
                </c:pt>
                <c:pt idx="22">
                  <c:v>-4.853137768805027E-3</c:v>
                </c:pt>
                <c:pt idx="23">
                  <c:v>-9.9343853071331978E-3</c:v>
                </c:pt>
                <c:pt idx="24">
                  <c:v>-1.2831692583858967E-2</c:v>
                </c:pt>
                <c:pt idx="25">
                  <c:v>-1.5479917638003826E-2</c:v>
                </c:pt>
                <c:pt idx="26">
                  <c:v>-1.5176086686551571E-2</c:v>
                </c:pt>
                <c:pt idx="27">
                  <c:v>-1.8274106085300446E-2</c:v>
                </c:pt>
                <c:pt idx="28">
                  <c:v>-2.4714495986700058E-2</c:v>
                </c:pt>
                <c:pt idx="29">
                  <c:v>-2.80623659491539E-2</c:v>
                </c:pt>
                <c:pt idx="30">
                  <c:v>-3.1586792320013046E-2</c:v>
                </c:pt>
                <c:pt idx="31">
                  <c:v>-3.0315550044178963E-2</c:v>
                </c:pt>
                <c:pt idx="32">
                  <c:v>-2.8257314115762711E-2</c:v>
                </c:pt>
                <c:pt idx="33">
                  <c:v>-2.6801887899637222E-2</c:v>
                </c:pt>
                <c:pt idx="34">
                  <c:v>-3.0543388798832893E-2</c:v>
                </c:pt>
                <c:pt idx="35">
                  <c:v>-3.0274327844381332E-2</c:v>
                </c:pt>
                <c:pt idx="36">
                  <c:v>-3.1873930245637894E-2</c:v>
                </c:pt>
                <c:pt idx="37">
                  <c:v>-3.377210721373558E-2</c:v>
                </c:pt>
                <c:pt idx="38">
                  <c:v>-3.2910678535699844E-2</c:v>
                </c:pt>
                <c:pt idx="39">
                  <c:v>-3.2472707331180573E-2</c:v>
                </c:pt>
                <c:pt idx="40">
                  <c:v>-3.1834185123443604E-2</c:v>
                </c:pt>
                <c:pt idx="41">
                  <c:v>-3.4539029002189636E-2</c:v>
                </c:pt>
                <c:pt idx="42">
                  <c:v>-3.3976290374994278E-2</c:v>
                </c:pt>
                <c:pt idx="43">
                  <c:v>-3.3614803105592728E-2</c:v>
                </c:pt>
                <c:pt idx="44">
                  <c:v>-3.1548351049423218E-2</c:v>
                </c:pt>
                <c:pt idx="45">
                  <c:v>-3.2808300107717514E-2</c:v>
                </c:pt>
                <c:pt idx="46">
                  <c:v>-3.5121776163578033E-2</c:v>
                </c:pt>
                <c:pt idx="47">
                  <c:v>-3.3369608223438263E-2</c:v>
                </c:pt>
                <c:pt idx="48">
                  <c:v>-3.5105098038911819E-2</c:v>
                </c:pt>
                <c:pt idx="49">
                  <c:v>-3.5219572484493256E-2</c:v>
                </c:pt>
                <c:pt idx="50">
                  <c:v>-3.6680601537227631E-2</c:v>
                </c:pt>
                <c:pt idx="51">
                  <c:v>-3.934783861041069E-2</c:v>
                </c:pt>
                <c:pt idx="52">
                  <c:v>-4.0825489908456802E-2</c:v>
                </c:pt>
                <c:pt idx="53">
                  <c:v>-4.080665111541748E-2</c:v>
                </c:pt>
                <c:pt idx="54">
                  <c:v>-1.1437141336500645E-2</c:v>
                </c:pt>
                <c:pt idx="55">
                  <c:v>4.1360794566571712E-3</c:v>
                </c:pt>
                <c:pt idx="56">
                  <c:v>4.5131970546208322E-4</c:v>
                </c:pt>
                <c:pt idx="57">
                  <c:v>-4.5198472216725349E-3</c:v>
                </c:pt>
                <c:pt idx="58">
                  <c:v>-7.9267183318734169E-3</c:v>
                </c:pt>
                <c:pt idx="59">
                  <c:v>-1.7740277573466301E-2</c:v>
                </c:pt>
                <c:pt idx="60">
                  <c:v>-2.8459105640649796E-2</c:v>
                </c:pt>
                <c:pt idx="61">
                  <c:v>-2.6165109127759933E-2</c:v>
                </c:pt>
                <c:pt idx="62">
                  <c:v>-2.8924658894538879E-2</c:v>
                </c:pt>
                <c:pt idx="63">
                  <c:v>-3.4258611500263214E-2</c:v>
                </c:pt>
                <c:pt idx="64">
                  <c:v>-3.4555058926343918E-2</c:v>
                </c:pt>
                <c:pt idx="65">
                  <c:v>-3.3806703984737396E-2</c:v>
                </c:pt>
                <c:pt idx="66">
                  <c:v>-3.2903250306844711E-2</c:v>
                </c:pt>
                <c:pt idx="67">
                  <c:v>-3.3113177865743637E-2</c:v>
                </c:pt>
                <c:pt idx="68">
                  <c:v>-3.3603150397539139E-2</c:v>
                </c:pt>
                <c:pt idx="69">
                  <c:v>-3.5064734518527985E-2</c:v>
                </c:pt>
                <c:pt idx="70">
                  <c:v>-3.2493535429239273E-2</c:v>
                </c:pt>
                <c:pt idx="71">
                  <c:v>-3.0508531257510185E-2</c:v>
                </c:pt>
                <c:pt idx="72">
                  <c:v>-2.9405485838651657E-2</c:v>
                </c:pt>
                <c:pt idx="73">
                  <c:v>-2.7507787570357323E-2</c:v>
                </c:pt>
                <c:pt idx="74">
                  <c:v>-2.9596505686640739E-2</c:v>
                </c:pt>
                <c:pt idx="75">
                  <c:v>-2.8045034036040306E-2</c:v>
                </c:pt>
                <c:pt idx="76">
                  <c:v>-2.2712185978889465E-2</c:v>
                </c:pt>
                <c:pt idx="77">
                  <c:v>-1.9749129191040993E-2</c:v>
                </c:pt>
                <c:pt idx="78">
                  <c:v>2.4634364992380142E-2</c:v>
                </c:pt>
                <c:pt idx="79">
                  <c:v>1.8070930615067482E-2</c:v>
                </c:pt>
                <c:pt idx="80">
                  <c:v>3.8256596773862839E-2</c:v>
                </c:pt>
                <c:pt idx="81">
                  <c:v>5.2661798894405365E-2</c:v>
                </c:pt>
                <c:pt idx="82">
                  <c:v>9.2843979597091675E-2</c:v>
                </c:pt>
                <c:pt idx="83">
                  <c:v>8.9060746133327484E-2</c:v>
                </c:pt>
                <c:pt idx="84">
                  <c:v>8.3349891006946564E-2</c:v>
                </c:pt>
                <c:pt idx="85">
                  <c:v>9.6644513309001923E-2</c:v>
                </c:pt>
                <c:pt idx="86">
                  <c:v>#N/A</c:v>
                </c:pt>
                <c:pt idx="87">
                  <c:v>#N/A</c:v>
                </c:pt>
                <c:pt idx="88">
                  <c:v>#N/A</c:v>
                </c:pt>
                <c:pt idx="89">
                  <c:v>#N/A</c:v>
                </c:pt>
              </c:numCache>
            </c:numRef>
          </c:val>
          <c:extLst>
            <c:ext xmlns:c16="http://schemas.microsoft.com/office/drawing/2014/chart" uri="{C3380CC4-5D6E-409C-BE32-E72D297353CC}">
              <c16:uniqueId val="{00000003-CF08-4C12-95F1-B30585610A5F}"/>
            </c:ext>
          </c:extLst>
        </c:ser>
        <c:ser>
          <c:idx val="5"/>
          <c:order val="5"/>
          <c:tx>
            <c:strRef>
              <c:f>GROUPS!$AF$2</c:f>
              <c:strCache>
                <c:ptCount val="1"/>
                <c:pt idx="0">
                  <c:v>Exchange rates</c:v>
                </c:pt>
              </c:strCache>
            </c:strRef>
          </c:tx>
          <c:spPr>
            <a:solidFill>
              <a:schemeClr val="accent6"/>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GROUPS!$AF$3:$AF$150</c:f>
              <c:numCache>
                <c:formatCode>0.00</c:formatCode>
                <c:ptCount val="148"/>
                <c:pt idx="0">
                  <c:v>#N/A</c:v>
                </c:pt>
                <c:pt idx="1">
                  <c:v>#N/A</c:v>
                </c:pt>
                <c:pt idx="2">
                  <c:v>#N/A</c:v>
                </c:pt>
                <c:pt idx="3">
                  <c:v>-6.6503426060080528E-3</c:v>
                </c:pt>
                <c:pt idx="4">
                  <c:v>1.0606366209685802E-2</c:v>
                </c:pt>
                <c:pt idx="5">
                  <c:v>-1.1125330813229084E-2</c:v>
                </c:pt>
                <c:pt idx="6">
                  <c:v>-1.3804567279294133E-3</c:v>
                </c:pt>
                <c:pt idx="7">
                  <c:v>-2.8842596802860498E-3</c:v>
                </c:pt>
                <c:pt idx="8">
                  <c:v>-7.7324863523244858E-3</c:v>
                </c:pt>
                <c:pt idx="9">
                  <c:v>-1.0806560516357422E-2</c:v>
                </c:pt>
                <c:pt idx="10">
                  <c:v>-8.3315614610910416E-3</c:v>
                </c:pt>
                <c:pt idx="11">
                  <c:v>-6.2630651518702507E-3</c:v>
                </c:pt>
                <c:pt idx="12">
                  <c:v>-8.7849423289299011E-3</c:v>
                </c:pt>
                <c:pt idx="13">
                  <c:v>-8.8232839480042458E-3</c:v>
                </c:pt>
                <c:pt idx="14">
                  <c:v>8.6548708379268646E-2</c:v>
                </c:pt>
                <c:pt idx="15">
                  <c:v>8.7979473173618317E-3</c:v>
                </c:pt>
                <c:pt idx="16">
                  <c:v>-7.4910405091941357E-3</c:v>
                </c:pt>
                <c:pt idx="17">
                  <c:v>-1.9566414877772331E-2</c:v>
                </c:pt>
                <c:pt idx="18">
                  <c:v>-1.7233277903869748E-3</c:v>
                </c:pt>
                <c:pt idx="19">
                  <c:v>-9.2758210375905037E-3</c:v>
                </c:pt>
                <c:pt idx="20">
                  <c:v>-1.3761120848357677E-2</c:v>
                </c:pt>
                <c:pt idx="21">
                  <c:v>-6.6167265176773071E-3</c:v>
                </c:pt>
                <c:pt idx="22">
                  <c:v>-5.5434620007872581E-3</c:v>
                </c:pt>
                <c:pt idx="23">
                  <c:v>-8.4005538374185562E-3</c:v>
                </c:pt>
                <c:pt idx="24">
                  <c:v>-1.6275091096758842E-2</c:v>
                </c:pt>
                <c:pt idx="25">
                  <c:v>-6.6891266033053398E-3</c:v>
                </c:pt>
                <c:pt idx="26">
                  <c:v>-1.0451533831655979E-2</c:v>
                </c:pt>
                <c:pt idx="27">
                  <c:v>9.8752258345484734E-3</c:v>
                </c:pt>
                <c:pt idx="28">
                  <c:v>-5.4339044727385044E-3</c:v>
                </c:pt>
                <c:pt idx="29">
                  <c:v>-6.7493556998670101E-3</c:v>
                </c:pt>
                <c:pt idx="30">
                  <c:v>1.3885042862966657E-3</c:v>
                </c:pt>
                <c:pt idx="31">
                  <c:v>9.827885776758194E-3</c:v>
                </c:pt>
                <c:pt idx="32">
                  <c:v>-2.6557925157248974E-3</c:v>
                </c:pt>
                <c:pt idx="33">
                  <c:v>1.018830481916666E-2</c:v>
                </c:pt>
                <c:pt idx="34">
                  <c:v>1.6498712822794914E-2</c:v>
                </c:pt>
                <c:pt idx="35">
                  <c:v>-6.1376513913273811E-3</c:v>
                </c:pt>
                <c:pt idx="36">
                  <c:v>-4.4672358781099319E-3</c:v>
                </c:pt>
                <c:pt idx="37">
                  <c:v>1.7308399081230164E-2</c:v>
                </c:pt>
                <c:pt idx="38">
                  <c:v>-2.1377729717642069E-3</c:v>
                </c:pt>
                <c:pt idx="39">
                  <c:v>7.4169440194964409E-3</c:v>
                </c:pt>
                <c:pt idx="40">
                  <c:v>-7.2735277935862541E-3</c:v>
                </c:pt>
                <c:pt idx="41">
                  <c:v>-1.01450365036726E-2</c:v>
                </c:pt>
                <c:pt idx="42">
                  <c:v>-5.4555507376790047E-3</c:v>
                </c:pt>
                <c:pt idx="43">
                  <c:v>1.3992234598845243E-3</c:v>
                </c:pt>
                <c:pt idx="44">
                  <c:v>9.8707284778356552E-3</c:v>
                </c:pt>
                <c:pt idx="45">
                  <c:v>2.1964646875858307E-2</c:v>
                </c:pt>
                <c:pt idx="46">
                  <c:v>2.9610258061438799E-3</c:v>
                </c:pt>
                <c:pt idx="47">
                  <c:v>-7.6603456400334835E-3</c:v>
                </c:pt>
                <c:pt idx="48">
                  <c:v>-1.3210790231823921E-2</c:v>
                </c:pt>
                <c:pt idx="49">
                  <c:v>-7.8135691583156586E-3</c:v>
                </c:pt>
                <c:pt idx="50">
                  <c:v>-1.0333801619708538E-2</c:v>
                </c:pt>
                <c:pt idx="51">
                  <c:v>-8.3901779726147652E-3</c:v>
                </c:pt>
                <c:pt idx="52">
                  <c:v>-9.7959963604807854E-3</c:v>
                </c:pt>
                <c:pt idx="53">
                  <c:v>-7.864050567150116E-3</c:v>
                </c:pt>
                <c:pt idx="54">
                  <c:v>1.5748267993330956E-2</c:v>
                </c:pt>
                <c:pt idx="55">
                  <c:v>1.4846458099782467E-2</c:v>
                </c:pt>
                <c:pt idx="56">
                  <c:v>-2.3416623473167419E-2</c:v>
                </c:pt>
                <c:pt idx="57">
                  <c:v>6.63723424077034E-3</c:v>
                </c:pt>
                <c:pt idx="58">
                  <c:v>-2.1484929602593184E-3</c:v>
                </c:pt>
                <c:pt idx="59">
                  <c:v>-2.3998566903173923E-3</c:v>
                </c:pt>
                <c:pt idx="60">
                  <c:v>-1.3068854808807373E-2</c:v>
                </c:pt>
                <c:pt idx="61">
                  <c:v>-1.4830461703240871E-2</c:v>
                </c:pt>
                <c:pt idx="62">
                  <c:v>-1.9419273361563683E-2</c:v>
                </c:pt>
                <c:pt idx="63">
                  <c:v>-8.5549149662256241E-3</c:v>
                </c:pt>
                <c:pt idx="64">
                  <c:v>-7.2987428866326809E-3</c:v>
                </c:pt>
                <c:pt idx="65">
                  <c:v>-1.136699877679348E-2</c:v>
                </c:pt>
                <c:pt idx="66">
                  <c:v>-1.3801384717226028E-2</c:v>
                </c:pt>
                <c:pt idx="67">
                  <c:v>-1.3315035961568356E-2</c:v>
                </c:pt>
                <c:pt idx="68">
                  <c:v>-7.0426021702587605E-3</c:v>
                </c:pt>
                <c:pt idx="69">
                  <c:v>3.9767096750438213E-3</c:v>
                </c:pt>
                <c:pt idx="70">
                  <c:v>5.9196539223194122E-3</c:v>
                </c:pt>
                <c:pt idx="71">
                  <c:v>6.517303641885519E-3</c:v>
                </c:pt>
                <c:pt idx="72">
                  <c:v>3.9988378994166851E-3</c:v>
                </c:pt>
                <c:pt idx="73">
                  <c:v>3.4684296697378159E-3</c:v>
                </c:pt>
                <c:pt idx="74">
                  <c:v>3.5613236832432449E-4</c:v>
                </c:pt>
                <c:pt idx="75">
                  <c:v>8.9003480970859528E-3</c:v>
                </c:pt>
                <c:pt idx="76">
                  <c:v>-8.7300501763820648E-3</c:v>
                </c:pt>
                <c:pt idx="77">
                  <c:v>-7.2261742316186428E-3</c:v>
                </c:pt>
                <c:pt idx="78">
                  <c:v>2.6569686830043793E-2</c:v>
                </c:pt>
                <c:pt idx="79">
                  <c:v>1.0066484101116657E-2</c:v>
                </c:pt>
                <c:pt idx="80">
                  <c:v>1.7906790599226952E-2</c:v>
                </c:pt>
                <c:pt idx="81">
                  <c:v>1.9833939149975777E-2</c:v>
                </c:pt>
                <c:pt idx="82">
                  <c:v>4.2162537574768066E-2</c:v>
                </c:pt>
                <c:pt idx="83">
                  <c:v>-2.3354275617748499E-3</c:v>
                </c:pt>
                <c:pt idx="84">
                  <c:v>1.5606260858476162E-2</c:v>
                </c:pt>
                <c:pt idx="85">
                  <c:v>-2.0500048995018005E-2</c:v>
                </c:pt>
                <c:pt idx="86">
                  <c:v>#N/A</c:v>
                </c:pt>
                <c:pt idx="87">
                  <c:v>#N/A</c:v>
                </c:pt>
                <c:pt idx="88">
                  <c:v>#N/A</c:v>
                </c:pt>
                <c:pt idx="89">
                  <c:v>#N/A</c:v>
                </c:pt>
              </c:numCache>
            </c:numRef>
          </c:val>
          <c:extLst>
            <c:ext xmlns:c16="http://schemas.microsoft.com/office/drawing/2014/chart" uri="{C3380CC4-5D6E-409C-BE32-E72D297353CC}">
              <c16:uniqueId val="{00000004-CF08-4C12-95F1-B30585610A5F}"/>
            </c:ext>
          </c:extLst>
        </c:ser>
        <c:ser>
          <c:idx val="6"/>
          <c:order val="6"/>
          <c:tx>
            <c:strRef>
              <c:f>GROUPS!$AG$2</c:f>
              <c:strCache>
                <c:ptCount val="1"/>
                <c:pt idx="0">
                  <c:v>Stock &amp; bond markets </c:v>
                </c:pt>
              </c:strCache>
            </c:strRef>
          </c:tx>
          <c:spPr>
            <a:solidFill>
              <a:schemeClr val="accent1">
                <a:lumMod val="60000"/>
              </a:schemeClr>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GROUPS!$AG$3:$AG$150</c:f>
              <c:numCache>
                <c:formatCode>0.00</c:formatCode>
                <c:ptCount val="148"/>
                <c:pt idx="0">
                  <c:v>#N/A</c:v>
                </c:pt>
                <c:pt idx="1">
                  <c:v>#N/A</c:v>
                </c:pt>
                <c:pt idx="2">
                  <c:v>#N/A</c:v>
                </c:pt>
                <c:pt idx="3">
                  <c:v>2.7690332382917404E-2</c:v>
                </c:pt>
                <c:pt idx="4">
                  <c:v>0.17308516800403595</c:v>
                </c:pt>
                <c:pt idx="5">
                  <c:v>9.5625398680567741E-3</c:v>
                </c:pt>
                <c:pt idx="6">
                  <c:v>-9.9204719066619873E-2</c:v>
                </c:pt>
                <c:pt idx="7">
                  <c:v>-3.0827656388282776E-2</c:v>
                </c:pt>
                <c:pt idx="8">
                  <c:v>-3.6288172006607056E-2</c:v>
                </c:pt>
                <c:pt idx="9">
                  <c:v>-1.7929340247064829E-3</c:v>
                </c:pt>
                <c:pt idx="10">
                  <c:v>-1.9150657579302788E-2</c:v>
                </c:pt>
                <c:pt idx="11">
                  <c:v>6.2119469046592712E-2</c:v>
                </c:pt>
                <c:pt idx="12">
                  <c:v>4.8327989876270294E-2</c:v>
                </c:pt>
                <c:pt idx="13">
                  <c:v>5.3524244576692581E-2</c:v>
                </c:pt>
                <c:pt idx="14">
                  <c:v>-0.17917288839817047</c:v>
                </c:pt>
                <c:pt idx="15">
                  <c:v>-0.10816705971956253</c:v>
                </c:pt>
                <c:pt idx="16">
                  <c:v>3.7508353590965271E-2</c:v>
                </c:pt>
                <c:pt idx="17">
                  <c:v>2.8955807909369469E-2</c:v>
                </c:pt>
                <c:pt idx="18">
                  <c:v>6.1052769422531128E-2</c:v>
                </c:pt>
                <c:pt idx="19">
                  <c:v>1.2955076992511749E-2</c:v>
                </c:pt>
                <c:pt idx="20">
                  <c:v>4.4255182147026062E-2</c:v>
                </c:pt>
                <c:pt idx="21">
                  <c:v>4.6176504343748093E-2</c:v>
                </c:pt>
                <c:pt idx="22">
                  <c:v>-1.8449777271598577E-3</c:v>
                </c:pt>
                <c:pt idx="23">
                  <c:v>8.0844014883041382E-2</c:v>
                </c:pt>
                <c:pt idx="24">
                  <c:v>2.4986503645777702E-2</c:v>
                </c:pt>
                <c:pt idx="25">
                  <c:v>0.12721431255340576</c:v>
                </c:pt>
                <c:pt idx="26">
                  <c:v>7.583685964345932E-2</c:v>
                </c:pt>
                <c:pt idx="27">
                  <c:v>2.3702140897512436E-2</c:v>
                </c:pt>
                <c:pt idx="28">
                  <c:v>-9.1220606118440628E-3</c:v>
                </c:pt>
                <c:pt idx="29">
                  <c:v>4.6726159751415253E-2</c:v>
                </c:pt>
                <c:pt idx="30">
                  <c:v>2.6374440640211105E-3</c:v>
                </c:pt>
                <c:pt idx="31">
                  <c:v>-2.6251956820487976E-2</c:v>
                </c:pt>
                <c:pt idx="32">
                  <c:v>5.140429362654686E-2</c:v>
                </c:pt>
                <c:pt idx="33">
                  <c:v>-7.2988485044334084E-5</c:v>
                </c:pt>
                <c:pt idx="34">
                  <c:v>4.8097815364599228E-2</c:v>
                </c:pt>
                <c:pt idx="35">
                  <c:v>9.7116611897945404E-2</c:v>
                </c:pt>
                <c:pt idx="36">
                  <c:v>0.11744301021099091</c:v>
                </c:pt>
                <c:pt idx="37">
                  <c:v>7.2524264454841614E-2</c:v>
                </c:pt>
                <c:pt idx="38">
                  <c:v>7.5905345380306244E-2</c:v>
                </c:pt>
                <c:pt idx="39">
                  <c:v>4.2219523340463638E-2</c:v>
                </c:pt>
                <c:pt idx="40">
                  <c:v>-3.0833000317215919E-2</c:v>
                </c:pt>
                <c:pt idx="41">
                  <c:v>2.3474119603633881E-2</c:v>
                </c:pt>
                <c:pt idx="42">
                  <c:v>4.3273095041513443E-2</c:v>
                </c:pt>
                <c:pt idx="43">
                  <c:v>-5.2308673039078712E-3</c:v>
                </c:pt>
                <c:pt idx="44">
                  <c:v>0.12508334219455719</c:v>
                </c:pt>
                <c:pt idx="45">
                  <c:v>3.8327101618051529E-2</c:v>
                </c:pt>
                <c:pt idx="46">
                  <c:v>7.4824720621109009E-2</c:v>
                </c:pt>
                <c:pt idx="47">
                  <c:v>0.15352678298950195</c:v>
                </c:pt>
                <c:pt idx="48">
                  <c:v>0.13815408945083618</c:v>
                </c:pt>
                <c:pt idx="49">
                  <c:v>8.4594875574111938E-2</c:v>
                </c:pt>
                <c:pt idx="50">
                  <c:v>1.9916713237762451E-2</c:v>
                </c:pt>
                <c:pt idx="51">
                  <c:v>-0.3474743664264679</c:v>
                </c:pt>
                <c:pt idx="52">
                  <c:v>-0.12712225317955017</c:v>
                </c:pt>
                <c:pt idx="53">
                  <c:v>0.13940121233463287</c:v>
                </c:pt>
                <c:pt idx="54">
                  <c:v>0.25238221883773804</c:v>
                </c:pt>
                <c:pt idx="55">
                  <c:v>-6.653749942779541E-2</c:v>
                </c:pt>
                <c:pt idx="56">
                  <c:v>-1.4404005371034145E-2</c:v>
                </c:pt>
                <c:pt idx="57">
                  <c:v>-5.3592260926961899E-2</c:v>
                </c:pt>
                <c:pt idx="58">
                  <c:v>-3.5022704396396875E-3</c:v>
                </c:pt>
                <c:pt idx="59">
                  <c:v>-3.1310837715864182E-2</c:v>
                </c:pt>
                <c:pt idx="60">
                  <c:v>-3.3891942352056503E-2</c:v>
                </c:pt>
                <c:pt idx="61">
                  <c:v>3.5529658198356628E-2</c:v>
                </c:pt>
                <c:pt idx="62">
                  <c:v>4.1715770959854126E-2</c:v>
                </c:pt>
                <c:pt idx="63">
                  <c:v>7.6432484202086926E-3</c:v>
                </c:pt>
                <c:pt idx="64">
                  <c:v>2.674500085413456E-2</c:v>
                </c:pt>
                <c:pt idx="65">
                  <c:v>4.9837354570627213E-2</c:v>
                </c:pt>
                <c:pt idx="66">
                  <c:v>-3.0637145973742008E-3</c:v>
                </c:pt>
                <c:pt idx="67">
                  <c:v>5.9885447844862938E-3</c:v>
                </c:pt>
                <c:pt idx="68">
                  <c:v>2.219667099416256E-2</c:v>
                </c:pt>
                <c:pt idx="69">
                  <c:v>1.9003307446837425E-2</c:v>
                </c:pt>
                <c:pt idx="70">
                  <c:v>6.882128119468689E-2</c:v>
                </c:pt>
                <c:pt idx="71">
                  <c:v>3.6028794944286346E-2</c:v>
                </c:pt>
                <c:pt idx="72">
                  <c:v>6.6883482038974762E-2</c:v>
                </c:pt>
                <c:pt idx="73">
                  <c:v>3.7973795086145401E-2</c:v>
                </c:pt>
                <c:pt idx="74">
                  <c:v>9.1655433177947998E-2</c:v>
                </c:pt>
                <c:pt idx="75">
                  <c:v>0.12382271140813828</c:v>
                </c:pt>
                <c:pt idx="76">
                  <c:v>-1.0840067639946938E-2</c:v>
                </c:pt>
                <c:pt idx="77">
                  <c:v>3.7002831697463989E-2</c:v>
                </c:pt>
                <c:pt idx="78">
                  <c:v>2.1633584052324295E-2</c:v>
                </c:pt>
                <c:pt idx="79">
                  <c:v>2.6346383616328239E-2</c:v>
                </c:pt>
                <c:pt idx="80">
                  <c:v>0.13841988146305084</c:v>
                </c:pt>
                <c:pt idx="81">
                  <c:v>0.1771819144487381</c:v>
                </c:pt>
                <c:pt idx="82">
                  <c:v>8.8889539241790771E-2</c:v>
                </c:pt>
                <c:pt idx="83">
                  <c:v>-1.8742810934782028E-2</c:v>
                </c:pt>
                <c:pt idx="84">
                  <c:v>0.15050330758094788</c:v>
                </c:pt>
                <c:pt idx="85">
                  <c:v>6.3144154846668243E-2</c:v>
                </c:pt>
                <c:pt idx="86">
                  <c:v>#N/A</c:v>
                </c:pt>
                <c:pt idx="87">
                  <c:v>#N/A</c:v>
                </c:pt>
                <c:pt idx="88">
                  <c:v>#N/A</c:v>
                </c:pt>
                <c:pt idx="89">
                  <c:v>#N/A</c:v>
                </c:pt>
              </c:numCache>
            </c:numRef>
          </c:val>
          <c:extLst>
            <c:ext xmlns:c16="http://schemas.microsoft.com/office/drawing/2014/chart" uri="{C3380CC4-5D6E-409C-BE32-E72D297353CC}">
              <c16:uniqueId val="{00000005-CF08-4C12-95F1-B30585610A5F}"/>
            </c:ext>
          </c:extLst>
        </c:ser>
        <c:ser>
          <c:idx val="7"/>
          <c:order val="7"/>
          <c:tx>
            <c:strRef>
              <c:f>GROUPS!$AH$2</c:f>
              <c:strCache>
                <c:ptCount val="1"/>
                <c:pt idx="0">
                  <c:v>External factors</c:v>
                </c:pt>
              </c:strCache>
            </c:strRef>
          </c:tx>
          <c:spPr>
            <a:solidFill>
              <a:srgbClr val="FCA6FC"/>
            </a:solidFill>
            <a:ln>
              <a:noFill/>
            </a:ln>
            <a:effectLst/>
          </c:spPr>
          <c:invertIfNegative val="0"/>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GROUPS!$AH$3:$AH$150</c:f>
              <c:numCache>
                <c:formatCode>0.00</c:formatCode>
                <c:ptCount val="148"/>
                <c:pt idx="0">
                  <c:v>#N/A</c:v>
                </c:pt>
                <c:pt idx="1">
                  <c:v>#N/A</c:v>
                </c:pt>
                <c:pt idx="2">
                  <c:v>#N/A</c:v>
                </c:pt>
                <c:pt idx="3">
                  <c:v>8.3910070359706879E-2</c:v>
                </c:pt>
                <c:pt idx="4">
                  <c:v>0.10577038675546646</c:v>
                </c:pt>
                <c:pt idx="5">
                  <c:v>-1.0851029306650162E-2</c:v>
                </c:pt>
                <c:pt idx="6">
                  <c:v>-0.13336709141731262</c:v>
                </c:pt>
                <c:pt idx="7">
                  <c:v>-5.9854436665773392E-2</c:v>
                </c:pt>
                <c:pt idx="8">
                  <c:v>-5.7317320257425308E-2</c:v>
                </c:pt>
                <c:pt idx="9">
                  <c:v>-2.5261817499995232E-2</c:v>
                </c:pt>
                <c:pt idx="10">
                  <c:v>1.4911610633134842E-2</c:v>
                </c:pt>
                <c:pt idx="11">
                  <c:v>-2.538626454770565E-2</c:v>
                </c:pt>
                <c:pt idx="12">
                  <c:v>-6.6285640932619572E-3</c:v>
                </c:pt>
                <c:pt idx="13">
                  <c:v>-5.7826150208711624E-2</c:v>
                </c:pt>
                <c:pt idx="14">
                  <c:v>4.9492768943309784E-2</c:v>
                </c:pt>
                <c:pt idx="15">
                  <c:v>-8.1628434360027313E-2</c:v>
                </c:pt>
                <c:pt idx="16">
                  <c:v>-1.8144046887755394E-2</c:v>
                </c:pt>
                <c:pt idx="17">
                  <c:v>-1.4577591791749001E-2</c:v>
                </c:pt>
                <c:pt idx="18">
                  <c:v>3.5127285867929459E-2</c:v>
                </c:pt>
                <c:pt idx="19">
                  <c:v>-8.6867650970816612E-3</c:v>
                </c:pt>
                <c:pt idx="20">
                  <c:v>2.0096428692340851E-2</c:v>
                </c:pt>
                <c:pt idx="21">
                  <c:v>4.8511795699596405E-2</c:v>
                </c:pt>
                <c:pt idx="22">
                  <c:v>-9.0833725407719612E-3</c:v>
                </c:pt>
                <c:pt idx="23">
                  <c:v>-1.6048811376094818E-2</c:v>
                </c:pt>
                <c:pt idx="24">
                  <c:v>-2.2572236135601997E-2</c:v>
                </c:pt>
                <c:pt idx="25">
                  <c:v>-1.3270494528114796E-2</c:v>
                </c:pt>
                <c:pt idx="26">
                  <c:v>-3.8533352315425873E-2</c:v>
                </c:pt>
                <c:pt idx="27">
                  <c:v>9.6294116228818893E-3</c:v>
                </c:pt>
                <c:pt idx="28">
                  <c:v>-4.0234982967376709E-2</c:v>
                </c:pt>
                <c:pt idx="29">
                  <c:v>5.8360323309898376E-2</c:v>
                </c:pt>
                <c:pt idx="30">
                  <c:v>2.2918449714779854E-2</c:v>
                </c:pt>
                <c:pt idx="31">
                  <c:v>8.4776314906775951E-4</c:v>
                </c:pt>
                <c:pt idx="32">
                  <c:v>2.9977310914546251E-3</c:v>
                </c:pt>
                <c:pt idx="33">
                  <c:v>5.7909101247787476E-2</c:v>
                </c:pt>
                <c:pt idx="34">
                  <c:v>4.5050311833620071E-2</c:v>
                </c:pt>
                <c:pt idx="35">
                  <c:v>5.6955419480800629E-2</c:v>
                </c:pt>
                <c:pt idx="36">
                  <c:v>2.7272570878267288E-2</c:v>
                </c:pt>
                <c:pt idx="37">
                  <c:v>6.3706673681735992E-2</c:v>
                </c:pt>
                <c:pt idx="38">
                  <c:v>0.1439795047044754</c:v>
                </c:pt>
                <c:pt idx="39">
                  <c:v>0.13941232860088348</c:v>
                </c:pt>
                <c:pt idx="40">
                  <c:v>2.5673449039459229E-2</c:v>
                </c:pt>
                <c:pt idx="41">
                  <c:v>9.8265819251537323E-3</c:v>
                </c:pt>
                <c:pt idx="42">
                  <c:v>3.6003746092319489E-2</c:v>
                </c:pt>
                <c:pt idx="43">
                  <c:v>1.5630403533577919E-2</c:v>
                </c:pt>
                <c:pt idx="44">
                  <c:v>9.2852838337421417E-2</c:v>
                </c:pt>
                <c:pt idx="45">
                  <c:v>0.10930009931325912</c:v>
                </c:pt>
                <c:pt idx="46">
                  <c:v>4.1742023080587387E-2</c:v>
                </c:pt>
                <c:pt idx="47">
                  <c:v>0.10702228546142578</c:v>
                </c:pt>
                <c:pt idx="48">
                  <c:v>1.804831251502037E-2</c:v>
                </c:pt>
                <c:pt idx="49">
                  <c:v>5.1131211221218109E-2</c:v>
                </c:pt>
                <c:pt idx="50">
                  <c:v>-1.0894344886764884E-3</c:v>
                </c:pt>
                <c:pt idx="51">
                  <c:v>2.0932597108185291E-3</c:v>
                </c:pt>
                <c:pt idx="52">
                  <c:v>3.696276992559433E-2</c:v>
                </c:pt>
                <c:pt idx="53">
                  <c:v>0.11328703910112381</c:v>
                </c:pt>
                <c:pt idx="54">
                  <c:v>0.24469806253910065</c:v>
                </c:pt>
                <c:pt idx="55">
                  <c:v>0.12921956181526184</c:v>
                </c:pt>
                <c:pt idx="56">
                  <c:v>-0.18326419591903687</c:v>
                </c:pt>
                <c:pt idx="57">
                  <c:v>-0.17741194367408752</c:v>
                </c:pt>
                <c:pt idx="58">
                  <c:v>-6.3772931694984436E-2</c:v>
                </c:pt>
                <c:pt idx="59">
                  <c:v>-4.4498283416032791E-2</c:v>
                </c:pt>
                <c:pt idx="60">
                  <c:v>1.2763882987201214E-2</c:v>
                </c:pt>
                <c:pt idx="61">
                  <c:v>-1.6975484788417816E-2</c:v>
                </c:pt>
                <c:pt idx="62">
                  <c:v>-6.7074686288833618E-2</c:v>
                </c:pt>
                <c:pt idx="63">
                  <c:v>-0.11454678326845169</c:v>
                </c:pt>
                <c:pt idx="64">
                  <c:v>-8.8575154542922974E-2</c:v>
                </c:pt>
                <c:pt idx="65">
                  <c:v>-0.10208643972873688</c:v>
                </c:pt>
                <c:pt idx="66">
                  <c:v>-4.6326696872711182E-2</c:v>
                </c:pt>
                <c:pt idx="67">
                  <c:v>-2.5374114513397217E-2</c:v>
                </c:pt>
                <c:pt idx="68">
                  <c:v>-5.2222792059183121E-2</c:v>
                </c:pt>
                <c:pt idx="69">
                  <c:v>-7.8161679208278656E-2</c:v>
                </c:pt>
                <c:pt idx="70">
                  <c:v>-2.7895880863070488E-2</c:v>
                </c:pt>
                <c:pt idx="71">
                  <c:v>8.4144920110702515E-3</c:v>
                </c:pt>
                <c:pt idx="72">
                  <c:v>-5.0433721393346786E-2</c:v>
                </c:pt>
                <c:pt idx="73">
                  <c:v>-8.4046632051467896E-2</c:v>
                </c:pt>
                <c:pt idx="74">
                  <c:v>-6.3715069554746151E-3</c:v>
                </c:pt>
                <c:pt idx="75">
                  <c:v>2.4376310408115387E-2</c:v>
                </c:pt>
                <c:pt idx="76">
                  <c:v>-9.4144232571125031E-2</c:v>
                </c:pt>
                <c:pt idx="77">
                  <c:v>-7.0134446024894714E-2</c:v>
                </c:pt>
                <c:pt idx="78">
                  <c:v>-9.3717902898788452E-2</c:v>
                </c:pt>
                <c:pt idx="79">
                  <c:v>2.7430929243564606E-2</c:v>
                </c:pt>
                <c:pt idx="80">
                  <c:v>-8.1997336819767952E-3</c:v>
                </c:pt>
                <c:pt idx="81">
                  <c:v>1.0290017351508141E-2</c:v>
                </c:pt>
                <c:pt idx="82">
                  <c:v>0.11659625917673111</c:v>
                </c:pt>
                <c:pt idx="83">
                  <c:v>9.3241982161998749E-2</c:v>
                </c:pt>
                <c:pt idx="84">
                  <c:v>0.14054903388023376</c:v>
                </c:pt>
                <c:pt idx="85">
                  <c:v>9.5383256673812866E-2</c:v>
                </c:pt>
                <c:pt idx="86">
                  <c:v>#N/A</c:v>
                </c:pt>
                <c:pt idx="87">
                  <c:v>#N/A</c:v>
                </c:pt>
                <c:pt idx="88">
                  <c:v>#N/A</c:v>
                </c:pt>
                <c:pt idx="89">
                  <c:v>#N/A</c:v>
                </c:pt>
              </c:numCache>
            </c:numRef>
          </c:val>
          <c:extLst>
            <c:ext xmlns:c16="http://schemas.microsoft.com/office/drawing/2014/chart" uri="{C3380CC4-5D6E-409C-BE32-E72D297353CC}">
              <c16:uniqueId val="{00000006-CF08-4C12-95F1-B30585610A5F}"/>
            </c:ext>
          </c:extLst>
        </c:ser>
        <c:dLbls>
          <c:showLegendKey val="0"/>
          <c:showVal val="0"/>
          <c:showCatName val="0"/>
          <c:showSerName val="0"/>
          <c:showPercent val="0"/>
          <c:showBubbleSize val="0"/>
        </c:dLbls>
        <c:gapWidth val="0"/>
        <c:overlap val="100"/>
        <c:axId val="164059664"/>
        <c:axId val="164068400"/>
      </c:barChart>
      <c:lineChart>
        <c:grouping val="standard"/>
        <c:varyColors val="0"/>
        <c:ser>
          <c:idx val="0"/>
          <c:order val="0"/>
          <c:tx>
            <c:strRef>
              <c:f>GROUPS!$AA$2</c:f>
              <c:strCache>
                <c:ptCount val="1"/>
                <c:pt idx="0">
                  <c:v>FCI</c:v>
                </c:pt>
              </c:strCache>
            </c:strRef>
          </c:tx>
          <c:spPr>
            <a:ln w="22225" cap="rnd">
              <a:solidFill>
                <a:srgbClr val="FF0000"/>
              </a:solidFill>
              <a:round/>
            </a:ln>
            <a:effectLst/>
          </c:spPr>
          <c:marker>
            <c:symbol val="none"/>
          </c:marker>
          <c:cat>
            <c:numRef>
              <c:f>GROUPS!$Z$3:$Z$150</c:f>
              <c:numCache>
                <c:formatCode>m/d/yyyy</c:formatCode>
                <c:ptCount val="148"/>
                <c:pt idx="0">
                  <c:v>42248</c:v>
                </c:pt>
                <c:pt idx="1">
                  <c:v>42278</c:v>
                </c:pt>
                <c:pt idx="2">
                  <c:v>42309</c:v>
                </c:pt>
                <c:pt idx="3">
                  <c:v>42339</c:v>
                </c:pt>
                <c:pt idx="4">
                  <c:v>42370</c:v>
                </c:pt>
                <c:pt idx="5">
                  <c:v>42401</c:v>
                </c:pt>
                <c:pt idx="6">
                  <c:v>42430</c:v>
                </c:pt>
                <c:pt idx="7">
                  <c:v>42461</c:v>
                </c:pt>
                <c:pt idx="8">
                  <c:v>42491</c:v>
                </c:pt>
                <c:pt idx="9">
                  <c:v>42522</c:v>
                </c:pt>
                <c:pt idx="10">
                  <c:v>42552</c:v>
                </c:pt>
                <c:pt idx="11">
                  <c:v>42583</c:v>
                </c:pt>
                <c:pt idx="12">
                  <c:v>42614</c:v>
                </c:pt>
                <c:pt idx="13">
                  <c:v>42644</c:v>
                </c:pt>
                <c:pt idx="14">
                  <c:v>42675</c:v>
                </c:pt>
                <c:pt idx="15">
                  <c:v>42705</c:v>
                </c:pt>
                <c:pt idx="16">
                  <c:v>42736</c:v>
                </c:pt>
                <c:pt idx="17">
                  <c:v>42767</c:v>
                </c:pt>
                <c:pt idx="18">
                  <c:v>42795</c:v>
                </c:pt>
                <c:pt idx="19">
                  <c:v>42826</c:v>
                </c:pt>
                <c:pt idx="20">
                  <c:v>42856</c:v>
                </c:pt>
                <c:pt idx="21">
                  <c:v>42887</c:v>
                </c:pt>
                <c:pt idx="22">
                  <c:v>42917</c:v>
                </c:pt>
                <c:pt idx="23">
                  <c:v>42948</c:v>
                </c:pt>
                <c:pt idx="24">
                  <c:v>42979</c:v>
                </c:pt>
                <c:pt idx="25">
                  <c:v>43009</c:v>
                </c:pt>
                <c:pt idx="26">
                  <c:v>43040</c:v>
                </c:pt>
                <c:pt idx="27">
                  <c:v>43070</c:v>
                </c:pt>
                <c:pt idx="28">
                  <c:v>43101</c:v>
                </c:pt>
                <c:pt idx="29">
                  <c:v>43132</c:v>
                </c:pt>
                <c:pt idx="30">
                  <c:v>43160</c:v>
                </c:pt>
                <c:pt idx="31">
                  <c:v>43191</c:v>
                </c:pt>
                <c:pt idx="32">
                  <c:v>43221</c:v>
                </c:pt>
                <c:pt idx="33">
                  <c:v>43252</c:v>
                </c:pt>
                <c:pt idx="34">
                  <c:v>43282</c:v>
                </c:pt>
                <c:pt idx="35">
                  <c:v>43313</c:v>
                </c:pt>
                <c:pt idx="36">
                  <c:v>43344</c:v>
                </c:pt>
                <c:pt idx="37">
                  <c:v>43374</c:v>
                </c:pt>
                <c:pt idx="38">
                  <c:v>43405</c:v>
                </c:pt>
                <c:pt idx="39">
                  <c:v>43435</c:v>
                </c:pt>
                <c:pt idx="40">
                  <c:v>43466</c:v>
                </c:pt>
                <c:pt idx="41">
                  <c:v>43497</c:v>
                </c:pt>
                <c:pt idx="42">
                  <c:v>43525</c:v>
                </c:pt>
                <c:pt idx="43">
                  <c:v>43556</c:v>
                </c:pt>
                <c:pt idx="44">
                  <c:v>43586</c:v>
                </c:pt>
                <c:pt idx="45">
                  <c:v>43617</c:v>
                </c:pt>
                <c:pt idx="46">
                  <c:v>43647</c:v>
                </c:pt>
                <c:pt idx="47">
                  <c:v>43678</c:v>
                </c:pt>
                <c:pt idx="48">
                  <c:v>43709</c:v>
                </c:pt>
                <c:pt idx="49">
                  <c:v>43739</c:v>
                </c:pt>
                <c:pt idx="50">
                  <c:v>43770</c:v>
                </c:pt>
                <c:pt idx="51">
                  <c:v>43800</c:v>
                </c:pt>
                <c:pt idx="52">
                  <c:v>43831</c:v>
                </c:pt>
                <c:pt idx="53">
                  <c:v>43862</c:v>
                </c:pt>
                <c:pt idx="54">
                  <c:v>43891</c:v>
                </c:pt>
                <c:pt idx="55">
                  <c:v>43922</c:v>
                </c:pt>
                <c:pt idx="56">
                  <c:v>43952</c:v>
                </c:pt>
                <c:pt idx="57">
                  <c:v>43983</c:v>
                </c:pt>
                <c:pt idx="58">
                  <c:v>44013</c:v>
                </c:pt>
                <c:pt idx="59">
                  <c:v>44044</c:v>
                </c:pt>
                <c:pt idx="60">
                  <c:v>44075</c:v>
                </c:pt>
                <c:pt idx="61">
                  <c:v>44105</c:v>
                </c:pt>
                <c:pt idx="62">
                  <c:v>44136</c:v>
                </c:pt>
                <c:pt idx="63">
                  <c:v>44166</c:v>
                </c:pt>
                <c:pt idx="64">
                  <c:v>44197</c:v>
                </c:pt>
                <c:pt idx="65">
                  <c:v>44228</c:v>
                </c:pt>
                <c:pt idx="66">
                  <c:v>44256</c:v>
                </c:pt>
                <c:pt idx="67">
                  <c:v>44287</c:v>
                </c:pt>
                <c:pt idx="68">
                  <c:v>44317</c:v>
                </c:pt>
                <c:pt idx="69">
                  <c:v>44348</c:v>
                </c:pt>
                <c:pt idx="70">
                  <c:v>44378</c:v>
                </c:pt>
                <c:pt idx="71">
                  <c:v>44409</c:v>
                </c:pt>
                <c:pt idx="72">
                  <c:v>44440</c:v>
                </c:pt>
                <c:pt idx="73">
                  <c:v>44470</c:v>
                </c:pt>
                <c:pt idx="74">
                  <c:v>44501</c:v>
                </c:pt>
                <c:pt idx="75">
                  <c:v>44531</c:v>
                </c:pt>
                <c:pt idx="76">
                  <c:v>44562</c:v>
                </c:pt>
                <c:pt idx="77">
                  <c:v>44593</c:v>
                </c:pt>
                <c:pt idx="78">
                  <c:v>44621</c:v>
                </c:pt>
                <c:pt idx="79">
                  <c:v>44652</c:v>
                </c:pt>
                <c:pt idx="80">
                  <c:v>44682</c:v>
                </c:pt>
                <c:pt idx="81">
                  <c:v>44713</c:v>
                </c:pt>
                <c:pt idx="82">
                  <c:v>44743</c:v>
                </c:pt>
                <c:pt idx="83">
                  <c:v>44774</c:v>
                </c:pt>
                <c:pt idx="84">
                  <c:v>44805</c:v>
                </c:pt>
                <c:pt idx="85">
                  <c:v>44835</c:v>
                </c:pt>
                <c:pt idx="86">
                  <c:v>44866</c:v>
                </c:pt>
                <c:pt idx="87">
                  <c:v>44896</c:v>
                </c:pt>
                <c:pt idx="88">
                  <c:v>44927</c:v>
                </c:pt>
                <c:pt idx="89">
                  <c:v>44958</c:v>
                </c:pt>
              </c:numCache>
            </c:numRef>
          </c:cat>
          <c:val>
            <c:numRef>
              <c:f>GROUPS!$AA$3:$AA$150</c:f>
              <c:numCache>
                <c:formatCode>0.00</c:formatCode>
                <c:ptCount val="148"/>
                <c:pt idx="0">
                  <c:v>#N/A</c:v>
                </c:pt>
                <c:pt idx="1">
                  <c:v>#N/A</c:v>
                </c:pt>
                <c:pt idx="2">
                  <c:v>#N/A</c:v>
                </c:pt>
                <c:pt idx="3">
                  <c:v>-0.28405267000198364</c:v>
                </c:pt>
                <c:pt idx="4">
                  <c:v>-3.5498426295816898E-3</c:v>
                </c:pt>
                <c:pt idx="5">
                  <c:v>-0.23312368988990784</c:v>
                </c:pt>
                <c:pt idx="6">
                  <c:v>-0.40860864520072937</c:v>
                </c:pt>
                <c:pt idx="7">
                  <c:v>-0.24714517593383789</c:v>
                </c:pt>
                <c:pt idx="8">
                  <c:v>-0.29381552338600159</c:v>
                </c:pt>
                <c:pt idx="9">
                  <c:v>-0.25393512845039368</c:v>
                </c:pt>
                <c:pt idx="10">
                  <c:v>-0.2507188618183136</c:v>
                </c:pt>
                <c:pt idx="11">
                  <c:v>-0.21879981458187103</c:v>
                </c:pt>
                <c:pt idx="12">
                  <c:v>-0.18596911430358887</c:v>
                </c:pt>
                <c:pt idx="13">
                  <c:v>-0.26351732015609741</c:v>
                </c:pt>
                <c:pt idx="14">
                  <c:v>-0.18462944030761719</c:v>
                </c:pt>
                <c:pt idx="15">
                  <c:v>-0.30140006542205811</c:v>
                </c:pt>
                <c:pt idx="16">
                  <c:v>-2.9445163905620575E-2</c:v>
                </c:pt>
                <c:pt idx="17">
                  <c:v>-4.4030513614416122E-2</c:v>
                </c:pt>
                <c:pt idx="18">
                  <c:v>6.4553290605545044E-2</c:v>
                </c:pt>
                <c:pt idx="19">
                  <c:v>-1.9005715847015381E-2</c:v>
                </c:pt>
                <c:pt idx="20">
                  <c:v>6.8243123590946198E-2</c:v>
                </c:pt>
                <c:pt idx="21">
                  <c:v>0.16955441236495972</c:v>
                </c:pt>
                <c:pt idx="22">
                  <c:v>0.18717087805271149</c:v>
                </c:pt>
                <c:pt idx="23">
                  <c:v>0.23788788914680481</c:v>
                </c:pt>
                <c:pt idx="24">
                  <c:v>0.18518109619617462</c:v>
                </c:pt>
                <c:pt idx="25">
                  <c:v>0.30284059047698975</c:v>
                </c:pt>
                <c:pt idx="26">
                  <c:v>0.22934377193450928</c:v>
                </c:pt>
                <c:pt idx="27">
                  <c:v>0.2921176552772522</c:v>
                </c:pt>
                <c:pt idx="28">
                  <c:v>0.23637372255325317</c:v>
                </c:pt>
                <c:pt idx="29">
                  <c:v>0.33782806992530823</c:v>
                </c:pt>
                <c:pt idx="30">
                  <c:v>0.28038159012794495</c:v>
                </c:pt>
                <c:pt idx="31">
                  <c:v>0.22075857222080231</c:v>
                </c:pt>
                <c:pt idx="32">
                  <c:v>0.31953001022338867</c:v>
                </c:pt>
                <c:pt idx="33">
                  <c:v>0.41603705286979675</c:v>
                </c:pt>
                <c:pt idx="34">
                  <c:v>0.45909926295280457</c:v>
                </c:pt>
                <c:pt idx="35">
                  <c:v>0.51006448268890381</c:v>
                </c:pt>
                <c:pt idx="36">
                  <c:v>0.5710025429725647</c:v>
                </c:pt>
                <c:pt idx="37">
                  <c:v>0.64892542362213135</c:v>
                </c:pt>
                <c:pt idx="38">
                  <c:v>0.71820688247680664</c:v>
                </c:pt>
                <c:pt idx="39">
                  <c:v>0.79358565807342529</c:v>
                </c:pt>
                <c:pt idx="40">
                  <c:v>0.55699402093887329</c:v>
                </c:pt>
                <c:pt idx="41">
                  <c:v>0.55889308452606201</c:v>
                </c:pt>
                <c:pt idx="42">
                  <c:v>0.62397515773773193</c:v>
                </c:pt>
                <c:pt idx="43">
                  <c:v>0.54473477602005005</c:v>
                </c:pt>
                <c:pt idx="44">
                  <c:v>0.77741867303848267</c:v>
                </c:pt>
                <c:pt idx="45">
                  <c:v>0.73268395662307739</c:v>
                </c:pt>
                <c:pt idx="46">
                  <c:v>0.6897396445274353</c:v>
                </c:pt>
                <c:pt idx="47">
                  <c:v>0.7634049654006958</c:v>
                </c:pt>
                <c:pt idx="48">
                  <c:v>0.54462558031082153</c:v>
                </c:pt>
                <c:pt idx="49">
                  <c:v>0.46892386674880981</c:v>
                </c:pt>
                <c:pt idx="50">
                  <c:v>0.30812031030654907</c:v>
                </c:pt>
                <c:pt idx="51">
                  <c:v>-7.5726419687271118E-2</c:v>
                </c:pt>
                <c:pt idx="52">
                  <c:v>1.2470944784581661E-2</c:v>
                </c:pt>
                <c:pt idx="53">
                  <c:v>0.35039618611335754</c:v>
                </c:pt>
                <c:pt idx="54">
                  <c:v>0.26567357778549194</c:v>
                </c:pt>
                <c:pt idx="55">
                  <c:v>-0.36257576942443848</c:v>
                </c:pt>
                <c:pt idx="56">
                  <c:v>-0.74136066436767578</c:v>
                </c:pt>
                <c:pt idx="57">
                  <c:v>-0.81618678569793701</c:v>
                </c:pt>
                <c:pt idx="58">
                  <c:v>-0.73442864418029785</c:v>
                </c:pt>
                <c:pt idx="59">
                  <c:v>-0.7433316707611084</c:v>
                </c:pt>
                <c:pt idx="60">
                  <c:v>-0.76801788806915283</c:v>
                </c:pt>
                <c:pt idx="61">
                  <c:v>-0.73797941207885742</c:v>
                </c:pt>
                <c:pt idx="62">
                  <c:v>-0.80596733093261719</c:v>
                </c:pt>
                <c:pt idx="63">
                  <c:v>-0.90240609645843506</c:v>
                </c:pt>
                <c:pt idx="64">
                  <c:v>-0.53640055656433105</c:v>
                </c:pt>
                <c:pt idx="65">
                  <c:v>-0.52166110277175903</c:v>
                </c:pt>
                <c:pt idx="66">
                  <c:v>-0.46462392807006836</c:v>
                </c:pt>
                <c:pt idx="67">
                  <c:v>-0.45476251840591431</c:v>
                </c:pt>
                <c:pt idx="68">
                  <c:v>-0.45659032464027405</c:v>
                </c:pt>
                <c:pt idx="69">
                  <c:v>-0.48788881301879883</c:v>
                </c:pt>
                <c:pt idx="70">
                  <c:v>-0.38920247554779053</c:v>
                </c:pt>
                <c:pt idx="71">
                  <c:v>-0.36741811037063599</c:v>
                </c:pt>
                <c:pt idx="72">
                  <c:v>-0.41138175129890442</c:v>
                </c:pt>
                <c:pt idx="73">
                  <c:v>-0.46505382657051086</c:v>
                </c:pt>
                <c:pt idx="74">
                  <c:v>-0.31878373026847839</c:v>
                </c:pt>
                <c:pt idx="75">
                  <c:v>-0.19330912828445435</c:v>
                </c:pt>
                <c:pt idx="76">
                  <c:v>-0.41041338443756104</c:v>
                </c:pt>
                <c:pt idx="77">
                  <c:v>-0.29932695627212524</c:v>
                </c:pt>
                <c:pt idx="78">
                  <c:v>-0.14182929694652557</c:v>
                </c:pt>
                <c:pt idx="79">
                  <c:v>5.7357795536518097E-2</c:v>
                </c:pt>
                <c:pt idx="80">
                  <c:v>0.39111253619194031</c:v>
                </c:pt>
                <c:pt idx="81">
                  <c:v>0.63496297597885132</c:v>
                </c:pt>
                <c:pt idx="82">
                  <c:v>0.8591301441192627</c:v>
                </c:pt>
                <c:pt idx="83">
                  <c:v>0.7837340235710144</c:v>
                </c:pt>
                <c:pt idx="84">
                  <c:v>1.2466480731964111</c:v>
                </c:pt>
                <c:pt idx="85">
                  <c:v>1.2568306922912598</c:v>
                </c:pt>
                <c:pt idx="86">
                  <c:v>#N/A</c:v>
                </c:pt>
                <c:pt idx="87">
                  <c:v>#N/A</c:v>
                </c:pt>
                <c:pt idx="88">
                  <c:v>#N/A</c:v>
                </c:pt>
                <c:pt idx="89">
                  <c:v>#N/A</c:v>
                </c:pt>
              </c:numCache>
            </c:numRef>
          </c:val>
          <c:smooth val="0"/>
          <c:extLst>
            <c:ext xmlns:c16="http://schemas.microsoft.com/office/drawing/2014/chart" uri="{C3380CC4-5D6E-409C-BE32-E72D297353CC}">
              <c16:uniqueId val="{00000007-CF08-4C12-95F1-B30585610A5F}"/>
            </c:ext>
          </c:extLst>
        </c:ser>
        <c:dLbls>
          <c:showLegendKey val="0"/>
          <c:showVal val="0"/>
          <c:showCatName val="0"/>
          <c:showSerName val="0"/>
          <c:showPercent val="0"/>
          <c:showBubbleSize val="0"/>
        </c:dLbls>
        <c:marker val="1"/>
        <c:smooth val="0"/>
        <c:axId val="164059664"/>
        <c:axId val="164068400"/>
        <c:extLst/>
      </c:lineChart>
      <c:dateAx>
        <c:axId val="164059664"/>
        <c:scaling>
          <c:orientation val="minMax"/>
        </c:scaling>
        <c:delete val="0"/>
        <c:axPos val="b"/>
        <c:numFmt formatCode="m/d/yyyy"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Narrow" panose="020B0606020202030204" pitchFamily="34" charset="0"/>
                <a:ea typeface="+mn-ea"/>
                <a:cs typeface="+mn-cs"/>
              </a:defRPr>
            </a:pPr>
            <a:endParaRPr lang="en-US"/>
          </a:p>
        </c:txPr>
        <c:crossAx val="164068400"/>
        <c:crosses val="autoZero"/>
        <c:auto val="1"/>
        <c:lblOffset val="100"/>
        <c:baseTimeUnit val="months"/>
      </c:dateAx>
      <c:valAx>
        <c:axId val="164068400"/>
        <c:scaling>
          <c:orientation val="minMax"/>
          <c:max val="1.6"/>
          <c:min val="-1.2"/>
        </c:scaling>
        <c:delete val="0"/>
        <c:axPos val="l"/>
        <c:numFmt formatCode="0.0" sourceLinked="0"/>
        <c:majorTickMark val="in"/>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Narrow" panose="020B0606020202030204" pitchFamily="34" charset="0"/>
                <a:ea typeface="+mn-ea"/>
                <a:cs typeface="+mn-cs"/>
              </a:defRPr>
            </a:pPr>
            <a:endParaRPr lang="en-US"/>
          </a:p>
        </c:txPr>
        <c:crossAx val="164059664"/>
        <c:crosses val="autoZero"/>
        <c:crossBetween val="between"/>
        <c:majorUnit val="0.4"/>
      </c:valAx>
      <c:spPr>
        <a:noFill/>
        <a:ln>
          <a:noFill/>
        </a:ln>
        <a:effectLst/>
      </c:spPr>
    </c:plotArea>
    <c:legend>
      <c:legendPos val="b"/>
      <c:layout>
        <c:manualLayout>
          <c:xMode val="edge"/>
          <c:yMode val="edge"/>
          <c:x val="0.10337911262889614"/>
          <c:y val="0.11956818594761984"/>
          <c:w val="0.88397358121045422"/>
          <c:h val="0.1675622588446663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Narrow" panose="020B060602020203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ysClr val="windowText" lastClr="000000"/>
          </a:solidFill>
          <a:latin typeface="Arial Narrow" panose="020B060602020203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ysClr val="windowText" lastClr="000000"/>
                </a:solidFill>
                <a:latin typeface="Arial Narrow" panose="020B0606020202030204" pitchFamily="34" charset="0"/>
                <a:ea typeface="+mn-ea"/>
                <a:cs typeface="+mn-cs"/>
              </a:defRPr>
            </a:pPr>
            <a:r>
              <a:rPr lang="en-US" sz="1000" b="1" baseline="0">
                <a:latin typeface="+mj-lt"/>
              </a:rPr>
              <a:t>Change in FCI</a:t>
            </a:r>
          </a:p>
          <a:p>
            <a:pPr>
              <a:defRPr sz="1200" b="1"/>
            </a:pPr>
            <a:r>
              <a:rPr lang="en-US" sz="1000" b="0" baseline="0">
                <a:latin typeface="+mj-lt"/>
              </a:rPr>
              <a:t>(Jan. 2021 to latest</a:t>
            </a:r>
            <a:r>
              <a:rPr lang="en-US" sz="1100" b="0" baseline="0">
                <a:latin typeface="+mj-lt"/>
              </a:rPr>
              <a:t>) </a:t>
            </a:r>
            <a:endParaRPr lang="en-US" sz="1100" b="0">
              <a:latin typeface="+mj-lt"/>
            </a:endParaRPr>
          </a:p>
        </c:rich>
      </c:tx>
      <c:layout>
        <c:manualLayout>
          <c:xMode val="edge"/>
          <c:yMode val="edge"/>
          <c:x val="0.35370812653943634"/>
          <c:y val="9.8006383508898384E-4"/>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ysClr val="windowText" lastClr="000000"/>
              </a:solidFill>
              <a:latin typeface="Arial Narrow" panose="020B0606020202030204" pitchFamily="34" charset="0"/>
              <a:ea typeface="+mn-ea"/>
              <a:cs typeface="+mn-cs"/>
            </a:defRPr>
          </a:pPr>
          <a:endParaRPr lang="en-US"/>
        </a:p>
      </c:txPr>
    </c:title>
    <c:autoTitleDeleted val="0"/>
    <c:plotArea>
      <c:layout>
        <c:manualLayout>
          <c:layoutTarget val="inner"/>
          <c:xMode val="edge"/>
          <c:yMode val="edge"/>
          <c:x val="5.8111329833770778E-2"/>
          <c:y val="0.16506944444444444"/>
          <c:w val="0.90601224846894135"/>
          <c:h val="0.73336805555555551"/>
        </c:manualLayout>
      </c:layout>
      <c:barChart>
        <c:barDir val="col"/>
        <c:grouping val="stacked"/>
        <c:varyColors val="0"/>
        <c:ser>
          <c:idx val="1"/>
          <c:order val="1"/>
          <c:tx>
            <c:strRef>
              <c:f>BARS!$AT$3</c:f>
              <c:strCache>
                <c:ptCount val="1"/>
                <c:pt idx="0">
                  <c:v>Interest rates </c:v>
                </c:pt>
              </c:strCache>
            </c:strRef>
          </c:tx>
          <c:spPr>
            <a:solidFill>
              <a:schemeClr val="accent2"/>
            </a:solidFill>
            <a:ln>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BARS!$AT$4:$AT$17</c:f>
              <c:numCache>
                <c:formatCode>0.00</c:formatCode>
                <c:ptCount val="14"/>
                <c:pt idx="0">
                  <c:v>2.4689042294403647</c:v>
                </c:pt>
                <c:pt idx="1">
                  <c:v>1.8115044657974755</c:v>
                </c:pt>
                <c:pt idx="2">
                  <c:v>3.1308404372815</c:v>
                </c:pt>
                <c:pt idx="3">
                  <c:v>2.7649858650924051</c:v>
                </c:pt>
                <c:pt idx="4">
                  <c:v>2.8366893601748924</c:v>
                </c:pt>
                <c:pt idx="5">
                  <c:v>0.75697901428394676</c:v>
                </c:pt>
                <c:pt idx="6">
                  <c:v>1.9999823218442474</c:v>
                </c:pt>
                <c:pt idx="7">
                  <c:v>1.6786962149291329</c:v>
                </c:pt>
                <c:pt idx="8">
                  <c:v>1.3517786747960276</c:v>
                </c:pt>
                <c:pt idx="9">
                  <c:v>0.89665641285197406</c:v>
                </c:pt>
                <c:pt idx="10">
                  <c:v>1.1232803725520544</c:v>
                </c:pt>
                <c:pt idx="11">
                  <c:v>0.91504093828413757</c:v>
                </c:pt>
                <c:pt idx="12">
                  <c:v>1.0329948047286719</c:v>
                </c:pt>
                <c:pt idx="13">
                  <c:v>0.22554069522958875</c:v>
                </c:pt>
              </c:numCache>
            </c:numRef>
          </c:val>
          <c:extLst>
            <c:ext xmlns:c16="http://schemas.microsoft.com/office/drawing/2014/chart" uri="{C3380CC4-5D6E-409C-BE32-E72D297353CC}">
              <c16:uniqueId val="{00000000-9BB8-4B2F-BEFC-97B128C5718B}"/>
            </c:ext>
          </c:extLst>
        </c:ser>
        <c:ser>
          <c:idx val="2"/>
          <c:order val="2"/>
          <c:tx>
            <c:strRef>
              <c:f>BARS!$AU$3</c:f>
              <c:strCache>
                <c:ptCount val="1"/>
                <c:pt idx="0">
                  <c:v>Monetary aggregates </c:v>
                </c:pt>
              </c:strCache>
            </c:strRef>
          </c:tx>
          <c:spPr>
            <a:solidFill>
              <a:schemeClr val="accent3"/>
            </a:solidFill>
            <a:ln>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BARS!$AU$4:$AU$17</c:f>
              <c:numCache>
                <c:formatCode>0.00</c:formatCode>
                <c:ptCount val="14"/>
                <c:pt idx="0">
                  <c:v>0.84150811861759012</c:v>
                </c:pt>
                <c:pt idx="1">
                  <c:v>0.34933660650632037</c:v>
                </c:pt>
                <c:pt idx="2">
                  <c:v>0</c:v>
                </c:pt>
                <c:pt idx="3">
                  <c:v>-0.14563375187849692</c:v>
                </c:pt>
                <c:pt idx="4">
                  <c:v>0</c:v>
                </c:pt>
                <c:pt idx="5">
                  <c:v>0</c:v>
                </c:pt>
                <c:pt idx="6">
                  <c:v>0</c:v>
                </c:pt>
                <c:pt idx="7">
                  <c:v>0</c:v>
                </c:pt>
                <c:pt idx="8">
                  <c:v>-5.7360592481488198E-2</c:v>
                </c:pt>
                <c:pt idx="9">
                  <c:v>0.19771829449179359</c:v>
                </c:pt>
                <c:pt idx="10">
                  <c:v>-0.21570726845766811</c:v>
                </c:pt>
                <c:pt idx="11">
                  <c:v>-4.4091043856157516E-2</c:v>
                </c:pt>
                <c:pt idx="12">
                  <c:v>-0.23504383473706572</c:v>
                </c:pt>
                <c:pt idx="13">
                  <c:v>-0.33934070057364007</c:v>
                </c:pt>
              </c:numCache>
            </c:numRef>
          </c:val>
          <c:extLst>
            <c:ext xmlns:c16="http://schemas.microsoft.com/office/drawing/2014/chart" uri="{C3380CC4-5D6E-409C-BE32-E72D297353CC}">
              <c16:uniqueId val="{00000001-9BB8-4B2F-BEFC-97B128C5718B}"/>
            </c:ext>
          </c:extLst>
        </c:ser>
        <c:ser>
          <c:idx val="3"/>
          <c:order val="3"/>
          <c:tx>
            <c:strRef>
              <c:f>BARS!$AV$3</c:f>
              <c:strCache>
                <c:ptCount val="1"/>
                <c:pt idx="0">
                  <c:v>Risk premia</c:v>
                </c:pt>
              </c:strCache>
            </c:strRef>
          </c:tx>
          <c:spPr>
            <a:solidFill>
              <a:schemeClr val="accent4"/>
            </a:solidFill>
            <a:ln>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BARS!$AV$4:$AV$17</c:f>
              <c:numCache>
                <c:formatCode>0.00</c:formatCode>
                <c:ptCount val="14"/>
                <c:pt idx="0">
                  <c:v>0</c:v>
                </c:pt>
                <c:pt idx="1">
                  <c:v>0.30621802354935729</c:v>
                </c:pt>
                <c:pt idx="2">
                  <c:v>0</c:v>
                </c:pt>
                <c:pt idx="3">
                  <c:v>0</c:v>
                </c:pt>
                <c:pt idx="4">
                  <c:v>0</c:v>
                </c:pt>
                <c:pt idx="5">
                  <c:v>0.34450007909459696</c:v>
                </c:pt>
                <c:pt idx="6">
                  <c:v>0</c:v>
                </c:pt>
                <c:pt idx="7">
                  <c:v>0.5017921086034034</c:v>
                </c:pt>
                <c:pt idx="8">
                  <c:v>0</c:v>
                </c:pt>
                <c:pt idx="9">
                  <c:v>0</c:v>
                </c:pt>
                <c:pt idx="10">
                  <c:v>0</c:v>
                </c:pt>
                <c:pt idx="11">
                  <c:v>9.4885602004399883E-2</c:v>
                </c:pt>
                <c:pt idx="12">
                  <c:v>0</c:v>
                </c:pt>
                <c:pt idx="13">
                  <c:v>0</c:v>
                </c:pt>
              </c:numCache>
            </c:numRef>
          </c:val>
          <c:extLst>
            <c:ext xmlns:c16="http://schemas.microsoft.com/office/drawing/2014/chart" uri="{C3380CC4-5D6E-409C-BE32-E72D297353CC}">
              <c16:uniqueId val="{00000002-9BB8-4B2F-BEFC-97B128C5718B}"/>
            </c:ext>
          </c:extLst>
        </c:ser>
        <c:ser>
          <c:idx val="4"/>
          <c:order val="4"/>
          <c:tx>
            <c:strRef>
              <c:f>BARS!$AW$3</c:f>
              <c:strCache>
                <c:ptCount val="1"/>
                <c:pt idx="0">
                  <c:v>Credit </c:v>
                </c:pt>
              </c:strCache>
            </c:strRef>
          </c:tx>
          <c:spPr>
            <a:solidFill>
              <a:schemeClr val="accent5"/>
            </a:solidFill>
            <a:ln>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BARS!$AW$4:$AW$17</c:f>
              <c:numCache>
                <c:formatCode>0.00</c:formatCode>
                <c:ptCount val="14"/>
                <c:pt idx="0">
                  <c:v>3.9580413661718515E-2</c:v>
                </c:pt>
                <c:pt idx="1">
                  <c:v>-1.3624505455795133E-3</c:v>
                </c:pt>
                <c:pt idx="2">
                  <c:v>-0.12157757650688153</c:v>
                </c:pt>
                <c:pt idx="3">
                  <c:v>0</c:v>
                </c:pt>
                <c:pt idx="4">
                  <c:v>-0.31073585885399169</c:v>
                </c:pt>
                <c:pt idx="5">
                  <c:v>0.22933686814934692</c:v>
                </c:pt>
                <c:pt idx="6">
                  <c:v>0</c:v>
                </c:pt>
                <c:pt idx="7">
                  <c:v>-0.2591346873963935</c:v>
                </c:pt>
                <c:pt idx="8">
                  <c:v>0.11194907744137479</c:v>
                </c:pt>
                <c:pt idx="9">
                  <c:v>0.2508694325034253</c:v>
                </c:pt>
                <c:pt idx="10">
                  <c:v>-4.1165531169660319E-2</c:v>
                </c:pt>
                <c:pt idx="11">
                  <c:v>0</c:v>
                </c:pt>
                <c:pt idx="12">
                  <c:v>-0.2758366914138653</c:v>
                </c:pt>
                <c:pt idx="13">
                  <c:v>0</c:v>
                </c:pt>
              </c:numCache>
            </c:numRef>
          </c:val>
          <c:extLst>
            <c:ext xmlns:c16="http://schemas.microsoft.com/office/drawing/2014/chart" uri="{C3380CC4-5D6E-409C-BE32-E72D297353CC}">
              <c16:uniqueId val="{00000003-9BB8-4B2F-BEFC-97B128C5718B}"/>
            </c:ext>
          </c:extLst>
        </c:ser>
        <c:ser>
          <c:idx val="5"/>
          <c:order val="5"/>
          <c:tx>
            <c:strRef>
              <c:f>BARS!$AX$3</c:f>
              <c:strCache>
                <c:ptCount val="1"/>
                <c:pt idx="0">
                  <c:v>Stock &amp; bond markets </c:v>
                </c:pt>
              </c:strCache>
            </c:strRef>
          </c:tx>
          <c:spPr>
            <a:solidFill>
              <a:schemeClr val="accent6"/>
            </a:solidFill>
            <a:ln>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BARS!$AX$4:$AX$17</c:f>
              <c:numCache>
                <c:formatCode>0.00</c:formatCode>
                <c:ptCount val="14"/>
                <c:pt idx="0">
                  <c:v>6.344871816558284E-2</c:v>
                </c:pt>
                <c:pt idx="1">
                  <c:v>0.18899899999984129</c:v>
                </c:pt>
                <c:pt idx="2">
                  <c:v>0</c:v>
                </c:pt>
                <c:pt idx="3">
                  <c:v>0.19120219783793335</c:v>
                </c:pt>
                <c:pt idx="4">
                  <c:v>0.21964412439335862</c:v>
                </c:pt>
                <c:pt idx="5">
                  <c:v>-9.4871443942639855E-3</c:v>
                </c:pt>
                <c:pt idx="6">
                  <c:v>1.6348131232140073E-3</c:v>
                </c:pt>
                <c:pt idx="7">
                  <c:v>-0.13874096199993111</c:v>
                </c:pt>
                <c:pt idx="8">
                  <c:v>0</c:v>
                </c:pt>
                <c:pt idx="9">
                  <c:v>0</c:v>
                </c:pt>
                <c:pt idx="10">
                  <c:v>0</c:v>
                </c:pt>
                <c:pt idx="11">
                  <c:v>0</c:v>
                </c:pt>
                <c:pt idx="12">
                  <c:v>7.0264204104040731E-2</c:v>
                </c:pt>
                <c:pt idx="13">
                  <c:v>0</c:v>
                </c:pt>
              </c:numCache>
            </c:numRef>
          </c:val>
          <c:extLst>
            <c:ext xmlns:c16="http://schemas.microsoft.com/office/drawing/2014/chart" uri="{C3380CC4-5D6E-409C-BE32-E72D297353CC}">
              <c16:uniqueId val="{00000004-9BB8-4B2F-BEFC-97B128C5718B}"/>
            </c:ext>
          </c:extLst>
        </c:ser>
        <c:ser>
          <c:idx val="6"/>
          <c:order val="6"/>
          <c:tx>
            <c:strRef>
              <c:f>BARS!$AY$3</c:f>
              <c:strCache>
                <c:ptCount val="1"/>
                <c:pt idx="0">
                  <c:v>Exchange rates</c:v>
                </c:pt>
              </c:strCache>
            </c:strRef>
          </c:tx>
          <c:spPr>
            <a:solidFill>
              <a:schemeClr val="accent1">
                <a:lumMod val="60000"/>
              </a:schemeClr>
            </a:solidFill>
            <a:ln>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BARS!$AY$4:$AY$17</c:f>
              <c:numCache>
                <c:formatCode>0.00</c:formatCode>
                <c:ptCount val="14"/>
                <c:pt idx="0">
                  <c:v>0</c:v>
                </c:pt>
                <c:pt idx="1">
                  <c:v>0.31854175865148576</c:v>
                </c:pt>
                <c:pt idx="2">
                  <c:v>0</c:v>
                </c:pt>
                <c:pt idx="3">
                  <c:v>0</c:v>
                </c:pt>
                <c:pt idx="4">
                  <c:v>0</c:v>
                </c:pt>
                <c:pt idx="5">
                  <c:v>3.411365824076279E-3</c:v>
                </c:pt>
                <c:pt idx="6">
                  <c:v>9.2605816947110495E-2</c:v>
                </c:pt>
                <c:pt idx="7">
                  <c:v>-3.180336085178094E-2</c:v>
                </c:pt>
                <c:pt idx="8">
                  <c:v>7.4250710934631384E-3</c:v>
                </c:pt>
                <c:pt idx="9">
                  <c:v>0.15024694735312782</c:v>
                </c:pt>
                <c:pt idx="10">
                  <c:v>7.4470170140372688E-2</c:v>
                </c:pt>
                <c:pt idx="11">
                  <c:v>0</c:v>
                </c:pt>
                <c:pt idx="12">
                  <c:v>0</c:v>
                </c:pt>
                <c:pt idx="13">
                  <c:v>8.2191914440531214E-3</c:v>
                </c:pt>
              </c:numCache>
            </c:numRef>
          </c:val>
          <c:extLst>
            <c:ext xmlns:c16="http://schemas.microsoft.com/office/drawing/2014/chart" uri="{C3380CC4-5D6E-409C-BE32-E72D297353CC}">
              <c16:uniqueId val="{00000005-9BB8-4B2F-BEFC-97B128C5718B}"/>
            </c:ext>
          </c:extLst>
        </c:ser>
        <c:ser>
          <c:idx val="7"/>
          <c:order val="7"/>
          <c:tx>
            <c:strRef>
              <c:f>BARS!$AZ$3</c:f>
              <c:strCache>
                <c:ptCount val="1"/>
                <c:pt idx="0">
                  <c:v>External factors</c:v>
                </c:pt>
              </c:strCache>
            </c:strRef>
          </c:tx>
          <c:spPr>
            <a:solidFill>
              <a:srgbClr val="FCA6FC"/>
            </a:solidFill>
            <a:ln w="25400">
              <a:noFill/>
            </a:ln>
            <a:effectLst/>
          </c:spPr>
          <c:invertIfNegative val="0"/>
          <c:cat>
            <c:strRef>
              <c:f>BARS!$AQ$4:$AQ$17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BARS!$AZ$4:$AZ$17</c:f>
              <c:numCache>
                <c:formatCode>0.00</c:formatCode>
                <c:ptCount val="14"/>
                <c:pt idx="0">
                  <c:v>0.18491071394714162</c:v>
                </c:pt>
                <c:pt idx="1">
                  <c:v>0.36998765793456351</c:v>
                </c:pt>
                <c:pt idx="2">
                  <c:v>7.5424304012239457E-3</c:v>
                </c:pt>
                <c:pt idx="3">
                  <c:v>0.16411216519785352</c:v>
                </c:pt>
                <c:pt idx="4">
                  <c:v>-9.978542667346298E-3</c:v>
                </c:pt>
                <c:pt idx="5">
                  <c:v>1.2851759378098899</c:v>
                </c:pt>
                <c:pt idx="6">
                  <c:v>0.23576034209559066</c:v>
                </c:pt>
                <c:pt idx="7">
                  <c:v>4.3008564485039688E-2</c:v>
                </c:pt>
                <c:pt idx="8">
                  <c:v>0.27099402927864391</c:v>
                </c:pt>
                <c:pt idx="9">
                  <c:v>0.12622982287200574</c:v>
                </c:pt>
                <c:pt idx="10">
                  <c:v>0.44887035340096582</c:v>
                </c:pt>
                <c:pt idx="11">
                  <c:v>-2.0820185191229839E-2</c:v>
                </c:pt>
                <c:pt idx="12">
                  <c:v>-9.359643322498121E-3</c:v>
                </c:pt>
                <c:pt idx="13">
                  <c:v>0.35525060416794246</c:v>
                </c:pt>
              </c:numCache>
            </c:numRef>
          </c:val>
          <c:extLst>
            <c:ext xmlns:c16="http://schemas.microsoft.com/office/drawing/2014/chart" uri="{C3380CC4-5D6E-409C-BE32-E72D297353CC}">
              <c16:uniqueId val="{00000006-9BB8-4B2F-BEFC-97B128C5718B}"/>
            </c:ext>
          </c:extLst>
        </c:ser>
        <c:dLbls>
          <c:showLegendKey val="0"/>
          <c:showVal val="0"/>
          <c:showCatName val="0"/>
          <c:showSerName val="0"/>
          <c:showPercent val="0"/>
          <c:showBubbleSize val="0"/>
        </c:dLbls>
        <c:gapWidth val="100"/>
        <c:overlap val="100"/>
        <c:axId val="907387679"/>
        <c:axId val="907391839"/>
      </c:barChart>
      <c:lineChart>
        <c:grouping val="standard"/>
        <c:varyColors val="0"/>
        <c:ser>
          <c:idx val="0"/>
          <c:order val="0"/>
          <c:tx>
            <c:strRef>
              <c:f>BARS!$AS$3</c:f>
              <c:strCache>
                <c:ptCount val="1"/>
                <c:pt idx="0">
                  <c:v>FCI change (Jan. 21 - latest) </c:v>
                </c:pt>
              </c:strCache>
            </c:strRef>
          </c:tx>
          <c:spPr>
            <a:ln w="28575" cap="rnd">
              <a:noFill/>
              <a:round/>
            </a:ln>
            <a:effectLst/>
          </c:spPr>
          <c:marker>
            <c:symbol val="circle"/>
            <c:size val="7"/>
            <c:spPr>
              <a:solidFill>
                <a:srgbClr val="FF0000"/>
              </a:solidFill>
              <a:ln w="12700">
                <a:solidFill>
                  <a:schemeClr val="bg1"/>
                </a:solidFill>
              </a:ln>
              <a:effectLst/>
            </c:spPr>
          </c:marker>
          <c:cat>
            <c:strRef>
              <c:f>BARS!$AR$4:$AR$17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BARS!$AS$4:$AS$17</c:f>
              <c:numCache>
                <c:formatCode>0.00</c:formatCode>
                <c:ptCount val="14"/>
                <c:pt idx="0">
                  <c:v>3.5983521938323975</c:v>
                </c:pt>
                <c:pt idx="1">
                  <c:v>3.3432250618934631</c:v>
                </c:pt>
                <c:pt idx="2">
                  <c:v>3.0168052911758423</c:v>
                </c:pt>
                <c:pt idx="3">
                  <c:v>2.9746664762496948</c:v>
                </c:pt>
                <c:pt idx="4">
                  <c:v>2.7356190830469131</c:v>
                </c:pt>
                <c:pt idx="5">
                  <c:v>2.6099161207675934</c:v>
                </c:pt>
                <c:pt idx="6">
                  <c:v>2.3299832940101624</c:v>
                </c:pt>
                <c:pt idx="7">
                  <c:v>1.7938178777694702</c:v>
                </c:pt>
                <c:pt idx="8">
                  <c:v>1.6847862601280212</c:v>
                </c:pt>
                <c:pt idx="9">
                  <c:v>1.6217209100723267</c:v>
                </c:pt>
                <c:pt idx="10">
                  <c:v>1.3897480964660645</c:v>
                </c:pt>
                <c:pt idx="11">
                  <c:v>0.9450153112411499</c:v>
                </c:pt>
                <c:pt idx="12">
                  <c:v>0.58301883935928345</c:v>
                </c:pt>
                <c:pt idx="13">
                  <c:v>0.24966979026794434</c:v>
                </c:pt>
              </c:numCache>
            </c:numRef>
          </c:val>
          <c:smooth val="0"/>
          <c:extLst>
            <c:ext xmlns:c16="http://schemas.microsoft.com/office/drawing/2014/chart" uri="{C3380CC4-5D6E-409C-BE32-E72D297353CC}">
              <c16:uniqueId val="{00000007-9BB8-4B2F-BEFC-97B128C5718B}"/>
            </c:ext>
          </c:extLst>
        </c:ser>
        <c:ser>
          <c:idx val="8"/>
          <c:order val="8"/>
          <c:tx>
            <c:strRef>
              <c:f>BARS!$BA$3</c:f>
              <c:strCache>
                <c:ptCount val="1"/>
                <c:pt idx="0">
                  <c:v>FCI change (Jan. 21 - Dec.21)</c:v>
                </c:pt>
              </c:strCache>
            </c:strRef>
          </c:tx>
          <c:spPr>
            <a:ln w="25400" cap="rnd">
              <a:noFill/>
              <a:round/>
            </a:ln>
            <a:effectLst/>
          </c:spPr>
          <c:marker>
            <c:symbol val="circle"/>
            <c:size val="6"/>
            <c:spPr>
              <a:solidFill>
                <a:srgbClr val="00B0F0"/>
              </a:solidFill>
              <a:ln w="9525">
                <a:solidFill>
                  <a:schemeClr val="bg1"/>
                </a:solidFill>
              </a:ln>
              <a:effectLst/>
            </c:spPr>
          </c:marker>
          <c:cat>
            <c:strRef>
              <c:f>BARS!$AR$4:$AR$17</c:f>
              <c:strCache>
                <c:ptCount val="14"/>
                <c:pt idx="0">
                  <c:v>JOR</c:v>
                </c:pt>
                <c:pt idx="1">
                  <c:v>PAK</c:v>
                </c:pt>
                <c:pt idx="2">
                  <c:v>QAT</c:v>
                </c:pt>
                <c:pt idx="3">
                  <c:v>SAU</c:v>
                </c:pt>
                <c:pt idx="4">
                  <c:v>OMN</c:v>
                </c:pt>
                <c:pt idx="5">
                  <c:v>TUN</c:v>
                </c:pt>
                <c:pt idx="6">
                  <c:v>EGY</c:v>
                </c:pt>
                <c:pt idx="7">
                  <c:v>KAZ</c:v>
                </c:pt>
                <c:pt idx="8">
                  <c:v>ARM</c:v>
                </c:pt>
                <c:pt idx="9">
                  <c:v>GEO</c:v>
                </c:pt>
                <c:pt idx="10">
                  <c:v>KGZ</c:v>
                </c:pt>
                <c:pt idx="11">
                  <c:v>MAR</c:v>
                </c:pt>
                <c:pt idx="12">
                  <c:v>KWT</c:v>
                </c:pt>
                <c:pt idx="13">
                  <c:v>UZB</c:v>
                </c:pt>
              </c:strCache>
            </c:strRef>
          </c:cat>
          <c:val>
            <c:numRef>
              <c:f>BARS!$BA$4:$BA$17</c:f>
              <c:numCache>
                <c:formatCode>0.00</c:formatCode>
                <c:ptCount val="14"/>
                <c:pt idx="0">
                  <c:v>0.30219310522079468</c:v>
                </c:pt>
                <c:pt idx="1">
                  <c:v>0.7806897759437561</c:v>
                </c:pt>
                <c:pt idx="2">
                  <c:v>2.1530866622924805E-2</c:v>
                </c:pt>
                <c:pt idx="3">
                  <c:v>0.58573178946971893</c:v>
                </c:pt>
                <c:pt idx="4">
                  <c:v>2.0570620894432068E-2</c:v>
                </c:pt>
                <c:pt idx="5">
                  <c:v>0.75276234745979309</c:v>
                </c:pt>
                <c:pt idx="6">
                  <c:v>2.608567476272583E-2</c:v>
                </c:pt>
                <c:pt idx="7">
                  <c:v>-0.20762008428573608</c:v>
                </c:pt>
                <c:pt idx="8">
                  <c:v>1.0458095073699951</c:v>
                </c:pt>
                <c:pt idx="9">
                  <c:v>2.1265158653259277</c:v>
                </c:pt>
                <c:pt idx="10">
                  <c:v>1.3141390085220337</c:v>
                </c:pt>
                <c:pt idx="11">
                  <c:v>5.9842228889465332E-2</c:v>
                </c:pt>
                <c:pt idx="12">
                  <c:v>0.26041748747229576</c:v>
                </c:pt>
                <c:pt idx="13">
                  <c:v>-0.46564123034477234</c:v>
                </c:pt>
              </c:numCache>
            </c:numRef>
          </c:val>
          <c:smooth val="0"/>
          <c:extLst>
            <c:ext xmlns:c16="http://schemas.microsoft.com/office/drawing/2014/chart" uri="{C3380CC4-5D6E-409C-BE32-E72D297353CC}">
              <c16:uniqueId val="{00000008-9BB8-4B2F-BEFC-97B128C5718B}"/>
            </c:ext>
          </c:extLst>
        </c:ser>
        <c:dLbls>
          <c:showLegendKey val="0"/>
          <c:showVal val="0"/>
          <c:showCatName val="0"/>
          <c:showSerName val="0"/>
          <c:showPercent val="0"/>
          <c:showBubbleSize val="0"/>
        </c:dLbls>
        <c:marker val="1"/>
        <c:smooth val="0"/>
        <c:axId val="907387679"/>
        <c:axId val="907391839"/>
      </c:lineChart>
      <c:catAx>
        <c:axId val="907387679"/>
        <c:scaling>
          <c:orientation val="minMax"/>
        </c:scaling>
        <c:delete val="0"/>
        <c:axPos val="b"/>
        <c:numFmt formatCode="General" sourceLinked="1"/>
        <c:majorTickMark val="none"/>
        <c:minorTickMark val="none"/>
        <c:tickLblPos val="low"/>
        <c:spPr>
          <a:noFill/>
          <a:ln w="9525" cap="flat" cmpd="sng" algn="ctr">
            <a:solidFill>
              <a:schemeClr val="bg1">
                <a:lumMod val="6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Narrow" panose="020B0606020202030204" pitchFamily="34" charset="0"/>
                <a:ea typeface="+mn-ea"/>
                <a:cs typeface="+mn-cs"/>
              </a:defRPr>
            </a:pPr>
            <a:endParaRPr lang="en-US"/>
          </a:p>
        </c:txPr>
        <c:crossAx val="907391839"/>
        <c:crosses val="autoZero"/>
        <c:auto val="1"/>
        <c:lblAlgn val="ctr"/>
        <c:lblOffset val="100"/>
        <c:noMultiLvlLbl val="0"/>
      </c:catAx>
      <c:valAx>
        <c:axId val="907391839"/>
        <c:scaling>
          <c:orientation val="minMax"/>
        </c:scaling>
        <c:delete val="0"/>
        <c:axPos val="l"/>
        <c:numFmt formatCode="0.0" sourceLinked="0"/>
        <c:majorTickMark val="in"/>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Narrow" panose="020B0606020202030204" pitchFamily="34" charset="0"/>
                <a:ea typeface="+mn-ea"/>
                <a:cs typeface="+mn-cs"/>
              </a:defRPr>
            </a:pPr>
            <a:endParaRPr lang="en-US"/>
          </a:p>
        </c:txPr>
        <c:crossAx val="907387679"/>
        <c:crosses val="autoZero"/>
        <c:crossBetween val="between"/>
      </c:valAx>
      <c:spPr>
        <a:noFill/>
        <a:ln>
          <a:noFill/>
        </a:ln>
        <a:effectLst/>
      </c:spPr>
    </c:plotArea>
    <c:legend>
      <c:legendPos val="r"/>
      <c:layout>
        <c:manualLayout>
          <c:xMode val="edge"/>
          <c:yMode val="edge"/>
          <c:x val="0.37847550306211719"/>
          <c:y val="0.13847918582826718"/>
          <c:w val="0.57043215952172632"/>
          <c:h val="0.2164270064532531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Narrow" panose="020B060602020203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ysClr val="windowText" lastClr="000000"/>
          </a:solidFill>
          <a:latin typeface="Arial Narrow" panose="020B060602020203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800" b="1" i="0" u="none" strike="noStrike" kern="1200" spc="0" baseline="0">
                <a:solidFill>
                  <a:sysClr val="windowText" lastClr="000000"/>
                </a:solidFill>
                <a:latin typeface="+mj-lt"/>
                <a:ea typeface="+mn-ea"/>
                <a:cs typeface="+mn-cs"/>
              </a:defRPr>
            </a:pPr>
            <a:r>
              <a:rPr lang="en-US" sz="800" b="1" baseline="0">
                <a:solidFill>
                  <a:sysClr val="windowText" lastClr="000000"/>
                </a:solidFill>
                <a:latin typeface="+mj-lt"/>
              </a:rPr>
              <a:t>1. Maximum Impulse Responses to a 100 bp Monetary Policy Shock</a:t>
            </a:r>
            <a:endParaRPr lang="en-US" sz="800" b="1">
              <a:solidFill>
                <a:sysClr val="windowText" lastClr="000000"/>
              </a:solidFill>
              <a:latin typeface="+mj-lt"/>
            </a:endParaRPr>
          </a:p>
        </c:rich>
      </c:tx>
      <c:layout>
        <c:manualLayout>
          <c:xMode val="edge"/>
          <c:yMode val="edge"/>
          <c:x val="3.2613791401444416E-2"/>
          <c:y val="2.10896309314587E-2"/>
        </c:manualLayout>
      </c:layout>
      <c:overlay val="0"/>
      <c:spPr>
        <a:noFill/>
        <a:ln>
          <a:noFill/>
        </a:ln>
        <a:effectLst/>
      </c:spPr>
      <c:txPr>
        <a:bodyPr rot="0" spcFirstLastPara="1" vertOverflow="ellipsis" vert="horz" wrap="square" anchor="ctr" anchorCtr="1"/>
        <a:lstStyle/>
        <a:p>
          <a:pPr algn="l">
            <a:defRPr sz="800" b="1" i="0" u="none" strike="noStrike" kern="1200" spc="0" baseline="0">
              <a:solidFill>
                <a:sysClr val="windowText" lastClr="000000"/>
              </a:solidFill>
              <a:latin typeface="+mj-lt"/>
              <a:ea typeface="+mn-ea"/>
              <a:cs typeface="+mn-cs"/>
            </a:defRPr>
          </a:pPr>
          <a:endParaRPr lang="en-US"/>
        </a:p>
      </c:txPr>
    </c:title>
    <c:autoTitleDeleted val="0"/>
    <c:plotArea>
      <c:layout>
        <c:manualLayout>
          <c:layoutTarget val="inner"/>
          <c:xMode val="edge"/>
          <c:yMode val="edge"/>
          <c:x val="0.11246003579568922"/>
          <c:y val="0.15462337369119181"/>
          <c:w val="0.82855766099865169"/>
          <c:h val="0.68181525696384726"/>
        </c:manualLayout>
      </c:layout>
      <c:barChart>
        <c:barDir val="col"/>
        <c:grouping val="clustered"/>
        <c:varyColors val="0"/>
        <c:ser>
          <c:idx val="1"/>
          <c:order val="1"/>
          <c:spPr>
            <a:solidFill>
              <a:schemeClr val="accent2"/>
            </a:solidFill>
            <a:ln w="12700">
              <a:noFill/>
              <a:prstDash val="solid"/>
            </a:ln>
            <a:effectLst/>
          </c:spPr>
          <c:invertIfNegative val="0"/>
          <c:dPt>
            <c:idx val="0"/>
            <c:invertIfNegative val="0"/>
            <c:bubble3D val="0"/>
            <c:spPr>
              <a:solidFill>
                <a:srgbClr val="002060"/>
              </a:solidFill>
              <a:ln w="12700">
                <a:noFill/>
                <a:prstDash val="solid"/>
              </a:ln>
              <a:effectLst/>
            </c:spPr>
            <c:extLst>
              <c:ext xmlns:c16="http://schemas.microsoft.com/office/drawing/2014/chart" uri="{C3380CC4-5D6E-409C-BE32-E72D297353CC}">
                <c16:uniqueId val="{00000001-1FA4-4143-9560-F54C94A28055}"/>
              </c:ext>
            </c:extLst>
          </c:dPt>
          <c:dPt>
            <c:idx val="1"/>
            <c:invertIfNegative val="0"/>
            <c:bubble3D val="0"/>
            <c:spPr>
              <a:solidFill>
                <a:schemeClr val="bg1">
                  <a:lumMod val="65000"/>
                </a:schemeClr>
              </a:solidFill>
              <a:ln w="12700">
                <a:noFill/>
                <a:prstDash val="solid"/>
              </a:ln>
              <a:effectLst/>
            </c:spPr>
            <c:extLst>
              <c:ext xmlns:c16="http://schemas.microsoft.com/office/drawing/2014/chart" uri="{C3380CC4-5D6E-409C-BE32-E72D297353CC}">
                <c16:uniqueId val="{00000003-1FA4-4143-9560-F54C94A28055}"/>
              </c:ext>
            </c:extLst>
          </c:dPt>
          <c:dPt>
            <c:idx val="2"/>
            <c:invertIfNegative val="0"/>
            <c:bubble3D val="0"/>
            <c:spPr>
              <a:solidFill>
                <a:srgbClr val="FF0000"/>
              </a:solidFill>
              <a:ln w="12700">
                <a:noFill/>
                <a:prstDash val="solid"/>
              </a:ln>
              <a:effectLst/>
            </c:spPr>
            <c:extLst>
              <c:ext xmlns:c16="http://schemas.microsoft.com/office/drawing/2014/chart" uri="{C3380CC4-5D6E-409C-BE32-E72D297353CC}">
                <c16:uniqueId val="{00000005-1FA4-4143-9560-F54C94A28055}"/>
              </c:ext>
            </c:extLst>
          </c:dPt>
          <c:dPt>
            <c:idx val="3"/>
            <c:invertIfNegative val="0"/>
            <c:bubble3D val="0"/>
            <c:spPr>
              <a:solidFill>
                <a:srgbClr val="002060"/>
              </a:solidFill>
              <a:ln w="12700">
                <a:noFill/>
                <a:prstDash val="solid"/>
              </a:ln>
              <a:effectLst/>
            </c:spPr>
            <c:extLst>
              <c:ext xmlns:c16="http://schemas.microsoft.com/office/drawing/2014/chart" uri="{C3380CC4-5D6E-409C-BE32-E72D297353CC}">
                <c16:uniqueId val="{00000007-1FA4-4143-9560-F54C94A28055}"/>
              </c:ext>
            </c:extLst>
          </c:dPt>
          <c:dPt>
            <c:idx val="4"/>
            <c:invertIfNegative val="0"/>
            <c:bubble3D val="0"/>
            <c:spPr>
              <a:solidFill>
                <a:schemeClr val="bg1">
                  <a:lumMod val="65000"/>
                </a:schemeClr>
              </a:solidFill>
              <a:ln w="12700">
                <a:noFill/>
                <a:prstDash val="solid"/>
              </a:ln>
              <a:effectLst/>
            </c:spPr>
            <c:extLst>
              <c:ext xmlns:c16="http://schemas.microsoft.com/office/drawing/2014/chart" uri="{C3380CC4-5D6E-409C-BE32-E72D297353CC}">
                <c16:uniqueId val="{00000009-1FA4-4143-9560-F54C94A28055}"/>
              </c:ext>
            </c:extLst>
          </c:dPt>
          <c:dPt>
            <c:idx val="5"/>
            <c:invertIfNegative val="0"/>
            <c:bubble3D val="0"/>
            <c:spPr>
              <a:solidFill>
                <a:srgbClr val="FF0000"/>
              </a:solidFill>
              <a:ln w="12700">
                <a:noFill/>
                <a:prstDash val="solid"/>
              </a:ln>
              <a:effectLst/>
            </c:spPr>
            <c:extLst>
              <c:ext xmlns:c16="http://schemas.microsoft.com/office/drawing/2014/chart" uri="{C3380CC4-5D6E-409C-BE32-E72D297353CC}">
                <c16:uniqueId val="{0000000B-1FA4-4143-9560-F54C94A28055}"/>
              </c:ext>
            </c:extLst>
          </c:dPt>
          <c:dPt>
            <c:idx val="6"/>
            <c:invertIfNegative val="0"/>
            <c:bubble3D val="0"/>
            <c:extLst>
              <c:ext xmlns:c16="http://schemas.microsoft.com/office/drawing/2014/chart" uri="{C3380CC4-5D6E-409C-BE32-E72D297353CC}">
                <c16:uniqueId val="{0000000C-1FA4-4143-9560-F54C94A28055}"/>
              </c:ext>
            </c:extLst>
          </c:dPt>
          <c:dPt>
            <c:idx val="7"/>
            <c:invertIfNegative val="0"/>
            <c:bubble3D val="0"/>
            <c:extLst>
              <c:ext xmlns:c16="http://schemas.microsoft.com/office/drawing/2014/chart" uri="{C3380CC4-5D6E-409C-BE32-E72D297353CC}">
                <c16:uniqueId val="{0000000D-1FA4-4143-9560-F54C94A28055}"/>
              </c:ext>
            </c:extLst>
          </c:dPt>
          <c:dPt>
            <c:idx val="8"/>
            <c:invertIfNegative val="0"/>
            <c:bubble3D val="0"/>
            <c:extLst>
              <c:ext xmlns:c16="http://schemas.microsoft.com/office/drawing/2014/chart" uri="{C3380CC4-5D6E-409C-BE32-E72D297353CC}">
                <c16:uniqueId val="{0000000E-1FA4-4143-9560-F54C94A28055}"/>
              </c:ext>
            </c:extLst>
          </c:dPt>
          <c:errBars>
            <c:errBarType val="both"/>
            <c:errValType val="cust"/>
            <c:noEndCap val="0"/>
            <c:plus>
              <c:numRef>
                <c:f>ChartMain!$B$15:$J$15</c:f>
                <c:numCache>
                  <c:formatCode>General</c:formatCode>
                  <c:ptCount val="9"/>
                  <c:pt idx="6">
                    <c:v>2.1100000000000003</c:v>
                  </c:pt>
                  <c:pt idx="7">
                    <c:v>0.67999999999999994</c:v>
                  </c:pt>
                  <c:pt idx="8">
                    <c:v>2.5799999999999996</c:v>
                  </c:pt>
                </c:numCache>
              </c:numRef>
            </c:plus>
            <c:minus>
              <c:numRef>
                <c:f>ChartMain!$B$16:$J$16</c:f>
                <c:numCache>
                  <c:formatCode>General</c:formatCode>
                  <c:ptCount val="9"/>
                  <c:pt idx="6">
                    <c:v>2.1199999999999997</c:v>
                  </c:pt>
                  <c:pt idx="7">
                    <c:v>0.68</c:v>
                  </c:pt>
                  <c:pt idx="8">
                    <c:v>2.8800000000000003</c:v>
                  </c:pt>
                </c:numCache>
              </c:numRef>
            </c:minus>
            <c:spPr>
              <a:noFill/>
              <a:ln w="9525" cap="flat" cmpd="sng" algn="ctr">
                <a:solidFill>
                  <a:schemeClr val="tx1">
                    <a:lumMod val="65000"/>
                    <a:lumOff val="35000"/>
                  </a:schemeClr>
                </a:solidFill>
                <a:round/>
              </a:ln>
              <a:effectLst/>
            </c:spPr>
          </c:errBars>
          <c:cat>
            <c:multiLvlStrRef>
              <c:f>ChartMain!$B$2:$G$3</c:f>
              <c:multiLvlStrCache>
                <c:ptCount val="6"/>
                <c:lvl>
                  <c:pt idx="0">
                    <c:v>F</c:v>
                  </c:pt>
                  <c:pt idx="1">
                    <c:v>MP</c:v>
                  </c:pt>
                  <c:pt idx="2">
                    <c:v>CP</c:v>
                  </c:pt>
                  <c:pt idx="3">
                    <c:v>F</c:v>
                  </c:pt>
                  <c:pt idx="4">
                    <c:v>MP</c:v>
                  </c:pt>
                  <c:pt idx="5">
                    <c:v>CP</c:v>
                  </c:pt>
                </c:lvl>
                <c:lvl>
                  <c:pt idx="0">
                    <c:v>Asset Rates</c:v>
                  </c:pt>
                  <c:pt idx="3">
                    <c:v>Liabilities Rates</c:v>
                  </c:pt>
                </c:lvl>
              </c:multiLvlStrCache>
            </c:multiLvlStrRef>
          </c:cat>
          <c:val>
            <c:numRef>
              <c:f>ChartMain!$B$5:$G$5</c:f>
              <c:numCache>
                <c:formatCode>General</c:formatCode>
                <c:ptCount val="6"/>
                <c:pt idx="0">
                  <c:v>60</c:v>
                </c:pt>
                <c:pt idx="1">
                  <c:v>28</c:v>
                </c:pt>
                <c:pt idx="2" formatCode="0.00">
                  <c:v>81</c:v>
                </c:pt>
                <c:pt idx="3">
                  <c:v>34</c:v>
                </c:pt>
                <c:pt idx="4">
                  <c:v>22</c:v>
                </c:pt>
                <c:pt idx="5">
                  <c:v>66</c:v>
                </c:pt>
              </c:numCache>
            </c:numRef>
          </c:val>
          <c:extLst>
            <c:ext xmlns:c16="http://schemas.microsoft.com/office/drawing/2014/chart" uri="{C3380CC4-5D6E-409C-BE32-E72D297353CC}">
              <c16:uniqueId val="{0000000F-1FA4-4143-9560-F54C94A28055}"/>
            </c:ext>
          </c:extLst>
        </c:ser>
        <c:dLbls>
          <c:showLegendKey val="0"/>
          <c:showVal val="0"/>
          <c:showCatName val="0"/>
          <c:showSerName val="0"/>
          <c:showPercent val="0"/>
          <c:showBubbleSize val="0"/>
        </c:dLbls>
        <c:gapWidth val="150"/>
        <c:axId val="1260234351"/>
        <c:axId val="1260237679"/>
      </c:barChart>
      <c:lineChart>
        <c:grouping val="standard"/>
        <c:varyColors val="0"/>
        <c:ser>
          <c:idx val="0"/>
          <c:order val="0"/>
          <c:spPr>
            <a:ln w="25400" cap="rnd">
              <a:noFill/>
              <a:prstDash val="solid"/>
              <a:round/>
            </a:ln>
            <a:effectLst/>
          </c:spPr>
          <c:marker>
            <c:symbol val="dot"/>
            <c:size val="2"/>
            <c:spPr>
              <a:solidFill>
                <a:schemeClr val="tx1"/>
              </a:solidFill>
              <a:ln w="9525">
                <a:solidFill>
                  <a:schemeClr val="tx1"/>
                </a:solidFill>
              </a:ln>
              <a:effectLst/>
            </c:spPr>
          </c:marker>
          <c:dPt>
            <c:idx val="1"/>
            <c:marker>
              <c:symbol val="dot"/>
              <c:size val="2"/>
              <c:spPr>
                <a:solidFill>
                  <a:schemeClr val="tx1"/>
                </a:solidFill>
                <a:ln w="9525">
                  <a:solidFill>
                    <a:schemeClr val="tx1"/>
                  </a:solidFill>
                  <a:prstDash val="solid"/>
                </a:ln>
                <a:effectLst/>
              </c:spPr>
            </c:marker>
            <c:bubble3D val="0"/>
            <c:extLst>
              <c:ext xmlns:c16="http://schemas.microsoft.com/office/drawing/2014/chart" uri="{C3380CC4-5D6E-409C-BE32-E72D297353CC}">
                <c16:uniqueId val="{00000010-1FA4-4143-9560-F54C94A28055}"/>
              </c:ext>
            </c:extLst>
          </c:dPt>
          <c:dPt>
            <c:idx val="2"/>
            <c:marker>
              <c:symbol val="dot"/>
              <c:size val="2"/>
              <c:spPr>
                <a:solidFill>
                  <a:schemeClr val="tx1"/>
                </a:solidFill>
                <a:ln w="9525">
                  <a:solidFill>
                    <a:schemeClr val="tx1"/>
                  </a:solidFill>
                  <a:prstDash val="solid"/>
                </a:ln>
                <a:effectLst/>
              </c:spPr>
            </c:marker>
            <c:bubble3D val="0"/>
            <c:extLst>
              <c:ext xmlns:c16="http://schemas.microsoft.com/office/drawing/2014/chart" uri="{C3380CC4-5D6E-409C-BE32-E72D297353CC}">
                <c16:uniqueId val="{00000011-1FA4-4143-9560-F54C94A28055}"/>
              </c:ext>
            </c:extLst>
          </c:dPt>
          <c:dPt>
            <c:idx val="4"/>
            <c:marker>
              <c:symbol val="dot"/>
              <c:size val="2"/>
              <c:spPr>
                <a:solidFill>
                  <a:schemeClr val="tx1"/>
                </a:solidFill>
                <a:ln w="9525">
                  <a:solidFill>
                    <a:schemeClr val="tx1"/>
                  </a:solidFill>
                  <a:prstDash val="solid"/>
                </a:ln>
                <a:effectLst/>
              </c:spPr>
            </c:marker>
            <c:bubble3D val="0"/>
            <c:extLst>
              <c:ext xmlns:c16="http://schemas.microsoft.com/office/drawing/2014/chart" uri="{C3380CC4-5D6E-409C-BE32-E72D297353CC}">
                <c16:uniqueId val="{00000012-1FA4-4143-9560-F54C94A28055}"/>
              </c:ext>
            </c:extLst>
          </c:dPt>
          <c:dPt>
            <c:idx val="5"/>
            <c:marker>
              <c:symbol val="dot"/>
              <c:size val="2"/>
              <c:spPr>
                <a:solidFill>
                  <a:schemeClr val="tx1"/>
                </a:solidFill>
                <a:ln w="9525">
                  <a:solidFill>
                    <a:schemeClr val="tx1"/>
                  </a:solidFill>
                  <a:prstDash val="solid"/>
                </a:ln>
                <a:effectLst/>
              </c:spPr>
            </c:marker>
            <c:bubble3D val="0"/>
            <c:extLst>
              <c:ext xmlns:c16="http://schemas.microsoft.com/office/drawing/2014/chart" uri="{C3380CC4-5D6E-409C-BE32-E72D297353CC}">
                <c16:uniqueId val="{00000013-1FA4-4143-9560-F54C94A28055}"/>
              </c:ext>
            </c:extLst>
          </c:dPt>
          <c:errBars>
            <c:errDir val="y"/>
            <c:errBarType val="both"/>
            <c:errValType val="cust"/>
            <c:noEndCap val="0"/>
            <c:plus>
              <c:numRef>
                <c:f>ChartMain!$B$13:$G$13</c:f>
                <c:numCache>
                  <c:formatCode>General</c:formatCode>
                  <c:ptCount val="6"/>
                  <c:pt idx="0">
                    <c:v>46</c:v>
                  </c:pt>
                  <c:pt idx="1">
                    <c:v>18</c:v>
                  </c:pt>
                  <c:pt idx="2">
                    <c:v>68</c:v>
                  </c:pt>
                  <c:pt idx="3">
                    <c:v>33</c:v>
                  </c:pt>
                  <c:pt idx="4">
                    <c:v>18</c:v>
                  </c:pt>
                  <c:pt idx="5">
                    <c:v>44</c:v>
                  </c:pt>
                </c:numCache>
              </c:numRef>
            </c:plus>
            <c:minus>
              <c:numRef>
                <c:f>ChartMain!$B$14:$G$14</c:f>
                <c:numCache>
                  <c:formatCode>General</c:formatCode>
                  <c:ptCount val="6"/>
                  <c:pt idx="0">
                    <c:v>45</c:v>
                  </c:pt>
                  <c:pt idx="1">
                    <c:v>18</c:v>
                  </c:pt>
                  <c:pt idx="2">
                    <c:v>69</c:v>
                  </c:pt>
                  <c:pt idx="3">
                    <c:v>32</c:v>
                  </c:pt>
                  <c:pt idx="4">
                    <c:v>19</c:v>
                  </c:pt>
                  <c:pt idx="5">
                    <c:v>44</c:v>
                  </c:pt>
                </c:numCache>
              </c:numRef>
            </c:minus>
            <c:spPr>
              <a:noFill/>
              <a:ln w="9525" cap="flat" cmpd="sng" algn="ctr">
                <a:solidFill>
                  <a:schemeClr val="tx1">
                    <a:lumMod val="65000"/>
                    <a:lumOff val="35000"/>
                  </a:schemeClr>
                </a:solidFill>
                <a:round/>
              </a:ln>
              <a:effectLst/>
            </c:spPr>
          </c:errBars>
          <c:cat>
            <c:multiLvlStrRef>
              <c:f>ChartMain!$B$2:$G$3</c:f>
              <c:multiLvlStrCache>
                <c:ptCount val="6"/>
                <c:lvl>
                  <c:pt idx="0">
                    <c:v>F</c:v>
                  </c:pt>
                  <c:pt idx="1">
                    <c:v>MP</c:v>
                  </c:pt>
                  <c:pt idx="2">
                    <c:v>CP</c:v>
                  </c:pt>
                  <c:pt idx="3">
                    <c:v>F</c:v>
                  </c:pt>
                  <c:pt idx="4">
                    <c:v>MP</c:v>
                  </c:pt>
                  <c:pt idx="5">
                    <c:v>CP</c:v>
                  </c:pt>
                </c:lvl>
                <c:lvl>
                  <c:pt idx="0">
                    <c:v>Asset Rates</c:v>
                  </c:pt>
                  <c:pt idx="3">
                    <c:v>Liabilities Rates</c:v>
                  </c:pt>
                </c:lvl>
              </c:multiLvlStrCache>
            </c:multiLvlStrRef>
          </c:cat>
          <c:val>
            <c:numRef>
              <c:f>ChartMain!$B$4:$G$4</c:f>
              <c:numCache>
                <c:formatCode>General</c:formatCode>
                <c:ptCount val="6"/>
                <c:pt idx="0">
                  <c:v>60</c:v>
                </c:pt>
                <c:pt idx="1">
                  <c:v>28</c:v>
                </c:pt>
                <c:pt idx="2" formatCode="0.00">
                  <c:v>81</c:v>
                </c:pt>
                <c:pt idx="3">
                  <c:v>34</c:v>
                </c:pt>
                <c:pt idx="4">
                  <c:v>22</c:v>
                </c:pt>
                <c:pt idx="5">
                  <c:v>66</c:v>
                </c:pt>
              </c:numCache>
            </c:numRef>
          </c:val>
          <c:smooth val="0"/>
          <c:extLst>
            <c:ext xmlns:c16="http://schemas.microsoft.com/office/drawing/2014/chart" uri="{C3380CC4-5D6E-409C-BE32-E72D297353CC}">
              <c16:uniqueId val="{00000014-1FA4-4143-9560-F54C94A28055}"/>
            </c:ext>
          </c:extLst>
        </c:ser>
        <c:dLbls>
          <c:showLegendKey val="0"/>
          <c:showVal val="0"/>
          <c:showCatName val="0"/>
          <c:showSerName val="0"/>
          <c:showPercent val="0"/>
          <c:showBubbleSize val="0"/>
        </c:dLbls>
        <c:marker val="1"/>
        <c:smooth val="0"/>
        <c:axId val="1260234351"/>
        <c:axId val="1260237679"/>
      </c:lineChart>
      <c:catAx>
        <c:axId val="1260234351"/>
        <c:scaling>
          <c:orientation val="minMax"/>
        </c:scaling>
        <c:delete val="0"/>
        <c:axPos val="b"/>
        <c:numFmt formatCode="#,##0.00" sourceLinked="0"/>
        <c:majorTickMark val="in"/>
        <c:minorTickMark val="none"/>
        <c:tickLblPos val="nextTo"/>
        <c:spPr>
          <a:noFill/>
          <a:ln w="317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Segoe UI"/>
                <a:cs typeface="Segoe UI"/>
              </a:defRPr>
            </a:pPr>
            <a:endParaRPr lang="en-US"/>
          </a:p>
        </c:txPr>
        <c:crossAx val="1260237679"/>
        <c:crosses val="autoZero"/>
        <c:auto val="1"/>
        <c:lblAlgn val="ctr"/>
        <c:lblOffset val="100"/>
        <c:noMultiLvlLbl val="0"/>
      </c:catAx>
      <c:valAx>
        <c:axId val="1260237679"/>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r>
                  <a:rPr lang="en-US" sz="900">
                    <a:solidFill>
                      <a:sysClr val="windowText" lastClr="000000"/>
                    </a:solidFill>
                  </a:rPr>
                  <a:t>Basis points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title>
        <c:numFmt formatCode="#,##0" sourceLinked="0"/>
        <c:majorTickMark val="in"/>
        <c:minorTickMark val="none"/>
        <c:tickLblPos val="nextTo"/>
        <c:spPr>
          <a:noFill/>
          <a:ln w="3175">
            <a:solidFill>
              <a:srgbClr val="000000"/>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Segoe UI"/>
                <a:cs typeface="Segoe UI"/>
              </a:defRPr>
            </a:pPr>
            <a:endParaRPr lang="en-US"/>
          </a:p>
        </c:txPr>
        <c:crossAx val="1260234351"/>
        <c:crosses val="autoZero"/>
        <c:crossBetween val="between"/>
      </c:valAx>
      <c:spPr>
        <a:solidFill>
          <a:srgbClr val="FFFFFF"/>
        </a:solid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no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800" b="1" i="0" u="none" strike="noStrike" kern="1200" spc="0" baseline="0">
                <a:solidFill>
                  <a:schemeClr val="tx1"/>
                </a:solidFill>
                <a:latin typeface="+mn-lt"/>
                <a:ea typeface="+mn-ea"/>
                <a:cs typeface="+mn-cs"/>
              </a:defRPr>
            </a:pPr>
            <a:r>
              <a:rPr lang="en-US" sz="800" b="1">
                <a:latin typeface="+mn-lt"/>
              </a:rPr>
              <a:t>2. Maximum Impulse Responses on Real Credit Growth to a 100 bp Monetary Policy Shock</a:t>
            </a:r>
          </a:p>
        </c:rich>
      </c:tx>
      <c:layout>
        <c:manualLayout>
          <c:xMode val="edge"/>
          <c:yMode val="edge"/>
          <c:x val="4.0048556430446192E-2"/>
          <c:y val="0"/>
        </c:manualLayout>
      </c:layout>
      <c:overlay val="0"/>
      <c:spPr>
        <a:noFill/>
        <a:ln>
          <a:noFill/>
        </a:ln>
        <a:effectLst/>
      </c:spPr>
      <c:txPr>
        <a:bodyPr rot="0" spcFirstLastPara="1" vertOverflow="ellipsis" vert="horz" wrap="square" anchor="ctr" anchorCtr="1"/>
        <a:lstStyle/>
        <a:p>
          <a:pPr algn="l">
            <a:defRPr sz="8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6032152230971132E-2"/>
          <c:y val="0.20728346456692909"/>
          <c:w val="0.88341229221347328"/>
          <c:h val="0.74179060950714482"/>
        </c:manualLayout>
      </c:layout>
      <c:barChart>
        <c:barDir val="col"/>
        <c:grouping val="clustered"/>
        <c:varyColors val="0"/>
        <c:ser>
          <c:idx val="0"/>
          <c:order val="0"/>
          <c:spPr>
            <a:solidFill>
              <a:srgbClr val="0072CE"/>
            </a:solidFill>
            <a:ln>
              <a:noFill/>
              <a:prstDash val="solid"/>
            </a:ln>
            <a:effectLst/>
          </c:spPr>
          <c:invertIfNegative val="0"/>
          <c:dPt>
            <c:idx val="0"/>
            <c:invertIfNegative val="0"/>
            <c:bubble3D val="0"/>
            <c:spPr>
              <a:solidFill>
                <a:srgbClr val="002060"/>
              </a:solidFill>
              <a:ln>
                <a:noFill/>
                <a:prstDash val="solid"/>
              </a:ln>
              <a:effectLst/>
            </c:spPr>
            <c:extLst>
              <c:ext xmlns:c16="http://schemas.microsoft.com/office/drawing/2014/chart" uri="{C3380CC4-5D6E-409C-BE32-E72D297353CC}">
                <c16:uniqueId val="{00000001-5355-4329-8F8B-F47577206D44}"/>
              </c:ext>
            </c:extLst>
          </c:dPt>
          <c:dPt>
            <c:idx val="1"/>
            <c:invertIfNegative val="0"/>
            <c:bubble3D val="0"/>
            <c:spPr>
              <a:solidFill>
                <a:schemeClr val="bg1">
                  <a:lumMod val="65000"/>
                </a:schemeClr>
              </a:solidFill>
              <a:ln>
                <a:noFill/>
                <a:prstDash val="solid"/>
              </a:ln>
              <a:effectLst/>
            </c:spPr>
            <c:extLst>
              <c:ext xmlns:c16="http://schemas.microsoft.com/office/drawing/2014/chart" uri="{C3380CC4-5D6E-409C-BE32-E72D297353CC}">
                <c16:uniqueId val="{00000003-5355-4329-8F8B-F47577206D44}"/>
              </c:ext>
            </c:extLst>
          </c:dPt>
          <c:dPt>
            <c:idx val="2"/>
            <c:invertIfNegative val="0"/>
            <c:bubble3D val="0"/>
            <c:spPr>
              <a:solidFill>
                <a:srgbClr val="FF0000"/>
              </a:solidFill>
              <a:ln>
                <a:noFill/>
                <a:prstDash val="solid"/>
              </a:ln>
              <a:effectLst/>
            </c:spPr>
            <c:extLst>
              <c:ext xmlns:c16="http://schemas.microsoft.com/office/drawing/2014/chart" uri="{C3380CC4-5D6E-409C-BE32-E72D297353CC}">
                <c16:uniqueId val="{00000005-5355-4329-8F8B-F47577206D44}"/>
              </c:ext>
            </c:extLst>
          </c:dPt>
          <c:cat>
            <c:strRef>
              <c:f>'Chart Credit'!$B$3:$D$3</c:f>
              <c:strCache>
                <c:ptCount val="3"/>
                <c:pt idx="0">
                  <c:v>F</c:v>
                </c:pt>
                <c:pt idx="1">
                  <c:v>MP</c:v>
                </c:pt>
                <c:pt idx="2">
                  <c:v>CP</c:v>
                </c:pt>
              </c:strCache>
            </c:strRef>
          </c:cat>
          <c:val>
            <c:numRef>
              <c:f>'Chart Credit'!$B$4:$D$4</c:f>
              <c:numCache>
                <c:formatCode>General</c:formatCode>
                <c:ptCount val="3"/>
                <c:pt idx="0">
                  <c:v>-2.2999999999999998</c:v>
                </c:pt>
                <c:pt idx="1">
                  <c:v>-0.79</c:v>
                </c:pt>
                <c:pt idx="2">
                  <c:v>-3.22</c:v>
                </c:pt>
              </c:numCache>
            </c:numRef>
          </c:val>
          <c:extLst>
            <c:ext xmlns:c16="http://schemas.microsoft.com/office/drawing/2014/chart" uri="{C3380CC4-5D6E-409C-BE32-E72D297353CC}">
              <c16:uniqueId val="{00000006-5355-4329-8F8B-F47577206D44}"/>
            </c:ext>
          </c:extLst>
        </c:ser>
        <c:dLbls>
          <c:showLegendKey val="0"/>
          <c:showVal val="0"/>
          <c:showCatName val="0"/>
          <c:showSerName val="0"/>
          <c:showPercent val="0"/>
          <c:showBubbleSize val="0"/>
        </c:dLbls>
        <c:gapWidth val="219"/>
        <c:axId val="1113845295"/>
        <c:axId val="1113844047"/>
      </c:barChart>
      <c:lineChart>
        <c:grouping val="standard"/>
        <c:varyColors val="0"/>
        <c:ser>
          <c:idx val="1"/>
          <c:order val="1"/>
          <c:spPr>
            <a:ln w="25400" cap="rnd">
              <a:noFill/>
              <a:prstDash val="solid"/>
              <a:round/>
            </a:ln>
            <a:effectLst/>
          </c:spPr>
          <c:marker>
            <c:symbol val="none"/>
          </c:marker>
          <c:errBars>
            <c:errDir val="y"/>
            <c:errBarType val="both"/>
            <c:errValType val="cust"/>
            <c:noEndCap val="0"/>
            <c:plus>
              <c:numRef>
                <c:f>'Chart Credit'!$B$13:$D$13</c:f>
                <c:numCache>
                  <c:formatCode>General</c:formatCode>
                  <c:ptCount val="3"/>
                  <c:pt idx="0">
                    <c:v>2.1100000000000003</c:v>
                  </c:pt>
                  <c:pt idx="1">
                    <c:v>0.67999999999999994</c:v>
                  </c:pt>
                  <c:pt idx="2">
                    <c:v>2.5799999999999996</c:v>
                  </c:pt>
                </c:numCache>
              </c:numRef>
            </c:plus>
            <c:minus>
              <c:numRef>
                <c:f>'Chart Credit'!$B$14:$D$14</c:f>
                <c:numCache>
                  <c:formatCode>General</c:formatCode>
                  <c:ptCount val="3"/>
                  <c:pt idx="0">
                    <c:v>2.1199999999999997</c:v>
                  </c:pt>
                  <c:pt idx="1">
                    <c:v>0.68</c:v>
                  </c:pt>
                  <c:pt idx="2">
                    <c:v>2.8800000000000003</c:v>
                  </c:pt>
                </c:numCache>
              </c:numRef>
            </c:minus>
            <c:spPr>
              <a:noFill/>
              <a:ln w="9525" cap="flat" cmpd="sng" algn="ctr">
                <a:solidFill>
                  <a:schemeClr val="tx1">
                    <a:lumMod val="65000"/>
                    <a:lumOff val="35000"/>
                  </a:schemeClr>
                </a:solidFill>
                <a:round/>
              </a:ln>
              <a:effectLst/>
            </c:spPr>
          </c:errBars>
          <c:cat>
            <c:strRef>
              <c:f>'Chart Credit'!$B$3:$D$3</c:f>
              <c:strCache>
                <c:ptCount val="3"/>
                <c:pt idx="0">
                  <c:v>F</c:v>
                </c:pt>
                <c:pt idx="1">
                  <c:v>MP</c:v>
                </c:pt>
                <c:pt idx="2">
                  <c:v>CP</c:v>
                </c:pt>
              </c:strCache>
            </c:strRef>
          </c:cat>
          <c:val>
            <c:numRef>
              <c:f>'Chart Credit'!$B$5:$D$5</c:f>
              <c:numCache>
                <c:formatCode>General</c:formatCode>
                <c:ptCount val="3"/>
                <c:pt idx="0">
                  <c:v>-2.2999999999999998</c:v>
                </c:pt>
                <c:pt idx="1">
                  <c:v>-0.79</c:v>
                </c:pt>
                <c:pt idx="2">
                  <c:v>-3.22</c:v>
                </c:pt>
              </c:numCache>
            </c:numRef>
          </c:val>
          <c:smooth val="0"/>
          <c:extLst>
            <c:ext xmlns:c16="http://schemas.microsoft.com/office/drawing/2014/chart" uri="{C3380CC4-5D6E-409C-BE32-E72D297353CC}">
              <c16:uniqueId val="{00000007-5355-4329-8F8B-F47577206D44}"/>
            </c:ext>
          </c:extLst>
        </c:ser>
        <c:dLbls>
          <c:showLegendKey val="0"/>
          <c:showVal val="0"/>
          <c:showCatName val="0"/>
          <c:showSerName val="0"/>
          <c:showPercent val="0"/>
          <c:showBubbleSize val="0"/>
        </c:dLbls>
        <c:marker val="1"/>
        <c:smooth val="0"/>
        <c:axId val="1113845295"/>
        <c:axId val="1113844047"/>
      </c:lineChart>
      <c:catAx>
        <c:axId val="1113845295"/>
        <c:scaling>
          <c:orientation val="minMax"/>
        </c:scaling>
        <c:delete val="0"/>
        <c:axPos val="b"/>
        <c:numFmt formatCode="#,##0.00" sourceLinked="0"/>
        <c:majorTickMark val="in"/>
        <c:minorTickMark val="none"/>
        <c:tickLblPos val="high"/>
        <c:spPr>
          <a:noFill/>
          <a:ln w="317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chemeClr val="tx1"/>
                </a:solidFill>
                <a:latin typeface="+mj-lt"/>
                <a:ea typeface="+mn-ea"/>
                <a:cs typeface="+mn-cs"/>
              </a:defRPr>
            </a:pPr>
            <a:endParaRPr lang="en-US"/>
          </a:p>
        </c:txPr>
        <c:crossAx val="1113844047"/>
        <c:crosses val="autoZero"/>
        <c:auto val="1"/>
        <c:lblAlgn val="ctr"/>
        <c:lblOffset val="100"/>
        <c:noMultiLvlLbl val="0"/>
      </c:catAx>
      <c:valAx>
        <c:axId val="1113844047"/>
        <c:scaling>
          <c:orientation val="minMax"/>
        </c:scaling>
        <c:delete val="0"/>
        <c:axPos val="l"/>
        <c:numFmt formatCode="#,##0.0" sourceLinked="0"/>
        <c:majorTickMark val="in"/>
        <c:minorTickMark val="none"/>
        <c:tickLblPos val="nextTo"/>
        <c:spPr>
          <a:noFill/>
          <a:ln w="3175">
            <a:solidFill>
              <a:srgbClr val="000000"/>
            </a:solidFill>
            <a:prstDash val="soli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13845295"/>
        <c:crosses val="autoZero"/>
        <c:crossBetween val="between"/>
      </c:valAx>
      <c:spPr>
        <a:solidFill>
          <a:srgbClr val="FFFFFF"/>
        </a:solidFill>
        <a:ln w="25400">
          <a:noFill/>
        </a:ln>
        <a:effectLst/>
      </c:spPr>
    </c:plotArea>
    <c:plotVisOnly val="1"/>
    <c:dispBlanksAs val="gap"/>
    <c:showDLblsOverMax val="0"/>
  </c:chart>
  <c:spPr>
    <a:solidFill>
      <a:schemeClr val="bg1"/>
    </a:solidFill>
    <a:ln w="25400" cap="flat" cmpd="sng" algn="ctr">
      <a:noFill/>
      <a:round/>
    </a:ln>
    <a:effectLst/>
  </c:spPr>
  <c:txPr>
    <a:bodyPr/>
    <a:lstStyle/>
    <a:p>
      <a:pPr>
        <a:defRPr sz="1000">
          <a:solidFill>
            <a:schemeClr val="tx1"/>
          </a:solidFill>
          <a:latin typeface="+mj-lt"/>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800" b="1" i="0" u="none" strike="noStrike" kern="1200" spc="0" baseline="0">
                <a:solidFill>
                  <a:sysClr val="windowText" lastClr="000000"/>
                </a:solidFill>
                <a:latin typeface="+mn-lt"/>
                <a:ea typeface="+mn-ea"/>
                <a:cs typeface="+mn-cs"/>
              </a:defRPr>
            </a:pPr>
            <a:r>
              <a:rPr lang="en-US" sz="800" b="1" i="0" baseline="0">
                <a:effectLst/>
                <a:latin typeface="+mn-lt"/>
              </a:rPr>
              <a:t>3. Oil Exporting ER Peggers: Response of Interest Rates and Credit Growth to a 100-bps Monetary Policy Shock, depending on Oil Price</a:t>
            </a:r>
            <a:endParaRPr lang="en-US" sz="800">
              <a:effectLst/>
              <a:latin typeface="+mn-lt"/>
            </a:endParaRPr>
          </a:p>
        </c:rich>
      </c:tx>
      <c:layout>
        <c:manualLayout>
          <c:xMode val="edge"/>
          <c:yMode val="edge"/>
          <c:x val="3.1865704286964135E-2"/>
          <c:y val="0"/>
        </c:manualLayout>
      </c:layout>
      <c:overlay val="0"/>
      <c:spPr>
        <a:noFill/>
        <a:ln>
          <a:noFill/>
        </a:ln>
        <a:effectLst/>
      </c:spPr>
      <c:txPr>
        <a:bodyPr rot="0" spcFirstLastPara="1" vertOverflow="ellipsis" vert="horz" wrap="square" anchor="ctr" anchorCtr="1"/>
        <a:lstStyle/>
        <a:p>
          <a:pPr algn="l">
            <a:defRPr sz="8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383493729950423"/>
          <c:y val="0.19463937621832358"/>
          <c:w val="0.68892607174103249"/>
          <c:h val="0.61986500590934901"/>
        </c:manualLayout>
      </c:layout>
      <c:barChart>
        <c:barDir val="col"/>
        <c:grouping val="clustered"/>
        <c:varyColors val="0"/>
        <c:ser>
          <c:idx val="0"/>
          <c:order val="0"/>
          <c:tx>
            <c:strRef>
              <c:f>'2.10'!$AB$1</c:f>
              <c:strCache>
                <c:ptCount val="1"/>
                <c:pt idx="0">
                  <c:v>Passthrough at $65/bl</c:v>
                </c:pt>
              </c:strCache>
            </c:strRef>
          </c:tx>
          <c:spPr>
            <a:solidFill>
              <a:srgbClr val="001E60"/>
            </a:solidFill>
            <a:ln>
              <a:noFill/>
              <a:prstDash val="solid"/>
            </a:ln>
            <a:effectLst/>
          </c:spPr>
          <c:invertIfNegative val="0"/>
          <c:cat>
            <c:strRef>
              <c:f>'2.10'!$AA$2:$AA$4</c:f>
              <c:strCache>
                <c:ptCount val="3"/>
                <c:pt idx="0">
                  <c:v>Asset Rate</c:v>
                </c:pt>
                <c:pt idx="1">
                  <c:v>Liabilities Rate</c:v>
                </c:pt>
                <c:pt idx="2">
                  <c:v>Loan Growth (rhs)</c:v>
                </c:pt>
              </c:strCache>
            </c:strRef>
          </c:cat>
          <c:val>
            <c:numRef>
              <c:f>'2.10'!$AB$2:$AB$4</c:f>
              <c:numCache>
                <c:formatCode>General</c:formatCode>
                <c:ptCount val="3"/>
                <c:pt idx="0">
                  <c:v>71</c:v>
                </c:pt>
                <c:pt idx="1">
                  <c:v>33</c:v>
                </c:pt>
              </c:numCache>
            </c:numRef>
          </c:val>
          <c:extLst>
            <c:ext xmlns:c16="http://schemas.microsoft.com/office/drawing/2014/chart" uri="{C3380CC4-5D6E-409C-BE32-E72D297353CC}">
              <c16:uniqueId val="{00000000-A208-4B36-865B-133845CE679B}"/>
            </c:ext>
          </c:extLst>
        </c:ser>
        <c:ser>
          <c:idx val="1"/>
          <c:order val="1"/>
          <c:tx>
            <c:strRef>
              <c:f>'2.10'!$AC$1</c:f>
              <c:strCache>
                <c:ptCount val="1"/>
                <c:pt idx="0">
                  <c:v>Passthrough at $82/bl</c:v>
                </c:pt>
              </c:strCache>
            </c:strRef>
          </c:tx>
          <c:spPr>
            <a:solidFill>
              <a:srgbClr val="7F7F7F"/>
            </a:solidFill>
            <a:ln>
              <a:noFill/>
              <a:prstDash val="solid"/>
            </a:ln>
            <a:effectLst/>
          </c:spPr>
          <c:invertIfNegative val="0"/>
          <c:cat>
            <c:strRef>
              <c:f>'2.10'!$AA$2:$AA$4</c:f>
              <c:strCache>
                <c:ptCount val="3"/>
                <c:pt idx="0">
                  <c:v>Asset Rate</c:v>
                </c:pt>
                <c:pt idx="1">
                  <c:v>Liabilities Rate</c:v>
                </c:pt>
                <c:pt idx="2">
                  <c:v>Loan Growth (rhs)</c:v>
                </c:pt>
              </c:strCache>
            </c:strRef>
          </c:cat>
          <c:val>
            <c:numRef>
              <c:f>'2.10'!$AC$2:$AC$4</c:f>
              <c:numCache>
                <c:formatCode>General</c:formatCode>
                <c:ptCount val="3"/>
                <c:pt idx="0">
                  <c:v>43</c:v>
                </c:pt>
                <c:pt idx="1">
                  <c:v>10</c:v>
                </c:pt>
              </c:numCache>
            </c:numRef>
          </c:val>
          <c:extLst>
            <c:ext xmlns:c16="http://schemas.microsoft.com/office/drawing/2014/chart" uri="{C3380CC4-5D6E-409C-BE32-E72D297353CC}">
              <c16:uniqueId val="{00000001-A208-4B36-865B-133845CE679B}"/>
            </c:ext>
          </c:extLst>
        </c:ser>
        <c:dLbls>
          <c:showLegendKey val="0"/>
          <c:showVal val="0"/>
          <c:showCatName val="0"/>
          <c:showSerName val="0"/>
          <c:showPercent val="0"/>
          <c:showBubbleSize val="0"/>
        </c:dLbls>
        <c:gapWidth val="219"/>
        <c:axId val="1135750783"/>
        <c:axId val="1135751199"/>
      </c:barChart>
      <c:barChart>
        <c:barDir val="col"/>
        <c:grouping val="clustered"/>
        <c:varyColors val="0"/>
        <c:ser>
          <c:idx val="2"/>
          <c:order val="2"/>
          <c:tx>
            <c:strRef>
              <c:f>'2.10'!$AD$1</c:f>
              <c:strCache>
                <c:ptCount val="1"/>
                <c:pt idx="0">
                  <c:v>Passthrough at $65/bl</c:v>
                </c:pt>
              </c:strCache>
            </c:strRef>
          </c:tx>
          <c:spPr>
            <a:solidFill>
              <a:srgbClr val="002060"/>
            </a:solidFill>
            <a:ln>
              <a:solidFill>
                <a:srgbClr val="000000"/>
              </a:solidFill>
              <a:prstDash val="solid"/>
            </a:ln>
            <a:effectLst/>
          </c:spPr>
          <c:invertIfNegative val="0"/>
          <c:cat>
            <c:strRef>
              <c:f>'2.10'!$AA$2:$AA$4</c:f>
              <c:strCache>
                <c:ptCount val="3"/>
                <c:pt idx="0">
                  <c:v>Asset Rate</c:v>
                </c:pt>
                <c:pt idx="1">
                  <c:v>Liabilities Rate</c:v>
                </c:pt>
                <c:pt idx="2">
                  <c:v>Loan Growth (rhs)</c:v>
                </c:pt>
              </c:strCache>
            </c:strRef>
          </c:cat>
          <c:val>
            <c:numRef>
              <c:f>'2.10'!$AD$2:$AD$4</c:f>
              <c:numCache>
                <c:formatCode>General</c:formatCode>
                <c:ptCount val="3"/>
                <c:pt idx="2">
                  <c:v>-3.44</c:v>
                </c:pt>
              </c:numCache>
            </c:numRef>
          </c:val>
          <c:extLst>
            <c:ext xmlns:c16="http://schemas.microsoft.com/office/drawing/2014/chart" uri="{C3380CC4-5D6E-409C-BE32-E72D297353CC}">
              <c16:uniqueId val="{00000002-A208-4B36-865B-133845CE679B}"/>
            </c:ext>
          </c:extLst>
        </c:ser>
        <c:ser>
          <c:idx val="3"/>
          <c:order val="3"/>
          <c:tx>
            <c:strRef>
              <c:f>'2.10'!$AE$1</c:f>
              <c:strCache>
                <c:ptCount val="1"/>
                <c:pt idx="0">
                  <c:v>Passthrough at $82/bl</c:v>
                </c:pt>
              </c:strCache>
            </c:strRef>
          </c:tx>
          <c:spPr>
            <a:solidFill>
              <a:schemeClr val="bg1">
                <a:lumMod val="50000"/>
              </a:schemeClr>
            </a:solidFill>
            <a:ln>
              <a:noFill/>
              <a:prstDash val="solid"/>
            </a:ln>
            <a:effectLst/>
          </c:spPr>
          <c:invertIfNegative val="0"/>
          <c:cat>
            <c:strRef>
              <c:f>'2.10'!$AA$2:$AA$4</c:f>
              <c:strCache>
                <c:ptCount val="3"/>
                <c:pt idx="0">
                  <c:v>Asset Rate</c:v>
                </c:pt>
                <c:pt idx="1">
                  <c:v>Liabilities Rate</c:v>
                </c:pt>
                <c:pt idx="2">
                  <c:v>Loan Growth (rhs)</c:v>
                </c:pt>
              </c:strCache>
            </c:strRef>
          </c:cat>
          <c:val>
            <c:numRef>
              <c:f>'2.10'!$AE$2:$AE$4</c:f>
              <c:numCache>
                <c:formatCode>General</c:formatCode>
                <c:ptCount val="3"/>
                <c:pt idx="2">
                  <c:v>-1.34</c:v>
                </c:pt>
              </c:numCache>
            </c:numRef>
          </c:val>
          <c:extLst>
            <c:ext xmlns:c16="http://schemas.microsoft.com/office/drawing/2014/chart" uri="{C3380CC4-5D6E-409C-BE32-E72D297353CC}">
              <c16:uniqueId val="{00000003-A208-4B36-865B-133845CE679B}"/>
            </c:ext>
          </c:extLst>
        </c:ser>
        <c:dLbls>
          <c:showLegendKey val="0"/>
          <c:showVal val="0"/>
          <c:showCatName val="0"/>
          <c:showSerName val="0"/>
          <c:showPercent val="0"/>
          <c:showBubbleSize val="0"/>
        </c:dLbls>
        <c:gapWidth val="219"/>
        <c:axId val="676904864"/>
        <c:axId val="1658706911"/>
      </c:barChart>
      <c:catAx>
        <c:axId val="1135750783"/>
        <c:scaling>
          <c:orientation val="minMax"/>
        </c:scaling>
        <c:delete val="0"/>
        <c:axPos val="b"/>
        <c:numFmt formatCode="#,##0.00" sourceLinked="0"/>
        <c:majorTickMark val="in"/>
        <c:minorTickMark val="none"/>
        <c:tickLblPos val="nextTo"/>
        <c:spPr>
          <a:noFill/>
          <a:ln w="3175" cap="flat" cmpd="sng" algn="ctr">
            <a:solidFill>
              <a:srgbClr val="000000"/>
            </a:solidFill>
            <a:prstDash val="solid"/>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Segoe UI"/>
                <a:cs typeface="Segoe UI"/>
              </a:defRPr>
            </a:pPr>
            <a:endParaRPr lang="en-US"/>
          </a:p>
        </c:txPr>
        <c:crossAx val="1135751199"/>
        <c:crosses val="autoZero"/>
        <c:auto val="1"/>
        <c:lblAlgn val="ctr"/>
        <c:lblOffset val="100"/>
        <c:noMultiLvlLbl val="0"/>
      </c:catAx>
      <c:valAx>
        <c:axId val="1135751199"/>
        <c:scaling>
          <c:orientation val="minMax"/>
        </c:scaling>
        <c:delete val="0"/>
        <c:axPos val="l"/>
        <c:title>
          <c:tx>
            <c:rich>
              <a:bodyPr rot="-54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r>
                  <a:rPr lang="en-US" sz="800">
                    <a:solidFill>
                      <a:sysClr val="windowText" lastClr="000000"/>
                    </a:solidFill>
                  </a:rPr>
                  <a:t>Basis points</a:t>
                </a:r>
              </a:p>
            </c:rich>
          </c:tx>
          <c:layout>
            <c:manualLayout>
              <c:xMode val="edge"/>
              <c:yMode val="edge"/>
              <c:x val="2.888724846894138E-2"/>
              <c:y val="0.41146636631761235"/>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title>
        <c:numFmt formatCode="#,##0" sourceLinked="0"/>
        <c:majorTickMark val="in"/>
        <c:minorTickMark val="none"/>
        <c:tickLblPos val="nextTo"/>
        <c:spPr>
          <a:noFill/>
          <a:ln w="3175">
            <a:solidFill>
              <a:srgbClr val="000000"/>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Segoe UI"/>
                <a:cs typeface="Segoe UI"/>
              </a:defRPr>
            </a:pPr>
            <a:endParaRPr lang="en-US"/>
          </a:p>
        </c:txPr>
        <c:crossAx val="1135750783"/>
        <c:crosses val="autoZero"/>
        <c:crossBetween val="between"/>
      </c:valAx>
      <c:valAx>
        <c:axId val="1658706911"/>
        <c:scaling>
          <c:orientation val="maxMin"/>
        </c:scaling>
        <c:delete val="0"/>
        <c:axPos val="r"/>
        <c:title>
          <c:tx>
            <c:rich>
              <a:bodyPr rot="-54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r>
                  <a:rPr lang="en-US" sz="800">
                    <a:solidFill>
                      <a:sysClr val="windowText" lastClr="000000"/>
                    </a:solidFill>
                  </a:rPr>
                  <a:t>Percentage change</a:t>
                </a:r>
              </a:p>
            </c:rich>
          </c:tx>
          <c:layout>
            <c:manualLayout>
              <c:xMode val="edge"/>
              <c:yMode val="edge"/>
              <c:x val="0.92509104330708658"/>
              <c:y val="0.36604110858565359"/>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title>
        <c:numFmt formatCode="#,##0.0" sourceLinked="0"/>
        <c:majorTickMark val="in"/>
        <c:minorTickMark val="none"/>
        <c:tickLblPos val="nextTo"/>
        <c:spPr>
          <a:noFill/>
          <a:ln w="3175">
            <a:solidFill>
              <a:srgbClr val="000000"/>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j-lt"/>
                <a:ea typeface="Segoe UI"/>
                <a:cs typeface="Segoe UI"/>
              </a:defRPr>
            </a:pPr>
            <a:endParaRPr lang="en-US"/>
          </a:p>
        </c:txPr>
        <c:crossAx val="676904864"/>
        <c:crosses val="max"/>
        <c:crossBetween val="between"/>
      </c:valAx>
      <c:catAx>
        <c:axId val="676904864"/>
        <c:scaling>
          <c:orientation val="minMax"/>
        </c:scaling>
        <c:delete val="1"/>
        <c:axPos val="t"/>
        <c:numFmt formatCode="General" sourceLinked="1"/>
        <c:majorTickMark val="in"/>
        <c:minorTickMark val="none"/>
        <c:tickLblPos val="nextTo"/>
        <c:crossAx val="1658706911"/>
        <c:crosses val="autoZero"/>
        <c:auto val="1"/>
        <c:lblAlgn val="ctr"/>
        <c:lblOffset val="100"/>
        <c:noMultiLvlLbl val="0"/>
      </c:catAx>
      <c:spPr>
        <a:solidFill>
          <a:srgbClr val="FFFFFF"/>
        </a:solidFill>
        <a:ln w="25400">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Segoe UI"/>
              <a:cs typeface="Segoe UI"/>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no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496933699683331"/>
          <c:y val="0.10922978048066037"/>
          <c:w val="0.5293832819579094"/>
          <c:h val="0.82518373432082792"/>
        </c:manualLayout>
      </c:layout>
      <c:barChart>
        <c:barDir val="bar"/>
        <c:grouping val="clustered"/>
        <c:varyColors val="0"/>
        <c:ser>
          <c:idx val="0"/>
          <c:order val="0"/>
          <c:tx>
            <c:strRef>
              <c:f>'CB actions'!$L$3</c:f>
              <c:strCache>
                <c:ptCount val="1"/>
                <c:pt idx="0">
                  <c:v>MENA &amp; PAK</c:v>
                </c:pt>
              </c:strCache>
            </c:strRef>
          </c:tx>
          <c:spPr>
            <a:solidFill>
              <a:srgbClr val="002060"/>
            </a:solidFill>
            <a:ln>
              <a:noFill/>
            </a:ln>
            <a:effectLst/>
          </c:spPr>
          <c:invertIfNegative val="0"/>
          <c:cat>
            <c:strRef>
              <c:f>'CB actions'!$K$4:$K$9</c:f>
              <c:strCache>
                <c:ptCount val="6"/>
                <c:pt idx="0">
                  <c:v>CB issued its own securities</c:v>
                </c:pt>
                <c:pt idx="1">
                  <c:v>Sale of Foreign Currency</c:v>
                </c:pt>
                <c:pt idx="2">
                  <c:v>Sale of Government Securities</c:v>
                </c:pt>
                <c:pt idx="3">
                  <c:v>Reverse repo transaction</c:v>
                </c:pt>
                <c:pt idx="4">
                  <c:v>Raised the RRR (domestic currency liabilities)</c:v>
                </c:pt>
                <c:pt idx="5">
                  <c:v>Raised the RRR                         (foreign currency liabilities)</c:v>
                </c:pt>
              </c:strCache>
            </c:strRef>
          </c:cat>
          <c:val>
            <c:numRef>
              <c:f>'CB actions'!$L$4:$L$9</c:f>
              <c:numCache>
                <c:formatCode>General</c:formatCode>
                <c:ptCount val="6"/>
                <c:pt idx="0">
                  <c:v>4</c:v>
                </c:pt>
                <c:pt idx="1">
                  <c:v>6</c:v>
                </c:pt>
                <c:pt idx="2">
                  <c:v>1</c:v>
                </c:pt>
                <c:pt idx="3">
                  <c:v>2</c:v>
                </c:pt>
                <c:pt idx="4">
                  <c:v>5</c:v>
                </c:pt>
                <c:pt idx="5">
                  <c:v>2</c:v>
                </c:pt>
              </c:numCache>
            </c:numRef>
          </c:val>
          <c:extLst>
            <c:ext xmlns:c16="http://schemas.microsoft.com/office/drawing/2014/chart" uri="{C3380CC4-5D6E-409C-BE32-E72D297353CC}">
              <c16:uniqueId val="{00000000-F60A-450F-B2CF-2DFE760643FB}"/>
            </c:ext>
          </c:extLst>
        </c:ser>
        <c:ser>
          <c:idx val="1"/>
          <c:order val="1"/>
          <c:tx>
            <c:strRef>
              <c:f>'CB actions'!$M$3</c:f>
              <c:strCache>
                <c:ptCount val="1"/>
                <c:pt idx="0">
                  <c:v>CCA</c:v>
                </c:pt>
              </c:strCache>
            </c:strRef>
          </c:tx>
          <c:spPr>
            <a:solidFill>
              <a:srgbClr val="00B0F0"/>
            </a:solidFill>
            <a:ln>
              <a:noFill/>
            </a:ln>
            <a:effectLst/>
          </c:spPr>
          <c:invertIfNegative val="0"/>
          <c:cat>
            <c:strRef>
              <c:f>'CB actions'!$K$4:$K$9</c:f>
              <c:strCache>
                <c:ptCount val="6"/>
                <c:pt idx="0">
                  <c:v>CB issued its own securities</c:v>
                </c:pt>
                <c:pt idx="1">
                  <c:v>Sale of Foreign Currency</c:v>
                </c:pt>
                <c:pt idx="2">
                  <c:v>Sale of Government Securities</c:v>
                </c:pt>
                <c:pt idx="3">
                  <c:v>Reverse repo transaction</c:v>
                </c:pt>
                <c:pt idx="4">
                  <c:v>Raised the RRR (domestic currency liabilities)</c:v>
                </c:pt>
                <c:pt idx="5">
                  <c:v>Raised the RRR                         (foreign currency liabilities)</c:v>
                </c:pt>
              </c:strCache>
            </c:strRef>
          </c:cat>
          <c:val>
            <c:numRef>
              <c:f>'CB actions'!$M$4:$M$9</c:f>
              <c:numCache>
                <c:formatCode>General</c:formatCode>
                <c:ptCount val="6"/>
                <c:pt idx="0">
                  <c:v>6</c:v>
                </c:pt>
                <c:pt idx="1">
                  <c:v>4</c:v>
                </c:pt>
                <c:pt idx="2">
                  <c:v>3</c:v>
                </c:pt>
                <c:pt idx="3">
                  <c:v>2</c:v>
                </c:pt>
                <c:pt idx="4">
                  <c:v>2</c:v>
                </c:pt>
                <c:pt idx="5">
                  <c:v>2</c:v>
                </c:pt>
              </c:numCache>
            </c:numRef>
          </c:val>
          <c:extLst>
            <c:ext xmlns:c16="http://schemas.microsoft.com/office/drawing/2014/chart" uri="{C3380CC4-5D6E-409C-BE32-E72D297353CC}">
              <c16:uniqueId val="{00000001-F60A-450F-B2CF-2DFE760643FB}"/>
            </c:ext>
          </c:extLst>
        </c:ser>
        <c:dLbls>
          <c:showLegendKey val="0"/>
          <c:showVal val="0"/>
          <c:showCatName val="0"/>
          <c:showSerName val="0"/>
          <c:showPercent val="0"/>
          <c:showBubbleSize val="0"/>
        </c:dLbls>
        <c:gapWidth val="150"/>
        <c:axId val="1125351984"/>
        <c:axId val="1125368208"/>
        <c:extLst>
          <c:ext xmlns:c15="http://schemas.microsoft.com/office/drawing/2012/chart" uri="{02D57815-91ED-43cb-92C2-25804820EDAC}">
            <c15:filteredBarSeries>
              <c15:ser>
                <c:idx val="2"/>
                <c:order val="2"/>
                <c:tx>
                  <c:strRef>
                    <c:extLst>
                      <c:ext uri="{02D57815-91ED-43cb-92C2-25804820EDAC}">
                        <c15:formulaRef>
                          <c15:sqref>'CB actions'!$N$3</c15:sqref>
                        </c15:formulaRef>
                      </c:ext>
                    </c:extLst>
                    <c:strCache>
                      <c:ptCount val="1"/>
                      <c:pt idx="0">
                        <c:v>Countries that took no action</c:v>
                      </c:pt>
                    </c:strCache>
                  </c:strRef>
                </c:tx>
                <c:spPr>
                  <a:solidFill>
                    <a:srgbClr val="C00000"/>
                  </a:solidFill>
                  <a:ln>
                    <a:noFill/>
                  </a:ln>
                  <a:effectLst/>
                </c:spPr>
                <c:invertIfNegative val="0"/>
                <c:cat>
                  <c:strRef>
                    <c:extLst>
                      <c:ext uri="{02D57815-91ED-43cb-92C2-25804820EDAC}">
                        <c15:formulaRef>
                          <c15:sqref>'CB actions'!$K$4:$K$9</c15:sqref>
                        </c15:formulaRef>
                      </c:ext>
                    </c:extLst>
                    <c:strCache>
                      <c:ptCount val="6"/>
                      <c:pt idx="0">
                        <c:v>CB issued its own securities</c:v>
                      </c:pt>
                      <c:pt idx="1">
                        <c:v>Sale of Foreign Currency</c:v>
                      </c:pt>
                      <c:pt idx="2">
                        <c:v>Sale of Government Securities</c:v>
                      </c:pt>
                      <c:pt idx="3">
                        <c:v>Reverse repo transaction</c:v>
                      </c:pt>
                      <c:pt idx="4">
                        <c:v>Raised the RRR (domestic currency liabilities)</c:v>
                      </c:pt>
                      <c:pt idx="5">
                        <c:v>Raised the RRR                         (foreign currency liabilities)</c:v>
                      </c:pt>
                    </c:strCache>
                  </c:strRef>
                </c:cat>
                <c:val>
                  <c:numRef>
                    <c:extLst>
                      <c:ext uri="{02D57815-91ED-43cb-92C2-25804820EDAC}">
                        <c15:formulaRef>
                          <c15:sqref>'CB actions'!$N$4:$N$9</c15:sqref>
                        </c15:formulaRef>
                      </c:ext>
                    </c:extLst>
                    <c:numCache>
                      <c:formatCode>General</c:formatCode>
                      <c:ptCount val="6"/>
                      <c:pt idx="0">
                        <c:v>20</c:v>
                      </c:pt>
                      <c:pt idx="1">
                        <c:v>20</c:v>
                      </c:pt>
                      <c:pt idx="2">
                        <c:v>20</c:v>
                      </c:pt>
                      <c:pt idx="3">
                        <c:v>20</c:v>
                      </c:pt>
                      <c:pt idx="4">
                        <c:v>15</c:v>
                      </c:pt>
                      <c:pt idx="5">
                        <c:v>13</c:v>
                      </c:pt>
                    </c:numCache>
                  </c:numRef>
                </c:val>
                <c:extLst>
                  <c:ext xmlns:c16="http://schemas.microsoft.com/office/drawing/2014/chart" uri="{C3380CC4-5D6E-409C-BE32-E72D297353CC}">
                    <c16:uniqueId val="{00000002-F60A-450F-B2CF-2DFE760643FB}"/>
                  </c:ext>
                </c:extLst>
              </c15:ser>
            </c15:filteredBarSeries>
          </c:ext>
        </c:extLst>
      </c:barChart>
      <c:catAx>
        <c:axId val="1125351984"/>
        <c:scaling>
          <c:orientation val="minMax"/>
        </c:scaling>
        <c:delete val="0"/>
        <c:axPos val="l"/>
        <c:numFmt formatCode="General" sourceLinked="1"/>
        <c:majorTickMark val="none"/>
        <c:minorTickMark val="none"/>
        <c:tickLblPos val="nextTo"/>
        <c:spPr>
          <a:noFill/>
          <a:ln w="3175" cap="flat" cmpd="sng" algn="ctr">
            <a:solidFill>
              <a:schemeClr val="tx1"/>
            </a:solidFill>
            <a:round/>
          </a:ln>
          <a:effectLst/>
        </c:spPr>
        <c:txPr>
          <a:bodyPr rot="0" spcFirstLastPara="1" vertOverflow="ellipsis" wrap="square" anchor="ctr" anchorCtr="1"/>
          <a:lstStyle/>
          <a:p>
            <a:pPr>
              <a:defRPr sz="800" b="0" i="0" u="none" strike="noStrike" kern="1200" baseline="0">
                <a:solidFill>
                  <a:sysClr val="windowText" lastClr="000000"/>
                </a:solidFill>
                <a:latin typeface="+mn-lt"/>
                <a:ea typeface="+mn-ea"/>
                <a:cs typeface="+mn-cs"/>
              </a:defRPr>
            </a:pPr>
            <a:endParaRPr lang="en-US"/>
          </a:p>
        </c:txPr>
        <c:crossAx val="1125368208"/>
        <c:crosses val="autoZero"/>
        <c:auto val="1"/>
        <c:lblAlgn val="ctr"/>
        <c:lblOffset val="100"/>
        <c:noMultiLvlLbl val="0"/>
      </c:catAx>
      <c:valAx>
        <c:axId val="1125368208"/>
        <c:scaling>
          <c:orientation val="minMax"/>
          <c:max val="7"/>
          <c:min val="0"/>
        </c:scaling>
        <c:delete val="0"/>
        <c:axPos val="b"/>
        <c:numFmt formatCode="General" sourceLinked="1"/>
        <c:majorTickMark val="none"/>
        <c:minorTickMark val="none"/>
        <c:tickLblPos val="nextTo"/>
        <c:spPr>
          <a:noFill/>
          <a:ln w="3175">
            <a:solidFill>
              <a:srgbClr val="000000"/>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125351984"/>
        <c:crosses val="autoZero"/>
        <c:crossBetween val="between"/>
        <c:majorUnit val="1"/>
      </c:valAx>
      <c:spPr>
        <a:noFill/>
        <a:ln>
          <a:noFill/>
        </a:ln>
        <a:effectLst/>
      </c:spPr>
    </c:plotArea>
    <c:legend>
      <c:legendPos val="b"/>
      <c:layout>
        <c:manualLayout>
          <c:xMode val="edge"/>
          <c:yMode val="edge"/>
          <c:x val="0.19850066235498323"/>
          <c:y val="1.9635052559018647E-2"/>
          <c:w val="0.72112709864513524"/>
          <c:h val="5.4953139186307988E-2"/>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3738359414012173"/>
          <c:y val="4.9602744969378824E-2"/>
          <c:w val="0.51147394180946748"/>
          <c:h val="0.81287210192475923"/>
        </c:manualLayout>
      </c:layout>
      <c:barChart>
        <c:barDir val="bar"/>
        <c:grouping val="stacked"/>
        <c:varyColors val="0"/>
        <c:ser>
          <c:idx val="0"/>
          <c:order val="0"/>
          <c:tx>
            <c:v>MENAP unwinding of pandemic measures</c:v>
          </c:tx>
          <c:spPr>
            <a:solidFill>
              <a:srgbClr val="002060"/>
            </a:solidFill>
            <a:ln w="3175">
              <a:noFill/>
              <a:prstDash val="solid"/>
            </a:ln>
            <a:effectLst/>
          </c:spPr>
          <c:invertIfNegative val="0"/>
          <c:cat>
            <c:strLit>
              <c:ptCount val="8"/>
              <c:pt idx="0">
                <c:v>Reduced limits on FX open positions</c:v>
              </c:pt>
              <c:pt idx="1">
                <c:v>Decreased loan-to-income (LTI) ratio</c:v>
              </c:pt>
              <c:pt idx="2">
                <c:v>Decreased debt-to-income (DTI) ratio</c:v>
              </c:pt>
              <c:pt idx="3">
                <c:v>Increased net stable funding ratio</c:v>
              </c:pt>
              <c:pt idx="4">
                <c:v>Decreased Loan-to-Value (LTV) ratio</c:v>
              </c:pt>
              <c:pt idx="5">
                <c:v>Increased loan-loss provisioning</c:v>
              </c:pt>
              <c:pt idx="6">
                <c:v>Other measures to reduce credit growth</c:v>
              </c:pt>
              <c:pt idx="7">
                <c:v>Increased liquidity coverage ratio</c:v>
              </c:pt>
            </c:strLit>
          </c:cat>
          <c:val>
            <c:numLit>
              <c:formatCode>General</c:formatCode>
              <c:ptCount val="8"/>
              <c:pt idx="0">
                <c:v>0</c:v>
              </c:pt>
              <c:pt idx="1">
                <c:v>0</c:v>
              </c:pt>
              <c:pt idx="2">
                <c:v>0</c:v>
              </c:pt>
              <c:pt idx="3">
                <c:v>1</c:v>
              </c:pt>
              <c:pt idx="4">
                <c:v>0</c:v>
              </c:pt>
              <c:pt idx="5">
                <c:v>1</c:v>
              </c:pt>
              <c:pt idx="6">
                <c:v>0</c:v>
              </c:pt>
              <c:pt idx="7">
                <c:v>3</c:v>
              </c:pt>
            </c:numLit>
          </c:val>
          <c:extLst>
            <c:ext xmlns:c16="http://schemas.microsoft.com/office/drawing/2014/chart" uri="{C3380CC4-5D6E-409C-BE32-E72D297353CC}">
              <c16:uniqueId val="{00000000-0FB3-49FC-8144-27B3C40C6576}"/>
            </c:ext>
          </c:extLst>
        </c:ser>
        <c:ser>
          <c:idx val="1"/>
          <c:order val="1"/>
          <c:tx>
            <c:v>MENAP other reasons</c:v>
          </c:tx>
          <c:spPr>
            <a:solidFill>
              <a:srgbClr val="00B0F0"/>
            </a:solidFill>
            <a:ln w="3175">
              <a:noFill/>
              <a:prstDash val="solid"/>
            </a:ln>
            <a:effectLst/>
          </c:spPr>
          <c:invertIfNegative val="0"/>
          <c:cat>
            <c:strLit>
              <c:ptCount val="8"/>
              <c:pt idx="0">
                <c:v>Reduced limits on FX open positions</c:v>
              </c:pt>
              <c:pt idx="1">
                <c:v>Decreased loan-to-income (LTI) ratio</c:v>
              </c:pt>
              <c:pt idx="2">
                <c:v>Decreased debt-to-income (DTI) ratio</c:v>
              </c:pt>
              <c:pt idx="3">
                <c:v>Increased net stable funding ratio</c:v>
              </c:pt>
              <c:pt idx="4">
                <c:v>Decreased Loan-to-Value (LTV) ratio</c:v>
              </c:pt>
              <c:pt idx="5">
                <c:v>Increased loan-loss provisioning</c:v>
              </c:pt>
              <c:pt idx="6">
                <c:v>Other measures to reduce credit growth</c:v>
              </c:pt>
              <c:pt idx="7">
                <c:v>Increased liquidity coverage ratio</c:v>
              </c:pt>
            </c:strLit>
          </c:cat>
          <c:val>
            <c:numLit>
              <c:formatCode>General</c:formatCode>
              <c:ptCount val="8"/>
              <c:pt idx="0">
                <c:v>0</c:v>
              </c:pt>
              <c:pt idx="1">
                <c:v>0</c:v>
              </c:pt>
              <c:pt idx="2">
                <c:v>1</c:v>
              </c:pt>
              <c:pt idx="3">
                <c:v>1</c:v>
              </c:pt>
              <c:pt idx="4">
                <c:v>2</c:v>
              </c:pt>
              <c:pt idx="5">
                <c:v>1</c:v>
              </c:pt>
              <c:pt idx="6">
                <c:v>1</c:v>
              </c:pt>
              <c:pt idx="7">
                <c:v>1</c:v>
              </c:pt>
            </c:numLit>
          </c:val>
          <c:extLst>
            <c:ext xmlns:c16="http://schemas.microsoft.com/office/drawing/2014/chart" uri="{C3380CC4-5D6E-409C-BE32-E72D297353CC}">
              <c16:uniqueId val="{00000001-0FB3-49FC-8144-27B3C40C6576}"/>
            </c:ext>
          </c:extLst>
        </c:ser>
        <c:ser>
          <c:idx val="2"/>
          <c:order val="2"/>
          <c:tx>
            <c:v>CCA unwinding of pandemic measures</c:v>
          </c:tx>
          <c:spPr>
            <a:pattFill prst="dkUpDiag">
              <a:fgClr>
                <a:srgbClr val="FFC000"/>
              </a:fgClr>
              <a:bgClr>
                <a:sysClr val="window" lastClr="FFFFFF"/>
              </a:bgClr>
            </a:pattFill>
            <a:ln w="3175">
              <a:noFill/>
              <a:prstDash val="solid"/>
            </a:ln>
            <a:effectLst/>
          </c:spPr>
          <c:invertIfNegative val="0"/>
          <c:cat>
            <c:strLit>
              <c:ptCount val="8"/>
              <c:pt idx="0">
                <c:v>Reduced limits on FX open positions</c:v>
              </c:pt>
              <c:pt idx="1">
                <c:v>Decreased loan-to-income (LTI) ratio</c:v>
              </c:pt>
              <c:pt idx="2">
                <c:v>Decreased debt-to-income (DTI) ratio</c:v>
              </c:pt>
              <c:pt idx="3">
                <c:v>Increased net stable funding ratio</c:v>
              </c:pt>
              <c:pt idx="4">
                <c:v>Decreased Loan-to-Value (LTV) ratio</c:v>
              </c:pt>
              <c:pt idx="5">
                <c:v>Increased loan-loss provisioning</c:v>
              </c:pt>
              <c:pt idx="6">
                <c:v>Other measures to reduce credit growth</c:v>
              </c:pt>
              <c:pt idx="7">
                <c:v>Increased liquidity coverage ratio</c:v>
              </c:pt>
            </c:strLit>
          </c:cat>
          <c:val>
            <c:numLit>
              <c:formatCode>General</c:formatCode>
              <c:ptCount val="8"/>
              <c:pt idx="0">
                <c:v>0</c:v>
              </c:pt>
              <c:pt idx="1">
                <c:v>0</c:v>
              </c:pt>
              <c:pt idx="2">
                <c:v>0</c:v>
              </c:pt>
              <c:pt idx="3">
                <c:v>0</c:v>
              </c:pt>
              <c:pt idx="4">
                <c:v>0</c:v>
              </c:pt>
              <c:pt idx="5">
                <c:v>0</c:v>
              </c:pt>
              <c:pt idx="6">
                <c:v>0</c:v>
              </c:pt>
              <c:pt idx="7">
                <c:v>0</c:v>
              </c:pt>
            </c:numLit>
          </c:val>
          <c:extLst>
            <c:ext xmlns:c16="http://schemas.microsoft.com/office/drawing/2014/chart" uri="{C3380CC4-5D6E-409C-BE32-E72D297353CC}">
              <c16:uniqueId val="{00000002-0FB3-49FC-8144-27B3C40C6576}"/>
            </c:ext>
          </c:extLst>
        </c:ser>
        <c:ser>
          <c:idx val="3"/>
          <c:order val="3"/>
          <c:tx>
            <c:v>CCA other reasons</c:v>
          </c:tx>
          <c:spPr>
            <a:solidFill>
              <a:srgbClr val="FFC000"/>
            </a:solidFill>
            <a:ln w="3175">
              <a:noFill/>
              <a:prstDash val="solid"/>
            </a:ln>
            <a:effectLst/>
          </c:spPr>
          <c:invertIfNegative val="0"/>
          <c:cat>
            <c:strLit>
              <c:ptCount val="8"/>
              <c:pt idx="0">
                <c:v>Reduced limits on FX open positions</c:v>
              </c:pt>
              <c:pt idx="1">
                <c:v>Decreased loan-to-income (LTI) ratio</c:v>
              </c:pt>
              <c:pt idx="2">
                <c:v>Decreased debt-to-income (DTI) ratio</c:v>
              </c:pt>
              <c:pt idx="3">
                <c:v>Increased net stable funding ratio</c:v>
              </c:pt>
              <c:pt idx="4">
                <c:v>Decreased Loan-to-Value (LTV) ratio</c:v>
              </c:pt>
              <c:pt idx="5">
                <c:v>Increased loan-loss provisioning</c:v>
              </c:pt>
              <c:pt idx="6">
                <c:v>Other measures to reduce credit growth</c:v>
              </c:pt>
              <c:pt idx="7">
                <c:v>Increased liquidity coverage ratio</c:v>
              </c:pt>
            </c:strLit>
          </c:cat>
          <c:val>
            <c:numLit>
              <c:formatCode>General</c:formatCode>
              <c:ptCount val="8"/>
              <c:pt idx="0">
                <c:v>0</c:v>
              </c:pt>
              <c:pt idx="1">
                <c:v>0</c:v>
              </c:pt>
              <c:pt idx="2">
                <c:v>0</c:v>
              </c:pt>
              <c:pt idx="3">
                <c:v>0</c:v>
              </c:pt>
              <c:pt idx="4">
                <c:v>0</c:v>
              </c:pt>
              <c:pt idx="5">
                <c:v>2</c:v>
              </c:pt>
              <c:pt idx="6">
                <c:v>3</c:v>
              </c:pt>
              <c:pt idx="7">
                <c:v>1</c:v>
              </c:pt>
            </c:numLit>
          </c:val>
          <c:extLst>
            <c:ext xmlns:c16="http://schemas.microsoft.com/office/drawing/2014/chart" uri="{C3380CC4-5D6E-409C-BE32-E72D297353CC}">
              <c16:uniqueId val="{00000003-0FB3-49FC-8144-27B3C40C6576}"/>
            </c:ext>
          </c:extLst>
        </c:ser>
        <c:dLbls>
          <c:showLegendKey val="0"/>
          <c:showVal val="0"/>
          <c:showCatName val="0"/>
          <c:showSerName val="0"/>
          <c:showPercent val="0"/>
          <c:showBubbleSize val="0"/>
        </c:dLbls>
        <c:gapWidth val="70"/>
        <c:overlap val="100"/>
        <c:axId val="674013568"/>
        <c:axId val="674015104"/>
      </c:barChart>
      <c:catAx>
        <c:axId val="674013568"/>
        <c:scaling>
          <c:orientation val="minMax"/>
        </c:scaling>
        <c:delete val="0"/>
        <c:axPos val="l"/>
        <c:numFmt formatCode="General" sourceLinked="1"/>
        <c:majorTickMark val="none"/>
        <c:minorTickMark val="none"/>
        <c:tickLblPos val="low"/>
        <c:spPr>
          <a:ln w="3175">
            <a:solidFill>
              <a:srgbClr val="000000"/>
            </a:solidFill>
            <a:prstDash val="solid"/>
          </a:ln>
        </c:spPr>
        <c:txPr>
          <a:bodyPr rot="0" vert="horz"/>
          <a:lstStyle/>
          <a:p>
            <a:pPr>
              <a:defRPr sz="800">
                <a:solidFill>
                  <a:schemeClr val="tx1"/>
                </a:solidFill>
                <a:latin typeface="+mn-lt"/>
              </a:defRPr>
            </a:pPr>
            <a:endParaRPr lang="en-US"/>
          </a:p>
        </c:txPr>
        <c:crossAx val="674015104"/>
        <c:crosses val="autoZero"/>
        <c:auto val="1"/>
        <c:lblAlgn val="ctr"/>
        <c:lblOffset val="100"/>
        <c:noMultiLvlLbl val="0"/>
      </c:catAx>
      <c:valAx>
        <c:axId val="674015104"/>
        <c:scaling>
          <c:orientation val="minMax"/>
        </c:scaling>
        <c:delete val="0"/>
        <c:axPos val="b"/>
        <c:numFmt formatCode="General" sourceLinked="0"/>
        <c:majorTickMark val="none"/>
        <c:minorTickMark val="none"/>
        <c:tickLblPos val="nextTo"/>
        <c:spPr>
          <a:ln w="3175">
            <a:solidFill>
              <a:srgbClr val="000000"/>
            </a:solidFill>
            <a:prstDash val="solid"/>
          </a:ln>
        </c:spPr>
        <c:txPr>
          <a:bodyPr rot="0" vert="horz"/>
          <a:lstStyle/>
          <a:p>
            <a:pPr>
              <a:defRPr/>
            </a:pPr>
            <a:endParaRPr lang="en-US"/>
          </a:p>
        </c:txPr>
        <c:crossAx val="674013568"/>
        <c:crosses val="autoZero"/>
        <c:crossBetween val="between"/>
        <c:majorUnit val="1"/>
      </c:valAx>
      <c:spPr>
        <a:solidFill>
          <a:srgbClr val="FFFFFF"/>
        </a:solidFill>
        <a:ln w="12700">
          <a:noFill/>
          <a:prstDash val="solid"/>
        </a:ln>
      </c:spPr>
    </c:plotArea>
    <c:legend>
      <c:legendPos val="t"/>
      <c:layout>
        <c:manualLayout>
          <c:xMode val="edge"/>
          <c:yMode val="edge"/>
          <c:x val="0.63006120646476538"/>
          <c:y val="0.46742578581725874"/>
          <c:w val="0.33667367252486641"/>
          <c:h val="0.36609394243257321"/>
        </c:manualLayout>
      </c:layout>
      <c:overlay val="0"/>
      <c:spPr>
        <a:noFill/>
        <a:ln w="25400">
          <a:noFill/>
        </a:ln>
      </c:spPr>
    </c:legend>
    <c:plotVisOnly val="1"/>
    <c:dispBlanksAs val="span"/>
    <c:showDLblsOverMax val="0"/>
  </c:chart>
  <c:spPr>
    <a:solidFill>
      <a:sysClr val="window" lastClr="FFFFFF"/>
    </a:solidFill>
    <a:ln w="25400">
      <a:noFill/>
    </a:ln>
  </c:spPr>
  <c:txPr>
    <a:bodyPr/>
    <a:lstStyle/>
    <a:p>
      <a:pPr>
        <a:defRPr sz="800" b="0" i="0" u="none" strike="noStrike" baseline="0">
          <a:solidFill>
            <a:srgbClr val="000000"/>
          </a:solidFill>
          <a:latin typeface="+mn-lt"/>
          <a:ea typeface="Frutiger LT Std 45 Light"/>
          <a:cs typeface="Segoe UI" pitchFamily="34" charset="0"/>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892532928796745"/>
          <c:y val="4.4203335342575846E-2"/>
          <c:w val="0.57201503768450956"/>
          <c:h val="0.8830177873335453"/>
        </c:manualLayout>
      </c:layout>
      <c:barChart>
        <c:barDir val="bar"/>
        <c:grouping val="stacked"/>
        <c:varyColors val="0"/>
        <c:ser>
          <c:idx val="0"/>
          <c:order val="0"/>
          <c:tx>
            <c:strRef>
              <c:f>Communication!$H$2</c:f>
              <c:strCache>
                <c:ptCount val="1"/>
                <c:pt idx="0">
                  <c:v>MENA &amp; PAK</c:v>
                </c:pt>
              </c:strCache>
            </c:strRef>
          </c:tx>
          <c:spPr>
            <a:solidFill>
              <a:srgbClr val="002060"/>
            </a:solidFill>
            <a:ln>
              <a:noFill/>
            </a:ln>
            <a:effectLst/>
          </c:spPr>
          <c:invertIfNegative val="0"/>
          <c:cat>
            <c:strRef>
              <c:f>Communication!$G$3:$G$6</c:f>
              <c:strCache>
                <c:ptCount val="4"/>
                <c:pt idx="0">
                  <c:v>Inflation/MP Report </c:v>
                </c:pt>
                <c:pt idx="1">
                  <c:v>Communiqué in the aftermath of MP decisions</c:v>
                </c:pt>
                <c:pt idx="2">
                  <c:v>Other Communication Means   </c:v>
                </c:pt>
                <c:pt idx="3">
                  <c:v>Forward guidance on the path of policy rate since January 2021</c:v>
                </c:pt>
              </c:strCache>
            </c:strRef>
          </c:cat>
          <c:val>
            <c:numRef>
              <c:f>Communication!$H$3:$H$6</c:f>
              <c:numCache>
                <c:formatCode>General</c:formatCode>
                <c:ptCount val="4"/>
                <c:pt idx="0">
                  <c:v>7</c:v>
                </c:pt>
                <c:pt idx="1">
                  <c:v>11</c:v>
                </c:pt>
                <c:pt idx="2">
                  <c:v>13</c:v>
                </c:pt>
                <c:pt idx="3">
                  <c:v>3</c:v>
                </c:pt>
              </c:numCache>
            </c:numRef>
          </c:val>
          <c:extLst>
            <c:ext xmlns:c16="http://schemas.microsoft.com/office/drawing/2014/chart" uri="{C3380CC4-5D6E-409C-BE32-E72D297353CC}">
              <c16:uniqueId val="{00000000-75B0-4AFC-A668-C8FA5952A9AB}"/>
            </c:ext>
          </c:extLst>
        </c:ser>
        <c:ser>
          <c:idx val="1"/>
          <c:order val="1"/>
          <c:tx>
            <c:strRef>
              <c:f>Communication!$I$2</c:f>
              <c:strCache>
                <c:ptCount val="1"/>
                <c:pt idx="0">
                  <c:v>CCA</c:v>
                </c:pt>
              </c:strCache>
            </c:strRef>
          </c:tx>
          <c:spPr>
            <a:solidFill>
              <a:srgbClr val="00B0F0"/>
            </a:solidFill>
            <a:ln>
              <a:noFill/>
            </a:ln>
            <a:effectLst/>
          </c:spPr>
          <c:invertIfNegative val="0"/>
          <c:cat>
            <c:strRef>
              <c:f>Communication!$G$3:$G$6</c:f>
              <c:strCache>
                <c:ptCount val="4"/>
                <c:pt idx="0">
                  <c:v>Inflation/MP Report </c:v>
                </c:pt>
                <c:pt idx="1">
                  <c:v>Communiqué in the aftermath of MP decisions</c:v>
                </c:pt>
                <c:pt idx="2">
                  <c:v>Other Communication Means   </c:v>
                </c:pt>
                <c:pt idx="3">
                  <c:v>Forward guidance on the path of policy rate since January 2021</c:v>
                </c:pt>
              </c:strCache>
            </c:strRef>
          </c:cat>
          <c:val>
            <c:numRef>
              <c:f>Communication!$I$3:$I$6</c:f>
              <c:numCache>
                <c:formatCode>General</c:formatCode>
                <c:ptCount val="4"/>
                <c:pt idx="0">
                  <c:v>7</c:v>
                </c:pt>
                <c:pt idx="1">
                  <c:v>7</c:v>
                </c:pt>
                <c:pt idx="2">
                  <c:v>7</c:v>
                </c:pt>
                <c:pt idx="3">
                  <c:v>3</c:v>
                </c:pt>
              </c:numCache>
            </c:numRef>
          </c:val>
          <c:extLst>
            <c:ext xmlns:c16="http://schemas.microsoft.com/office/drawing/2014/chart" uri="{C3380CC4-5D6E-409C-BE32-E72D297353CC}">
              <c16:uniqueId val="{00000001-75B0-4AFC-A668-C8FA5952A9AB}"/>
            </c:ext>
          </c:extLst>
        </c:ser>
        <c:dLbls>
          <c:showLegendKey val="0"/>
          <c:showVal val="0"/>
          <c:showCatName val="0"/>
          <c:showSerName val="0"/>
          <c:showPercent val="0"/>
          <c:showBubbleSize val="0"/>
        </c:dLbls>
        <c:gapWidth val="150"/>
        <c:overlap val="100"/>
        <c:axId val="1713955904"/>
        <c:axId val="1713960064"/>
        <c:extLst>
          <c:ext xmlns:c15="http://schemas.microsoft.com/office/drawing/2012/chart" uri="{02D57815-91ED-43cb-92C2-25804820EDAC}">
            <c15:filteredBarSeries>
              <c15:ser>
                <c:idx val="2"/>
                <c:order val="2"/>
                <c:tx>
                  <c:strRef>
                    <c:extLst>
                      <c:ext uri="{02D57815-91ED-43cb-92C2-25804820EDAC}">
                        <c15:formulaRef>
                          <c15:sqref>Communication!$J$2</c15:sqref>
                        </c15:formulaRef>
                      </c:ext>
                    </c:extLst>
                    <c:strCache>
                      <c:ptCount val="1"/>
                      <c:pt idx="0">
                        <c:v>Countries with no communication action</c:v>
                      </c:pt>
                    </c:strCache>
                  </c:strRef>
                </c:tx>
                <c:spPr>
                  <a:solidFill>
                    <a:srgbClr val="C00000"/>
                  </a:solidFill>
                  <a:ln>
                    <a:noFill/>
                  </a:ln>
                  <a:effectLst/>
                </c:spPr>
                <c:invertIfNegative val="0"/>
                <c:cat>
                  <c:strRef>
                    <c:extLst>
                      <c:ext uri="{02D57815-91ED-43cb-92C2-25804820EDAC}">
                        <c15:formulaRef>
                          <c15:sqref>Communication!$G$3:$G$6</c15:sqref>
                        </c15:formulaRef>
                      </c:ext>
                    </c:extLst>
                    <c:strCache>
                      <c:ptCount val="4"/>
                      <c:pt idx="0">
                        <c:v>Inflation/MP Report </c:v>
                      </c:pt>
                      <c:pt idx="1">
                        <c:v>Communiqué in the aftermath of MP decisions</c:v>
                      </c:pt>
                      <c:pt idx="2">
                        <c:v>Other Communication Means   </c:v>
                      </c:pt>
                      <c:pt idx="3">
                        <c:v>Forward guidance on the path of policy rate since January 2021</c:v>
                      </c:pt>
                    </c:strCache>
                  </c:strRef>
                </c:cat>
                <c:val>
                  <c:numRef>
                    <c:extLst>
                      <c:ext uri="{02D57815-91ED-43cb-92C2-25804820EDAC}">
                        <c15:formulaRef>
                          <c15:sqref>Communication!$J$3:$J$6</c15:sqref>
                        </c15:formulaRef>
                      </c:ext>
                    </c:extLst>
                    <c:numCache>
                      <c:formatCode>General</c:formatCode>
                      <c:ptCount val="4"/>
                      <c:pt idx="0">
                        <c:v>16</c:v>
                      </c:pt>
                      <c:pt idx="1">
                        <c:v>12</c:v>
                      </c:pt>
                      <c:pt idx="2">
                        <c:v>10</c:v>
                      </c:pt>
                      <c:pt idx="3">
                        <c:v>20</c:v>
                      </c:pt>
                    </c:numCache>
                  </c:numRef>
                </c:val>
                <c:extLst>
                  <c:ext xmlns:c16="http://schemas.microsoft.com/office/drawing/2014/chart" uri="{C3380CC4-5D6E-409C-BE32-E72D297353CC}">
                    <c16:uniqueId val="{00000002-75B0-4AFC-A668-C8FA5952A9AB}"/>
                  </c:ext>
                </c:extLst>
              </c15:ser>
            </c15:filteredBarSeries>
          </c:ext>
        </c:extLst>
      </c:barChart>
      <c:catAx>
        <c:axId val="1713955904"/>
        <c:scaling>
          <c:orientation val="minMax"/>
        </c:scaling>
        <c:delete val="0"/>
        <c:axPos val="l"/>
        <c:numFmt formatCode="General" sourceLinked="1"/>
        <c:majorTickMark val="none"/>
        <c:minorTickMark val="none"/>
        <c:tickLblPos val="nextTo"/>
        <c:spPr>
          <a:noFill/>
          <a:ln w="3175" cap="flat" cmpd="sng" algn="ctr">
            <a:solidFill>
              <a:sysClr val="windowText" lastClr="000000"/>
            </a:solidFill>
            <a:round/>
          </a:ln>
          <a:effectLst/>
        </c:spPr>
        <c:txPr>
          <a:bodyPr rot="0" spcFirstLastPara="1" vertOverflow="ellipsis" wrap="square" anchor="ctr" anchorCtr="1"/>
          <a:lstStyle/>
          <a:p>
            <a:pPr>
              <a:defRPr sz="800" b="0" i="0" u="none" strike="noStrike" kern="1200" baseline="0">
                <a:solidFill>
                  <a:sysClr val="windowText" lastClr="000000"/>
                </a:solidFill>
                <a:latin typeface="+mn-lt"/>
                <a:ea typeface="+mn-ea"/>
                <a:cs typeface="+mn-cs"/>
              </a:defRPr>
            </a:pPr>
            <a:endParaRPr lang="en-US"/>
          </a:p>
        </c:txPr>
        <c:crossAx val="1713960064"/>
        <c:crosses val="autoZero"/>
        <c:auto val="1"/>
        <c:lblAlgn val="ctr"/>
        <c:lblOffset val="100"/>
        <c:noMultiLvlLbl val="0"/>
      </c:catAx>
      <c:valAx>
        <c:axId val="1713960064"/>
        <c:scaling>
          <c:orientation val="minMax"/>
          <c:max val="20"/>
        </c:scaling>
        <c:delete val="0"/>
        <c:axPos val="b"/>
        <c:numFmt formatCode="General" sourceLinked="1"/>
        <c:majorTickMark val="none"/>
        <c:minorTickMark val="none"/>
        <c:tickLblPos val="nextTo"/>
        <c:spPr>
          <a:noFill/>
          <a:ln w="3175">
            <a:solidFill>
              <a:srgbClr val="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1713955904"/>
        <c:crosses val="autoZero"/>
        <c:crossBetween val="between"/>
      </c:valAx>
      <c:spPr>
        <a:noFill/>
        <a:ln>
          <a:noFill/>
        </a:ln>
        <a:effectLst/>
      </c:spPr>
    </c:plotArea>
    <c:legend>
      <c:legendPos val="b"/>
      <c:layout>
        <c:manualLayout>
          <c:xMode val="edge"/>
          <c:yMode val="edge"/>
          <c:x val="0.41543921115365168"/>
          <c:y val="2.8147114522077146E-2"/>
          <c:w val="0.52462616484865998"/>
          <c:h val="5.9656783408403066E-2"/>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BDC3EE-A7EE-457E-A336-90CDBB669097}"/>
              </a:ext>
            </a:extLst>
          </p:cNvPr>
          <p:cNvSpPr>
            <a:spLocks noGrp="1"/>
          </p:cNvSpPr>
          <p:nvPr>
            <p:ph type="hdr" sz="quarter"/>
          </p:nvPr>
        </p:nvSpPr>
        <p:spPr>
          <a:xfrm>
            <a:off x="0" y="0"/>
            <a:ext cx="3043649" cy="466379"/>
          </a:xfrm>
          <a:prstGeom prst="rect">
            <a:avLst/>
          </a:prstGeom>
        </p:spPr>
        <p:txBody>
          <a:bodyPr vert="horz" lIns="88276" tIns="44138" rIns="88276" bIns="44138" rtlCol="0"/>
          <a:lstStyle>
            <a:lvl1pPr algn="l">
              <a:defRPr sz="1200"/>
            </a:lvl1pPr>
          </a:lstStyle>
          <a:p>
            <a:endParaRPr lang="en-US"/>
          </a:p>
        </p:txBody>
      </p:sp>
      <p:sp>
        <p:nvSpPr>
          <p:cNvPr id="3" name="Date Placeholder 2">
            <a:extLst>
              <a:ext uri="{FF2B5EF4-FFF2-40B4-BE49-F238E27FC236}">
                <a16:creationId xmlns:a16="http://schemas.microsoft.com/office/drawing/2014/main" id="{7AF761D8-E644-4A71-B303-D1406E164B8E}"/>
              </a:ext>
            </a:extLst>
          </p:cNvPr>
          <p:cNvSpPr>
            <a:spLocks noGrp="1"/>
          </p:cNvSpPr>
          <p:nvPr>
            <p:ph type="dt" sz="quarter" idx="1"/>
          </p:nvPr>
        </p:nvSpPr>
        <p:spPr>
          <a:xfrm>
            <a:off x="3977928" y="0"/>
            <a:ext cx="3043649" cy="466379"/>
          </a:xfrm>
          <a:prstGeom prst="rect">
            <a:avLst/>
          </a:prstGeom>
        </p:spPr>
        <p:txBody>
          <a:bodyPr vert="horz" lIns="88276" tIns="44138" rIns="88276" bIns="44138" rtlCol="0"/>
          <a:lstStyle>
            <a:lvl1pPr algn="r">
              <a:defRPr sz="1200"/>
            </a:lvl1pPr>
          </a:lstStyle>
          <a:p>
            <a:fld id="{284DB788-5B67-4240-B150-A692BBEF9884}" type="datetimeFigureOut">
              <a:rPr lang="en-US" smtClean="0"/>
              <a:t>5/25/23</a:t>
            </a:fld>
            <a:endParaRPr lang="en-US"/>
          </a:p>
        </p:txBody>
      </p:sp>
      <p:sp>
        <p:nvSpPr>
          <p:cNvPr id="4" name="Footer Placeholder 3">
            <a:extLst>
              <a:ext uri="{FF2B5EF4-FFF2-40B4-BE49-F238E27FC236}">
                <a16:creationId xmlns:a16="http://schemas.microsoft.com/office/drawing/2014/main" id="{3F3ECAF4-A1EC-48F6-A7E1-B6F758AD7BD6}"/>
              </a:ext>
            </a:extLst>
          </p:cNvPr>
          <p:cNvSpPr>
            <a:spLocks noGrp="1"/>
          </p:cNvSpPr>
          <p:nvPr>
            <p:ph type="ftr" sz="quarter" idx="2"/>
          </p:nvPr>
        </p:nvSpPr>
        <p:spPr>
          <a:xfrm>
            <a:off x="0" y="8842722"/>
            <a:ext cx="3043649" cy="466378"/>
          </a:xfrm>
          <a:prstGeom prst="rect">
            <a:avLst/>
          </a:prstGeom>
        </p:spPr>
        <p:txBody>
          <a:bodyPr vert="horz" lIns="88276" tIns="44138" rIns="88276" bIns="4413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63B682-ECFE-41AB-B477-1BB1750A928B}"/>
              </a:ext>
            </a:extLst>
          </p:cNvPr>
          <p:cNvSpPr>
            <a:spLocks noGrp="1"/>
          </p:cNvSpPr>
          <p:nvPr>
            <p:ph type="sldNum" sz="quarter" idx="3"/>
          </p:nvPr>
        </p:nvSpPr>
        <p:spPr>
          <a:xfrm>
            <a:off x="3977928" y="8842722"/>
            <a:ext cx="3043649" cy="466378"/>
          </a:xfrm>
          <a:prstGeom prst="rect">
            <a:avLst/>
          </a:prstGeom>
        </p:spPr>
        <p:txBody>
          <a:bodyPr vert="horz" lIns="88276" tIns="44138" rIns="88276" bIns="44138" rtlCol="0" anchor="b"/>
          <a:lstStyle>
            <a:lvl1pPr algn="r">
              <a:defRPr sz="1200"/>
            </a:lvl1pPr>
          </a:lstStyle>
          <a:p>
            <a:fld id="{B595A7DD-BC24-4491-8E35-2C70FA3E79EF}" type="slidenum">
              <a:rPr lang="en-US" smtClean="0"/>
              <a:t>‹#›</a:t>
            </a:fld>
            <a:endParaRPr lang="en-US"/>
          </a:p>
        </p:txBody>
      </p:sp>
    </p:spTree>
    <p:extLst>
      <p:ext uri="{BB962C8B-B14F-4D97-AF65-F5344CB8AC3E}">
        <p14:creationId xmlns:p14="http://schemas.microsoft.com/office/powerpoint/2010/main" val="933168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1"/>
          </a:xfrm>
          <a:prstGeom prst="rect">
            <a:avLst/>
          </a:prstGeom>
        </p:spPr>
        <p:txBody>
          <a:bodyPr vert="horz" lIns="93317" tIns="46659" rIns="93317" bIns="46659" rtlCol="0"/>
          <a:lstStyle>
            <a:lvl1pPr algn="l">
              <a:defRPr sz="1300"/>
            </a:lvl1pPr>
          </a:lstStyle>
          <a:p>
            <a:endParaRPr lang="en-US"/>
          </a:p>
        </p:txBody>
      </p:sp>
      <p:sp>
        <p:nvSpPr>
          <p:cNvPr id="3" name="Date Placeholder 2"/>
          <p:cNvSpPr>
            <a:spLocks noGrp="1"/>
          </p:cNvSpPr>
          <p:nvPr>
            <p:ph type="dt" idx="1"/>
          </p:nvPr>
        </p:nvSpPr>
        <p:spPr>
          <a:xfrm>
            <a:off x="3978131" y="1"/>
            <a:ext cx="3043343" cy="467071"/>
          </a:xfrm>
          <a:prstGeom prst="rect">
            <a:avLst/>
          </a:prstGeom>
        </p:spPr>
        <p:txBody>
          <a:bodyPr vert="horz" lIns="93317" tIns="46659" rIns="93317" bIns="46659" rtlCol="0"/>
          <a:lstStyle>
            <a:lvl1pPr algn="r">
              <a:defRPr sz="1300"/>
            </a:lvl1pPr>
          </a:lstStyle>
          <a:p>
            <a:fld id="{3E224002-54F7-4B5B-92C4-70A5E3C6070C}" type="datetimeFigureOut">
              <a:rPr lang="en-US" smtClean="0"/>
              <a:t>5/25/23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17" tIns="46659" rIns="93317" bIns="466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300"/>
            </a:lvl1pPr>
          </a:lstStyle>
          <a:p>
            <a:endParaRPr lang="en-US"/>
          </a:p>
        </p:txBody>
      </p:sp>
      <p:sp>
        <p:nvSpPr>
          <p:cNvPr id="7" name="Slide Number Placeholder 6"/>
          <p:cNvSpPr>
            <a:spLocks noGrp="1"/>
          </p:cNvSpPr>
          <p:nvPr>
            <p:ph type="sldNum" sz="quarter" idx="5"/>
          </p:nvPr>
        </p:nvSpPr>
        <p:spPr>
          <a:xfrm>
            <a:off x="3978131" y="8842030"/>
            <a:ext cx="3043343" cy="467070"/>
          </a:xfrm>
          <a:prstGeom prst="rect">
            <a:avLst/>
          </a:prstGeom>
        </p:spPr>
        <p:txBody>
          <a:bodyPr vert="horz" lIns="93317" tIns="46659" rIns="93317" bIns="46659" rtlCol="0" anchor="b"/>
          <a:lstStyle>
            <a:lvl1pPr algn="r">
              <a:defRPr sz="1300"/>
            </a:lvl1pPr>
          </a:lstStyle>
          <a:p>
            <a:fld id="{C9C10D6D-1C14-46E6-8989-9AB9F2590A04}" type="slidenum">
              <a:rPr lang="en-US" smtClean="0"/>
              <a:t>‹#›</a:t>
            </a:fld>
            <a:endParaRPr lang="en-US"/>
          </a:p>
        </p:txBody>
      </p:sp>
    </p:spTree>
    <p:extLst>
      <p:ext uri="{BB962C8B-B14F-4D97-AF65-F5344CB8AC3E}">
        <p14:creationId xmlns:p14="http://schemas.microsoft.com/office/powerpoint/2010/main" val="2562370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712788"/>
            <a:ext cx="6313487" cy="3552825"/>
          </a:xfrm>
        </p:spPr>
      </p:sp>
      <p:sp>
        <p:nvSpPr>
          <p:cNvPr id="3" name="Notes Placeholder 2"/>
          <p:cNvSpPr>
            <a:spLocks noGrp="1"/>
          </p:cNvSpPr>
          <p:nvPr>
            <p:ph type="body" idx="1"/>
          </p:nvPr>
        </p:nvSpPr>
        <p:spPr>
          <a:xfrm>
            <a:off x="439738" y="4480004"/>
            <a:ext cx="6313486" cy="3665459"/>
          </a:xfrm>
        </p:spPr>
        <p:txBody>
          <a:bodyPr/>
          <a:lstStyle/>
          <a:p>
            <a:pPr>
              <a:lnSpc>
                <a:spcPct val="114000"/>
              </a:lnSpc>
            </a:pPr>
            <a:r>
              <a:rPr lang="en-US" sz="1000" b="1">
                <a:latin typeface="Arial" panose="020B0604020202020204" pitchFamily="34" charset="0"/>
                <a:cs typeface="Arial" panose="020B0604020202020204" pitchFamily="34" charset="0"/>
              </a:rPr>
              <a:t>Photo 1:</a:t>
            </a:r>
            <a:r>
              <a:rPr lang="en-US" sz="1000">
                <a:latin typeface="Arial" panose="020B0604020202020204" pitchFamily="34" charset="0"/>
                <a:cs typeface="Arial" panose="020B0604020202020204" pitchFamily="34" charset="0"/>
              </a:rPr>
              <a:t> Qatar World Cup build up (the count-down clock) </a:t>
            </a:r>
          </a:p>
          <a:p>
            <a:pPr>
              <a:lnSpc>
                <a:spcPct val="114000"/>
              </a:lnSpc>
            </a:pPr>
            <a:endParaRPr lang="en-US" sz="1000">
              <a:latin typeface="Arial" panose="020B0604020202020204" pitchFamily="34" charset="0"/>
              <a:cs typeface="Arial" panose="020B0604020202020204" pitchFamily="34" charset="0"/>
            </a:endParaRPr>
          </a:p>
          <a:p>
            <a:pPr>
              <a:lnSpc>
                <a:spcPct val="114000"/>
              </a:lnSpc>
            </a:pPr>
            <a:r>
              <a:rPr lang="en-US" sz="1000" b="1">
                <a:latin typeface="Arial" panose="020B0604020202020204" pitchFamily="34" charset="0"/>
                <a:cs typeface="Arial" panose="020B0604020202020204" pitchFamily="34" charset="0"/>
              </a:rPr>
              <a:t>Photo 2: </a:t>
            </a:r>
            <a:r>
              <a:rPr lang="en-US" sz="1000" b="0">
                <a:latin typeface="Arial" panose="020B0604020202020204" pitchFamily="34" charset="0"/>
                <a:cs typeface="Arial" panose="020B0604020202020204" pitchFamily="34" charset="0"/>
              </a:rPr>
              <a:t>L</a:t>
            </a:r>
            <a:r>
              <a:rPr lang="en-US" sz="1000">
                <a:latin typeface="Arial" panose="020B0604020202020204" pitchFamily="34" charset="0"/>
                <a:cs typeface="Arial" panose="020B0604020202020204" pitchFamily="34" charset="0"/>
              </a:rPr>
              <a:t>ocal grocery market Fez Morocco</a:t>
            </a:r>
          </a:p>
          <a:p>
            <a:pPr>
              <a:lnSpc>
                <a:spcPct val="114000"/>
              </a:lnSpc>
            </a:pPr>
            <a:endParaRPr lang="en-US" sz="1000">
              <a:latin typeface="Arial" panose="020B0604020202020204" pitchFamily="34" charset="0"/>
              <a:cs typeface="Arial" panose="020B0604020202020204" pitchFamily="34" charset="0"/>
            </a:endParaRPr>
          </a:p>
          <a:p>
            <a:pPr marL="0" marR="0" lvl="0" defTabSz="914400" rtl="0" eaLnBrk="1" fontAlgn="auto" latinLnBrk="0" hangingPunct="1">
              <a:lnSpc>
                <a:spcPct val="114000"/>
              </a:lnSpc>
              <a:buClrTx/>
              <a:buSzTx/>
              <a:buFontTx/>
              <a:buNone/>
              <a:tabLst/>
              <a:defRPr/>
            </a:pPr>
            <a:r>
              <a:rPr lang="en-US" sz="1000" b="1">
                <a:latin typeface="Arial" panose="020B0604020202020204" pitchFamily="34" charset="0"/>
                <a:cs typeface="Arial" panose="020B0604020202020204" pitchFamily="34" charset="0"/>
              </a:rPr>
              <a:t>Photo 3: </a:t>
            </a:r>
            <a:r>
              <a:rPr lang="en-US" sz="1000">
                <a:latin typeface="Arial" panose="020B0604020202020204" pitchFamily="34" charset="0"/>
                <a:cs typeface="Arial" panose="020B0604020202020204" pitchFamily="34" charset="0"/>
              </a:rPr>
              <a:t>Uzbekistan (</a:t>
            </a:r>
            <a:r>
              <a:rPr lang="en-US" sz="1000" b="0" i="0" err="1">
                <a:solidFill>
                  <a:srgbClr val="0C0D0D"/>
                </a:solidFill>
                <a:effectLst/>
                <a:latin typeface="Arial" panose="020B0604020202020204" pitchFamily="34" charset="0"/>
                <a:cs typeface="Arial" panose="020B0604020202020204" pitchFamily="34" charset="0"/>
              </a:rPr>
              <a:t>Kukeldash</a:t>
            </a:r>
            <a:r>
              <a:rPr lang="en-US" sz="1000" b="0" i="0">
                <a:solidFill>
                  <a:srgbClr val="0C0D0D"/>
                </a:solidFill>
                <a:effectLst/>
                <a:latin typeface="Arial" panose="020B0604020202020204" pitchFamily="34" charset="0"/>
                <a:cs typeface="Arial" panose="020B0604020202020204" pitchFamily="34" charset="0"/>
              </a:rPr>
              <a:t> Madrasa, Tashkent)</a:t>
            </a:r>
            <a:r>
              <a:rPr lang="en-US" sz="1000">
                <a:latin typeface="Arial" panose="020B0604020202020204" pitchFamily="34" charset="0"/>
                <a:cs typeface="Arial" panose="020B0604020202020204" pitchFamily="34" charset="0"/>
              </a:rPr>
              <a:t> </a:t>
            </a:r>
          </a:p>
          <a:p>
            <a:pPr marL="0" marR="0" lvl="0" defTabSz="914400" rtl="0" eaLnBrk="1" fontAlgn="auto" latinLnBrk="0" hangingPunct="1">
              <a:lnSpc>
                <a:spcPct val="114000"/>
              </a:lnSpc>
              <a:buClrTx/>
              <a:buSzTx/>
              <a:buFontTx/>
              <a:buNone/>
              <a:tabLst/>
              <a:defRPr/>
            </a:pPr>
            <a:endParaRPr lang="en-US" sz="1000">
              <a:latin typeface="Arial" panose="020B0604020202020204" pitchFamily="34" charset="0"/>
              <a:cs typeface="Arial" panose="020B0604020202020204" pitchFamily="34" charset="0"/>
            </a:endParaRPr>
          </a:p>
          <a:p>
            <a:pPr marL="0" marR="0" lvl="0" defTabSz="914400" rtl="0" eaLnBrk="1" fontAlgn="auto" latinLnBrk="0" hangingPunct="1">
              <a:lnSpc>
                <a:spcPct val="114000"/>
              </a:lnSpc>
              <a:buClrTx/>
              <a:buSzTx/>
              <a:buFontTx/>
              <a:buNone/>
              <a:tabLst/>
              <a:defRPr/>
            </a:pPr>
            <a:r>
              <a:rPr lang="en-US" sz="1000">
                <a:latin typeface="Arial" panose="020B0604020202020204" pitchFamily="34" charset="0"/>
                <a:cs typeface="Arial" panose="020B0604020202020204" pitchFamily="34" charset="0"/>
              </a:rPr>
              <a:t>Thank organizers + invite to read the chapter</a:t>
            </a:r>
          </a:p>
          <a:p>
            <a:pPr marL="0" marR="0" lvl="0" defTabSz="914400" rtl="0" eaLnBrk="1" fontAlgn="auto" latinLnBrk="0" hangingPunct="1">
              <a:lnSpc>
                <a:spcPct val="114000"/>
              </a:lnSpc>
              <a:buClrTx/>
              <a:buSzTx/>
              <a:buFontTx/>
              <a:buNone/>
              <a:tabLst/>
              <a:defRPr/>
            </a:pPr>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363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9138" y="4480005"/>
            <a:ext cx="5584825" cy="3969514"/>
          </a:xfrm>
        </p:spPr>
        <p:txBody>
          <a:bodyPr/>
          <a:lstStyle/>
          <a:p>
            <a:pPr marL="228600" marR="0" indent="-228600">
              <a:lnSpc>
                <a:spcPct val="115000"/>
              </a:lnSpc>
              <a:spcBef>
                <a:spcPts val="0"/>
              </a:spcBef>
              <a:spcAft>
                <a:spcPts val="0"/>
              </a:spcAft>
              <a:buAutoNum type="arabicParenR"/>
            </a:pPr>
            <a:r>
              <a:rPr lang="en-US" sz="1000">
                <a:effectLst/>
                <a:latin typeface="Arial"/>
                <a:ea typeface="Arial" panose="020B0604020202020204" pitchFamily="34" charset="0"/>
                <a:cs typeface="Arial"/>
              </a:rPr>
              <a:t>ME&amp;CA central banks use a variety of instruments, the dominant one being the policy rate.</a:t>
            </a: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a:spcBef>
                <a:spcPts val="0"/>
              </a:spcBef>
              <a:spcAft>
                <a:spcPts val="0"/>
              </a:spcAft>
            </a:pPr>
            <a:r>
              <a:rPr lang="en-US" sz="1800">
                <a:solidFill>
                  <a:srgbClr val="000000"/>
                </a:solidFill>
                <a:latin typeface="Arial" panose="020B0604020202020204" pitchFamily="34" charset="0"/>
                <a:ea typeface="Gulim"/>
                <a:cs typeface="Arial" panose="020B0604020202020204" pitchFamily="34" charset="0"/>
              </a:rPr>
              <a:t>2) Against the backdrop of rising inflation – with inflation in double-digits in several countries – almost all central banks have raised policy rates over the past two years.</a:t>
            </a: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indent="0">
              <a:lnSpc>
                <a:spcPct val="115000"/>
              </a:lnSpc>
              <a:spcBef>
                <a:spcPts val="0"/>
              </a:spcBef>
              <a:spcAft>
                <a:spcPts val="0"/>
              </a:spcAft>
              <a:buNone/>
            </a:pPr>
            <a:r>
              <a:rPr lang="en-US" sz="1800">
                <a:effectLst/>
                <a:latin typeface="Arial"/>
                <a:ea typeface="Arial" panose="020B0604020202020204" pitchFamily="34" charset="0"/>
                <a:cs typeface="Arial"/>
              </a:rPr>
              <a:t>3) Rises in policy rates have been complemented with other measures (tighter RR etc.) in some countries </a:t>
            </a:r>
          </a:p>
          <a:p>
            <a:pPr marL="0" marR="0" indent="0">
              <a:lnSpc>
                <a:spcPct val="115000"/>
              </a:lnSpc>
              <a:spcBef>
                <a:spcPts val="0"/>
              </a:spcBef>
              <a:spcAft>
                <a:spcPts val="0"/>
              </a:spcAft>
              <a:buNone/>
            </a:pPr>
            <a:r>
              <a:rPr lang="en-US" sz="1800">
                <a:effectLst/>
                <a:latin typeface="Arial"/>
                <a:ea typeface="Arial" panose="020B0604020202020204" pitchFamily="34" charset="0"/>
                <a:cs typeface="Arial"/>
              </a:rPr>
              <a:t>Most of the region’s central banks have acted to mop up excess liquidity, for example by issuing their own securities or intervening in foreign exchange markets and selling foreign currency.</a:t>
            </a:r>
          </a:p>
          <a:p>
            <a:pPr marL="0" marR="0">
              <a:spcBef>
                <a:spcPts val="0"/>
              </a:spcBef>
              <a:spcAft>
                <a:spcPts val="0"/>
              </a:spcAft>
            </a:pPr>
            <a:r>
              <a:rPr lang="en-US" sz="4000">
                <a:solidFill>
                  <a:srgbClr val="000000"/>
                </a:solidFill>
                <a:latin typeface="Arial" panose="020B0604020202020204" pitchFamily="34" charset="0"/>
                <a:ea typeface="Gulim"/>
                <a:cs typeface="Arial" panose="020B0604020202020204" pitchFamily="34" charset="0"/>
              </a:rPr>
              <a:t>However, they have made limited use of macroprudential tools while only a few provide forward guidance on interest rates. </a:t>
            </a: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a:spcBef>
                <a:spcPts val="0"/>
              </a:spcBef>
              <a:spcAft>
                <a:spcPts val="0"/>
              </a:spcAft>
            </a:pPr>
            <a:r>
              <a:rPr lang="en-US" sz="1800">
                <a:solidFill>
                  <a:srgbClr val="000000"/>
                </a:solidFill>
                <a:latin typeface="Arial" panose="020B0604020202020204" pitchFamily="34" charset="0"/>
                <a:ea typeface="Gulim"/>
                <a:cs typeface="Arial" panose="020B0604020202020204" pitchFamily="34" charset="0"/>
              </a:rPr>
              <a:t>4) Lack of policy coordination between monetary and fiscal policies and fiscal dominance could hamper efforts to lower inflation.  </a:t>
            </a:r>
          </a:p>
          <a:p>
            <a:pPr marL="0" marR="0">
              <a:spcBef>
                <a:spcPts val="0"/>
              </a:spcBef>
              <a:spcAft>
                <a:spcPts val="0"/>
              </a:spcAft>
            </a:pPr>
            <a:r>
              <a:rPr lang="en-US" sz="1800">
                <a:solidFill>
                  <a:srgbClr val="000000"/>
                </a:solidFill>
                <a:latin typeface="Arial" panose="020B0604020202020204" pitchFamily="34" charset="0"/>
                <a:ea typeface="Gulim"/>
                <a:cs typeface="Arial" panose="020B0604020202020204" pitchFamily="34" charset="0"/>
              </a:rPr>
              <a:t>    These are present in about half of ME&amp;CA countries, resulting in an inconsistent policy mix likely to thwart central bank efforts to control inflation. </a:t>
            </a: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a:p>
            <a:pPr marL="0" marR="0">
              <a:spcBef>
                <a:spcPts val="0"/>
              </a:spcBef>
              <a:spcAft>
                <a:spcPts val="0"/>
              </a:spcAft>
            </a:pPr>
            <a:endParaRPr lang="en-US" sz="1800">
              <a:solidFill>
                <a:srgbClr val="000000"/>
              </a:solidFill>
              <a:latin typeface="Arial" panose="020B0604020202020204" pitchFamily="34" charset="0"/>
              <a:ea typeface="Gulim"/>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33167" rtl="0" eaLnBrk="1" fontAlgn="auto" latinLnBrk="0" hangingPunct="1">
              <a:lnSpc>
                <a:spcPct val="100000"/>
              </a:lnSpc>
              <a:spcBef>
                <a:spcPts val="0"/>
              </a:spcBef>
              <a:spcAft>
                <a:spcPts val="0"/>
              </a:spcAft>
              <a:buClrTx/>
              <a:buSzTx/>
              <a:buFontTx/>
              <a:buNone/>
              <a:tabLst/>
              <a:defRPr/>
            </a:pPr>
            <a:fld id="{7A64E2A1-001E-452C-BA12-752819F5EF79}"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167"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4486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Policy as of end of March-2023 is estimated to be neutral or tight in most countries using a policy rate. For this assessment, the reaction of central banks is compared to two benchmarks.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1) First, the policy response to the recent surge in inflation is compared to the past reaction of central banks in the region and to the reaction of other inflation-targeting central banks outside ME&amp;CA. (indicated by the blue dot and red line respectively).</a:t>
            </a:r>
          </a:p>
          <a:p>
            <a:pPr marL="228600" marR="0" lvl="0" indent="-228600" algn="l" defTabSz="914400" rtl="0" eaLnBrk="1" fontAlgn="auto" latinLnBrk="0" hangingPunct="1">
              <a:lnSpc>
                <a:spcPct val="100000"/>
              </a:lnSpc>
              <a:spcBef>
                <a:spcPts val="0"/>
              </a:spcBef>
              <a:spcAft>
                <a:spcPts val="0"/>
              </a:spcAft>
              <a:buClrTx/>
              <a:buSzTx/>
              <a:buFontTx/>
              <a:buAutoNum type="alphaLcParenR"/>
              <a:tabLst/>
              <a:defRPr/>
            </a:pPr>
            <a:r>
              <a:rPr lang="en-US"/>
              <a:t>Countries with an inflation-targeting regime and conventional peggers have increased policy interest rates more than when facing previous shocks of comparable magnitude.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 countries with an inflation targeting regime, the central bank reaction has also been broadly consistent with the reaction of central banks in other emerging market economies with longer track records of inflation targeting (</a:t>
            </a:r>
            <a:r>
              <a:rPr lang="en-US" sz="1200" baseline="0">
                <a:latin typeface="Arial"/>
                <a:cs typeface="Arial"/>
              </a:rPr>
              <a:t>Brazil, Chile, Colombia, Mexico, </a:t>
            </a:r>
            <a:r>
              <a:rPr lang="en-US">
                <a:latin typeface="Arial"/>
                <a:cs typeface="Arial"/>
              </a:rPr>
              <a:t>and Peru</a:t>
            </a:r>
            <a:r>
              <a:rPr lang="en-US"/>
              <a:t>). This suggests that their monetary policy response to the recent inflation surge was consistent with a  steadfast commitment to fighting inflation.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Conversely, countries with other monetary frameworks (e.g. Egypt, Tunisia) have increased interest rates consistent with their historical norms and less than the EMDE benchmark. This suggests that they are less reactive to inflation developments than other peers, likely because tradeoffs between higher interest rates and debt sustainability are critical. </a:t>
            </a:r>
          </a:p>
          <a:p>
            <a:endParaRPr lang="en-US"/>
          </a:p>
          <a:p>
            <a:r>
              <a:rPr lang="en-US"/>
              <a:t>2) Neutral rate: the interest rate that is consistent with inflation at its target and output at potential </a:t>
            </a:r>
            <a:r>
              <a:rPr lang="en-US">
                <a:sym typeface="Wingdings" panose="05000000000000000000" pitchFamily="2" charset="2"/>
              </a:rPr>
              <a:t> intuitively, the interest rate that is neither contractionary nor expansionary</a:t>
            </a:r>
          </a:p>
          <a:p>
            <a:endParaRPr lang="en-US">
              <a:sym typeface="Wingdings" panose="05000000000000000000" pitchFamily="2" charset="2"/>
            </a:endParaRPr>
          </a:p>
          <a:p>
            <a:r>
              <a:rPr lang="en-US">
                <a:sym typeface="Wingdings" panose="05000000000000000000" pitchFamily="2" charset="2"/>
              </a:rPr>
              <a:t>Empirically: use multiple approaches </a:t>
            </a:r>
          </a:p>
          <a:p>
            <a:r>
              <a:rPr lang="en-US">
                <a:sym typeface="Wingdings" panose="05000000000000000000" pitchFamily="2" charset="2"/>
              </a:rPr>
              <a:t>	 gives confidence in estimates despite significant uncertainty</a:t>
            </a:r>
          </a:p>
          <a:p>
            <a:r>
              <a:rPr lang="en-US">
                <a:sym typeface="Wingdings" panose="05000000000000000000" pitchFamily="2" charset="2"/>
              </a:rPr>
              <a:t>	 Policy rates are at or above neutral in most countries as of end-of-March 2023 while some countries may need additional tightening. </a:t>
            </a:r>
          </a:p>
          <a:p>
            <a:r>
              <a:rPr lang="en-US">
                <a:sym typeface="Wingdings" panose="05000000000000000000" pitchFamily="2" charset="2"/>
              </a:rPr>
              <a:t>Once short-term inflationary pressures are constrained, policy interest rates – currently well above estimates of terminal rates – will eventually converge to lower levels. 		</a:t>
            </a:r>
          </a:p>
          <a:p>
            <a:endParaRPr lang="en-US">
              <a:sym typeface="Wingdings" panose="05000000000000000000" pitchFamily="2" charset="2"/>
            </a:endParaRPr>
          </a:p>
          <a:p>
            <a:endParaRPr lang="en-US">
              <a:sym typeface="Wingdings" panose="05000000000000000000" pitchFamily="2" charset="2"/>
            </a:endParaRPr>
          </a:p>
          <a:p>
            <a:endParaRPr lang="en-US">
              <a:sym typeface="Wingdings" panose="05000000000000000000" pitchFamily="2" charset="2"/>
            </a:endParaRPr>
          </a:p>
          <a:p>
            <a:endParaRPr lang="en-US">
              <a:sym typeface="Wingdings" panose="05000000000000000000" pitchFamily="2" charset="2"/>
            </a:endParaRPr>
          </a:p>
          <a:p>
            <a:endParaRPr lang="en-US"/>
          </a:p>
        </p:txBody>
      </p:sp>
      <p:sp>
        <p:nvSpPr>
          <p:cNvPr id="4" name="Slide Number Placeholder 3"/>
          <p:cNvSpPr>
            <a:spLocks noGrp="1"/>
          </p:cNvSpPr>
          <p:nvPr>
            <p:ph type="sldNum" sz="quarter" idx="5"/>
          </p:nvPr>
        </p:nvSpPr>
        <p:spPr/>
        <p:txBody>
          <a:bodyPr/>
          <a:lstStyle/>
          <a:p>
            <a:fld id="{C9C10D6D-1C14-46E6-8989-9AB9F2590A04}" type="slidenum">
              <a:rPr lang="en-US" smtClean="0"/>
              <a:t>4</a:t>
            </a:fld>
            <a:endParaRPr lang="en-US"/>
          </a:p>
        </p:txBody>
      </p:sp>
    </p:spTree>
    <p:extLst>
      <p:ext uri="{BB962C8B-B14F-4D97-AF65-F5344CB8AC3E}">
        <p14:creationId xmlns:p14="http://schemas.microsoft.com/office/powerpoint/2010/main" val="167864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likely impact of policy rates above neutral? And how does monetary tightening reduce inflation?</a:t>
            </a:r>
          </a:p>
          <a:p>
            <a:endParaRPr lang="en-US"/>
          </a:p>
          <a:p>
            <a:r>
              <a:rPr lang="en-US"/>
              <a:t>LHS Figure reports peak impact of monetary policy tightening on inflation and real GDP.</a:t>
            </a:r>
          </a:p>
          <a:p>
            <a:r>
              <a:rPr lang="en-US"/>
              <a:t>The estimated effects are the largest in countries with floating exchange rates and managed pegs, while the responses are more muted for countries with pegged exchange rates, suggesting that the exchange rate channel might be key for the transmission of monetary policy for countries in the sample.</a:t>
            </a:r>
          </a:p>
          <a:p>
            <a:endParaRPr lang="en-US"/>
          </a:p>
          <a:p>
            <a:r>
              <a:rPr lang="en-US"/>
              <a:t>Following a surprise monetary policy tightening, a large appreciation of the nominal exchange rate was observed for all countries in the sample, and this appreciation occurs within the same quarter as the tightening. For countries with a  floating or managed exchange rate, the analysis found that a 100 basis point monetary policy shock leads to an appreciation in the nominal exchange rate of almost 2 percent on an annualized basis. </a:t>
            </a:r>
          </a:p>
        </p:txBody>
      </p:sp>
      <p:sp>
        <p:nvSpPr>
          <p:cNvPr id="4" name="Slide Number Placeholder 3"/>
          <p:cNvSpPr>
            <a:spLocks noGrp="1"/>
          </p:cNvSpPr>
          <p:nvPr>
            <p:ph type="sldNum" sz="quarter" idx="5"/>
          </p:nvPr>
        </p:nvSpPr>
        <p:spPr/>
        <p:txBody>
          <a:bodyPr/>
          <a:lstStyle/>
          <a:p>
            <a:fld id="{C9C10D6D-1C14-46E6-8989-9AB9F2590A04}" type="slidenum">
              <a:rPr lang="en-US" smtClean="0"/>
              <a:t>6</a:t>
            </a:fld>
            <a:endParaRPr lang="en-US"/>
          </a:p>
        </p:txBody>
      </p:sp>
    </p:spTree>
    <p:extLst>
      <p:ext uri="{BB962C8B-B14F-4D97-AF65-F5344CB8AC3E}">
        <p14:creationId xmlns:p14="http://schemas.microsoft.com/office/powerpoint/2010/main" val="535033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4374" y="4480004"/>
            <a:ext cx="5584825" cy="3781346"/>
          </a:xfrm>
        </p:spPr>
        <p:txBody>
          <a:bodyPr/>
          <a:lstStyle/>
          <a:p>
            <a:pPr marL="0" marR="0">
              <a:spcBef>
                <a:spcPts val="0"/>
              </a:spcBef>
              <a:spcAft>
                <a:spcPts val="1200"/>
              </a:spcAft>
            </a:pPr>
            <a:r>
              <a:rPr lang="en-US" sz="1800">
                <a:latin typeface="Arial" panose="020B0604020202020204" pitchFamily="34" charset="0"/>
              </a:rPr>
              <a:t>1) Since 2021, financial conditions have tightened across ME&amp;CA countries. This is measured using a financial conditions index that provides a comprehensive measures of financial conditions in money, debt, and equity markets and from conditions stemming from external factors. </a:t>
            </a:r>
          </a:p>
          <a:p>
            <a:pPr marL="0" marR="0">
              <a:spcBef>
                <a:spcPts val="0"/>
              </a:spcBef>
              <a:spcAft>
                <a:spcPts val="1200"/>
              </a:spcAft>
            </a:pPr>
            <a:endParaRPr lang="en-US" sz="1800">
              <a:latin typeface="Arial" panose="020B0604020202020204" pitchFamily="34" charset="0"/>
            </a:endParaRPr>
          </a:p>
          <a:p>
            <a:pPr marL="0" marR="0">
              <a:spcBef>
                <a:spcPts val="0"/>
              </a:spcBef>
              <a:spcAft>
                <a:spcPts val="1200"/>
              </a:spcAft>
            </a:pPr>
            <a:r>
              <a:rPr lang="en-US" sz="1800">
                <a:latin typeface="Arial" panose="020B0604020202020204" pitchFamily="34" charset="0"/>
              </a:rPr>
              <a:t>2) The primary driver of tighter financial conditions have been higher interest rates, and to a lesser extent global factors. </a:t>
            </a:r>
          </a:p>
          <a:p>
            <a:pPr marL="0" marR="0">
              <a:spcBef>
                <a:spcPts val="0"/>
              </a:spcBef>
              <a:spcAft>
                <a:spcPts val="1200"/>
              </a:spcAft>
            </a:pPr>
            <a:endParaRPr lang="en-US" sz="1800">
              <a:latin typeface="Arial" panose="020B0604020202020204" pitchFamily="34" charset="0"/>
            </a:endParaRPr>
          </a:p>
          <a:p>
            <a:pPr marL="0" marR="0">
              <a:spcBef>
                <a:spcPts val="0"/>
              </a:spcBef>
              <a:spcAft>
                <a:spcPts val="1200"/>
              </a:spcAft>
            </a:pPr>
            <a:r>
              <a:rPr lang="en-US" sz="1800">
                <a:latin typeface="Arial" panose="020B0604020202020204" pitchFamily="34" charset="0"/>
              </a:rPr>
              <a:t>3) The relationship between increases in policy interest rates and tighter financial conditions is positive but dispersed across the region. A widely diverse reaction of financial conditions to changes in policy interest rates partially reflects ME&amp;CA central banks’ use of different instruments to tame recent inflation pressures. It is also consistent with relatively large heterogeneity in the monetary policy transmission channel. </a:t>
            </a:r>
          </a:p>
        </p:txBody>
      </p:sp>
      <p:sp>
        <p:nvSpPr>
          <p:cNvPr id="4" name="Slide Number Placeholder 3"/>
          <p:cNvSpPr>
            <a:spLocks noGrp="1"/>
          </p:cNvSpPr>
          <p:nvPr>
            <p:ph type="sldNum" sz="quarter" idx="5"/>
          </p:nvPr>
        </p:nvSpPr>
        <p:spPr/>
        <p:txBody>
          <a:bodyPr/>
          <a:lstStyle/>
          <a:p>
            <a:pPr defTabSz="933167">
              <a:defRPr/>
            </a:pPr>
            <a:fld id="{7A64E2A1-001E-452C-BA12-752819F5EF79}" type="slidenum">
              <a:rPr lang="en-US">
                <a:solidFill>
                  <a:prstClr val="black"/>
                </a:solidFill>
                <a:latin typeface="Calibri" panose="020F0502020204030204"/>
              </a:rPr>
              <a:pPr defTabSz="93316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452601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countries with fixed exchange rates, at the peak, a 100 basis point US monetary tightening leads to 81 basis points higher asset rates (a proxy for effective lending rates), 66 basis points higher liability rates (a proxy for effective deposit rates) and a reduction of 3.2 percent in real credit growth. </a:t>
            </a:r>
          </a:p>
          <a:p>
            <a:endParaRPr lang="en-US"/>
          </a:p>
          <a:p>
            <a:r>
              <a:rPr lang="en-US"/>
              <a:t>These effects are weaker in countries with a floating or managed exchange rate, partly reflecting their lower levels of financial development. Additional analysis shows that monetary policy transmission is stronger in the more financially developed countries of the region. </a:t>
            </a:r>
          </a:p>
          <a:p>
            <a:endParaRPr lang="en-US"/>
          </a:p>
          <a:p>
            <a:r>
              <a:rPr lang="en-US"/>
              <a:t>For oil -exporting countries with a fixed exchange rate, the level of the oil price is a critical determinant of the strength of monetary transmission. When liquidity is ample because of high oil revenues, the transmission of US monetary policy into domestic financial conditions is dampened. </a:t>
            </a:r>
          </a:p>
          <a:p>
            <a:r>
              <a:rPr lang="en-US"/>
              <a:t>$82 – oil price from Jan 18, 2023</a:t>
            </a:r>
          </a:p>
          <a:p>
            <a:r>
              <a:rPr lang="en-US"/>
              <a:t>$ 65 – medium-term WEO projections</a:t>
            </a:r>
          </a:p>
          <a:p>
            <a:endParaRPr lang="en-US"/>
          </a:p>
          <a:p>
            <a:r>
              <a:rPr lang="en-US"/>
              <a:t>There is significant heterogeneity across the region. Additional work also shows that the passthrough is stronger in countries with a smaller footprint of state-owned banks. </a:t>
            </a:r>
          </a:p>
          <a:p>
            <a:endParaRPr lang="en-US"/>
          </a:p>
          <a:p>
            <a:r>
              <a:rPr lang="en-US"/>
              <a:t>Overall, the results suggest that the banking sector may be playing only a limited role in monetary transmission to the real economy for exchange rate floaters and managed peggers in the region, on average, particularly for countries where state-owned banks are dominant. </a:t>
            </a:r>
          </a:p>
        </p:txBody>
      </p:sp>
      <p:sp>
        <p:nvSpPr>
          <p:cNvPr id="4" name="Slide Number Placeholder 3"/>
          <p:cNvSpPr>
            <a:spLocks noGrp="1"/>
          </p:cNvSpPr>
          <p:nvPr>
            <p:ph type="sldNum" sz="quarter" idx="5"/>
          </p:nvPr>
        </p:nvSpPr>
        <p:spPr/>
        <p:txBody>
          <a:bodyPr/>
          <a:lstStyle/>
          <a:p>
            <a:fld id="{C9C10D6D-1C14-46E6-8989-9AB9F2590A04}" type="slidenum">
              <a:rPr lang="en-US" smtClean="0"/>
              <a:t>8</a:t>
            </a:fld>
            <a:endParaRPr lang="en-US"/>
          </a:p>
        </p:txBody>
      </p:sp>
    </p:spTree>
    <p:extLst>
      <p:ext uri="{BB962C8B-B14F-4D97-AF65-F5344CB8AC3E}">
        <p14:creationId xmlns:p14="http://schemas.microsoft.com/office/powerpoint/2010/main" val="3058392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Frame as short-term recommendations</a:t>
            </a:r>
          </a:p>
        </p:txBody>
      </p:sp>
      <p:sp>
        <p:nvSpPr>
          <p:cNvPr id="4" name="Slide Number Placeholder 3"/>
          <p:cNvSpPr>
            <a:spLocks noGrp="1"/>
          </p:cNvSpPr>
          <p:nvPr>
            <p:ph type="sldNum" sz="quarter" idx="5"/>
          </p:nvPr>
        </p:nvSpPr>
        <p:spPr/>
        <p:txBody>
          <a:bodyPr/>
          <a:lstStyle/>
          <a:p>
            <a:fld id="{C9C10D6D-1C14-46E6-8989-9AB9F2590A04}" type="slidenum">
              <a:rPr lang="en-US" smtClean="0"/>
              <a:t>10</a:t>
            </a:fld>
            <a:endParaRPr lang="en-US"/>
          </a:p>
        </p:txBody>
      </p:sp>
    </p:spTree>
    <p:extLst>
      <p:ext uri="{BB962C8B-B14F-4D97-AF65-F5344CB8AC3E}">
        <p14:creationId xmlns:p14="http://schemas.microsoft.com/office/powerpoint/2010/main" val="3085403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Frame as medium-term policy recommendation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e.g. fin. sector development (well-functioning and highly liquid interbank markets for reserves + secondary markets for government securities with a broad range of maturities + measures to de-dollarize) </a:t>
            </a:r>
            <a:r>
              <a:rPr lang="en-US">
                <a:ea typeface="+mn-lt"/>
                <a:cs typeface="+mn-lt"/>
              </a:rPr>
              <a:t>This would subsequently facilitate greater exchange rate flexibility, allowing the exchange rate to act as a shock absorber to better isolate economies from shocks and improve the efficiency of monetary policy. </a:t>
            </a:r>
            <a:endParaRPr lang="en-US"/>
          </a:p>
          <a:p>
            <a:endParaRPr lang="en-US"/>
          </a:p>
          <a:p>
            <a:r>
              <a:rPr lang="en-US"/>
              <a:t>e.g. reducing quasi-fiscal and quasi-monetary actions of SOBs, including phasing out quasi-fiscal activities and subsidized lending </a:t>
            </a:r>
          </a:p>
        </p:txBody>
      </p:sp>
      <p:sp>
        <p:nvSpPr>
          <p:cNvPr id="4" name="Slide Number Placeholder 3"/>
          <p:cNvSpPr>
            <a:spLocks noGrp="1"/>
          </p:cNvSpPr>
          <p:nvPr>
            <p:ph type="sldNum" sz="quarter" idx="5"/>
          </p:nvPr>
        </p:nvSpPr>
        <p:spPr/>
        <p:txBody>
          <a:bodyPr/>
          <a:lstStyle/>
          <a:p>
            <a:fld id="{C9C10D6D-1C14-46E6-8989-9AB9F2590A04}" type="slidenum">
              <a:rPr lang="en-US" smtClean="0"/>
              <a:t>11</a:t>
            </a:fld>
            <a:endParaRPr lang="en-US"/>
          </a:p>
        </p:txBody>
      </p:sp>
    </p:spTree>
    <p:extLst>
      <p:ext uri="{BB962C8B-B14F-4D97-AF65-F5344CB8AC3E}">
        <p14:creationId xmlns:p14="http://schemas.microsoft.com/office/powerpoint/2010/main" val="3677327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35A615-44B8-AC4C-BDEB-B9D50F7261D9}"/>
              </a:ext>
            </a:extLst>
          </p:cNvPr>
          <p:cNvSpPr/>
          <p:nvPr userDrawn="1"/>
        </p:nvSpPr>
        <p:spPr>
          <a:xfrm>
            <a:off x="11938960" y="-2"/>
            <a:ext cx="253041" cy="685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25"/>
          </a:p>
        </p:txBody>
      </p:sp>
      <p:sp>
        <p:nvSpPr>
          <p:cNvPr id="2" name="Title 1"/>
          <p:cNvSpPr>
            <a:spLocks noGrp="1"/>
          </p:cNvSpPr>
          <p:nvPr>
            <p:ph type="ctrTitle" hasCustomPrompt="1"/>
          </p:nvPr>
        </p:nvSpPr>
        <p:spPr>
          <a:xfrm>
            <a:off x="5741048" y="1940931"/>
            <a:ext cx="5515285" cy="2239337"/>
          </a:xfrm>
        </p:spPr>
        <p:txBody>
          <a:bodyPr lIns="0" tIns="0" rIns="0" bIns="45720" anchor="b" anchorCtr="0">
            <a:normAutofit/>
          </a:bodyPr>
          <a:lstStyle>
            <a:lvl1pPr algn="l">
              <a:lnSpc>
                <a:spcPct val="95000"/>
              </a:lnSpc>
              <a:defRPr sz="3000" b="0" i="0">
                <a:solidFill>
                  <a:schemeClr val="tx2"/>
                </a:solidFill>
                <a:latin typeface="Arial Black" panose="020B0604020202020204" pitchFamily="34" charset="0"/>
                <a:cs typeface="Arial Black" panose="020B0604020202020204" pitchFamily="34" charset="0"/>
              </a:defRPr>
            </a:lvl1pPr>
          </a:lstStyle>
          <a:p>
            <a:r>
              <a:rPr lang="en-US"/>
              <a:t>Presentation Title up to three lines in length</a:t>
            </a:r>
          </a:p>
        </p:txBody>
      </p:sp>
      <p:sp>
        <p:nvSpPr>
          <p:cNvPr id="3" name="Subtitle 2"/>
          <p:cNvSpPr>
            <a:spLocks noGrp="1"/>
          </p:cNvSpPr>
          <p:nvPr>
            <p:ph type="subTitle" idx="1" hasCustomPrompt="1"/>
          </p:nvPr>
        </p:nvSpPr>
        <p:spPr>
          <a:xfrm>
            <a:off x="5741048" y="4180268"/>
            <a:ext cx="5515285" cy="465240"/>
          </a:xfrm>
        </p:spPr>
        <p:txBody>
          <a:bodyPr lIns="0" tIns="91440" rIns="0" bIns="0"/>
          <a:lstStyle>
            <a:lvl1pPr marL="0" indent="0" algn="l">
              <a:buNone/>
              <a:defRPr b="1" cap="all" baseline="0">
                <a:solidFill>
                  <a:schemeClr val="tx2"/>
                </a:solidFill>
              </a:defRPr>
            </a:lvl1pPr>
            <a:lvl2pPr marL="342866" indent="0" algn="ctr">
              <a:buNone/>
              <a:defRPr>
                <a:solidFill>
                  <a:schemeClr val="tx1">
                    <a:tint val="75000"/>
                  </a:schemeClr>
                </a:solidFill>
              </a:defRPr>
            </a:lvl2pPr>
            <a:lvl3pPr marL="685733" indent="0" algn="ctr">
              <a:buNone/>
              <a:defRPr>
                <a:solidFill>
                  <a:schemeClr val="tx1">
                    <a:tint val="75000"/>
                  </a:schemeClr>
                </a:solidFill>
              </a:defRPr>
            </a:lvl3pPr>
            <a:lvl4pPr marL="1028599" indent="0" algn="ctr">
              <a:buNone/>
              <a:defRPr>
                <a:solidFill>
                  <a:schemeClr val="tx1">
                    <a:tint val="75000"/>
                  </a:schemeClr>
                </a:solidFill>
              </a:defRPr>
            </a:lvl4pPr>
            <a:lvl5pPr marL="1371465" indent="0" algn="ctr">
              <a:buNone/>
              <a:defRPr>
                <a:solidFill>
                  <a:schemeClr val="tx1">
                    <a:tint val="75000"/>
                  </a:schemeClr>
                </a:solidFill>
              </a:defRPr>
            </a:lvl5pPr>
            <a:lvl6pPr marL="1714331" indent="0" algn="ctr">
              <a:buNone/>
              <a:defRPr>
                <a:solidFill>
                  <a:schemeClr val="tx1">
                    <a:tint val="75000"/>
                  </a:schemeClr>
                </a:solidFill>
              </a:defRPr>
            </a:lvl6pPr>
            <a:lvl7pPr marL="2057197" indent="0" algn="ctr">
              <a:buNone/>
              <a:defRPr>
                <a:solidFill>
                  <a:schemeClr val="tx1">
                    <a:tint val="75000"/>
                  </a:schemeClr>
                </a:solidFill>
              </a:defRPr>
            </a:lvl7pPr>
            <a:lvl8pPr marL="2400065" indent="0" algn="ctr">
              <a:buNone/>
              <a:defRPr>
                <a:solidFill>
                  <a:schemeClr val="tx1">
                    <a:tint val="75000"/>
                  </a:schemeClr>
                </a:solidFill>
              </a:defRPr>
            </a:lvl8pPr>
            <a:lvl9pPr marL="2742931" indent="0" algn="ctr">
              <a:buNone/>
              <a:defRPr>
                <a:solidFill>
                  <a:schemeClr val="tx1">
                    <a:tint val="75000"/>
                  </a:schemeClr>
                </a:solidFill>
              </a:defRPr>
            </a:lvl9pPr>
          </a:lstStyle>
          <a:p>
            <a:r>
              <a:rPr lang="en-US"/>
              <a:t>Month </a:t>
            </a:r>
            <a:r>
              <a:rPr lang="en-US" err="1"/>
              <a:t>dd</a:t>
            </a:r>
            <a:r>
              <a:rPr lang="en-US"/>
              <a:t>, </a:t>
            </a:r>
            <a:r>
              <a:rPr lang="en-US" err="1"/>
              <a:t>yyyy</a:t>
            </a:r>
            <a:endParaRPr lang="en-US"/>
          </a:p>
        </p:txBody>
      </p:sp>
      <p:sp>
        <p:nvSpPr>
          <p:cNvPr id="12" name="Text Placeholder 11">
            <a:extLst>
              <a:ext uri="{FF2B5EF4-FFF2-40B4-BE49-F238E27FC236}">
                <a16:creationId xmlns:a16="http://schemas.microsoft.com/office/drawing/2014/main" id="{FF8FC6B8-AF18-8A44-98A9-C2E79C685356}"/>
              </a:ext>
            </a:extLst>
          </p:cNvPr>
          <p:cNvSpPr>
            <a:spLocks noGrp="1"/>
          </p:cNvSpPr>
          <p:nvPr>
            <p:ph type="body" sz="quarter" idx="10" hasCustomPrompt="1"/>
          </p:nvPr>
        </p:nvSpPr>
        <p:spPr>
          <a:xfrm>
            <a:off x="5741048" y="4879731"/>
            <a:ext cx="5515285" cy="1213338"/>
          </a:xfrm>
        </p:spPr>
        <p:txBody>
          <a:bodyPr lIns="0" tIns="0" rIns="0" bIns="0" anchor="b" anchorCtr="0"/>
          <a:lstStyle>
            <a:lvl1pPr marL="0" indent="0">
              <a:spcBef>
                <a:spcPts val="225"/>
              </a:spcBef>
              <a:buNone/>
              <a:tabLst/>
              <a:defRPr>
                <a:solidFill>
                  <a:schemeClr val="bg1">
                    <a:lumMod val="50000"/>
                  </a:schemeClr>
                </a:solidFill>
              </a:defRPr>
            </a:lvl1pPr>
            <a:lvl2pPr marL="0" indent="0">
              <a:spcBef>
                <a:spcPts val="225"/>
              </a:spcBef>
              <a:buNone/>
              <a:tabLst/>
              <a:defRPr>
                <a:solidFill>
                  <a:schemeClr val="bg1">
                    <a:lumMod val="50000"/>
                  </a:schemeClr>
                </a:solidFill>
              </a:defRPr>
            </a:lvl2pPr>
            <a:lvl3pPr marL="0" indent="0">
              <a:spcBef>
                <a:spcPts val="225"/>
              </a:spcBef>
              <a:buNone/>
              <a:tabLst/>
              <a:defRPr>
                <a:solidFill>
                  <a:schemeClr val="bg1">
                    <a:lumMod val="50000"/>
                  </a:schemeClr>
                </a:solidFill>
              </a:defRPr>
            </a:lvl3pPr>
            <a:lvl4pPr marL="0" indent="0">
              <a:spcBef>
                <a:spcPts val="225"/>
              </a:spcBef>
              <a:buNone/>
              <a:tabLst/>
              <a:defRPr>
                <a:solidFill>
                  <a:schemeClr val="bg1">
                    <a:lumMod val="50000"/>
                  </a:schemeClr>
                </a:solidFill>
              </a:defRPr>
            </a:lvl4pPr>
            <a:lvl5pPr marL="0" indent="0">
              <a:spcBef>
                <a:spcPts val="225"/>
              </a:spcBef>
              <a:buNone/>
              <a:tabLst/>
              <a:defRPr>
                <a:solidFill>
                  <a:schemeClr val="bg1">
                    <a:lumMod val="50000"/>
                  </a:schemeClr>
                </a:solidFill>
              </a:defRPr>
            </a:lvl5pPr>
          </a:lstStyle>
          <a:p>
            <a:pPr lvl="0"/>
            <a:r>
              <a:rPr lang="en-US"/>
              <a:t>Speaker Name</a:t>
            </a:r>
          </a:p>
          <a:p>
            <a:pPr lvl="0"/>
            <a:r>
              <a:rPr lang="en-US"/>
              <a:t>Division/Title/Affiliation</a:t>
            </a:r>
          </a:p>
        </p:txBody>
      </p:sp>
      <p:sp>
        <p:nvSpPr>
          <p:cNvPr id="5" name="Picture Placeholder 4">
            <a:extLst>
              <a:ext uri="{FF2B5EF4-FFF2-40B4-BE49-F238E27FC236}">
                <a16:creationId xmlns:a16="http://schemas.microsoft.com/office/drawing/2014/main" id="{EDD8EAEE-101A-B04C-9480-47C14533CE54}"/>
              </a:ext>
            </a:extLst>
          </p:cNvPr>
          <p:cNvSpPr>
            <a:spLocks noGrp="1"/>
          </p:cNvSpPr>
          <p:nvPr>
            <p:ph type="pic" sz="quarter" idx="11" hasCustomPrompt="1"/>
          </p:nvPr>
        </p:nvSpPr>
        <p:spPr>
          <a:xfrm>
            <a:off x="1" y="0"/>
            <a:ext cx="4891088" cy="6858000"/>
          </a:xfrm>
          <a:solidFill>
            <a:schemeClr val="tx2"/>
          </a:solidFill>
        </p:spPr>
        <p:txBody>
          <a:bodyPr lIns="365760" tIns="365760" rIns="365760" bIns="2971800" anchor="b">
            <a:normAutofit/>
          </a:bodyPr>
          <a:lstStyle>
            <a:lvl1pPr marL="0" indent="0" algn="ctr">
              <a:buNone/>
              <a:defRPr sz="1200" i="1">
                <a:solidFill>
                  <a:schemeClr val="tx2">
                    <a:lumMod val="40000"/>
                    <a:lumOff val="60000"/>
                  </a:schemeClr>
                </a:solidFill>
              </a:defRPr>
            </a:lvl1pPr>
          </a:lstStyle>
          <a:p>
            <a:r>
              <a:rPr lang="en-US"/>
              <a:t>Click icon to insert a photo.</a:t>
            </a:r>
          </a:p>
        </p:txBody>
      </p:sp>
      <p:sp>
        <p:nvSpPr>
          <p:cNvPr id="8" name="Text Placeholder 4">
            <a:extLst>
              <a:ext uri="{FF2B5EF4-FFF2-40B4-BE49-F238E27FC236}">
                <a16:creationId xmlns:a16="http://schemas.microsoft.com/office/drawing/2014/main" id="{FEFAF05C-419E-4343-8983-4850A83FB6CD}"/>
              </a:ext>
            </a:extLst>
          </p:cNvPr>
          <p:cNvSpPr>
            <a:spLocks noGrp="1"/>
          </p:cNvSpPr>
          <p:nvPr>
            <p:ph type="body" sz="quarter" idx="12" hasCustomPrompt="1"/>
          </p:nvPr>
        </p:nvSpPr>
        <p:spPr>
          <a:xfrm>
            <a:off x="0" y="6597160"/>
            <a:ext cx="4891089" cy="260840"/>
          </a:xfrm>
        </p:spPr>
        <p:txBody>
          <a:bodyPr lIns="91440" tIns="45720" rIns="91440" bIns="45720">
            <a:noAutofit/>
          </a:bodyPr>
          <a:lstStyle>
            <a:lvl1pPr>
              <a:defRPr sz="675">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pic>
        <p:nvPicPr>
          <p:cNvPr id="6" name="Graphic 5">
            <a:extLst>
              <a:ext uri="{FF2B5EF4-FFF2-40B4-BE49-F238E27FC236}">
                <a16:creationId xmlns:a16="http://schemas.microsoft.com/office/drawing/2014/main" id="{A84459F0-C776-6C49-B932-81C19C279AB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9782" y="723898"/>
            <a:ext cx="1190195" cy="1190195"/>
          </a:xfrm>
          <a:prstGeom prst="rect">
            <a:avLst/>
          </a:prstGeom>
        </p:spPr>
      </p:pic>
    </p:spTree>
    <p:extLst>
      <p:ext uri="{BB962C8B-B14F-4D97-AF65-F5344CB8AC3E}">
        <p14:creationId xmlns:p14="http://schemas.microsoft.com/office/powerpoint/2010/main" val="185494300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orient="horz" pos="3799">
          <p15:clr>
            <a:srgbClr val="FBAE40"/>
          </p15:clr>
        </p15:guide>
        <p15:guide id="3" pos="4800">
          <p15:clr>
            <a:srgbClr val="FBAE40"/>
          </p15:clr>
        </p15:guide>
        <p15:guide id="4" pos="41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35A615-44B8-AC4C-BDEB-B9D50F7261D9}"/>
              </a:ext>
            </a:extLst>
          </p:cNvPr>
          <p:cNvSpPr/>
          <p:nvPr userDrawn="1"/>
        </p:nvSpPr>
        <p:spPr>
          <a:xfrm>
            <a:off x="11938960" y="-2"/>
            <a:ext cx="253041" cy="685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25"/>
          </a:p>
        </p:txBody>
      </p:sp>
      <p:sp>
        <p:nvSpPr>
          <p:cNvPr id="2" name="Title 1"/>
          <p:cNvSpPr>
            <a:spLocks noGrp="1"/>
          </p:cNvSpPr>
          <p:nvPr>
            <p:ph type="ctrTitle" hasCustomPrompt="1"/>
          </p:nvPr>
        </p:nvSpPr>
        <p:spPr>
          <a:xfrm>
            <a:off x="5741048" y="1940931"/>
            <a:ext cx="5515285" cy="2239337"/>
          </a:xfrm>
        </p:spPr>
        <p:txBody>
          <a:bodyPr lIns="0" tIns="0" rIns="0" bIns="45720" anchor="b" anchorCtr="0">
            <a:normAutofit/>
          </a:bodyPr>
          <a:lstStyle>
            <a:lvl1pPr algn="l">
              <a:lnSpc>
                <a:spcPct val="95000"/>
              </a:lnSpc>
              <a:defRPr sz="3000" b="0" i="0">
                <a:solidFill>
                  <a:schemeClr val="tx2"/>
                </a:solidFill>
                <a:latin typeface="Arial Black" panose="020B0604020202020204" pitchFamily="34" charset="0"/>
                <a:cs typeface="Arial Black" panose="020B0604020202020204" pitchFamily="34" charset="0"/>
              </a:defRPr>
            </a:lvl1pPr>
          </a:lstStyle>
          <a:p>
            <a:r>
              <a:rPr lang="en-US"/>
              <a:t>Presentation Title up to three lines in length</a:t>
            </a:r>
          </a:p>
        </p:txBody>
      </p:sp>
      <p:sp>
        <p:nvSpPr>
          <p:cNvPr id="3" name="Subtitle 2"/>
          <p:cNvSpPr>
            <a:spLocks noGrp="1"/>
          </p:cNvSpPr>
          <p:nvPr>
            <p:ph type="subTitle" idx="1" hasCustomPrompt="1"/>
          </p:nvPr>
        </p:nvSpPr>
        <p:spPr>
          <a:xfrm>
            <a:off x="5741048" y="4180268"/>
            <a:ext cx="5515285" cy="465240"/>
          </a:xfrm>
        </p:spPr>
        <p:txBody>
          <a:bodyPr lIns="0" tIns="91440" rIns="0" bIns="0"/>
          <a:lstStyle>
            <a:lvl1pPr marL="0" indent="0" algn="l">
              <a:buNone/>
              <a:defRPr b="1" cap="all" baseline="0">
                <a:solidFill>
                  <a:schemeClr val="tx2"/>
                </a:solidFill>
              </a:defRPr>
            </a:lvl1pPr>
            <a:lvl2pPr marL="342866" indent="0" algn="ctr">
              <a:buNone/>
              <a:defRPr>
                <a:solidFill>
                  <a:schemeClr val="tx1">
                    <a:tint val="75000"/>
                  </a:schemeClr>
                </a:solidFill>
              </a:defRPr>
            </a:lvl2pPr>
            <a:lvl3pPr marL="685733" indent="0" algn="ctr">
              <a:buNone/>
              <a:defRPr>
                <a:solidFill>
                  <a:schemeClr val="tx1">
                    <a:tint val="75000"/>
                  </a:schemeClr>
                </a:solidFill>
              </a:defRPr>
            </a:lvl3pPr>
            <a:lvl4pPr marL="1028599" indent="0" algn="ctr">
              <a:buNone/>
              <a:defRPr>
                <a:solidFill>
                  <a:schemeClr val="tx1">
                    <a:tint val="75000"/>
                  </a:schemeClr>
                </a:solidFill>
              </a:defRPr>
            </a:lvl4pPr>
            <a:lvl5pPr marL="1371465" indent="0" algn="ctr">
              <a:buNone/>
              <a:defRPr>
                <a:solidFill>
                  <a:schemeClr val="tx1">
                    <a:tint val="75000"/>
                  </a:schemeClr>
                </a:solidFill>
              </a:defRPr>
            </a:lvl5pPr>
            <a:lvl6pPr marL="1714331" indent="0" algn="ctr">
              <a:buNone/>
              <a:defRPr>
                <a:solidFill>
                  <a:schemeClr val="tx1">
                    <a:tint val="75000"/>
                  </a:schemeClr>
                </a:solidFill>
              </a:defRPr>
            </a:lvl6pPr>
            <a:lvl7pPr marL="2057197" indent="0" algn="ctr">
              <a:buNone/>
              <a:defRPr>
                <a:solidFill>
                  <a:schemeClr val="tx1">
                    <a:tint val="75000"/>
                  </a:schemeClr>
                </a:solidFill>
              </a:defRPr>
            </a:lvl7pPr>
            <a:lvl8pPr marL="2400065" indent="0" algn="ctr">
              <a:buNone/>
              <a:defRPr>
                <a:solidFill>
                  <a:schemeClr val="tx1">
                    <a:tint val="75000"/>
                  </a:schemeClr>
                </a:solidFill>
              </a:defRPr>
            </a:lvl8pPr>
            <a:lvl9pPr marL="2742931" indent="0" algn="ctr">
              <a:buNone/>
              <a:defRPr>
                <a:solidFill>
                  <a:schemeClr val="tx1">
                    <a:tint val="75000"/>
                  </a:schemeClr>
                </a:solidFill>
              </a:defRPr>
            </a:lvl9pPr>
          </a:lstStyle>
          <a:p>
            <a:r>
              <a:rPr lang="en-US"/>
              <a:t>Month </a:t>
            </a:r>
            <a:r>
              <a:rPr lang="en-US" err="1"/>
              <a:t>dd</a:t>
            </a:r>
            <a:r>
              <a:rPr lang="en-US"/>
              <a:t>, </a:t>
            </a:r>
            <a:r>
              <a:rPr lang="en-US" err="1"/>
              <a:t>yyyy</a:t>
            </a:r>
            <a:endParaRPr lang="en-US"/>
          </a:p>
        </p:txBody>
      </p:sp>
      <p:sp>
        <p:nvSpPr>
          <p:cNvPr id="12" name="Text Placeholder 11">
            <a:extLst>
              <a:ext uri="{FF2B5EF4-FFF2-40B4-BE49-F238E27FC236}">
                <a16:creationId xmlns:a16="http://schemas.microsoft.com/office/drawing/2014/main" id="{FF8FC6B8-AF18-8A44-98A9-C2E79C685356}"/>
              </a:ext>
            </a:extLst>
          </p:cNvPr>
          <p:cNvSpPr>
            <a:spLocks noGrp="1"/>
          </p:cNvSpPr>
          <p:nvPr>
            <p:ph type="body" sz="quarter" idx="10" hasCustomPrompt="1"/>
          </p:nvPr>
        </p:nvSpPr>
        <p:spPr>
          <a:xfrm>
            <a:off x="5741048" y="4879731"/>
            <a:ext cx="5515285" cy="1213338"/>
          </a:xfrm>
        </p:spPr>
        <p:txBody>
          <a:bodyPr lIns="0" tIns="0" rIns="0" bIns="0" anchor="b" anchorCtr="0"/>
          <a:lstStyle>
            <a:lvl1pPr marL="0" indent="0">
              <a:spcBef>
                <a:spcPts val="225"/>
              </a:spcBef>
              <a:buNone/>
              <a:tabLst/>
              <a:defRPr>
                <a:solidFill>
                  <a:schemeClr val="bg1">
                    <a:lumMod val="50000"/>
                  </a:schemeClr>
                </a:solidFill>
              </a:defRPr>
            </a:lvl1pPr>
            <a:lvl2pPr marL="0" indent="0">
              <a:spcBef>
                <a:spcPts val="225"/>
              </a:spcBef>
              <a:buNone/>
              <a:tabLst/>
              <a:defRPr>
                <a:solidFill>
                  <a:schemeClr val="bg1">
                    <a:lumMod val="50000"/>
                  </a:schemeClr>
                </a:solidFill>
              </a:defRPr>
            </a:lvl2pPr>
            <a:lvl3pPr marL="0" indent="0">
              <a:spcBef>
                <a:spcPts val="225"/>
              </a:spcBef>
              <a:buNone/>
              <a:tabLst/>
              <a:defRPr>
                <a:solidFill>
                  <a:schemeClr val="bg1">
                    <a:lumMod val="50000"/>
                  </a:schemeClr>
                </a:solidFill>
              </a:defRPr>
            </a:lvl3pPr>
            <a:lvl4pPr marL="0" indent="0">
              <a:spcBef>
                <a:spcPts val="225"/>
              </a:spcBef>
              <a:buNone/>
              <a:tabLst/>
              <a:defRPr>
                <a:solidFill>
                  <a:schemeClr val="bg1">
                    <a:lumMod val="50000"/>
                  </a:schemeClr>
                </a:solidFill>
              </a:defRPr>
            </a:lvl4pPr>
            <a:lvl5pPr marL="0" indent="0">
              <a:spcBef>
                <a:spcPts val="225"/>
              </a:spcBef>
              <a:buNone/>
              <a:tabLst/>
              <a:defRPr>
                <a:solidFill>
                  <a:schemeClr val="bg1">
                    <a:lumMod val="50000"/>
                  </a:schemeClr>
                </a:solidFill>
              </a:defRPr>
            </a:lvl5pPr>
          </a:lstStyle>
          <a:p>
            <a:pPr lvl="0"/>
            <a:r>
              <a:rPr lang="en-US"/>
              <a:t>Speaker Name</a:t>
            </a:r>
          </a:p>
          <a:p>
            <a:pPr lvl="0"/>
            <a:r>
              <a:rPr lang="en-US"/>
              <a:t>Division/Title/Affiliation</a:t>
            </a:r>
          </a:p>
        </p:txBody>
      </p:sp>
      <p:sp>
        <p:nvSpPr>
          <p:cNvPr id="5" name="Picture Placeholder 4">
            <a:extLst>
              <a:ext uri="{FF2B5EF4-FFF2-40B4-BE49-F238E27FC236}">
                <a16:creationId xmlns:a16="http://schemas.microsoft.com/office/drawing/2014/main" id="{EDD8EAEE-101A-B04C-9480-47C14533CE54}"/>
              </a:ext>
            </a:extLst>
          </p:cNvPr>
          <p:cNvSpPr>
            <a:spLocks noGrp="1"/>
          </p:cNvSpPr>
          <p:nvPr>
            <p:ph type="pic" sz="quarter" idx="11" hasCustomPrompt="1"/>
          </p:nvPr>
        </p:nvSpPr>
        <p:spPr>
          <a:xfrm>
            <a:off x="1" y="0"/>
            <a:ext cx="4891088" cy="6858000"/>
          </a:xfrm>
          <a:solidFill>
            <a:schemeClr val="tx2"/>
          </a:solidFill>
        </p:spPr>
        <p:txBody>
          <a:bodyPr lIns="365760" tIns="365760" rIns="365760" bIns="2971800" anchor="b">
            <a:normAutofit/>
          </a:bodyPr>
          <a:lstStyle>
            <a:lvl1pPr marL="0" indent="0" algn="ctr">
              <a:buNone/>
              <a:defRPr sz="1200" i="1">
                <a:solidFill>
                  <a:schemeClr val="tx2">
                    <a:lumMod val="40000"/>
                    <a:lumOff val="60000"/>
                  </a:schemeClr>
                </a:solidFill>
              </a:defRPr>
            </a:lvl1pPr>
          </a:lstStyle>
          <a:p>
            <a:r>
              <a:rPr lang="en-US"/>
              <a:t>Click icon to insert a photo.</a:t>
            </a:r>
          </a:p>
        </p:txBody>
      </p:sp>
      <p:sp>
        <p:nvSpPr>
          <p:cNvPr id="8" name="Text Placeholder 4">
            <a:extLst>
              <a:ext uri="{FF2B5EF4-FFF2-40B4-BE49-F238E27FC236}">
                <a16:creationId xmlns:a16="http://schemas.microsoft.com/office/drawing/2014/main" id="{FEFAF05C-419E-4343-8983-4850A83FB6CD}"/>
              </a:ext>
            </a:extLst>
          </p:cNvPr>
          <p:cNvSpPr>
            <a:spLocks noGrp="1"/>
          </p:cNvSpPr>
          <p:nvPr>
            <p:ph type="body" sz="quarter" idx="12" hasCustomPrompt="1"/>
          </p:nvPr>
        </p:nvSpPr>
        <p:spPr>
          <a:xfrm>
            <a:off x="0" y="6597160"/>
            <a:ext cx="4891089" cy="260840"/>
          </a:xfrm>
        </p:spPr>
        <p:txBody>
          <a:bodyPr lIns="91440" tIns="45720" rIns="91440" bIns="45720">
            <a:noAutofit/>
          </a:bodyPr>
          <a:lstStyle>
            <a:lvl1pPr>
              <a:defRPr sz="675">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pic>
        <p:nvPicPr>
          <p:cNvPr id="11" name="Graphic 10">
            <a:extLst>
              <a:ext uri="{FF2B5EF4-FFF2-40B4-BE49-F238E27FC236}">
                <a16:creationId xmlns:a16="http://schemas.microsoft.com/office/drawing/2014/main" id="{297D2D33-B99A-B046-B49A-16CB982B1B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23561" y="749808"/>
            <a:ext cx="4658264" cy="1143000"/>
          </a:xfrm>
          <a:prstGeom prst="rect">
            <a:avLst/>
          </a:prstGeom>
        </p:spPr>
      </p:pic>
    </p:spTree>
    <p:extLst>
      <p:ext uri="{BB962C8B-B14F-4D97-AF65-F5344CB8AC3E}">
        <p14:creationId xmlns:p14="http://schemas.microsoft.com/office/powerpoint/2010/main" val="197079598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orient="horz" pos="3799">
          <p15:clr>
            <a:srgbClr val="FBAE40"/>
          </p15:clr>
        </p15:guide>
        <p15:guide id="3" pos="4800">
          <p15:clr>
            <a:srgbClr val="FBAE40"/>
          </p15:clr>
        </p15:guide>
        <p15:guide id="4" pos="4108">
          <p15:clr>
            <a:srgbClr val="FBAE40"/>
          </p15:clr>
        </p15:guide>
        <p15:guide id="5" pos="4843">
          <p15:clr>
            <a:srgbClr val="FBAE40"/>
          </p15:clr>
        </p15:guide>
        <p15:guide id="6" orient="horz" pos="83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Cya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CCFC-0C7C-7E42-AAEE-3FB70C592937}"/>
              </a:ext>
            </a:extLst>
          </p:cNvPr>
          <p:cNvSpPr>
            <a:spLocks noGrp="1"/>
          </p:cNvSpPr>
          <p:nvPr>
            <p:ph type="title" hasCustomPrompt="1"/>
          </p:nvPr>
        </p:nvSpPr>
        <p:spPr>
          <a:xfrm>
            <a:off x="1295400" y="1371600"/>
            <a:ext cx="9601200" cy="4114800"/>
          </a:xfrm>
        </p:spPr>
        <p:txBody>
          <a:bodyPr anchor="ctr"/>
          <a:lstStyle>
            <a:lvl1pPr algn="ctr">
              <a:defRPr>
                <a:solidFill>
                  <a:schemeClr val="bg1"/>
                </a:solidFill>
              </a:defRPr>
            </a:lvl1pPr>
          </a:lstStyle>
          <a:p>
            <a:r>
              <a:rPr lang="en-US"/>
              <a:t>Title for Divider (Cyan)</a:t>
            </a:r>
          </a:p>
        </p:txBody>
      </p:sp>
      <p:sp>
        <p:nvSpPr>
          <p:cNvPr id="3" name="TextBox 2">
            <a:extLst>
              <a:ext uri="{FF2B5EF4-FFF2-40B4-BE49-F238E27FC236}">
                <a16:creationId xmlns:a16="http://schemas.microsoft.com/office/drawing/2014/main" id="{387B958B-EF8E-214B-9B02-2EE3EF507FDD}"/>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bg1"/>
                </a:solidFill>
                <a:latin typeface="Arial Black" charset="0"/>
                <a:cs typeface="Arial Black" charset="0"/>
              </a:rPr>
              <a:t>IMF</a:t>
            </a:r>
            <a:r>
              <a:rPr lang="en-US" sz="675" b="0">
                <a:solidFill>
                  <a:schemeClr val="bg1"/>
                </a:solidFill>
                <a:latin typeface="+mn-lt"/>
                <a:cs typeface="Arial Black" charset="0"/>
              </a:rPr>
              <a:t> | Middle East and Central Asia Department</a:t>
            </a:r>
            <a:endParaRPr lang="en-US" sz="675" b="0">
              <a:solidFill>
                <a:schemeClr val="bg1"/>
              </a:solidFill>
              <a:latin typeface="+mn-lt"/>
            </a:endParaRPr>
          </a:p>
        </p:txBody>
      </p:sp>
      <p:sp>
        <p:nvSpPr>
          <p:cNvPr id="4" name="TextBox 3">
            <a:extLst>
              <a:ext uri="{FF2B5EF4-FFF2-40B4-BE49-F238E27FC236}">
                <a16:creationId xmlns:a16="http://schemas.microsoft.com/office/drawing/2014/main" id="{D498BA64-B15C-8146-85CE-EE4EA1ADA406}"/>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Tree>
    <p:extLst>
      <p:ext uri="{BB962C8B-B14F-4D97-AF65-F5344CB8AC3E}">
        <p14:creationId xmlns:p14="http://schemas.microsoft.com/office/powerpoint/2010/main" val="249289985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CCFC-0C7C-7E42-AAEE-3FB70C592937}"/>
              </a:ext>
            </a:extLst>
          </p:cNvPr>
          <p:cNvSpPr>
            <a:spLocks noGrp="1"/>
          </p:cNvSpPr>
          <p:nvPr>
            <p:ph type="title" hasCustomPrompt="1"/>
          </p:nvPr>
        </p:nvSpPr>
        <p:spPr>
          <a:xfrm>
            <a:off x="1295400" y="1371600"/>
            <a:ext cx="9601200" cy="4114800"/>
          </a:xfrm>
        </p:spPr>
        <p:txBody>
          <a:bodyPr anchor="ctr"/>
          <a:lstStyle>
            <a:lvl1pPr algn="ctr">
              <a:defRPr>
                <a:solidFill>
                  <a:schemeClr val="bg1"/>
                </a:solidFill>
              </a:defRPr>
            </a:lvl1pPr>
          </a:lstStyle>
          <a:p>
            <a:r>
              <a:rPr lang="en-US"/>
              <a:t>Title for Divider (Green)</a:t>
            </a:r>
          </a:p>
        </p:txBody>
      </p:sp>
      <p:sp>
        <p:nvSpPr>
          <p:cNvPr id="3" name="TextBox 2">
            <a:extLst>
              <a:ext uri="{FF2B5EF4-FFF2-40B4-BE49-F238E27FC236}">
                <a16:creationId xmlns:a16="http://schemas.microsoft.com/office/drawing/2014/main" id="{387B958B-EF8E-214B-9B02-2EE3EF507FDD}"/>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bg1"/>
                </a:solidFill>
                <a:latin typeface="Arial Black" charset="0"/>
                <a:cs typeface="Arial Black" charset="0"/>
              </a:rPr>
              <a:t>IMF</a:t>
            </a:r>
            <a:r>
              <a:rPr lang="en-US" sz="675" b="0">
                <a:solidFill>
                  <a:schemeClr val="bg1"/>
                </a:solidFill>
                <a:latin typeface="+mn-lt"/>
                <a:cs typeface="Arial Black" charset="0"/>
              </a:rPr>
              <a:t> | Middle East and Central Asia Department</a:t>
            </a:r>
            <a:endParaRPr lang="en-US" sz="675" b="0">
              <a:solidFill>
                <a:schemeClr val="bg1"/>
              </a:solidFill>
              <a:latin typeface="+mn-lt"/>
            </a:endParaRPr>
          </a:p>
        </p:txBody>
      </p:sp>
      <p:sp>
        <p:nvSpPr>
          <p:cNvPr id="4" name="TextBox 3">
            <a:extLst>
              <a:ext uri="{FF2B5EF4-FFF2-40B4-BE49-F238E27FC236}">
                <a16:creationId xmlns:a16="http://schemas.microsoft.com/office/drawing/2014/main" id="{D498BA64-B15C-8146-85CE-EE4EA1ADA406}"/>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Tree>
    <p:extLst>
      <p:ext uri="{BB962C8B-B14F-4D97-AF65-F5344CB8AC3E}">
        <p14:creationId xmlns:p14="http://schemas.microsoft.com/office/powerpoint/2010/main" val="2559788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CCFC-0C7C-7E42-AAEE-3FB70C592937}"/>
              </a:ext>
            </a:extLst>
          </p:cNvPr>
          <p:cNvSpPr>
            <a:spLocks noGrp="1"/>
          </p:cNvSpPr>
          <p:nvPr>
            <p:ph type="title" hasCustomPrompt="1"/>
          </p:nvPr>
        </p:nvSpPr>
        <p:spPr>
          <a:xfrm>
            <a:off x="1295400" y="1371600"/>
            <a:ext cx="9601200" cy="4114800"/>
          </a:xfrm>
        </p:spPr>
        <p:txBody>
          <a:bodyPr anchor="ctr"/>
          <a:lstStyle>
            <a:lvl1pPr algn="ctr">
              <a:defRPr>
                <a:solidFill>
                  <a:schemeClr val="bg1"/>
                </a:solidFill>
              </a:defRPr>
            </a:lvl1pPr>
          </a:lstStyle>
          <a:p>
            <a:r>
              <a:rPr lang="en-US"/>
              <a:t>Title for Divider (Yellow)</a:t>
            </a:r>
          </a:p>
        </p:txBody>
      </p:sp>
      <p:sp>
        <p:nvSpPr>
          <p:cNvPr id="3" name="TextBox 2">
            <a:extLst>
              <a:ext uri="{FF2B5EF4-FFF2-40B4-BE49-F238E27FC236}">
                <a16:creationId xmlns:a16="http://schemas.microsoft.com/office/drawing/2014/main" id="{387B958B-EF8E-214B-9B02-2EE3EF507FDD}"/>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bg1"/>
                </a:solidFill>
                <a:latin typeface="Arial Black" charset="0"/>
                <a:cs typeface="Arial Black" charset="0"/>
              </a:rPr>
              <a:t>IMF</a:t>
            </a:r>
            <a:r>
              <a:rPr lang="en-US" sz="675" b="0">
                <a:solidFill>
                  <a:schemeClr val="bg1"/>
                </a:solidFill>
                <a:latin typeface="+mn-lt"/>
                <a:cs typeface="Arial Black" charset="0"/>
              </a:rPr>
              <a:t> | Middle East and Central Asia Department</a:t>
            </a:r>
            <a:endParaRPr lang="en-US" sz="675" b="0">
              <a:solidFill>
                <a:schemeClr val="bg1"/>
              </a:solidFill>
              <a:latin typeface="+mn-lt"/>
            </a:endParaRPr>
          </a:p>
        </p:txBody>
      </p:sp>
      <p:sp>
        <p:nvSpPr>
          <p:cNvPr id="4" name="TextBox 3">
            <a:extLst>
              <a:ext uri="{FF2B5EF4-FFF2-40B4-BE49-F238E27FC236}">
                <a16:creationId xmlns:a16="http://schemas.microsoft.com/office/drawing/2014/main" id="{D498BA64-B15C-8146-85CE-EE4EA1ADA406}"/>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Tree>
    <p:extLst>
      <p:ext uri="{BB962C8B-B14F-4D97-AF65-F5344CB8AC3E}">
        <p14:creationId xmlns:p14="http://schemas.microsoft.com/office/powerpoint/2010/main" val="841120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Agenda">
    <p:bg>
      <p:bgPr>
        <a:solidFill>
          <a:schemeClr val="accent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DC936A-9C43-D84B-9C24-0185515D689C}"/>
              </a:ext>
            </a:extLst>
          </p:cNvPr>
          <p:cNvSpPr/>
          <p:nvPr userDrawn="1"/>
        </p:nvSpPr>
        <p:spPr>
          <a:xfrm>
            <a:off x="-1" y="6638779"/>
            <a:ext cx="12192001" cy="2192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25">
              <a:solidFill>
                <a:schemeClr val="tx2"/>
              </a:solidFill>
            </a:endParaRPr>
          </a:p>
        </p:txBody>
      </p:sp>
      <p:sp>
        <p:nvSpPr>
          <p:cNvPr id="3" name="TextBox 2">
            <a:extLst>
              <a:ext uri="{FF2B5EF4-FFF2-40B4-BE49-F238E27FC236}">
                <a16:creationId xmlns:a16="http://schemas.microsoft.com/office/drawing/2014/main" id="{387B958B-EF8E-214B-9B02-2EE3EF507FDD}"/>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bg1"/>
                </a:solidFill>
                <a:latin typeface="Arial Black" charset="0"/>
                <a:cs typeface="Arial Black" charset="0"/>
              </a:rPr>
              <a:t>IMF</a:t>
            </a:r>
            <a:r>
              <a:rPr lang="en-US" sz="675" b="0">
                <a:solidFill>
                  <a:schemeClr val="bg1"/>
                </a:solidFill>
                <a:latin typeface="+mn-lt"/>
                <a:cs typeface="Arial Black" charset="0"/>
              </a:rPr>
              <a:t> | Middle East and Central Asia Department</a:t>
            </a:r>
            <a:endParaRPr lang="en-US" sz="675" b="0">
              <a:solidFill>
                <a:schemeClr val="bg1"/>
              </a:solidFill>
              <a:latin typeface="+mn-lt"/>
            </a:endParaRPr>
          </a:p>
        </p:txBody>
      </p:sp>
      <p:sp>
        <p:nvSpPr>
          <p:cNvPr id="4" name="TextBox 3">
            <a:extLst>
              <a:ext uri="{FF2B5EF4-FFF2-40B4-BE49-F238E27FC236}">
                <a16:creationId xmlns:a16="http://schemas.microsoft.com/office/drawing/2014/main" id="{D498BA64-B15C-8146-85CE-EE4EA1ADA406}"/>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
        <p:nvSpPr>
          <p:cNvPr id="10" name="Content Placeholder 9">
            <a:extLst>
              <a:ext uri="{FF2B5EF4-FFF2-40B4-BE49-F238E27FC236}">
                <a16:creationId xmlns:a16="http://schemas.microsoft.com/office/drawing/2014/main" id="{07CE3741-921D-834E-8354-54991BEB2BDD}"/>
              </a:ext>
            </a:extLst>
          </p:cNvPr>
          <p:cNvSpPr>
            <a:spLocks noGrp="1"/>
          </p:cNvSpPr>
          <p:nvPr>
            <p:ph sz="quarter" idx="11" hasCustomPrompt="1"/>
          </p:nvPr>
        </p:nvSpPr>
        <p:spPr>
          <a:xfrm>
            <a:off x="1235965" y="683639"/>
            <a:ext cx="9372600" cy="5486400"/>
          </a:xfrm>
        </p:spPr>
        <p:txBody>
          <a:bodyPr tIns="0" bIns="365760" anchor="ctr" anchorCtr="0"/>
          <a:lstStyle>
            <a:lvl1pPr>
              <a:spcBef>
                <a:spcPts val="0"/>
              </a:spcBef>
              <a:spcAft>
                <a:spcPts val="1800"/>
              </a:spcAft>
              <a:buClrTx/>
              <a:defRPr sz="2550" b="0" i="0">
                <a:solidFill>
                  <a:schemeClr val="bg1"/>
                </a:solidFill>
                <a:latin typeface="Arial Black" panose="020B0604020202020204" pitchFamily="34" charset="0"/>
                <a:cs typeface="Arial Black" panose="020B0604020202020204" pitchFamily="34" charset="0"/>
              </a:defRPr>
            </a:lvl1pPr>
            <a:lvl2pPr marL="257174" indent="-257174">
              <a:spcBef>
                <a:spcPts val="675"/>
              </a:spcBef>
              <a:spcAft>
                <a:spcPts val="0"/>
              </a:spcAft>
              <a:buClrTx/>
              <a:tabLst/>
              <a:defRPr sz="2400" b="0">
                <a:solidFill>
                  <a:schemeClr val="bg1"/>
                </a:solidFill>
              </a:defRPr>
            </a:lvl2pPr>
            <a:lvl3pPr marL="257174" indent="-257174">
              <a:spcBef>
                <a:spcPts val="675"/>
              </a:spcBef>
              <a:spcAft>
                <a:spcPts val="0"/>
              </a:spcAft>
              <a:buClrTx/>
              <a:buSzPct val="100000"/>
              <a:buFont typeface="Wingdings" pitchFamily="2" charset="2"/>
              <a:buChar char="§"/>
              <a:tabLst/>
              <a:defRPr sz="2400" b="1">
                <a:solidFill>
                  <a:schemeClr val="accent2">
                    <a:lumMod val="60000"/>
                    <a:lumOff val="40000"/>
                  </a:schemeClr>
                </a:solidFill>
              </a:defRPr>
            </a:lvl3pPr>
            <a:lvl4pPr marL="385761" indent="-128587">
              <a:spcBef>
                <a:spcPts val="0"/>
              </a:spcBef>
              <a:spcAft>
                <a:spcPts val="225"/>
              </a:spcAft>
              <a:buClrTx/>
              <a:buFont typeface="Arial" panose="020B0604020202020204" pitchFamily="34" charset="0"/>
              <a:buChar char="•"/>
              <a:tabLst/>
              <a:defRPr sz="1575" b="0">
                <a:solidFill>
                  <a:schemeClr val="bg1"/>
                </a:solidFill>
              </a:defRPr>
            </a:lvl4pPr>
            <a:lvl5pPr marL="385761" indent="-128587">
              <a:spcBef>
                <a:spcPts val="0"/>
              </a:spcBef>
              <a:spcAft>
                <a:spcPts val="225"/>
              </a:spcAft>
              <a:buClrTx/>
              <a:buFont typeface="Arial" panose="020B0604020202020204" pitchFamily="34" charset="0"/>
              <a:buChar char="•"/>
              <a:tabLst/>
              <a:defRPr sz="1575" b="1">
                <a:solidFill>
                  <a:schemeClr val="accent2">
                    <a:lumMod val="60000"/>
                    <a:lumOff val="40000"/>
                  </a:schemeClr>
                </a:solidFill>
              </a:defRPr>
            </a:lvl5pPr>
          </a:lstStyle>
          <a:p>
            <a:pPr lvl="0"/>
            <a:r>
              <a:rPr lang="en-US"/>
              <a:t>Title for Divider–Agenda</a:t>
            </a:r>
          </a:p>
          <a:p>
            <a:pPr lvl="1"/>
            <a:r>
              <a:rPr lang="en-US"/>
              <a:t>Agenda Item—Inactive</a:t>
            </a:r>
          </a:p>
          <a:p>
            <a:pPr lvl="2"/>
            <a:r>
              <a:rPr lang="en-US"/>
              <a:t>Agenda Item—Active</a:t>
            </a:r>
          </a:p>
          <a:p>
            <a:pPr lvl="3"/>
            <a:r>
              <a:rPr lang="en-US"/>
              <a:t>Second level</a:t>
            </a:r>
          </a:p>
          <a:p>
            <a:pPr lvl="4"/>
            <a:r>
              <a:rPr lang="en-US"/>
              <a:t>Third level</a:t>
            </a:r>
          </a:p>
        </p:txBody>
      </p:sp>
    </p:spTree>
    <p:extLst>
      <p:ext uri="{BB962C8B-B14F-4D97-AF65-F5344CB8AC3E}">
        <p14:creationId xmlns:p14="http://schemas.microsoft.com/office/powerpoint/2010/main" val="12139936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15:guide id="1" orient="horz" pos="2160">
          <p15:clr>
            <a:srgbClr val="FBAE40"/>
          </p15:clr>
        </p15:guide>
        <p15:guide id="2" pos="5120">
          <p15:clr>
            <a:srgbClr val="FBAE40"/>
          </p15:clr>
        </p15:guide>
        <p15:guide id="3" orient="horz" pos="399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W)">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568797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Column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tx2"/>
                </a:solidFill>
                <a:latin typeface="Arial Black" charset="0"/>
                <a:ea typeface="Arial Black" charset="0"/>
                <a:cs typeface="Arial Black" charset="0"/>
              </a:defRPr>
            </a:lvl1pPr>
          </a:lstStyle>
          <a:p>
            <a:pPr marL="0" lvl="0"/>
            <a:r>
              <a:rPr lang="en-US"/>
              <a:t>Slide Title for Single-Column (W)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3"/>
            <a:ext cx="9715500" cy="4860591"/>
          </a:xfrm>
        </p:spPr>
        <p:txBody>
          <a:bodyPr/>
          <a:lstStyle>
            <a:lvl1pPr>
              <a:spcBef>
                <a:spcPts val="1800"/>
              </a:spcBef>
              <a:defRPr>
                <a:solidFill>
                  <a:schemeClr val="tx1"/>
                </a:solidFill>
              </a:defRPr>
            </a:lvl1pPr>
            <a:lvl2pPr>
              <a:defRPr/>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lvl3pPr>
            <a:lvl4pPr>
              <a:defRPr/>
            </a:lvl4pPr>
            <a:lvl5pPr>
              <a:defRPr/>
            </a:lvl5pPr>
          </a:lstStyle>
          <a:p>
            <a:pPr lvl="0"/>
            <a:r>
              <a:rPr lang="en-US"/>
              <a:t>Paragraph/</a:t>
            </a:r>
            <a:r>
              <a:rPr lang="en-US" err="1"/>
              <a:t>unbulleted</a:t>
            </a:r>
            <a:r>
              <a:rPr lang="en-US"/>
              <a:t> text formatting</a:t>
            </a:r>
          </a:p>
          <a:p>
            <a:pPr lvl="1"/>
            <a:r>
              <a:rPr lang="en-US"/>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Tree>
    <p:extLst>
      <p:ext uri="{BB962C8B-B14F-4D97-AF65-F5344CB8AC3E}">
        <p14:creationId xmlns:p14="http://schemas.microsoft.com/office/powerpoint/2010/main" val="3696344031"/>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Column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tx2"/>
                </a:solidFill>
                <a:latin typeface="Arial Black" charset="0"/>
                <a:ea typeface="Arial Black" charset="0"/>
                <a:cs typeface="Arial Black" charset="0"/>
              </a:defRPr>
            </a:lvl1pPr>
          </a:lstStyle>
          <a:p>
            <a:pPr marL="0" lvl="0"/>
            <a:r>
              <a:rPr lang="en-US"/>
              <a:t>Slide Title for Two-Column (W)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3"/>
            <a:ext cx="4572000" cy="4860591"/>
          </a:xfrm>
        </p:spPr>
        <p:txBody>
          <a:bodyPr>
            <a:normAutofit/>
          </a:bodyPr>
          <a:lstStyle>
            <a:lvl1pPr>
              <a:spcBef>
                <a:spcPts val="1800"/>
              </a:spcBef>
              <a:defRPr sz="1350">
                <a:solidFill>
                  <a:schemeClr val="tx1"/>
                </a:solidFill>
              </a:defRPr>
            </a:lvl1pPr>
            <a:lvl2pPr>
              <a:defRPr sz="1350"/>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sz="1350"/>
            </a:lvl3pPr>
            <a:lvl4pPr>
              <a:defRPr sz="1350"/>
            </a:lvl4pPr>
            <a:lvl5pPr>
              <a:defRPr sz="1350"/>
            </a:lvl5pPr>
          </a:lstStyle>
          <a:p>
            <a:pPr lvl="0"/>
            <a:r>
              <a:rPr lang="en-US"/>
              <a:t>Paragraph/</a:t>
            </a:r>
            <a:r>
              <a:rPr lang="en-US" err="1"/>
              <a:t>unbulleted</a:t>
            </a:r>
            <a:r>
              <a:rPr lang="en-US"/>
              <a:t> text formatting</a:t>
            </a:r>
          </a:p>
          <a:p>
            <a:pPr lvl="1"/>
            <a:r>
              <a:rPr lang="en-US"/>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
        <p:nvSpPr>
          <p:cNvPr id="6" name="Text Placeholder 2">
            <a:extLst>
              <a:ext uri="{FF2B5EF4-FFF2-40B4-BE49-F238E27FC236}">
                <a16:creationId xmlns:a16="http://schemas.microsoft.com/office/drawing/2014/main" id="{0BF7038D-D496-7248-87EC-9540380F1D12}"/>
              </a:ext>
            </a:extLst>
          </p:cNvPr>
          <p:cNvSpPr>
            <a:spLocks noGrp="1"/>
          </p:cNvSpPr>
          <p:nvPr>
            <p:ph type="body" sz="quarter" idx="13" hasCustomPrompt="1"/>
          </p:nvPr>
        </p:nvSpPr>
        <p:spPr>
          <a:xfrm>
            <a:off x="6383338" y="1469873"/>
            <a:ext cx="4572000" cy="4860591"/>
          </a:xfrm>
        </p:spPr>
        <p:txBody>
          <a:bodyPr>
            <a:normAutofit/>
          </a:bodyPr>
          <a:lstStyle>
            <a:lvl1pPr>
              <a:spcBef>
                <a:spcPts val="1800"/>
              </a:spcBef>
              <a:defRPr sz="1350">
                <a:solidFill>
                  <a:schemeClr val="tx1"/>
                </a:solidFill>
              </a:defRPr>
            </a:lvl1pPr>
            <a:lvl2pPr>
              <a:defRPr sz="1350"/>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sz="1350"/>
            </a:lvl3pPr>
            <a:lvl4pPr>
              <a:defRPr sz="1350"/>
            </a:lvl4pPr>
            <a:lvl5pPr>
              <a:defRPr sz="1350"/>
            </a:lvl5pPr>
          </a:lstStyle>
          <a:p>
            <a:pPr lvl="0"/>
            <a:r>
              <a:rPr lang="en-US"/>
              <a:t>Paragraph/</a:t>
            </a:r>
            <a:r>
              <a:rPr lang="en-US" err="1"/>
              <a:t>unbulleted</a:t>
            </a:r>
            <a:r>
              <a:rPr lang="en-US"/>
              <a:t> text formatting</a:t>
            </a:r>
          </a:p>
          <a:p>
            <a:pPr lvl="1"/>
            <a:r>
              <a:rPr lang="en-US"/>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Tree>
    <p:extLst>
      <p:ext uri="{BB962C8B-B14F-4D97-AF65-F5344CB8AC3E}">
        <p14:creationId xmlns:p14="http://schemas.microsoft.com/office/powerpoint/2010/main" val="117329407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Text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tx2"/>
                </a:solidFill>
                <a:latin typeface="Arial Black" charset="0"/>
                <a:ea typeface="Arial Black" charset="0"/>
                <a:cs typeface="Arial Black" charset="0"/>
              </a:defRPr>
            </a:lvl1pPr>
          </a:lstStyle>
          <a:p>
            <a:pPr marL="0" lvl="0"/>
            <a:r>
              <a:rPr lang="en-US"/>
              <a:t>Title for </a:t>
            </a:r>
            <a:r>
              <a:rPr lang="en-US" err="1"/>
              <a:t>Photo+Text</a:t>
            </a:r>
            <a:r>
              <a:rPr lang="en-US"/>
              <a:t> (W)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3"/>
            <a:ext cx="4572000" cy="4860591"/>
          </a:xfrm>
        </p:spPr>
        <p:txBody>
          <a:bodyPr>
            <a:normAutofit/>
          </a:bodyPr>
          <a:lstStyle>
            <a:lvl1pPr>
              <a:spcBef>
                <a:spcPts val="1500"/>
              </a:spcBef>
              <a:defRPr sz="1350">
                <a:solidFill>
                  <a:schemeClr val="tx1"/>
                </a:solidFill>
              </a:defRPr>
            </a:lvl1pPr>
            <a:lvl2pPr>
              <a:defRPr sz="1350"/>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sz="1350"/>
            </a:lvl3pPr>
            <a:lvl4pPr>
              <a:defRPr sz="1350"/>
            </a:lvl4pPr>
            <a:lvl5pPr marL="688178" marR="0" indent="-169068" algn="l" defTabSz="685733" rtl="0" eaLnBrk="1" fontAlgn="auto" latinLnBrk="0" hangingPunct="1">
              <a:lnSpc>
                <a:spcPct val="100000"/>
              </a:lnSpc>
              <a:spcBef>
                <a:spcPts val="450"/>
              </a:spcBef>
              <a:spcAft>
                <a:spcPts val="0"/>
              </a:spcAft>
              <a:buClr>
                <a:schemeClr val="bg1">
                  <a:lumMod val="50000"/>
                </a:schemeClr>
              </a:buClr>
              <a:buSzTx/>
              <a:buFont typeface=".HelveticaNeueDeskInterface-Regular"/>
              <a:buChar char="●"/>
              <a:tabLst/>
              <a:defRPr sz="1350"/>
            </a:lvl5pPr>
          </a:lstStyle>
          <a:p>
            <a:pPr lvl="0"/>
            <a:r>
              <a:rPr lang="en-US"/>
              <a:t>Paragraph/</a:t>
            </a:r>
            <a:r>
              <a:rPr lang="en-US" err="1"/>
              <a:t>unbulleted</a:t>
            </a:r>
            <a:r>
              <a:rPr lang="en-US"/>
              <a:t> text formatting</a:t>
            </a:r>
          </a:p>
          <a:p>
            <a:pPr lvl="1"/>
            <a:r>
              <a:rPr lang="en-US"/>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a:t>Double-click the “Indent More” button (above) for second-level bullets</a:t>
            </a:r>
          </a:p>
          <a:p>
            <a:pPr lvl="3"/>
            <a:r>
              <a:rPr lang="en-US"/>
              <a:t>Triple-click the “Indent More” button (above) for third-level bullets</a:t>
            </a:r>
          </a:p>
          <a:p>
            <a:pPr marL="688178" marR="0" lvl="4" indent="-169068" algn="l" defTabSz="685733" rtl="0" eaLnBrk="1" fontAlgn="auto" latinLnBrk="0" hangingPunct="1">
              <a:lnSpc>
                <a:spcPct val="100000"/>
              </a:lnSpc>
              <a:spcBef>
                <a:spcPts val="450"/>
              </a:spcBef>
              <a:spcAft>
                <a:spcPts val="0"/>
              </a:spcAft>
              <a:buClr>
                <a:schemeClr val="bg1">
                  <a:lumMod val="50000"/>
                </a:schemeClr>
              </a:buClr>
              <a:buSzTx/>
              <a:buFont typeface=".HelveticaNeueDeskInterface-Regular"/>
              <a:buChar char="●"/>
              <a:tabLst/>
              <a:defRPr/>
            </a:pPr>
            <a:r>
              <a:rPr lang="en-US"/>
              <a:t>Quadruple-click the “Indent More” button (above) for fourth-level bullets</a:t>
            </a:r>
          </a:p>
        </p:txBody>
      </p:sp>
      <p:sp>
        <p:nvSpPr>
          <p:cNvPr id="6" name="Picture Placeholder 4">
            <a:extLst>
              <a:ext uri="{FF2B5EF4-FFF2-40B4-BE49-F238E27FC236}">
                <a16:creationId xmlns:a16="http://schemas.microsoft.com/office/drawing/2014/main" id="{68106178-1013-D249-8751-3EA29B2109C8}"/>
              </a:ext>
            </a:extLst>
          </p:cNvPr>
          <p:cNvSpPr>
            <a:spLocks noGrp="1"/>
          </p:cNvSpPr>
          <p:nvPr>
            <p:ph type="pic" sz="quarter" idx="12" hasCustomPrompt="1"/>
          </p:nvPr>
        </p:nvSpPr>
        <p:spPr>
          <a:xfrm>
            <a:off x="1239838" y="1669499"/>
            <a:ext cx="4856162" cy="4480560"/>
          </a:xfrm>
          <a:solidFill>
            <a:schemeClr val="bg1">
              <a:lumMod val="90000"/>
            </a:schemeClr>
          </a:solidFill>
        </p:spPr>
        <p:txBody>
          <a:bodyPr lIns="365760" tIns="365760" rIns="365760" bIns="1828800" anchor="b">
            <a:normAutofit/>
          </a:bodyPr>
          <a:lstStyle>
            <a:lvl1pPr marL="0" indent="0" algn="ctr">
              <a:buNone/>
              <a:defRPr sz="1200" i="1">
                <a:solidFill>
                  <a:schemeClr val="bg1">
                    <a:lumMod val="75000"/>
                  </a:schemeClr>
                </a:solidFill>
              </a:defRPr>
            </a:lvl1pPr>
          </a:lstStyle>
          <a:p>
            <a:r>
              <a:rPr lang="en-US"/>
              <a:t>Click icon to insert a photo.</a:t>
            </a:r>
          </a:p>
        </p:txBody>
      </p:sp>
      <p:sp>
        <p:nvSpPr>
          <p:cNvPr id="7" name="Text Placeholder 4">
            <a:extLst>
              <a:ext uri="{FF2B5EF4-FFF2-40B4-BE49-F238E27FC236}">
                <a16:creationId xmlns:a16="http://schemas.microsoft.com/office/drawing/2014/main" id="{CDAF09BB-AD0B-2041-83F2-50D0A4E8600C}"/>
              </a:ext>
            </a:extLst>
          </p:cNvPr>
          <p:cNvSpPr>
            <a:spLocks noGrp="1"/>
          </p:cNvSpPr>
          <p:nvPr>
            <p:ph type="body" sz="quarter" idx="13" hasCustomPrompt="1"/>
          </p:nvPr>
        </p:nvSpPr>
        <p:spPr>
          <a:xfrm>
            <a:off x="1239839" y="5889219"/>
            <a:ext cx="4856162" cy="260840"/>
          </a:xfrm>
        </p:spPr>
        <p:txBody>
          <a:bodyPr lIns="45720" tIns="45720" rIns="45720" bIns="45720" anchor="b">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Tree>
    <p:extLst>
      <p:ext uri="{BB962C8B-B14F-4D97-AF65-F5344CB8AC3E}">
        <p14:creationId xmlns:p14="http://schemas.microsoft.com/office/powerpoint/2010/main" val="185173252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Photo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340807" y="491386"/>
            <a:ext cx="3670259" cy="978486"/>
          </a:xfrm>
          <a:prstGeom prst="rect">
            <a:avLst/>
          </a:prstGeom>
        </p:spPr>
        <p:txBody>
          <a:bodyPr vert="horz" lIns="0" tIns="0" rIns="0" bIns="0" rtlCol="0" anchor="ctr">
            <a:normAutofit/>
          </a:bodyPr>
          <a:lstStyle>
            <a:lvl1pPr algn="l">
              <a:defRPr lang="en-US" sz="1800" dirty="0">
                <a:solidFill>
                  <a:schemeClr val="tx2"/>
                </a:solidFill>
                <a:latin typeface="Arial Black" charset="0"/>
                <a:ea typeface="Arial Black" charset="0"/>
                <a:cs typeface="Arial Black" charset="0"/>
              </a:defRPr>
            </a:lvl1pPr>
          </a:lstStyle>
          <a:p>
            <a:pPr marL="0" lvl="0"/>
            <a:r>
              <a:rPr lang="en-US"/>
              <a:t>Title for </a:t>
            </a:r>
            <a:r>
              <a:rPr lang="en-US" err="1"/>
              <a:t>Text+Photo</a:t>
            </a:r>
            <a:r>
              <a:rPr lang="en-US"/>
              <a:t> (W)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340807" y="1469873"/>
            <a:ext cx="3670259" cy="4860591"/>
          </a:xfrm>
        </p:spPr>
        <p:txBody>
          <a:bodyPr>
            <a:normAutofit/>
          </a:bodyPr>
          <a:lstStyle>
            <a:lvl1pPr>
              <a:spcBef>
                <a:spcPts val="1500"/>
              </a:spcBef>
              <a:defRPr sz="1350">
                <a:solidFill>
                  <a:schemeClr val="tx1"/>
                </a:solidFill>
              </a:defRPr>
            </a:lvl1pPr>
            <a:lvl2pPr>
              <a:defRPr sz="1350"/>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sz="1350"/>
            </a:lvl3pPr>
            <a:lvl4pPr>
              <a:defRPr sz="1350"/>
            </a:lvl4pPr>
            <a:lvl5pPr>
              <a:defRPr sz="1350"/>
            </a:lvl5pPr>
          </a:lstStyle>
          <a:p>
            <a:pPr lvl="0"/>
            <a:r>
              <a:rPr lang="en-US"/>
              <a:t>Paragraph/</a:t>
            </a:r>
            <a:r>
              <a:rPr lang="en-US" err="1"/>
              <a:t>unbulleted</a:t>
            </a:r>
            <a:r>
              <a:rPr lang="en-US"/>
              <a:t> text formatting</a:t>
            </a:r>
          </a:p>
          <a:p>
            <a:pPr lvl="1"/>
            <a:r>
              <a:rPr lang="en-US"/>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
        <p:nvSpPr>
          <p:cNvPr id="6" name="Picture Placeholder 2">
            <a:extLst>
              <a:ext uri="{FF2B5EF4-FFF2-40B4-BE49-F238E27FC236}">
                <a16:creationId xmlns:a16="http://schemas.microsoft.com/office/drawing/2014/main" id="{47569D7D-6010-454B-A86B-B6C69D7E2E6B}"/>
              </a:ext>
            </a:extLst>
          </p:cNvPr>
          <p:cNvSpPr>
            <a:spLocks noGrp="1"/>
          </p:cNvSpPr>
          <p:nvPr>
            <p:ph type="pic" sz="quarter" idx="11" hasCustomPrompt="1"/>
          </p:nvPr>
        </p:nvSpPr>
        <p:spPr>
          <a:xfrm>
            <a:off x="4191000" y="-1"/>
            <a:ext cx="8001000" cy="6629400"/>
          </a:xfrm>
          <a:solidFill>
            <a:schemeClr val="bg1">
              <a:lumMod val="90000"/>
            </a:schemeClr>
          </a:solidFill>
        </p:spPr>
        <p:txBody>
          <a:bodyPr tIns="0" bIns="2743200" anchor="b"/>
          <a:lstStyle>
            <a:lvl1pPr algn="ctr">
              <a:defRPr i="1">
                <a:solidFill>
                  <a:schemeClr val="bg1">
                    <a:lumMod val="75000"/>
                  </a:schemeClr>
                </a:solidFill>
              </a:defRPr>
            </a:lvl1pPr>
          </a:lstStyle>
          <a:p>
            <a:r>
              <a:rPr lang="en-US"/>
              <a:t>Click icon to insert a photo.</a:t>
            </a:r>
          </a:p>
        </p:txBody>
      </p:sp>
      <p:sp>
        <p:nvSpPr>
          <p:cNvPr id="7" name="Text Placeholder 4">
            <a:extLst>
              <a:ext uri="{FF2B5EF4-FFF2-40B4-BE49-F238E27FC236}">
                <a16:creationId xmlns:a16="http://schemas.microsoft.com/office/drawing/2014/main" id="{FD26CCD3-E500-1F49-8DD8-1545E2CBF0B3}"/>
              </a:ext>
            </a:extLst>
          </p:cNvPr>
          <p:cNvSpPr>
            <a:spLocks noGrp="1"/>
          </p:cNvSpPr>
          <p:nvPr>
            <p:ph type="body" sz="quarter" idx="12" hasCustomPrompt="1"/>
          </p:nvPr>
        </p:nvSpPr>
        <p:spPr>
          <a:xfrm rot="5400000">
            <a:off x="8746883" y="3184283"/>
            <a:ext cx="6629396" cy="260839"/>
          </a:xfrm>
        </p:spPr>
        <p:txBody>
          <a:bodyPr lIns="91440" tIns="45720" rIns="91440" bIns="45720">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Tree>
    <p:extLst>
      <p:ext uri="{BB962C8B-B14F-4D97-AF65-F5344CB8AC3E}">
        <p14:creationId xmlns:p14="http://schemas.microsoft.com/office/powerpoint/2010/main" val="137472988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Photo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tx2"/>
                </a:solidFill>
                <a:latin typeface="Arial Black" charset="0"/>
                <a:ea typeface="Arial Black" charset="0"/>
                <a:cs typeface="Arial Black" charset="0"/>
              </a:defRPr>
            </a:lvl1pPr>
          </a:lstStyle>
          <a:p>
            <a:pPr marL="0" lvl="0"/>
            <a:r>
              <a:rPr lang="en-US"/>
              <a:t>Title for </a:t>
            </a:r>
            <a:r>
              <a:rPr lang="en-US" err="1"/>
              <a:t>Photo+Photo</a:t>
            </a:r>
            <a:r>
              <a:rPr lang="en-US"/>
              <a:t> (W) Layout</a:t>
            </a:r>
          </a:p>
        </p:txBody>
      </p:sp>
      <p:sp>
        <p:nvSpPr>
          <p:cNvPr id="6" name="Picture Placeholder 4">
            <a:extLst>
              <a:ext uri="{FF2B5EF4-FFF2-40B4-BE49-F238E27FC236}">
                <a16:creationId xmlns:a16="http://schemas.microsoft.com/office/drawing/2014/main" id="{68106178-1013-D249-8751-3EA29B2109C8}"/>
              </a:ext>
            </a:extLst>
          </p:cNvPr>
          <p:cNvSpPr>
            <a:spLocks noGrp="1"/>
          </p:cNvSpPr>
          <p:nvPr>
            <p:ph type="pic" sz="quarter" idx="12" hasCustomPrompt="1"/>
          </p:nvPr>
        </p:nvSpPr>
        <p:spPr>
          <a:xfrm>
            <a:off x="0" y="1469871"/>
            <a:ext cx="6096000" cy="4251960"/>
          </a:xfrm>
          <a:solidFill>
            <a:schemeClr val="bg1">
              <a:lumMod val="90000"/>
            </a:schemeClr>
          </a:solidFill>
        </p:spPr>
        <p:txBody>
          <a:bodyPr lIns="365760" tIns="365760" rIns="365760" bIns="1828800" anchor="b">
            <a:normAutofit/>
          </a:bodyPr>
          <a:lstStyle>
            <a:lvl1pPr marL="0" indent="0" algn="ctr">
              <a:buNone/>
              <a:defRPr sz="1200" i="1">
                <a:solidFill>
                  <a:schemeClr val="bg1">
                    <a:lumMod val="75000"/>
                  </a:schemeClr>
                </a:solidFill>
              </a:defRPr>
            </a:lvl1pPr>
          </a:lstStyle>
          <a:p>
            <a:r>
              <a:rPr lang="en-US"/>
              <a:t>Click icon to insert a photo.</a:t>
            </a:r>
          </a:p>
        </p:txBody>
      </p:sp>
      <p:sp>
        <p:nvSpPr>
          <p:cNvPr id="7" name="Text Placeholder 4">
            <a:extLst>
              <a:ext uri="{FF2B5EF4-FFF2-40B4-BE49-F238E27FC236}">
                <a16:creationId xmlns:a16="http://schemas.microsoft.com/office/drawing/2014/main" id="{CDAF09BB-AD0B-2041-83F2-50D0A4E8600C}"/>
              </a:ext>
            </a:extLst>
          </p:cNvPr>
          <p:cNvSpPr>
            <a:spLocks noGrp="1"/>
          </p:cNvSpPr>
          <p:nvPr>
            <p:ph type="body" sz="quarter" idx="13" hasCustomPrompt="1"/>
          </p:nvPr>
        </p:nvSpPr>
        <p:spPr>
          <a:xfrm>
            <a:off x="1" y="5460991"/>
            <a:ext cx="6096000" cy="260840"/>
          </a:xfrm>
        </p:spPr>
        <p:txBody>
          <a:bodyPr lIns="45720" tIns="45720" rIns="45720" bIns="45720" anchor="b">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
        <p:nvSpPr>
          <p:cNvPr id="8" name="Picture Placeholder 4">
            <a:extLst>
              <a:ext uri="{FF2B5EF4-FFF2-40B4-BE49-F238E27FC236}">
                <a16:creationId xmlns:a16="http://schemas.microsoft.com/office/drawing/2014/main" id="{57E259A3-746A-2044-822B-3F7D859E7F10}"/>
              </a:ext>
            </a:extLst>
          </p:cNvPr>
          <p:cNvSpPr>
            <a:spLocks noGrp="1"/>
          </p:cNvSpPr>
          <p:nvPr>
            <p:ph type="pic" sz="quarter" idx="14" hasCustomPrompt="1"/>
          </p:nvPr>
        </p:nvSpPr>
        <p:spPr>
          <a:xfrm>
            <a:off x="6093438" y="1469871"/>
            <a:ext cx="6096000" cy="4251960"/>
          </a:xfrm>
          <a:solidFill>
            <a:schemeClr val="bg1">
              <a:lumMod val="90000"/>
            </a:schemeClr>
          </a:solidFill>
        </p:spPr>
        <p:txBody>
          <a:bodyPr lIns="365760" tIns="365760" rIns="365760" bIns="1828800" anchor="b">
            <a:normAutofit/>
          </a:bodyPr>
          <a:lstStyle>
            <a:lvl1pPr marL="0" indent="0" algn="ctr">
              <a:buNone/>
              <a:defRPr sz="1200" i="1">
                <a:solidFill>
                  <a:schemeClr val="bg1">
                    <a:lumMod val="75000"/>
                  </a:schemeClr>
                </a:solidFill>
              </a:defRPr>
            </a:lvl1pPr>
          </a:lstStyle>
          <a:p>
            <a:r>
              <a:rPr lang="en-US"/>
              <a:t>Click icon to insert a photo.</a:t>
            </a:r>
          </a:p>
        </p:txBody>
      </p:sp>
      <p:sp>
        <p:nvSpPr>
          <p:cNvPr id="9" name="Text Placeholder 4">
            <a:extLst>
              <a:ext uri="{FF2B5EF4-FFF2-40B4-BE49-F238E27FC236}">
                <a16:creationId xmlns:a16="http://schemas.microsoft.com/office/drawing/2014/main" id="{E3F54B41-918E-644B-B610-DDE8277FB261}"/>
              </a:ext>
            </a:extLst>
          </p:cNvPr>
          <p:cNvSpPr>
            <a:spLocks noGrp="1"/>
          </p:cNvSpPr>
          <p:nvPr>
            <p:ph type="body" sz="quarter" idx="15" hasCustomPrompt="1"/>
          </p:nvPr>
        </p:nvSpPr>
        <p:spPr>
          <a:xfrm>
            <a:off x="6093440" y="5460991"/>
            <a:ext cx="6096000" cy="260840"/>
          </a:xfrm>
        </p:spPr>
        <p:txBody>
          <a:bodyPr lIns="45720" tIns="45720" rIns="45720" bIns="45720" anchor="b">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Tree>
    <p:extLst>
      <p:ext uri="{BB962C8B-B14F-4D97-AF65-F5344CB8AC3E}">
        <p14:creationId xmlns:p14="http://schemas.microsoft.com/office/powerpoint/2010/main" val="124781122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Photo+Title (W)">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24F27426-24A7-3845-8E05-8360D202A2F3}"/>
              </a:ext>
            </a:extLst>
          </p:cNvPr>
          <p:cNvSpPr>
            <a:spLocks noGrp="1"/>
          </p:cNvSpPr>
          <p:nvPr>
            <p:ph type="title" hasCustomPrompt="1"/>
          </p:nvPr>
        </p:nvSpPr>
        <p:spPr>
          <a:xfrm>
            <a:off x="1" y="5349455"/>
            <a:ext cx="12192000" cy="1508547"/>
          </a:xfrm>
          <a:prstGeom prst="rect">
            <a:avLst/>
          </a:prstGeom>
        </p:spPr>
        <p:txBody>
          <a:bodyPr vert="horz" lIns="457200" tIns="182880" rIns="457200" bIns="182880" rtlCol="0" anchor="t" anchorCtr="0">
            <a:noAutofit/>
          </a:bodyPr>
          <a:lstStyle>
            <a:lvl1pPr algn="ctr">
              <a:defRPr lang="en-US" sz="1800" dirty="0">
                <a:solidFill>
                  <a:schemeClr val="tx2"/>
                </a:solidFill>
                <a:latin typeface="Arial Black" charset="0"/>
                <a:ea typeface="Arial Black" charset="0"/>
                <a:cs typeface="Arial Black" charset="0"/>
              </a:defRPr>
            </a:lvl1pPr>
          </a:lstStyle>
          <a:p>
            <a:pPr marL="0" lvl="0"/>
            <a:r>
              <a:rPr lang="en-US"/>
              <a:t>Title for Large Photo (W) Layout</a:t>
            </a:r>
          </a:p>
        </p:txBody>
      </p:sp>
      <p:sp>
        <p:nvSpPr>
          <p:cNvPr id="5" name="Picture Placeholder 2">
            <a:extLst>
              <a:ext uri="{FF2B5EF4-FFF2-40B4-BE49-F238E27FC236}">
                <a16:creationId xmlns:a16="http://schemas.microsoft.com/office/drawing/2014/main" id="{58B1EB05-4C3D-C643-8F71-7489EF7CE397}"/>
              </a:ext>
            </a:extLst>
          </p:cNvPr>
          <p:cNvSpPr>
            <a:spLocks noGrp="1"/>
          </p:cNvSpPr>
          <p:nvPr>
            <p:ph type="pic" sz="quarter" idx="10" hasCustomPrompt="1"/>
          </p:nvPr>
        </p:nvSpPr>
        <p:spPr>
          <a:xfrm>
            <a:off x="0" y="2"/>
            <a:ext cx="12192000" cy="5349875"/>
          </a:xfrm>
          <a:solidFill>
            <a:schemeClr val="bg1">
              <a:lumMod val="90000"/>
            </a:schemeClr>
          </a:solidFill>
        </p:spPr>
        <p:txBody>
          <a:bodyPr tIns="0" bIns="2057400" anchor="b"/>
          <a:lstStyle>
            <a:lvl1pPr algn="ctr">
              <a:defRPr i="1">
                <a:solidFill>
                  <a:schemeClr val="bg1">
                    <a:lumMod val="75000"/>
                  </a:schemeClr>
                </a:solidFill>
              </a:defRPr>
            </a:lvl1pPr>
          </a:lstStyle>
          <a:p>
            <a:r>
              <a:rPr lang="en-US"/>
              <a:t>Click icon to insert a photo.</a:t>
            </a:r>
          </a:p>
        </p:txBody>
      </p:sp>
      <p:sp>
        <p:nvSpPr>
          <p:cNvPr id="6" name="Text Placeholder 4">
            <a:extLst>
              <a:ext uri="{FF2B5EF4-FFF2-40B4-BE49-F238E27FC236}">
                <a16:creationId xmlns:a16="http://schemas.microsoft.com/office/drawing/2014/main" id="{EC91875E-B0A9-0447-9F79-6199D7261229}"/>
              </a:ext>
            </a:extLst>
          </p:cNvPr>
          <p:cNvSpPr>
            <a:spLocks noGrp="1"/>
          </p:cNvSpPr>
          <p:nvPr>
            <p:ph type="body" sz="quarter" idx="11" hasCustomPrompt="1"/>
          </p:nvPr>
        </p:nvSpPr>
        <p:spPr>
          <a:xfrm rot="5400000">
            <a:off x="9386856" y="2544309"/>
            <a:ext cx="5349451" cy="260839"/>
          </a:xfrm>
        </p:spPr>
        <p:txBody>
          <a:bodyPr lIns="91440" tIns="45720" rIns="91440" bIns="45720">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Tree>
    <p:extLst>
      <p:ext uri="{BB962C8B-B14F-4D97-AF65-F5344CB8AC3E}">
        <p14:creationId xmlns:p14="http://schemas.microsoft.com/office/powerpoint/2010/main" val="322307924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tra-Large Photo+Title (W)">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58B1EB05-4C3D-C643-8F71-7489EF7CE397}"/>
              </a:ext>
            </a:extLst>
          </p:cNvPr>
          <p:cNvSpPr>
            <a:spLocks noGrp="1"/>
          </p:cNvSpPr>
          <p:nvPr>
            <p:ph type="pic" sz="quarter" idx="10" hasCustomPrompt="1"/>
          </p:nvPr>
        </p:nvSpPr>
        <p:spPr>
          <a:xfrm>
            <a:off x="0" y="-1"/>
            <a:ext cx="12192000" cy="6172200"/>
          </a:xfrm>
          <a:solidFill>
            <a:schemeClr val="bg1">
              <a:lumMod val="90000"/>
            </a:schemeClr>
          </a:solidFill>
        </p:spPr>
        <p:txBody>
          <a:bodyPr tIns="0" bIns="2560320" anchor="b"/>
          <a:lstStyle>
            <a:lvl1pPr algn="ctr">
              <a:defRPr i="1">
                <a:solidFill>
                  <a:schemeClr val="bg1">
                    <a:lumMod val="75000"/>
                  </a:schemeClr>
                </a:solidFill>
              </a:defRPr>
            </a:lvl1pPr>
          </a:lstStyle>
          <a:p>
            <a:r>
              <a:rPr lang="en-US"/>
              <a:t>Click icon to insert a photo.</a:t>
            </a:r>
          </a:p>
        </p:txBody>
      </p:sp>
      <p:sp>
        <p:nvSpPr>
          <p:cNvPr id="6" name="Text Placeholder 4">
            <a:extLst>
              <a:ext uri="{FF2B5EF4-FFF2-40B4-BE49-F238E27FC236}">
                <a16:creationId xmlns:a16="http://schemas.microsoft.com/office/drawing/2014/main" id="{EC91875E-B0A9-0447-9F79-6199D7261229}"/>
              </a:ext>
            </a:extLst>
          </p:cNvPr>
          <p:cNvSpPr>
            <a:spLocks noGrp="1"/>
          </p:cNvSpPr>
          <p:nvPr>
            <p:ph type="body" sz="quarter" idx="11" hasCustomPrompt="1"/>
          </p:nvPr>
        </p:nvSpPr>
        <p:spPr>
          <a:xfrm rot="5400000">
            <a:off x="8975484" y="2955683"/>
            <a:ext cx="6172198" cy="260839"/>
          </a:xfrm>
        </p:spPr>
        <p:txBody>
          <a:bodyPr lIns="91440" tIns="45720" rIns="91440" bIns="45720">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
        <p:nvSpPr>
          <p:cNvPr id="4" name="Title Placeholder 1">
            <a:extLst>
              <a:ext uri="{FF2B5EF4-FFF2-40B4-BE49-F238E27FC236}">
                <a16:creationId xmlns:a16="http://schemas.microsoft.com/office/drawing/2014/main" id="{24F27426-24A7-3845-8E05-8360D202A2F3}"/>
              </a:ext>
            </a:extLst>
          </p:cNvPr>
          <p:cNvSpPr>
            <a:spLocks noGrp="1"/>
          </p:cNvSpPr>
          <p:nvPr>
            <p:ph type="title" hasCustomPrompt="1"/>
          </p:nvPr>
        </p:nvSpPr>
        <p:spPr>
          <a:xfrm>
            <a:off x="1" y="6172200"/>
            <a:ext cx="12202245" cy="685800"/>
          </a:xfrm>
          <a:prstGeom prst="rect">
            <a:avLst/>
          </a:prstGeom>
        </p:spPr>
        <p:txBody>
          <a:bodyPr vert="horz" lIns="457200" tIns="91440" rIns="457200" bIns="182880" rtlCol="0" anchor="t" anchorCtr="0">
            <a:normAutofit/>
          </a:bodyPr>
          <a:lstStyle>
            <a:lvl1pPr algn="ctr">
              <a:defRPr lang="en-US" sz="1650" dirty="0">
                <a:solidFill>
                  <a:schemeClr val="tx2"/>
                </a:solidFill>
                <a:latin typeface="Arial Black" charset="0"/>
                <a:ea typeface="Arial Black" charset="0"/>
                <a:cs typeface="Arial Black" charset="0"/>
              </a:defRPr>
            </a:lvl1pPr>
          </a:lstStyle>
          <a:p>
            <a:pPr marL="0" lvl="0"/>
            <a:r>
              <a:rPr lang="en-US"/>
              <a:t>Title for Extra-Large </a:t>
            </a:r>
            <a:r>
              <a:rPr lang="en-US" err="1"/>
              <a:t>Photo+Title</a:t>
            </a:r>
            <a:r>
              <a:rPr lang="en-US"/>
              <a:t> (W) Layout</a:t>
            </a:r>
          </a:p>
        </p:txBody>
      </p:sp>
    </p:spTree>
    <p:extLst>
      <p:ext uri="{BB962C8B-B14F-4D97-AF65-F5344CB8AC3E}">
        <p14:creationId xmlns:p14="http://schemas.microsoft.com/office/powerpoint/2010/main" val="23534325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xtra-Large Photo (W)">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58B1EB05-4C3D-C643-8F71-7489EF7CE397}"/>
              </a:ext>
            </a:extLst>
          </p:cNvPr>
          <p:cNvSpPr>
            <a:spLocks noGrp="1"/>
          </p:cNvSpPr>
          <p:nvPr>
            <p:ph type="pic" sz="quarter" idx="10" hasCustomPrompt="1"/>
          </p:nvPr>
        </p:nvSpPr>
        <p:spPr>
          <a:xfrm>
            <a:off x="0" y="-1"/>
            <a:ext cx="12192000" cy="6583680"/>
          </a:xfrm>
          <a:solidFill>
            <a:schemeClr val="bg1">
              <a:lumMod val="90000"/>
            </a:schemeClr>
          </a:solidFill>
        </p:spPr>
        <p:txBody>
          <a:bodyPr tIns="0" bIns="2743200" anchor="b"/>
          <a:lstStyle>
            <a:lvl1pPr algn="ctr">
              <a:defRPr i="1">
                <a:solidFill>
                  <a:schemeClr val="bg1">
                    <a:lumMod val="75000"/>
                  </a:schemeClr>
                </a:solidFill>
              </a:defRPr>
            </a:lvl1pPr>
          </a:lstStyle>
          <a:p>
            <a:r>
              <a:rPr lang="en-US"/>
              <a:t>Click icon to insert a photo.</a:t>
            </a:r>
          </a:p>
        </p:txBody>
      </p:sp>
      <p:sp>
        <p:nvSpPr>
          <p:cNvPr id="6" name="Text Placeholder 4">
            <a:extLst>
              <a:ext uri="{FF2B5EF4-FFF2-40B4-BE49-F238E27FC236}">
                <a16:creationId xmlns:a16="http://schemas.microsoft.com/office/drawing/2014/main" id="{EC91875E-B0A9-0447-9F79-6199D7261229}"/>
              </a:ext>
            </a:extLst>
          </p:cNvPr>
          <p:cNvSpPr>
            <a:spLocks noGrp="1"/>
          </p:cNvSpPr>
          <p:nvPr>
            <p:ph type="body" sz="quarter" idx="11" hasCustomPrompt="1"/>
          </p:nvPr>
        </p:nvSpPr>
        <p:spPr>
          <a:xfrm rot="5400000">
            <a:off x="8769744" y="3161423"/>
            <a:ext cx="6583678" cy="260839"/>
          </a:xfrm>
        </p:spPr>
        <p:txBody>
          <a:bodyPr lIns="91440" tIns="45720" rIns="91440" bIns="45720">
            <a:noAutofit/>
          </a:bodyPr>
          <a:lstStyle>
            <a:lvl1pPr>
              <a:defRPr sz="675">
                <a:solidFill>
                  <a:schemeClr val="bg1">
                    <a:lumMod val="25000"/>
                  </a:schemeClr>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Tree>
    <p:extLst>
      <p:ext uri="{BB962C8B-B14F-4D97-AF65-F5344CB8AC3E}">
        <p14:creationId xmlns:p14="http://schemas.microsoft.com/office/powerpoint/2010/main" val="3021012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Column (B)">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bg1"/>
                </a:solidFill>
                <a:latin typeface="Arial Black" charset="0"/>
                <a:ea typeface="Arial Black" charset="0"/>
                <a:cs typeface="Arial Black" charset="0"/>
              </a:defRPr>
            </a:lvl1pPr>
          </a:lstStyle>
          <a:p>
            <a:pPr marL="0" lvl="0"/>
            <a:r>
              <a:rPr lang="en-US"/>
              <a:t>Title for Single-Column (B)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3"/>
            <a:ext cx="9715500" cy="4860591"/>
          </a:xfrm>
        </p:spPr>
        <p:txBody>
          <a:bodyPr/>
          <a:lstStyle>
            <a:lvl1pPr marL="0" marR="0" indent="0" algn="l" defTabSz="685733" rtl="0" eaLnBrk="1" fontAlgn="auto" latinLnBrk="0" hangingPunct="1">
              <a:lnSpc>
                <a:spcPct val="100000"/>
              </a:lnSpc>
              <a:spcBef>
                <a:spcPts val="1800"/>
              </a:spcBef>
              <a:spcAft>
                <a:spcPts val="0"/>
              </a:spcAft>
              <a:buClr>
                <a:schemeClr val="accent1"/>
              </a:buClr>
              <a:buSzPct val="110000"/>
              <a:buFont typeface="Wingdings" charset="2"/>
              <a:buNone/>
              <a:tabLst/>
              <a:defRPr>
                <a:solidFill>
                  <a:schemeClr val="bg1"/>
                </a:solidFill>
              </a:defRPr>
            </a:lvl1pPr>
            <a:lvl2pPr>
              <a:buClr>
                <a:schemeClr val="tx2">
                  <a:lumMod val="40000"/>
                  <a:lumOff val="60000"/>
                </a:schemeClr>
              </a:buClr>
              <a:defRPr>
                <a:solidFill>
                  <a:schemeClr val="bg1"/>
                </a:solidFill>
              </a:defRPr>
            </a:lvl2pPr>
            <a:lvl3pPr>
              <a:buClr>
                <a:schemeClr val="bg1">
                  <a:lumMod val="75000"/>
                </a:schemeClr>
              </a:buClr>
              <a:defRPr>
                <a:solidFill>
                  <a:schemeClr val="bg1"/>
                </a:solidFill>
              </a:defRPr>
            </a:lvl3pPr>
            <a:lvl4pPr>
              <a:buClr>
                <a:schemeClr val="tx2">
                  <a:lumMod val="40000"/>
                  <a:lumOff val="60000"/>
                </a:schemeClr>
              </a:buClr>
              <a:defRPr>
                <a:solidFill>
                  <a:schemeClr val="bg1"/>
                </a:solidFill>
              </a:defRPr>
            </a:lvl4pPr>
            <a:lvl5pPr>
              <a:buClr>
                <a:schemeClr val="bg1">
                  <a:lumMod val="75000"/>
                </a:schemeClr>
              </a:buClr>
              <a:defRPr>
                <a:solidFill>
                  <a:schemeClr val="bg1"/>
                </a:solidFill>
              </a:defRPr>
            </a:lvl5pPr>
          </a:lstStyle>
          <a:p>
            <a:pPr marL="0" marR="0" lvl="0" indent="0" algn="l" defTabSz="685733" rtl="0" eaLnBrk="1" fontAlgn="auto" latinLnBrk="0" hangingPunct="1">
              <a:lnSpc>
                <a:spcPct val="100000"/>
              </a:lnSpc>
              <a:spcBef>
                <a:spcPts val="1800"/>
              </a:spcBef>
              <a:spcAft>
                <a:spcPts val="0"/>
              </a:spcAft>
              <a:buClr>
                <a:schemeClr val="accent1"/>
              </a:buClr>
              <a:buSzPct val="110000"/>
              <a:buFont typeface="Wingdings" charset="2"/>
              <a:buNone/>
              <a:tabLst/>
              <a:defRPr/>
            </a:pPr>
            <a:r>
              <a:rPr lang="en-US"/>
              <a:t>Paragraph/</a:t>
            </a:r>
            <a:r>
              <a:rPr lang="en-US" err="1"/>
              <a:t>unbulleted</a:t>
            </a:r>
            <a:r>
              <a:rPr lang="en-US"/>
              <a:t> text formatting</a:t>
            </a:r>
          </a:p>
          <a:p>
            <a:pPr lvl="1"/>
            <a:r>
              <a:rPr lang="en-US"/>
              <a:t>Click the “Indent More” button (in the Home ribbon, above) for first-level bullets</a:t>
            </a:r>
          </a:p>
          <a:p>
            <a:pPr lvl="2"/>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
        <p:nvSpPr>
          <p:cNvPr id="4" name="TextBox 3">
            <a:extLst>
              <a:ext uri="{FF2B5EF4-FFF2-40B4-BE49-F238E27FC236}">
                <a16:creationId xmlns:a16="http://schemas.microsoft.com/office/drawing/2014/main" id="{5B31EA4B-58AD-3842-9BEC-4B9FF60E019D}"/>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accent1">
                    <a:lumMod val="60000"/>
                    <a:lumOff val="40000"/>
                  </a:schemeClr>
                </a:solidFill>
                <a:latin typeface="Arial Black" charset="0"/>
                <a:cs typeface="Arial Black" charset="0"/>
              </a:rPr>
              <a:t>IMF</a:t>
            </a:r>
            <a:r>
              <a:rPr lang="en-US" sz="675" b="0">
                <a:solidFill>
                  <a:schemeClr val="accent1">
                    <a:lumMod val="60000"/>
                    <a:lumOff val="40000"/>
                  </a:schemeClr>
                </a:solidFill>
                <a:latin typeface="+mn-lt"/>
                <a:cs typeface="Arial Black" charset="0"/>
              </a:rPr>
              <a:t> | Middle East and Central Asia Department</a:t>
            </a:r>
            <a:endParaRPr lang="en-US" sz="675" b="0">
              <a:solidFill>
                <a:schemeClr val="accent1">
                  <a:lumMod val="60000"/>
                  <a:lumOff val="40000"/>
                </a:schemeClr>
              </a:solidFill>
              <a:latin typeface="+mn-lt"/>
            </a:endParaRPr>
          </a:p>
        </p:txBody>
      </p:sp>
      <p:sp>
        <p:nvSpPr>
          <p:cNvPr id="5" name="TextBox 4">
            <a:extLst>
              <a:ext uri="{FF2B5EF4-FFF2-40B4-BE49-F238E27FC236}">
                <a16:creationId xmlns:a16="http://schemas.microsoft.com/office/drawing/2014/main" id="{E06FD9C8-9F14-B64C-88D7-AFEADAB39B39}"/>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Tree>
    <p:extLst>
      <p:ext uri="{BB962C8B-B14F-4D97-AF65-F5344CB8AC3E}">
        <p14:creationId xmlns:p14="http://schemas.microsoft.com/office/powerpoint/2010/main" val="36609195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Column (B)">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bg1"/>
                </a:solidFill>
                <a:latin typeface="Arial Black" charset="0"/>
                <a:ea typeface="Arial Black" charset="0"/>
                <a:cs typeface="Arial Black" charset="0"/>
              </a:defRPr>
            </a:lvl1pPr>
          </a:lstStyle>
          <a:p>
            <a:pPr marL="0" lvl="0"/>
            <a:r>
              <a:rPr lang="en-US"/>
              <a:t>Title for Two-Column (B)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3"/>
            <a:ext cx="4572000" cy="4860591"/>
          </a:xfrm>
        </p:spPr>
        <p:txBody>
          <a:bodyPr>
            <a:normAutofit/>
          </a:bodyPr>
          <a:lstStyle>
            <a:lvl1pPr>
              <a:spcBef>
                <a:spcPts val="1500"/>
              </a:spcBef>
              <a:defRPr sz="1350">
                <a:solidFill>
                  <a:schemeClr val="bg1"/>
                </a:solidFill>
              </a:defRPr>
            </a:lvl1pPr>
            <a:lvl2pPr>
              <a:buClr>
                <a:schemeClr val="tx2">
                  <a:lumMod val="40000"/>
                  <a:lumOff val="60000"/>
                </a:schemeClr>
              </a:buClr>
              <a:defRPr sz="1350">
                <a:solidFill>
                  <a:schemeClr val="bg1"/>
                </a:solidFill>
              </a:defRPr>
            </a:lvl2pPr>
            <a:lvl3pPr>
              <a:buClr>
                <a:schemeClr val="bg1">
                  <a:lumMod val="75000"/>
                </a:schemeClr>
              </a:buClr>
              <a:defRPr sz="1350">
                <a:solidFill>
                  <a:schemeClr val="bg1"/>
                </a:solidFill>
              </a:defRPr>
            </a:lvl3pPr>
            <a:lvl4pPr>
              <a:buClr>
                <a:schemeClr val="tx2">
                  <a:lumMod val="40000"/>
                  <a:lumOff val="60000"/>
                </a:schemeClr>
              </a:buClr>
              <a:defRPr sz="1350">
                <a:solidFill>
                  <a:schemeClr val="bg1"/>
                </a:solidFill>
              </a:defRPr>
            </a:lvl4pPr>
            <a:lvl5pPr>
              <a:buClr>
                <a:schemeClr val="bg1">
                  <a:lumMod val="75000"/>
                </a:schemeClr>
              </a:buClr>
              <a:defRPr sz="1350">
                <a:solidFill>
                  <a:schemeClr val="bg1"/>
                </a:solidFill>
              </a:defRPr>
            </a:lvl5pPr>
          </a:lstStyle>
          <a:p>
            <a:pPr lvl="0"/>
            <a:r>
              <a:rPr lang="en-US"/>
              <a:t>Paragraph/</a:t>
            </a:r>
            <a:r>
              <a:rPr lang="en-US" err="1"/>
              <a:t>unbulleted</a:t>
            </a:r>
            <a:r>
              <a:rPr lang="en-US"/>
              <a:t> text formatting</a:t>
            </a:r>
          </a:p>
          <a:p>
            <a:pPr lvl="1"/>
            <a:r>
              <a:rPr lang="en-US"/>
              <a:t>Click the “Indent More” button (in the Home ribbon, above) for first-level bullets</a:t>
            </a:r>
          </a:p>
          <a:p>
            <a:pPr lvl="2"/>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3"/>
            <a:ext cx="4572000" cy="4860591"/>
          </a:xfrm>
        </p:spPr>
        <p:txBody>
          <a:bodyPr>
            <a:normAutofit/>
          </a:bodyPr>
          <a:lstStyle>
            <a:lvl1pPr>
              <a:spcBef>
                <a:spcPts val="1500"/>
              </a:spcBef>
              <a:defRPr sz="1350">
                <a:solidFill>
                  <a:schemeClr val="bg1"/>
                </a:solidFill>
              </a:defRPr>
            </a:lvl1pPr>
            <a:lvl2pPr>
              <a:buClr>
                <a:schemeClr val="tx2">
                  <a:lumMod val="40000"/>
                  <a:lumOff val="60000"/>
                </a:schemeClr>
              </a:buClr>
              <a:defRPr sz="1350">
                <a:solidFill>
                  <a:schemeClr val="bg1"/>
                </a:solidFill>
              </a:defRPr>
            </a:lvl2pPr>
            <a:lvl3pPr>
              <a:buClr>
                <a:schemeClr val="bg1">
                  <a:lumMod val="75000"/>
                </a:schemeClr>
              </a:buClr>
              <a:defRPr sz="1350">
                <a:solidFill>
                  <a:schemeClr val="bg1"/>
                </a:solidFill>
              </a:defRPr>
            </a:lvl3pPr>
            <a:lvl4pPr>
              <a:buClr>
                <a:schemeClr val="tx2">
                  <a:lumMod val="40000"/>
                  <a:lumOff val="60000"/>
                </a:schemeClr>
              </a:buClr>
              <a:defRPr sz="1350">
                <a:solidFill>
                  <a:schemeClr val="bg1"/>
                </a:solidFill>
              </a:defRPr>
            </a:lvl4pPr>
            <a:lvl5pPr>
              <a:buClr>
                <a:schemeClr val="bg1">
                  <a:lumMod val="75000"/>
                </a:schemeClr>
              </a:buClr>
              <a:defRPr sz="1350">
                <a:solidFill>
                  <a:schemeClr val="bg1"/>
                </a:solidFill>
              </a:defRPr>
            </a:lvl5pPr>
          </a:lstStyle>
          <a:p>
            <a:pPr lvl="0"/>
            <a:r>
              <a:rPr lang="en-US"/>
              <a:t>Paragraph/</a:t>
            </a:r>
            <a:r>
              <a:rPr lang="en-US" err="1"/>
              <a:t>unbulleted</a:t>
            </a:r>
            <a:r>
              <a:rPr lang="en-US"/>
              <a:t> text formatting</a:t>
            </a:r>
          </a:p>
          <a:p>
            <a:pPr lvl="1"/>
            <a:r>
              <a:rPr lang="en-US"/>
              <a:t>Click the “Indent More” button (in the Home ribbon, above) for first-level bullets</a:t>
            </a:r>
          </a:p>
          <a:p>
            <a:pPr lvl="2"/>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accent1">
                    <a:lumMod val="60000"/>
                    <a:lumOff val="40000"/>
                  </a:schemeClr>
                </a:solidFill>
                <a:latin typeface="Arial Black" charset="0"/>
                <a:cs typeface="Arial Black" charset="0"/>
              </a:rPr>
              <a:t>IMF</a:t>
            </a:r>
            <a:r>
              <a:rPr lang="en-US" sz="675" b="0">
                <a:solidFill>
                  <a:schemeClr val="accent1">
                    <a:lumMod val="60000"/>
                    <a:lumOff val="40000"/>
                  </a:schemeClr>
                </a:solidFill>
                <a:latin typeface="+mn-lt"/>
                <a:cs typeface="Arial Black" charset="0"/>
              </a:rPr>
              <a:t> | Middle East and Central Asia Department</a:t>
            </a:r>
            <a:endParaRPr lang="en-US" sz="675" b="0">
              <a:solidFill>
                <a:schemeClr val="accent1">
                  <a:lumMod val="60000"/>
                  <a:lumOff val="40000"/>
                </a:schemeClr>
              </a:solidFill>
              <a:latin typeface="+mn-lt"/>
            </a:endParaRPr>
          </a:p>
        </p:txBody>
      </p:sp>
      <p:sp>
        <p:nvSpPr>
          <p:cNvPr id="6" name="TextBox 5">
            <a:extLst>
              <a:ext uri="{FF2B5EF4-FFF2-40B4-BE49-F238E27FC236}">
                <a16:creationId xmlns:a16="http://schemas.microsoft.com/office/drawing/2014/main" id="{77362889-E692-BF4A-B8C8-D6FF23EE4CF0}"/>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cxnSp>
        <p:nvCxnSpPr>
          <p:cNvPr id="7" name="Straight Connector 6">
            <a:extLst>
              <a:ext uri="{FF2B5EF4-FFF2-40B4-BE49-F238E27FC236}">
                <a16:creationId xmlns:a16="http://schemas.microsoft.com/office/drawing/2014/main" id="{DCB5B26B-2A1F-084E-BAF6-BEA91A8E38A5}"/>
              </a:ext>
            </a:extLst>
          </p:cNvPr>
          <p:cNvCxnSpPr>
            <a:cxnSpLocks/>
          </p:cNvCxnSpPr>
          <p:nvPr userDrawn="1"/>
        </p:nvCxnSpPr>
        <p:spPr>
          <a:xfrm>
            <a:off x="6096000" y="1670538"/>
            <a:ext cx="0" cy="4425462"/>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25823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hoto+Text (B)">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bg1"/>
                </a:solidFill>
                <a:latin typeface="Arial Black" charset="0"/>
                <a:ea typeface="Arial Black" charset="0"/>
                <a:cs typeface="Arial Black" charset="0"/>
              </a:defRPr>
            </a:lvl1pPr>
          </a:lstStyle>
          <a:p>
            <a:pPr marL="0" lvl="0"/>
            <a:r>
              <a:rPr lang="en-US"/>
              <a:t>Title for </a:t>
            </a:r>
            <a:r>
              <a:rPr lang="en-US" err="1"/>
              <a:t>Photo+Text</a:t>
            </a:r>
            <a:r>
              <a:rPr lang="en-US"/>
              <a:t> (B)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3"/>
            <a:ext cx="4572000" cy="4860591"/>
          </a:xfrm>
        </p:spPr>
        <p:txBody>
          <a:bodyPr>
            <a:normAutofit/>
          </a:bodyPr>
          <a:lstStyle>
            <a:lvl1pPr>
              <a:spcBef>
                <a:spcPts val="1500"/>
              </a:spcBef>
              <a:defRPr sz="1350">
                <a:solidFill>
                  <a:schemeClr val="bg1"/>
                </a:solidFill>
              </a:defRPr>
            </a:lvl1pPr>
            <a:lvl2pPr>
              <a:buClr>
                <a:schemeClr val="tx2">
                  <a:lumMod val="40000"/>
                  <a:lumOff val="60000"/>
                </a:schemeClr>
              </a:buClr>
              <a:defRPr sz="1350">
                <a:solidFill>
                  <a:schemeClr val="bg1"/>
                </a:solidFill>
              </a:defRPr>
            </a:lvl2pPr>
            <a:lvl3pPr>
              <a:buClr>
                <a:schemeClr val="bg1">
                  <a:lumMod val="75000"/>
                </a:schemeClr>
              </a:buClr>
              <a:defRPr sz="1350">
                <a:solidFill>
                  <a:schemeClr val="bg1"/>
                </a:solidFill>
              </a:defRPr>
            </a:lvl3pPr>
            <a:lvl4pPr>
              <a:buClr>
                <a:schemeClr val="tx2">
                  <a:lumMod val="40000"/>
                  <a:lumOff val="60000"/>
                </a:schemeClr>
              </a:buClr>
              <a:defRPr sz="1350">
                <a:solidFill>
                  <a:schemeClr val="bg1"/>
                </a:solidFill>
              </a:defRPr>
            </a:lvl4pPr>
            <a:lvl5pPr>
              <a:buClr>
                <a:schemeClr val="bg1">
                  <a:lumMod val="75000"/>
                </a:schemeClr>
              </a:buClr>
              <a:defRPr sz="1350">
                <a:solidFill>
                  <a:schemeClr val="bg1"/>
                </a:solidFill>
              </a:defRPr>
            </a:lvl5pPr>
          </a:lstStyle>
          <a:p>
            <a:pPr lvl="0"/>
            <a:r>
              <a:rPr lang="en-US"/>
              <a:t>Paragraph/</a:t>
            </a:r>
            <a:r>
              <a:rPr lang="en-US" err="1"/>
              <a:t>unbulleted</a:t>
            </a:r>
            <a:r>
              <a:rPr lang="en-US"/>
              <a:t> text formatting</a:t>
            </a:r>
          </a:p>
          <a:p>
            <a:pPr lvl="1"/>
            <a:r>
              <a:rPr lang="en-US"/>
              <a:t>Click the “Indent More” button (in the Home ribbon, above) for first-level bullets</a:t>
            </a:r>
          </a:p>
          <a:p>
            <a:pPr lvl="2"/>
            <a:r>
              <a:rPr lang="en-US"/>
              <a:t>Double-click the “Indent More” button (above) for second-level bullets</a:t>
            </a:r>
          </a:p>
          <a:p>
            <a:pPr lvl="3"/>
            <a:r>
              <a:rPr lang="en-US"/>
              <a:t>Triple-click the “Indent More” button (above) for third-level bullets</a:t>
            </a:r>
          </a:p>
          <a:p>
            <a:pPr lvl="4"/>
            <a:r>
              <a:rPr lang="en-US"/>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accent1">
                    <a:lumMod val="60000"/>
                    <a:lumOff val="40000"/>
                  </a:schemeClr>
                </a:solidFill>
                <a:latin typeface="Arial Black" charset="0"/>
                <a:cs typeface="Arial Black" charset="0"/>
              </a:rPr>
              <a:t>IMF</a:t>
            </a:r>
            <a:r>
              <a:rPr lang="en-US" sz="675" b="0">
                <a:solidFill>
                  <a:schemeClr val="accent1">
                    <a:lumMod val="60000"/>
                    <a:lumOff val="40000"/>
                  </a:schemeClr>
                </a:solidFill>
                <a:latin typeface="+mn-lt"/>
                <a:cs typeface="Arial Black" charset="0"/>
              </a:rPr>
              <a:t> | Middle East and Central Asia Department</a:t>
            </a:r>
            <a:endParaRPr lang="en-US" sz="675" b="0">
              <a:solidFill>
                <a:schemeClr val="accent1">
                  <a:lumMod val="60000"/>
                  <a:lumOff val="40000"/>
                </a:schemeClr>
              </a:solidFill>
              <a:latin typeface="+mn-lt"/>
            </a:endParaRPr>
          </a:p>
        </p:txBody>
      </p:sp>
      <p:sp>
        <p:nvSpPr>
          <p:cNvPr id="6" name="TextBox 5">
            <a:extLst>
              <a:ext uri="{FF2B5EF4-FFF2-40B4-BE49-F238E27FC236}">
                <a16:creationId xmlns:a16="http://schemas.microsoft.com/office/drawing/2014/main" id="{77362889-E692-BF4A-B8C8-D6FF23EE4CF0}"/>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
        <p:nvSpPr>
          <p:cNvPr id="9" name="Picture Placeholder 4">
            <a:extLst>
              <a:ext uri="{FF2B5EF4-FFF2-40B4-BE49-F238E27FC236}">
                <a16:creationId xmlns:a16="http://schemas.microsoft.com/office/drawing/2014/main" id="{ADC7D600-7783-1F4F-AD62-06B784E129FD}"/>
              </a:ext>
            </a:extLst>
          </p:cNvPr>
          <p:cNvSpPr>
            <a:spLocks noGrp="1"/>
          </p:cNvSpPr>
          <p:nvPr>
            <p:ph type="pic" sz="quarter" idx="13" hasCustomPrompt="1"/>
          </p:nvPr>
        </p:nvSpPr>
        <p:spPr>
          <a:xfrm>
            <a:off x="1239838" y="1672046"/>
            <a:ext cx="4855464" cy="4480560"/>
          </a:xfrm>
          <a:solidFill>
            <a:schemeClr val="tx2">
              <a:lumMod val="50000"/>
            </a:schemeClr>
          </a:solidFill>
        </p:spPr>
        <p:txBody>
          <a:bodyPr lIns="365760" tIns="365760" rIns="365760" bIns="1828800" anchor="b">
            <a:normAutofit/>
          </a:bodyPr>
          <a:lstStyle>
            <a:lvl1pPr marL="0" indent="0" algn="ctr">
              <a:buNone/>
              <a:defRPr sz="1200" i="1">
                <a:solidFill>
                  <a:schemeClr val="tx2"/>
                </a:solidFill>
              </a:defRPr>
            </a:lvl1pPr>
          </a:lstStyle>
          <a:p>
            <a:r>
              <a:rPr lang="en-US"/>
              <a:t>Click icon to insert a photo.</a:t>
            </a:r>
          </a:p>
        </p:txBody>
      </p:sp>
      <p:sp>
        <p:nvSpPr>
          <p:cNvPr id="10" name="Text Placeholder 4">
            <a:extLst>
              <a:ext uri="{FF2B5EF4-FFF2-40B4-BE49-F238E27FC236}">
                <a16:creationId xmlns:a16="http://schemas.microsoft.com/office/drawing/2014/main" id="{A3893C67-9BAE-6946-9896-78E2472B03D8}"/>
              </a:ext>
            </a:extLst>
          </p:cNvPr>
          <p:cNvSpPr>
            <a:spLocks noGrp="1"/>
          </p:cNvSpPr>
          <p:nvPr>
            <p:ph type="body" sz="quarter" idx="14" hasCustomPrompt="1"/>
          </p:nvPr>
        </p:nvSpPr>
        <p:spPr>
          <a:xfrm>
            <a:off x="1239838" y="5891766"/>
            <a:ext cx="4855464" cy="260840"/>
          </a:xfrm>
        </p:spPr>
        <p:txBody>
          <a:bodyPr lIns="45720" tIns="45720" rIns="45720" bIns="45720" anchor="b">
            <a:noAutofit/>
          </a:bodyPr>
          <a:lstStyle>
            <a:lvl1pPr>
              <a:defRPr sz="675">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Tree>
    <p:extLst>
      <p:ext uri="{BB962C8B-B14F-4D97-AF65-F5344CB8AC3E}">
        <p14:creationId xmlns:p14="http://schemas.microsoft.com/office/powerpoint/2010/main" val="62432683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hoto+Photo (B)">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bg1"/>
                </a:solidFill>
                <a:latin typeface="Arial Black" charset="0"/>
                <a:ea typeface="Arial Black" charset="0"/>
                <a:cs typeface="Arial Black" charset="0"/>
              </a:defRPr>
            </a:lvl1pPr>
          </a:lstStyle>
          <a:p>
            <a:pPr marL="0" lvl="0"/>
            <a:r>
              <a:rPr lang="en-US"/>
              <a:t>Title for </a:t>
            </a:r>
            <a:r>
              <a:rPr lang="en-US" err="1"/>
              <a:t>Photo+Photo</a:t>
            </a:r>
            <a:r>
              <a:rPr lang="en-US"/>
              <a:t> (B) Layout</a:t>
            </a:r>
          </a:p>
        </p:txBody>
      </p:sp>
      <p:sp>
        <p:nvSpPr>
          <p:cNvPr id="6" name="Picture Placeholder 4">
            <a:extLst>
              <a:ext uri="{FF2B5EF4-FFF2-40B4-BE49-F238E27FC236}">
                <a16:creationId xmlns:a16="http://schemas.microsoft.com/office/drawing/2014/main" id="{68106178-1013-D249-8751-3EA29B2109C8}"/>
              </a:ext>
            </a:extLst>
          </p:cNvPr>
          <p:cNvSpPr>
            <a:spLocks noGrp="1"/>
          </p:cNvSpPr>
          <p:nvPr>
            <p:ph type="pic" sz="quarter" idx="12" hasCustomPrompt="1"/>
          </p:nvPr>
        </p:nvSpPr>
        <p:spPr>
          <a:xfrm>
            <a:off x="0" y="1469871"/>
            <a:ext cx="6096000" cy="4251960"/>
          </a:xfrm>
          <a:solidFill>
            <a:schemeClr val="tx2">
              <a:lumMod val="50000"/>
            </a:schemeClr>
          </a:solidFill>
        </p:spPr>
        <p:txBody>
          <a:bodyPr lIns="365760" tIns="365760" rIns="365760" bIns="1828800" anchor="b">
            <a:normAutofit/>
          </a:bodyPr>
          <a:lstStyle>
            <a:lvl1pPr marL="0" indent="0" algn="ctr">
              <a:buNone/>
              <a:defRPr sz="1200" i="1">
                <a:solidFill>
                  <a:schemeClr val="tx2"/>
                </a:solidFill>
              </a:defRPr>
            </a:lvl1pPr>
          </a:lstStyle>
          <a:p>
            <a:r>
              <a:rPr lang="en-US"/>
              <a:t>Click icon to insert a photo.</a:t>
            </a:r>
          </a:p>
        </p:txBody>
      </p:sp>
      <p:sp>
        <p:nvSpPr>
          <p:cNvPr id="7" name="Text Placeholder 4">
            <a:extLst>
              <a:ext uri="{FF2B5EF4-FFF2-40B4-BE49-F238E27FC236}">
                <a16:creationId xmlns:a16="http://schemas.microsoft.com/office/drawing/2014/main" id="{CDAF09BB-AD0B-2041-83F2-50D0A4E8600C}"/>
              </a:ext>
            </a:extLst>
          </p:cNvPr>
          <p:cNvSpPr>
            <a:spLocks noGrp="1"/>
          </p:cNvSpPr>
          <p:nvPr>
            <p:ph type="body" sz="quarter" idx="13" hasCustomPrompt="1"/>
          </p:nvPr>
        </p:nvSpPr>
        <p:spPr>
          <a:xfrm>
            <a:off x="1" y="5460991"/>
            <a:ext cx="6096000" cy="260840"/>
          </a:xfrm>
        </p:spPr>
        <p:txBody>
          <a:bodyPr lIns="45720" tIns="45720" rIns="45720" bIns="45720" anchor="b">
            <a:noAutofit/>
          </a:bodyPr>
          <a:lstStyle>
            <a:lvl1pPr>
              <a:defRPr sz="675">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
        <p:nvSpPr>
          <p:cNvPr id="8" name="Picture Placeholder 4">
            <a:extLst>
              <a:ext uri="{FF2B5EF4-FFF2-40B4-BE49-F238E27FC236}">
                <a16:creationId xmlns:a16="http://schemas.microsoft.com/office/drawing/2014/main" id="{57E259A3-746A-2044-822B-3F7D859E7F10}"/>
              </a:ext>
            </a:extLst>
          </p:cNvPr>
          <p:cNvSpPr>
            <a:spLocks noGrp="1"/>
          </p:cNvSpPr>
          <p:nvPr>
            <p:ph type="pic" sz="quarter" idx="14" hasCustomPrompt="1"/>
          </p:nvPr>
        </p:nvSpPr>
        <p:spPr>
          <a:xfrm>
            <a:off x="6093438" y="1469871"/>
            <a:ext cx="6096000" cy="4251960"/>
          </a:xfrm>
          <a:solidFill>
            <a:schemeClr val="tx2">
              <a:lumMod val="50000"/>
            </a:schemeClr>
          </a:solidFill>
        </p:spPr>
        <p:txBody>
          <a:bodyPr lIns="365760" tIns="365760" rIns="365760" bIns="1828800" anchor="b">
            <a:normAutofit/>
          </a:bodyPr>
          <a:lstStyle>
            <a:lvl1pPr marL="0" indent="0" algn="ctr">
              <a:buNone/>
              <a:defRPr sz="1200" i="1">
                <a:solidFill>
                  <a:schemeClr val="tx2"/>
                </a:solidFill>
              </a:defRPr>
            </a:lvl1pPr>
          </a:lstStyle>
          <a:p>
            <a:r>
              <a:rPr lang="en-US"/>
              <a:t>Click icon to insert a photo.</a:t>
            </a:r>
          </a:p>
        </p:txBody>
      </p:sp>
      <p:sp>
        <p:nvSpPr>
          <p:cNvPr id="9" name="Text Placeholder 4">
            <a:extLst>
              <a:ext uri="{FF2B5EF4-FFF2-40B4-BE49-F238E27FC236}">
                <a16:creationId xmlns:a16="http://schemas.microsoft.com/office/drawing/2014/main" id="{E3F54B41-918E-644B-B610-DDE8277FB261}"/>
              </a:ext>
            </a:extLst>
          </p:cNvPr>
          <p:cNvSpPr>
            <a:spLocks noGrp="1"/>
          </p:cNvSpPr>
          <p:nvPr>
            <p:ph type="body" sz="quarter" idx="15" hasCustomPrompt="1"/>
          </p:nvPr>
        </p:nvSpPr>
        <p:spPr>
          <a:xfrm>
            <a:off x="6093440" y="5460991"/>
            <a:ext cx="6096000" cy="260840"/>
          </a:xfrm>
        </p:spPr>
        <p:txBody>
          <a:bodyPr lIns="45720" tIns="45720" rIns="45720" bIns="45720" anchor="b">
            <a:noAutofit/>
          </a:bodyPr>
          <a:lstStyle>
            <a:lvl1pPr>
              <a:defRPr sz="675">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
        <p:nvSpPr>
          <p:cNvPr id="10" name="TextBox 9">
            <a:extLst>
              <a:ext uri="{FF2B5EF4-FFF2-40B4-BE49-F238E27FC236}">
                <a16:creationId xmlns:a16="http://schemas.microsoft.com/office/drawing/2014/main" id="{8E8A7720-BFE2-8541-8CCE-E6CF2AEB21D5}"/>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accent1">
                    <a:lumMod val="60000"/>
                    <a:lumOff val="40000"/>
                  </a:schemeClr>
                </a:solidFill>
                <a:latin typeface="Arial Black" charset="0"/>
                <a:cs typeface="Arial Black" charset="0"/>
              </a:rPr>
              <a:t>IMF</a:t>
            </a:r>
            <a:r>
              <a:rPr lang="en-US" sz="675" b="0">
                <a:solidFill>
                  <a:schemeClr val="accent1">
                    <a:lumMod val="60000"/>
                    <a:lumOff val="40000"/>
                  </a:schemeClr>
                </a:solidFill>
                <a:latin typeface="+mn-lt"/>
                <a:cs typeface="Arial Black" charset="0"/>
              </a:rPr>
              <a:t> | Middle East and Central Asia Department</a:t>
            </a:r>
            <a:endParaRPr lang="en-US" sz="675" b="0">
              <a:solidFill>
                <a:schemeClr val="accent1">
                  <a:lumMod val="60000"/>
                  <a:lumOff val="40000"/>
                </a:schemeClr>
              </a:solidFill>
              <a:latin typeface="+mn-lt"/>
            </a:endParaRPr>
          </a:p>
        </p:txBody>
      </p:sp>
      <p:sp>
        <p:nvSpPr>
          <p:cNvPr id="11" name="TextBox 10">
            <a:extLst>
              <a:ext uri="{FF2B5EF4-FFF2-40B4-BE49-F238E27FC236}">
                <a16:creationId xmlns:a16="http://schemas.microsoft.com/office/drawing/2014/main" id="{DF7CAC3A-914C-D94C-9254-C253E5803F2C}"/>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Tree>
    <p:extLst>
      <p:ext uri="{BB962C8B-B14F-4D97-AF65-F5344CB8AC3E}">
        <p14:creationId xmlns:p14="http://schemas.microsoft.com/office/powerpoint/2010/main" val="3121752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arge-Photo (B)">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 y="5349451"/>
            <a:ext cx="12191999" cy="1508547"/>
          </a:xfrm>
          <a:prstGeom prst="rect">
            <a:avLst/>
          </a:prstGeom>
        </p:spPr>
        <p:txBody>
          <a:bodyPr vert="horz" lIns="457200" tIns="182880" rIns="457200" bIns="182880" rtlCol="0" anchor="t">
            <a:normAutofit/>
          </a:bodyPr>
          <a:lstStyle>
            <a:lvl1pPr algn="ctr">
              <a:defRPr lang="en-US" sz="1800" dirty="0">
                <a:solidFill>
                  <a:schemeClr val="bg1"/>
                </a:solidFill>
                <a:latin typeface="Arial Black" charset="0"/>
                <a:ea typeface="Arial Black" charset="0"/>
                <a:cs typeface="Arial Black" charset="0"/>
              </a:defRPr>
            </a:lvl1pPr>
          </a:lstStyle>
          <a:p>
            <a:pPr marL="0" lvl="0"/>
            <a:r>
              <a:rPr lang="en-US"/>
              <a:t>Title for Large-Photo (B) Layout</a:t>
            </a:r>
          </a:p>
        </p:txBody>
      </p:sp>
      <p:sp>
        <p:nvSpPr>
          <p:cNvPr id="3" name="Picture Placeholder 2">
            <a:extLst>
              <a:ext uri="{FF2B5EF4-FFF2-40B4-BE49-F238E27FC236}">
                <a16:creationId xmlns:a16="http://schemas.microsoft.com/office/drawing/2014/main" id="{6B57DE7E-D5A7-934A-BDAA-810E25C7A254}"/>
              </a:ext>
            </a:extLst>
          </p:cNvPr>
          <p:cNvSpPr>
            <a:spLocks noGrp="1"/>
          </p:cNvSpPr>
          <p:nvPr>
            <p:ph type="pic" sz="quarter" idx="10" hasCustomPrompt="1"/>
          </p:nvPr>
        </p:nvSpPr>
        <p:spPr>
          <a:xfrm>
            <a:off x="0" y="2"/>
            <a:ext cx="12192000" cy="5349875"/>
          </a:xfrm>
          <a:solidFill>
            <a:schemeClr val="tx2">
              <a:lumMod val="50000"/>
            </a:schemeClr>
          </a:solidFill>
        </p:spPr>
        <p:txBody>
          <a:bodyPr tIns="0" bIns="2057400" anchor="b"/>
          <a:lstStyle>
            <a:lvl1pPr algn="ctr">
              <a:defRPr i="1">
                <a:solidFill>
                  <a:schemeClr val="tx2"/>
                </a:solidFill>
              </a:defRPr>
            </a:lvl1pPr>
          </a:lstStyle>
          <a:p>
            <a:r>
              <a:rPr lang="en-US"/>
              <a:t>Click icon to insert a photo.</a:t>
            </a:r>
          </a:p>
        </p:txBody>
      </p:sp>
      <p:sp>
        <p:nvSpPr>
          <p:cNvPr id="5" name="Text Placeholder 4">
            <a:extLst>
              <a:ext uri="{FF2B5EF4-FFF2-40B4-BE49-F238E27FC236}">
                <a16:creationId xmlns:a16="http://schemas.microsoft.com/office/drawing/2014/main" id="{7096E3DB-FA3A-7842-8A68-4AE4AACEC5FF}"/>
              </a:ext>
            </a:extLst>
          </p:cNvPr>
          <p:cNvSpPr>
            <a:spLocks noGrp="1"/>
          </p:cNvSpPr>
          <p:nvPr>
            <p:ph type="body" sz="quarter" idx="11" hasCustomPrompt="1"/>
          </p:nvPr>
        </p:nvSpPr>
        <p:spPr>
          <a:xfrm rot="5400000">
            <a:off x="9386856" y="2544309"/>
            <a:ext cx="5349451" cy="260839"/>
          </a:xfrm>
        </p:spPr>
        <p:txBody>
          <a:bodyPr lIns="91440" tIns="45720" rIns="91440" bIns="45720">
            <a:noAutofit/>
          </a:bodyPr>
          <a:lstStyle>
            <a:lvl1pPr>
              <a:defRPr sz="675">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Click here to insert photo credit/copyright information</a:t>
            </a:r>
          </a:p>
        </p:txBody>
      </p:sp>
      <p:sp>
        <p:nvSpPr>
          <p:cNvPr id="12" name="TextBox 11">
            <a:extLst>
              <a:ext uri="{FF2B5EF4-FFF2-40B4-BE49-F238E27FC236}">
                <a16:creationId xmlns:a16="http://schemas.microsoft.com/office/drawing/2014/main" id="{764FF97F-5A7B-3544-BBF1-8D9147069589}"/>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accent1">
                    <a:lumMod val="60000"/>
                    <a:lumOff val="40000"/>
                  </a:schemeClr>
                </a:solidFill>
                <a:latin typeface="Arial Black" charset="0"/>
                <a:cs typeface="Arial Black" charset="0"/>
              </a:rPr>
              <a:t>IMF</a:t>
            </a:r>
            <a:r>
              <a:rPr lang="en-US" sz="675" b="0">
                <a:solidFill>
                  <a:schemeClr val="accent1">
                    <a:lumMod val="60000"/>
                    <a:lumOff val="40000"/>
                  </a:schemeClr>
                </a:solidFill>
                <a:latin typeface="+mn-lt"/>
                <a:cs typeface="Arial Black" charset="0"/>
              </a:rPr>
              <a:t> | Middle East and Central Asia Department</a:t>
            </a:r>
            <a:endParaRPr lang="en-US" sz="675" b="0">
              <a:solidFill>
                <a:schemeClr val="accent1">
                  <a:lumMod val="60000"/>
                  <a:lumOff val="40000"/>
                </a:schemeClr>
              </a:solidFill>
              <a:latin typeface="+mn-lt"/>
            </a:endParaRPr>
          </a:p>
        </p:txBody>
      </p:sp>
      <p:sp>
        <p:nvSpPr>
          <p:cNvPr id="13" name="TextBox 12">
            <a:extLst>
              <a:ext uri="{FF2B5EF4-FFF2-40B4-BE49-F238E27FC236}">
                <a16:creationId xmlns:a16="http://schemas.microsoft.com/office/drawing/2014/main" id="{5558205F-7910-2A4D-9D13-3F4027CE12D3}"/>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bg1"/>
                </a:solidFill>
              </a:rPr>
              <a:pPr algn="r"/>
              <a:t>‹#›</a:t>
            </a:fld>
            <a:endParaRPr lang="en-US" sz="750">
              <a:solidFill>
                <a:schemeClr val="bg1"/>
              </a:solidFill>
            </a:endParaRPr>
          </a:p>
        </p:txBody>
      </p:sp>
    </p:spTree>
    <p:extLst>
      <p:ext uri="{BB962C8B-B14F-4D97-AF65-F5344CB8AC3E}">
        <p14:creationId xmlns:p14="http://schemas.microsoft.com/office/powerpoint/2010/main" val="139496840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I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2"/>
          <p:cNvSpPr>
            <a:spLocks noGrp="1"/>
          </p:cNvSpPr>
          <p:nvPr>
            <p:ph type="sldNum" sz="quarter" idx="10"/>
          </p:nvPr>
        </p:nvSpPr>
        <p:spPr>
          <a:xfrm>
            <a:off x="9059986" y="6491235"/>
            <a:ext cx="2844800" cy="230240"/>
          </a:xfrm>
        </p:spPr>
        <p:txBody>
          <a:bodyPr vert="horz" lIns="91440" tIns="45720" rIns="91440" bIns="45720" rtlCol="0" anchor="ctr"/>
          <a:lstStyle>
            <a:lvl1pPr>
              <a:defRPr lang="en-GB" b="0" smtClean="0"/>
            </a:lvl1pPr>
          </a:lstStyle>
          <a:p>
            <a:fld id="{0FE38F41-FA40-4507-8BA6-9F62F18879CE}" type="datetime1">
              <a:rPr lang="en-US" smtClean="0"/>
              <a:pPr/>
              <a:t>5/25/23</a:t>
            </a:fld>
            <a:r>
              <a:rPr lang="en-US"/>
              <a:t> | </a:t>
            </a:r>
            <a:fld id="{2A059162-5B37-8345-8802-BAFB4069E24D}" type="slidenum">
              <a:rPr lang="en-US" smtClean="0"/>
              <a:pPr/>
              <a:t>‹#›</a:t>
            </a:fld>
            <a:endParaRPr lang="en-US"/>
          </a:p>
        </p:txBody>
      </p:sp>
    </p:spTree>
    <p:extLst>
      <p:ext uri="{BB962C8B-B14F-4D97-AF65-F5344CB8AC3E}">
        <p14:creationId xmlns:p14="http://schemas.microsoft.com/office/powerpoint/2010/main" val="3328949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2553-C367-47C5-9C45-809E9816E6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E630A-1A90-41F1-927A-5E786784FF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DAF00-3109-4875-A0D5-2D6D22F5FAF0}"/>
              </a:ext>
            </a:extLst>
          </p:cNvPr>
          <p:cNvSpPr>
            <a:spLocks noGrp="1"/>
          </p:cNvSpPr>
          <p:nvPr>
            <p:ph type="dt" sz="half" idx="10"/>
          </p:nvPr>
        </p:nvSpPr>
        <p:spPr/>
        <p:txBody>
          <a:bodyPr/>
          <a:lstStyle/>
          <a:p>
            <a:fld id="{AFBEEC16-EC3E-47DB-8A7E-DB390A3C363D}" type="datetimeFigureOut">
              <a:rPr lang="en-US" smtClean="0"/>
              <a:t>5/25/23</a:t>
            </a:fld>
            <a:endParaRPr lang="en-US"/>
          </a:p>
        </p:txBody>
      </p:sp>
      <p:sp>
        <p:nvSpPr>
          <p:cNvPr id="5" name="Footer Placeholder 4">
            <a:extLst>
              <a:ext uri="{FF2B5EF4-FFF2-40B4-BE49-F238E27FC236}">
                <a16:creationId xmlns:a16="http://schemas.microsoft.com/office/drawing/2014/main" id="{F46117AB-7A0D-4E39-8185-FB313A3E42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66FC8B-FBA6-4B6E-8844-8C5360474F05}"/>
              </a:ext>
            </a:extLst>
          </p:cNvPr>
          <p:cNvSpPr>
            <a:spLocks noGrp="1"/>
          </p:cNvSpPr>
          <p:nvPr>
            <p:ph type="sldNum" sz="quarter" idx="12"/>
          </p:nvPr>
        </p:nvSpPr>
        <p:spPr/>
        <p:txBody>
          <a:bodyPr/>
          <a:lstStyle/>
          <a:p>
            <a:fld id="{E00EF9D1-8FE4-4A6C-8373-E5034EFA4A90}" type="slidenum">
              <a:rPr lang="en-US" smtClean="0"/>
              <a:t>‹#›</a:t>
            </a:fld>
            <a:endParaRPr lang="en-US"/>
          </a:p>
        </p:txBody>
      </p:sp>
    </p:spTree>
    <p:extLst>
      <p:ext uri="{BB962C8B-B14F-4D97-AF65-F5344CB8AC3E}">
        <p14:creationId xmlns:p14="http://schemas.microsoft.com/office/powerpoint/2010/main" val="1403477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3"/>
            <a:ext cx="10972800" cy="4791806"/>
          </a:xfrm>
          <a:prstGeom prst="rect">
            <a:avLst/>
          </a:prstGeom>
        </p:spPr>
        <p:txBody>
          <a:bodyPr vert="horz" lIns="0" tIns="137160" rIns="0" bIns="0" rtlCol="0">
            <a:normAutofit/>
          </a:bodyPr>
          <a:lstStyle/>
          <a:p>
            <a:pPr lvl="0"/>
            <a:r>
              <a:rPr lang="en-US"/>
              <a:t>Paragraph type</a:t>
            </a:r>
          </a:p>
          <a:p>
            <a:pPr lvl="1"/>
            <a:r>
              <a:rPr lang="en-US"/>
              <a:t>Click the “Indent More” button (above) for first-level bullets</a:t>
            </a:r>
          </a:p>
          <a:p>
            <a:pPr lvl="2"/>
            <a:r>
              <a:rPr lang="en-US"/>
              <a:t>Click the “Indent More” button (above) twice for second-level bullets</a:t>
            </a:r>
          </a:p>
          <a:p>
            <a:pPr lvl="3"/>
            <a:r>
              <a:rPr lang="en-US"/>
              <a:t>Click the “Indent More” button (above) three times for third-level bullets</a:t>
            </a:r>
          </a:p>
          <a:p>
            <a:pPr lvl="4"/>
            <a:r>
              <a:rPr lang="en-US"/>
              <a:t>Click the “Indent More” button (above) four times for fourth-level bullets</a:t>
            </a:r>
          </a:p>
        </p:txBody>
      </p:sp>
      <p:sp>
        <p:nvSpPr>
          <p:cNvPr id="2" name="Title Placeholder 1"/>
          <p:cNvSpPr>
            <a:spLocks noGrp="1"/>
          </p:cNvSpPr>
          <p:nvPr>
            <p:ph type="title"/>
          </p:nvPr>
        </p:nvSpPr>
        <p:spPr>
          <a:xfrm>
            <a:off x="609600" y="482139"/>
            <a:ext cx="10972800" cy="1118064"/>
          </a:xfrm>
          <a:prstGeom prst="rect">
            <a:avLst/>
          </a:prstGeom>
        </p:spPr>
        <p:txBody>
          <a:bodyPr vert="horz" lIns="0" tIns="0" rIns="0" bIns="0" rtlCol="0" anchor="ctr">
            <a:normAutofit/>
          </a:bodyPr>
          <a:lstStyle/>
          <a:p>
            <a:r>
              <a:rPr lang="en-US"/>
              <a:t>Master Slide Title</a:t>
            </a:r>
          </a:p>
        </p:txBody>
      </p:sp>
      <p:sp>
        <p:nvSpPr>
          <p:cNvPr id="4" name="TextBox 3">
            <a:extLst>
              <a:ext uri="{FF2B5EF4-FFF2-40B4-BE49-F238E27FC236}">
                <a16:creationId xmlns:a16="http://schemas.microsoft.com/office/drawing/2014/main" id="{8069C718-696D-8C48-95E3-35ACB84AD8D9}"/>
              </a:ext>
            </a:extLst>
          </p:cNvPr>
          <p:cNvSpPr txBox="1"/>
          <p:nvPr userDrawn="1"/>
        </p:nvSpPr>
        <p:spPr>
          <a:xfrm>
            <a:off x="0" y="6638779"/>
            <a:ext cx="9144000" cy="196208"/>
          </a:xfrm>
          <a:prstGeom prst="rect">
            <a:avLst/>
          </a:prstGeom>
          <a:noFill/>
        </p:spPr>
        <p:txBody>
          <a:bodyPr wrap="square" rtlCol="0">
            <a:spAutoFit/>
          </a:bodyPr>
          <a:lstStyle/>
          <a:p>
            <a:r>
              <a:rPr lang="en-US" sz="675" b="1">
                <a:solidFill>
                  <a:schemeClr val="bg1">
                    <a:lumMod val="75000"/>
                  </a:schemeClr>
                </a:solidFill>
                <a:latin typeface="Arial Black" charset="0"/>
                <a:cs typeface="Arial Black" charset="0"/>
              </a:rPr>
              <a:t>IMF </a:t>
            </a:r>
            <a:r>
              <a:rPr lang="en-US" sz="675" b="0">
                <a:solidFill>
                  <a:schemeClr val="bg1">
                    <a:lumMod val="75000"/>
                  </a:schemeClr>
                </a:solidFill>
                <a:latin typeface="+mn-lt"/>
                <a:cs typeface="Arial Black" charset="0"/>
              </a:rPr>
              <a:t>| Middle East and Central Asia Department</a:t>
            </a:r>
            <a:endParaRPr lang="en-US" sz="675" b="0">
              <a:solidFill>
                <a:schemeClr val="bg1">
                  <a:lumMod val="75000"/>
                </a:schemeClr>
              </a:solidFill>
              <a:latin typeface="+mn-lt"/>
            </a:endParaRPr>
          </a:p>
        </p:txBody>
      </p:sp>
      <p:sp>
        <p:nvSpPr>
          <p:cNvPr id="5" name="TextBox 4">
            <a:extLst>
              <a:ext uri="{FF2B5EF4-FFF2-40B4-BE49-F238E27FC236}">
                <a16:creationId xmlns:a16="http://schemas.microsoft.com/office/drawing/2014/main" id="{00B5D478-FD4A-2240-B032-46F4E3BAB6E8}"/>
              </a:ext>
            </a:extLst>
          </p:cNvPr>
          <p:cNvSpPr txBox="1"/>
          <p:nvPr userDrawn="1"/>
        </p:nvSpPr>
        <p:spPr>
          <a:xfrm>
            <a:off x="10981592" y="6661864"/>
            <a:ext cx="1210408" cy="207749"/>
          </a:xfrm>
          <a:prstGeom prst="rect">
            <a:avLst/>
          </a:prstGeom>
          <a:noFill/>
        </p:spPr>
        <p:txBody>
          <a:bodyPr wrap="square" rtlCol="0" anchor="b">
            <a:spAutoFit/>
          </a:bodyPr>
          <a:lstStyle/>
          <a:p>
            <a:pPr algn="r"/>
            <a:fld id="{33391695-0C6B-4B4E-A11F-D5E1D321FCD2}" type="slidenum">
              <a:rPr lang="en-US" sz="750" smtClean="0">
                <a:solidFill>
                  <a:schemeClr val="accent1"/>
                </a:solidFill>
              </a:rPr>
              <a:pPr algn="r"/>
              <a:t>‹#›</a:t>
            </a:fld>
            <a:endParaRPr lang="en-US" sz="750">
              <a:solidFill>
                <a:schemeClr val="accent1"/>
              </a:solidFill>
            </a:endParaRPr>
          </a:p>
        </p:txBody>
      </p:sp>
    </p:spTree>
    <p:extLst>
      <p:ext uri="{BB962C8B-B14F-4D97-AF65-F5344CB8AC3E}">
        <p14:creationId xmlns:p14="http://schemas.microsoft.com/office/powerpoint/2010/main" val="42170672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Lst>
  <p:transition>
    <p:fade/>
  </p:transition>
  <p:hf hdr="0" dt="0"/>
  <p:txStyles>
    <p:titleStyle>
      <a:lvl1pPr algn="l" defTabSz="685733" rtl="0" eaLnBrk="1" latinLnBrk="0" hangingPunct="1">
        <a:lnSpc>
          <a:spcPct val="90000"/>
        </a:lnSpc>
        <a:spcBef>
          <a:spcPct val="0"/>
        </a:spcBef>
        <a:buNone/>
        <a:defRPr sz="2700" b="1" i="0" kern="1200">
          <a:solidFill>
            <a:schemeClr val="tx2"/>
          </a:solidFill>
          <a:latin typeface="Arial Black" panose="020B0604020202020204" pitchFamily="34" charset="0"/>
          <a:ea typeface="+mj-ea"/>
          <a:cs typeface="Arial Black" panose="020B0604020202020204" pitchFamily="34" charset="0"/>
        </a:defRPr>
      </a:lvl1pPr>
    </p:titleStyle>
    <p:bodyStyle>
      <a:lvl1pPr marL="0" indent="0" algn="l" defTabSz="685733" rtl="0" eaLnBrk="1" latinLnBrk="0" hangingPunct="1">
        <a:spcBef>
          <a:spcPts val="1800"/>
        </a:spcBef>
        <a:buClr>
          <a:schemeClr val="accent1"/>
        </a:buClr>
        <a:buSzPct val="110000"/>
        <a:buFont typeface="Wingdings" charset="2"/>
        <a:buNone/>
        <a:tabLst/>
        <a:defRPr sz="1500" kern="1200">
          <a:solidFill>
            <a:schemeClr val="tx1"/>
          </a:solidFill>
          <a:latin typeface="+mn-lt"/>
          <a:ea typeface="+mn-ea"/>
          <a:cs typeface="+mn-cs"/>
        </a:defRPr>
      </a:lvl1pPr>
      <a:lvl2pPr marL="175021" indent="-175021" algn="l" defTabSz="685733" rtl="0" eaLnBrk="1" latinLnBrk="0" hangingPunct="1">
        <a:spcBef>
          <a:spcPts val="450"/>
        </a:spcBef>
        <a:buClr>
          <a:schemeClr val="accent1"/>
        </a:buClr>
        <a:buSzPct val="100000"/>
        <a:buFont typeface="Wingdings" pitchFamily="2" charset="2"/>
        <a:buChar char="§"/>
        <a:tabLst/>
        <a:defRPr sz="1500" kern="1200">
          <a:solidFill>
            <a:schemeClr val="tx1"/>
          </a:solidFill>
          <a:latin typeface="+mn-lt"/>
          <a:ea typeface="+mn-ea"/>
          <a:cs typeface="+mn-cs"/>
        </a:defRPr>
      </a:lvl2pPr>
      <a:lvl3pPr marL="344089" indent="-169068" algn="l" defTabSz="685733" rtl="0" eaLnBrk="1" latinLnBrk="0" hangingPunct="1">
        <a:spcBef>
          <a:spcPts val="450"/>
        </a:spcBef>
        <a:buClr>
          <a:schemeClr val="bg1">
            <a:lumMod val="50000"/>
          </a:schemeClr>
        </a:buClr>
        <a:buSzPct val="65000"/>
        <a:buFont typeface="Lucida Grande" panose="020B0600040502020204" pitchFamily="34" charset="0"/>
        <a:buChar char="▶"/>
        <a:tabLst/>
        <a:defRPr sz="1500" kern="1200">
          <a:solidFill>
            <a:schemeClr val="tx1"/>
          </a:solidFill>
          <a:latin typeface="+mn-lt"/>
          <a:ea typeface="+mn-ea"/>
          <a:cs typeface="+mn-cs"/>
        </a:defRPr>
      </a:lvl3pPr>
      <a:lvl4pPr marL="519110" indent="-175021" algn="l" defTabSz="685733" rtl="0" eaLnBrk="1" latinLnBrk="0" hangingPunct="1">
        <a:spcBef>
          <a:spcPts val="450"/>
        </a:spcBef>
        <a:buClr>
          <a:schemeClr val="accent1"/>
        </a:buClr>
        <a:buSzPct val="100000"/>
        <a:buFont typeface="LucidaGrande" charset="0"/>
        <a:buChar char="◆"/>
        <a:tabLst/>
        <a:defRPr sz="1500" kern="1200">
          <a:solidFill>
            <a:schemeClr val="tx1"/>
          </a:solidFill>
          <a:latin typeface="+mn-lt"/>
          <a:ea typeface="+mn-ea"/>
          <a:cs typeface="+mn-cs"/>
        </a:defRPr>
      </a:lvl4pPr>
      <a:lvl5pPr marL="688178" indent="-169068" algn="l" defTabSz="685733" rtl="0" eaLnBrk="1" latinLnBrk="0" hangingPunct="1">
        <a:spcBef>
          <a:spcPts val="450"/>
        </a:spcBef>
        <a:buClr>
          <a:schemeClr val="bg1">
            <a:lumMod val="50000"/>
          </a:schemeClr>
        </a:buClr>
        <a:buFont typeface=".HelveticaNeueDeskInterface-Regular"/>
        <a:buChar char="●"/>
        <a:tabLst/>
        <a:defRPr sz="1500" kern="1200">
          <a:solidFill>
            <a:schemeClr val="tx1"/>
          </a:solidFill>
          <a:latin typeface="+mn-lt"/>
          <a:ea typeface="+mn-ea"/>
          <a:cs typeface="+mn-cs"/>
        </a:defRPr>
      </a:lvl5pPr>
      <a:lvl6pPr marL="1885765"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632"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498"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364"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33" rtl="0" eaLnBrk="1" latinLnBrk="0" hangingPunct="1">
        <a:defRPr sz="1350" kern="1200">
          <a:solidFill>
            <a:schemeClr val="tx1"/>
          </a:solidFill>
          <a:latin typeface="+mn-lt"/>
          <a:ea typeface="+mn-ea"/>
          <a:cs typeface="+mn-cs"/>
        </a:defRPr>
      </a:lvl1pPr>
      <a:lvl2pPr marL="342866" algn="l" defTabSz="685733" rtl="0" eaLnBrk="1" latinLnBrk="0" hangingPunct="1">
        <a:defRPr sz="1350" kern="1200">
          <a:solidFill>
            <a:schemeClr val="tx1"/>
          </a:solidFill>
          <a:latin typeface="+mn-lt"/>
          <a:ea typeface="+mn-ea"/>
          <a:cs typeface="+mn-cs"/>
        </a:defRPr>
      </a:lvl2pPr>
      <a:lvl3pPr marL="685733" algn="l" defTabSz="685733" rtl="0" eaLnBrk="1" latinLnBrk="0" hangingPunct="1">
        <a:defRPr sz="1350" kern="1200">
          <a:solidFill>
            <a:schemeClr val="tx1"/>
          </a:solidFill>
          <a:latin typeface="+mn-lt"/>
          <a:ea typeface="+mn-ea"/>
          <a:cs typeface="+mn-cs"/>
        </a:defRPr>
      </a:lvl3pPr>
      <a:lvl4pPr marL="1028599" algn="l" defTabSz="685733" rtl="0" eaLnBrk="1" latinLnBrk="0" hangingPunct="1">
        <a:defRPr sz="1350" kern="1200">
          <a:solidFill>
            <a:schemeClr val="tx1"/>
          </a:solidFill>
          <a:latin typeface="+mn-lt"/>
          <a:ea typeface="+mn-ea"/>
          <a:cs typeface="+mn-cs"/>
        </a:defRPr>
      </a:lvl4pPr>
      <a:lvl5pPr marL="1371465" algn="l" defTabSz="685733" rtl="0" eaLnBrk="1" latinLnBrk="0" hangingPunct="1">
        <a:defRPr sz="1350" kern="1200">
          <a:solidFill>
            <a:schemeClr val="tx1"/>
          </a:solidFill>
          <a:latin typeface="+mn-lt"/>
          <a:ea typeface="+mn-ea"/>
          <a:cs typeface="+mn-cs"/>
        </a:defRPr>
      </a:lvl5pPr>
      <a:lvl6pPr marL="1714331" algn="l" defTabSz="685733" rtl="0" eaLnBrk="1" latinLnBrk="0" hangingPunct="1">
        <a:defRPr sz="1350" kern="1200">
          <a:solidFill>
            <a:schemeClr val="tx1"/>
          </a:solidFill>
          <a:latin typeface="+mn-lt"/>
          <a:ea typeface="+mn-ea"/>
          <a:cs typeface="+mn-cs"/>
        </a:defRPr>
      </a:lvl6pPr>
      <a:lvl7pPr marL="2057197" algn="l" defTabSz="685733" rtl="0" eaLnBrk="1" latinLnBrk="0" hangingPunct="1">
        <a:defRPr sz="1350" kern="1200">
          <a:solidFill>
            <a:schemeClr val="tx1"/>
          </a:solidFill>
          <a:latin typeface="+mn-lt"/>
          <a:ea typeface="+mn-ea"/>
          <a:cs typeface="+mn-cs"/>
        </a:defRPr>
      </a:lvl7pPr>
      <a:lvl8pPr marL="2400065" algn="l" defTabSz="685733" rtl="0" eaLnBrk="1" latinLnBrk="0" hangingPunct="1">
        <a:defRPr sz="1350" kern="1200">
          <a:solidFill>
            <a:schemeClr val="tx1"/>
          </a:solidFill>
          <a:latin typeface="+mn-lt"/>
          <a:ea typeface="+mn-ea"/>
          <a:cs typeface="+mn-cs"/>
        </a:defRPr>
      </a:lvl8pPr>
      <a:lvl9pPr marL="2742931" algn="l" defTabSz="68573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istockphoto.com/portfolio/DinoGeromella?mediatype=photography"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3.xml"/><Relationship Id="rId7" Type="http://schemas.openxmlformats.org/officeDocument/2006/relationships/chart" Target="../charts/char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2.xml"/><Relationship Id="rId4"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tags" Target="../tags/tag10.xml"/><Relationship Id="rId7" Type="http://schemas.openxmlformats.org/officeDocument/2006/relationships/chart" Target="../charts/chart8.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chart" Target="../charts/chart7.xml"/><Relationship Id="rId5" Type="http://schemas.openxmlformats.org/officeDocument/2006/relationships/notesSlide" Target="../notesSlides/notesSlide5.xml"/><Relationship Id="rId4"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tags" Target="../tags/tag13.xml"/><Relationship Id="rId7" Type="http://schemas.openxmlformats.org/officeDocument/2006/relationships/chart" Target="../charts/chart1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chart" Target="../charts/chart10.xml"/><Relationship Id="rId5" Type="http://schemas.openxmlformats.org/officeDocument/2006/relationships/notesSlide" Target="../notesSlides/notesSlide6.xml"/><Relationship Id="rId4"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chart" Target="../charts/chart1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FB5C5-1E1D-4E7D-AE8E-A92A3D7379D0}"/>
              </a:ext>
            </a:extLst>
          </p:cNvPr>
          <p:cNvSpPr>
            <a:spLocks noGrp="1"/>
          </p:cNvSpPr>
          <p:nvPr>
            <p:ph type="ctrTitle"/>
          </p:nvPr>
        </p:nvSpPr>
        <p:spPr>
          <a:xfrm>
            <a:off x="5555961" y="2129488"/>
            <a:ext cx="6083731" cy="2356301"/>
          </a:xfrm>
        </p:spPr>
        <p:txBody>
          <a:bodyPr>
            <a:normAutofit/>
          </a:bodyPr>
          <a:lstStyle/>
          <a:p>
            <a:r>
              <a:rPr lang="en-US">
                <a:latin typeface="Arial Black"/>
              </a:rPr>
              <a:t>Middle East and Central Asia Regional Economic Outlook</a:t>
            </a:r>
            <a:br>
              <a:rPr lang="en-US">
                <a:latin typeface="Arial Black"/>
              </a:rPr>
            </a:br>
            <a:br>
              <a:rPr lang="en-US">
                <a:latin typeface="Arial Black"/>
              </a:rPr>
            </a:br>
            <a:r>
              <a:rPr lang="en-US">
                <a:latin typeface="Arial Black"/>
              </a:rPr>
              <a:t>Monetary Policy: Where Does ME&amp;CA Stand?</a:t>
            </a:r>
            <a:endParaRPr lang="en-US"/>
          </a:p>
        </p:txBody>
      </p:sp>
      <p:sp>
        <p:nvSpPr>
          <p:cNvPr id="3" name="Subtitle 2">
            <a:extLst>
              <a:ext uri="{FF2B5EF4-FFF2-40B4-BE49-F238E27FC236}">
                <a16:creationId xmlns:a16="http://schemas.microsoft.com/office/drawing/2014/main" id="{96F77D18-5D84-491A-8270-2963607CF21C}"/>
              </a:ext>
            </a:extLst>
          </p:cNvPr>
          <p:cNvSpPr>
            <a:spLocks noGrp="1"/>
          </p:cNvSpPr>
          <p:nvPr>
            <p:ph type="subTitle" idx="1"/>
          </p:nvPr>
        </p:nvSpPr>
        <p:spPr>
          <a:xfrm>
            <a:off x="5556552" y="4618225"/>
            <a:ext cx="5515285" cy="1087835"/>
          </a:xfrm>
        </p:spPr>
        <p:txBody>
          <a:bodyPr vert="horz" lIns="0" tIns="91440" rIns="0" bIns="0" rtlCol="0" anchor="t">
            <a:noAutofit/>
          </a:bodyPr>
          <a:lstStyle/>
          <a:p>
            <a:r>
              <a:rPr lang="en-US" err="1">
                <a:cs typeface="Arial"/>
              </a:rPr>
              <a:t>MaY</a:t>
            </a:r>
            <a:r>
              <a:rPr lang="en-US">
                <a:cs typeface="Arial"/>
              </a:rPr>
              <a:t> 23, 2023</a:t>
            </a:r>
          </a:p>
        </p:txBody>
      </p:sp>
      <p:sp>
        <p:nvSpPr>
          <p:cNvPr id="4" name="TextBox 3">
            <a:extLst>
              <a:ext uri="{FF2B5EF4-FFF2-40B4-BE49-F238E27FC236}">
                <a16:creationId xmlns:a16="http://schemas.microsoft.com/office/drawing/2014/main" id="{20F7E8C7-2CA0-4352-AFC8-B8892ABD64C1}"/>
              </a:ext>
            </a:extLst>
          </p:cNvPr>
          <p:cNvSpPr txBox="1"/>
          <p:nvPr/>
        </p:nvSpPr>
        <p:spPr>
          <a:xfrm>
            <a:off x="495663" y="3014843"/>
            <a:ext cx="3910450" cy="369332"/>
          </a:xfrm>
          <a:prstGeom prst="rect">
            <a:avLst/>
          </a:prstGeom>
          <a:noFill/>
        </p:spPr>
        <p:txBody>
          <a:bodyPr wrap="square" rtlCol="0">
            <a:spAutoFit/>
          </a:bodyPr>
          <a:lstStyle/>
          <a:p>
            <a:pPr algn="ctr"/>
            <a:r>
              <a:rPr lang="en-US"/>
              <a:t>Placeholder for images</a:t>
            </a:r>
          </a:p>
        </p:txBody>
      </p:sp>
      <p:sp>
        <p:nvSpPr>
          <p:cNvPr id="12" name="Text Placeholder 9">
            <a:extLst>
              <a:ext uri="{FF2B5EF4-FFF2-40B4-BE49-F238E27FC236}">
                <a16:creationId xmlns:a16="http://schemas.microsoft.com/office/drawing/2014/main" id="{4E2696F2-AF88-4B80-A15E-05B98C3CF4CE}"/>
              </a:ext>
            </a:extLst>
          </p:cNvPr>
          <p:cNvSpPr txBox="1">
            <a:spLocks/>
          </p:cNvSpPr>
          <p:nvPr/>
        </p:nvSpPr>
        <p:spPr>
          <a:xfrm>
            <a:off x="5555961" y="4816950"/>
            <a:ext cx="5515285" cy="1213338"/>
          </a:xfrm>
          <a:prstGeom prst="rect">
            <a:avLst/>
          </a:prstGeom>
        </p:spPr>
        <p:txBody>
          <a:bodyPr vert="horz" lIns="0" tIns="0" rIns="0" bIns="0" rtlCol="0" anchor="b" anchorCtr="0">
            <a:normAutofit/>
          </a:bodyPr>
          <a:lstStyle>
            <a:lvl1pPr marL="0" indent="0" algn="l" defTabSz="685733" rtl="0" eaLnBrk="1" latinLnBrk="0" hangingPunct="1">
              <a:spcBef>
                <a:spcPts val="225"/>
              </a:spcBef>
              <a:buClr>
                <a:schemeClr val="accent1"/>
              </a:buClr>
              <a:buSzPct val="110000"/>
              <a:buFont typeface="Wingdings" charset="2"/>
              <a:buNone/>
              <a:tabLst/>
              <a:defRPr sz="1500" kern="1200">
                <a:solidFill>
                  <a:schemeClr val="bg1">
                    <a:lumMod val="50000"/>
                  </a:schemeClr>
                </a:solidFill>
                <a:latin typeface="+mn-lt"/>
                <a:ea typeface="+mn-ea"/>
                <a:cs typeface="+mn-cs"/>
              </a:defRPr>
            </a:lvl1pPr>
            <a:lvl2pPr marL="0" indent="0" algn="l" defTabSz="685733" rtl="0" eaLnBrk="1" latinLnBrk="0" hangingPunct="1">
              <a:spcBef>
                <a:spcPts val="225"/>
              </a:spcBef>
              <a:buClr>
                <a:schemeClr val="accent1"/>
              </a:buClr>
              <a:buSzPct val="100000"/>
              <a:buFont typeface="Wingdings" pitchFamily="2" charset="2"/>
              <a:buNone/>
              <a:tabLst/>
              <a:defRPr sz="1500" kern="1200">
                <a:solidFill>
                  <a:schemeClr val="bg1">
                    <a:lumMod val="50000"/>
                  </a:schemeClr>
                </a:solidFill>
                <a:latin typeface="+mn-lt"/>
                <a:ea typeface="+mn-ea"/>
                <a:cs typeface="+mn-cs"/>
              </a:defRPr>
            </a:lvl2pPr>
            <a:lvl3pPr marL="0" indent="0" algn="l" defTabSz="685733" rtl="0" eaLnBrk="1" latinLnBrk="0" hangingPunct="1">
              <a:spcBef>
                <a:spcPts val="225"/>
              </a:spcBef>
              <a:buClr>
                <a:schemeClr val="bg1">
                  <a:lumMod val="50000"/>
                </a:schemeClr>
              </a:buClr>
              <a:buSzPct val="65000"/>
              <a:buFont typeface="Lucida Grande" panose="020B0600040502020204" pitchFamily="34" charset="0"/>
              <a:buNone/>
              <a:tabLst/>
              <a:defRPr sz="1500" kern="1200">
                <a:solidFill>
                  <a:schemeClr val="bg1">
                    <a:lumMod val="50000"/>
                  </a:schemeClr>
                </a:solidFill>
                <a:latin typeface="+mn-lt"/>
                <a:ea typeface="+mn-ea"/>
                <a:cs typeface="+mn-cs"/>
              </a:defRPr>
            </a:lvl3pPr>
            <a:lvl4pPr marL="0" indent="0" algn="l" defTabSz="685733" rtl="0" eaLnBrk="1" latinLnBrk="0" hangingPunct="1">
              <a:spcBef>
                <a:spcPts val="225"/>
              </a:spcBef>
              <a:buClr>
                <a:schemeClr val="accent1"/>
              </a:buClr>
              <a:buSzPct val="100000"/>
              <a:buFont typeface="LucidaGrande" charset="0"/>
              <a:buNone/>
              <a:tabLst/>
              <a:defRPr sz="1500" kern="1200">
                <a:solidFill>
                  <a:schemeClr val="bg1">
                    <a:lumMod val="50000"/>
                  </a:schemeClr>
                </a:solidFill>
                <a:latin typeface="+mn-lt"/>
                <a:ea typeface="+mn-ea"/>
                <a:cs typeface="+mn-cs"/>
              </a:defRPr>
            </a:lvl4pPr>
            <a:lvl5pPr marL="0" indent="0" algn="l" defTabSz="685733" rtl="0" eaLnBrk="1" latinLnBrk="0" hangingPunct="1">
              <a:spcBef>
                <a:spcPts val="225"/>
              </a:spcBef>
              <a:buClr>
                <a:schemeClr val="bg1">
                  <a:lumMod val="50000"/>
                </a:schemeClr>
              </a:buClr>
              <a:buFont typeface=".HelveticaNeueDeskInterface-Regular"/>
              <a:buNone/>
              <a:tabLst/>
              <a:defRPr sz="1500" kern="1200">
                <a:solidFill>
                  <a:schemeClr val="bg1">
                    <a:lumMod val="50000"/>
                  </a:schemeClr>
                </a:solidFill>
                <a:latin typeface="+mn-lt"/>
                <a:ea typeface="+mn-ea"/>
                <a:cs typeface="+mn-cs"/>
              </a:defRPr>
            </a:lvl5pPr>
            <a:lvl6pPr marL="1885765"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632"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498"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364" indent="-171433" algn="l" defTabSz="68573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a:t>Middle East and Central Asia Department</a:t>
            </a:r>
          </a:p>
        </p:txBody>
      </p:sp>
      <p:pic>
        <p:nvPicPr>
          <p:cNvPr id="7" name="Picture 6" descr="A picture containing marketplace, scene, person, fruit&#10;&#10;Description automatically generated">
            <a:extLst>
              <a:ext uri="{FF2B5EF4-FFF2-40B4-BE49-F238E27FC236}">
                <a16:creationId xmlns:a16="http://schemas.microsoft.com/office/drawing/2014/main" id="{AFAD153B-EFA9-4106-9F0B-44CD7A208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6856"/>
            <a:ext cx="4636655" cy="2276856"/>
          </a:xfrm>
          <a:prstGeom prst="rect">
            <a:avLst/>
          </a:prstGeom>
        </p:spPr>
      </p:pic>
      <p:pic>
        <p:nvPicPr>
          <p:cNvPr id="9" name="Picture 8" descr="A picture containing grass, sky, outdoor, building&#10;&#10;Description automatically generated">
            <a:extLst>
              <a:ext uri="{FF2B5EF4-FFF2-40B4-BE49-F238E27FC236}">
                <a16:creationId xmlns:a16="http://schemas.microsoft.com/office/drawing/2014/main" id="{FF93CF98-96F2-49D5-8143-762710A07E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53712"/>
            <a:ext cx="4636655" cy="2304288"/>
          </a:xfrm>
          <a:prstGeom prst="rect">
            <a:avLst/>
          </a:prstGeom>
        </p:spPr>
      </p:pic>
      <p:pic>
        <p:nvPicPr>
          <p:cNvPr id="11" name="Picture 10" descr="A picture containing water, outdoor, sky&#10;&#10;Description automatically generated">
            <a:extLst>
              <a:ext uri="{FF2B5EF4-FFF2-40B4-BE49-F238E27FC236}">
                <a16:creationId xmlns:a16="http://schemas.microsoft.com/office/drawing/2014/main" id="{AE82471D-8585-43DA-B5CB-100CD3AA6F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4636656" cy="2276856"/>
          </a:xfrm>
          <a:prstGeom prst="rect">
            <a:avLst/>
          </a:prstGeom>
        </p:spPr>
      </p:pic>
      <p:sp>
        <p:nvSpPr>
          <p:cNvPr id="6" name="TextBox 5">
            <a:extLst>
              <a:ext uri="{FF2B5EF4-FFF2-40B4-BE49-F238E27FC236}">
                <a16:creationId xmlns:a16="http://schemas.microsoft.com/office/drawing/2014/main" id="{6C5D47B7-8B83-49F9-88AC-730CC86341D9}"/>
              </a:ext>
            </a:extLst>
          </p:cNvPr>
          <p:cNvSpPr txBox="1"/>
          <p:nvPr/>
        </p:nvSpPr>
        <p:spPr>
          <a:xfrm>
            <a:off x="-11550" y="2160770"/>
            <a:ext cx="1349169" cy="184666"/>
          </a:xfrm>
          <a:prstGeom prst="rect">
            <a:avLst/>
          </a:prstGeom>
          <a:noFill/>
        </p:spPr>
        <p:txBody>
          <a:bodyPr wrap="square" rtlCol="0">
            <a:spAutoFit/>
          </a:bodyPr>
          <a:lstStyle/>
          <a:p>
            <a:r>
              <a:rPr lang="en-US" sz="600">
                <a:effectLst/>
                <a:latin typeface="Calibri" panose="020F0502020204030204" pitchFamily="34" charset="0"/>
                <a:ea typeface="Arial" panose="020B0604020202020204" pitchFamily="34" charset="0"/>
              </a:rPr>
              <a:t>iStock.com/Hasan Zaidi</a:t>
            </a:r>
            <a:endParaRPr lang="en-US" sz="600"/>
          </a:p>
        </p:txBody>
      </p:sp>
      <p:sp>
        <p:nvSpPr>
          <p:cNvPr id="13" name="TextBox 12">
            <a:extLst>
              <a:ext uri="{FF2B5EF4-FFF2-40B4-BE49-F238E27FC236}">
                <a16:creationId xmlns:a16="http://schemas.microsoft.com/office/drawing/2014/main" id="{27F23601-5819-45C4-8DCC-AACE84E06970}"/>
              </a:ext>
            </a:extLst>
          </p:cNvPr>
          <p:cNvSpPr txBox="1"/>
          <p:nvPr/>
        </p:nvSpPr>
        <p:spPr>
          <a:xfrm>
            <a:off x="-11548" y="4392799"/>
            <a:ext cx="1349169" cy="184666"/>
          </a:xfrm>
          <a:prstGeom prst="rect">
            <a:avLst/>
          </a:prstGeom>
          <a:noFill/>
        </p:spPr>
        <p:txBody>
          <a:bodyPr wrap="square" rtlCol="0">
            <a:spAutoFit/>
          </a:bodyPr>
          <a:lstStyle/>
          <a:p>
            <a:r>
              <a:rPr lang="en-US" sz="600">
                <a:effectLst/>
                <a:latin typeface="Calibri" panose="020F0502020204030204" pitchFamily="34" charset="0"/>
                <a:ea typeface="Arial" panose="020B0604020202020204" pitchFamily="34" charset="0"/>
              </a:rPr>
              <a:t>iStock.com/</a:t>
            </a:r>
            <a:r>
              <a:rPr lang="en-US" sz="600" b="0" i="0" u="none" strike="noStrike">
                <a:effectLst/>
                <a:latin typeface="iStock Maquette"/>
                <a:hlinkClick r:id="rId6">
                  <a:extLst>
                    <a:ext uri="{A12FA001-AC4F-418D-AE19-62706E023703}">
                      <ahyp:hlinkClr xmlns:ahyp="http://schemas.microsoft.com/office/drawing/2018/hyperlinkcolor" val="tx"/>
                    </a:ext>
                  </a:extLst>
                </a:hlinkClick>
              </a:rPr>
              <a:t>DinoGeromella</a:t>
            </a:r>
            <a:endParaRPr lang="en-US" sz="600"/>
          </a:p>
        </p:txBody>
      </p:sp>
      <p:sp>
        <p:nvSpPr>
          <p:cNvPr id="14" name="TextBox 13">
            <a:extLst>
              <a:ext uri="{FF2B5EF4-FFF2-40B4-BE49-F238E27FC236}">
                <a16:creationId xmlns:a16="http://schemas.microsoft.com/office/drawing/2014/main" id="{9BFA6823-F86C-4EB3-A379-524FCFB6336B}"/>
              </a:ext>
            </a:extLst>
          </p:cNvPr>
          <p:cNvSpPr txBox="1"/>
          <p:nvPr/>
        </p:nvSpPr>
        <p:spPr>
          <a:xfrm>
            <a:off x="-11551" y="6738235"/>
            <a:ext cx="1349169" cy="184666"/>
          </a:xfrm>
          <a:prstGeom prst="rect">
            <a:avLst/>
          </a:prstGeom>
          <a:noFill/>
        </p:spPr>
        <p:txBody>
          <a:bodyPr wrap="square" rtlCol="0">
            <a:spAutoFit/>
          </a:bodyPr>
          <a:lstStyle/>
          <a:p>
            <a:r>
              <a:rPr lang="en-US" sz="600">
                <a:effectLst/>
                <a:latin typeface="Calibri" panose="020F0502020204030204" pitchFamily="34" charset="0"/>
                <a:ea typeface="Arial" panose="020B0604020202020204" pitchFamily="34" charset="0"/>
              </a:rPr>
              <a:t>iStock.com/Mlenny</a:t>
            </a:r>
            <a:endParaRPr lang="en-US" sz="600"/>
          </a:p>
        </p:txBody>
      </p:sp>
    </p:spTree>
    <p:extLst>
      <p:ext uri="{BB962C8B-B14F-4D97-AF65-F5344CB8AC3E}">
        <p14:creationId xmlns:p14="http://schemas.microsoft.com/office/powerpoint/2010/main" val="37518159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E3AC-3243-4275-3258-F405D715E115}"/>
              </a:ext>
            </a:extLst>
          </p:cNvPr>
          <p:cNvSpPr>
            <a:spLocks noGrp="1"/>
          </p:cNvSpPr>
          <p:nvPr>
            <p:ph type="title"/>
          </p:nvPr>
        </p:nvSpPr>
        <p:spPr/>
        <p:txBody>
          <a:bodyPr>
            <a:normAutofit/>
          </a:bodyPr>
          <a:lstStyle/>
          <a:p>
            <a:r>
              <a:rPr lang="en-US" sz="2400"/>
              <a:t>Outline</a:t>
            </a:r>
          </a:p>
        </p:txBody>
      </p:sp>
      <p:sp>
        <p:nvSpPr>
          <p:cNvPr id="3" name="Text Placeholder 2">
            <a:extLst>
              <a:ext uri="{FF2B5EF4-FFF2-40B4-BE49-F238E27FC236}">
                <a16:creationId xmlns:a16="http://schemas.microsoft.com/office/drawing/2014/main" id="{27CE5418-68B1-03B4-8692-5A1478ADDF7D}"/>
              </a:ext>
            </a:extLst>
          </p:cNvPr>
          <p:cNvSpPr>
            <a:spLocks noGrp="1"/>
          </p:cNvSpPr>
          <p:nvPr>
            <p:ph type="body" sz="quarter" idx="10"/>
          </p:nvPr>
        </p:nvSpPr>
        <p:spPr/>
        <p:txBody>
          <a:bodyPr vert="horz" lIns="0" tIns="137160" rIns="0" bIns="0" rtlCol="0" anchor="t">
            <a:normAutofit/>
          </a:bodyPr>
          <a:lstStyle/>
          <a:p>
            <a:endParaRPr lang="en-US" sz="2400"/>
          </a:p>
          <a:p>
            <a:pPr marL="457200" indent="-457200">
              <a:buFont typeface="+mj-lt"/>
              <a:buAutoNum type="arabicPeriod"/>
            </a:pPr>
            <a:r>
              <a:rPr lang="en-US" sz="2400"/>
              <a:t>Monetary Policy Instruments and Recent Actions</a:t>
            </a:r>
          </a:p>
          <a:p>
            <a:pPr marL="457200" indent="-457200">
              <a:buFont typeface="+mj-lt"/>
              <a:buAutoNum type="arabicPeriod"/>
            </a:pPr>
            <a:r>
              <a:rPr lang="en-US" sz="2400"/>
              <a:t>Assessing the Monetary Policy Stance</a:t>
            </a:r>
            <a:endParaRPr lang="en-US" sz="2400">
              <a:cs typeface="Arial"/>
            </a:endParaRPr>
          </a:p>
          <a:p>
            <a:pPr marL="457200" indent="-457200">
              <a:buAutoNum type="arabicPeriod"/>
            </a:pPr>
            <a:r>
              <a:rPr lang="en-US" sz="2400">
                <a:ea typeface="+mn-lt"/>
                <a:cs typeface="+mn-lt"/>
              </a:rPr>
              <a:t>Monetary Policy Transmission Mechanism</a:t>
            </a:r>
            <a:endParaRPr lang="en-US" sz="2400">
              <a:cs typeface="Arial"/>
            </a:endParaRPr>
          </a:p>
          <a:p>
            <a:pPr marL="457200" indent="-457200">
              <a:buAutoNum type="arabicPeriod"/>
            </a:pPr>
            <a:r>
              <a:rPr lang="en-US" sz="2400">
                <a:cs typeface="Arial"/>
              </a:rPr>
              <a:t>Policy Recommendations</a:t>
            </a:r>
          </a:p>
          <a:p>
            <a:endParaRPr lang="en-US" sz="2400">
              <a:cs typeface="Arial"/>
            </a:endParaRPr>
          </a:p>
        </p:txBody>
      </p:sp>
    </p:spTree>
    <p:extLst>
      <p:ext uri="{BB962C8B-B14F-4D97-AF65-F5344CB8AC3E}">
        <p14:creationId xmlns:p14="http://schemas.microsoft.com/office/powerpoint/2010/main" val="408097747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8E6DF-D65D-44F0-8ECB-6F7082E48CF9}"/>
              </a:ext>
            </a:extLst>
          </p:cNvPr>
          <p:cNvSpPr>
            <a:spLocks noGrp="1"/>
          </p:cNvSpPr>
          <p:nvPr>
            <p:ph type="title"/>
          </p:nvPr>
        </p:nvSpPr>
        <p:spPr>
          <a:xfrm>
            <a:off x="259301" y="210528"/>
            <a:ext cx="11913053" cy="659321"/>
          </a:xfrm>
        </p:spPr>
        <p:txBody>
          <a:bodyPr>
            <a:normAutofit fontScale="90000"/>
          </a:bodyPr>
          <a:lstStyle/>
          <a:p>
            <a:r>
              <a:rPr lang="en-US" sz="2400">
                <a:solidFill>
                  <a:srgbClr val="004C97"/>
                </a:solidFill>
                <a:latin typeface="Arial Black"/>
                <a:cs typeface="Segoe UI"/>
              </a:rPr>
              <a:t>ME&amp;CA countries tightened monetary policy, mostly by raising policy rates but lack of policy coordination could hamper efforts to lower inflation</a:t>
            </a:r>
            <a:endParaRPr lang="en-US" sz="2400">
              <a:latin typeface="Arial Black"/>
              <a:cs typeface="Segoe UI"/>
            </a:endParaRPr>
          </a:p>
        </p:txBody>
      </p:sp>
      <p:sp>
        <p:nvSpPr>
          <p:cNvPr id="23" name="AutoShape 5">
            <a:extLst>
              <a:ext uri="{FF2B5EF4-FFF2-40B4-BE49-F238E27FC236}">
                <a16:creationId xmlns:a16="http://schemas.microsoft.com/office/drawing/2014/main" id="{DB5ED31E-93D0-4A93-BA67-25DE6136ED43}"/>
              </a:ext>
            </a:extLst>
          </p:cNvPr>
          <p:cNvSpPr>
            <a:spLocks noChangeArrowheads="1"/>
          </p:cNvSpPr>
          <p:nvPr>
            <p:custDataLst>
              <p:tags r:id="rId1"/>
            </p:custDataLst>
          </p:nvPr>
        </p:nvSpPr>
        <p:spPr bwMode="auto">
          <a:xfrm rot="5400000">
            <a:off x="5765577" y="-369048"/>
            <a:ext cx="766301" cy="3523397"/>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Almost all central banks raised their policy rates over the past two years</a:t>
            </a:r>
          </a:p>
        </p:txBody>
      </p:sp>
      <p:sp>
        <p:nvSpPr>
          <p:cNvPr id="30" name="TextBox 1">
            <a:extLst>
              <a:ext uri="{FF2B5EF4-FFF2-40B4-BE49-F238E27FC236}">
                <a16:creationId xmlns:a16="http://schemas.microsoft.com/office/drawing/2014/main" id="{21DC8234-9312-4835-9E3F-D4E102A8C582}"/>
              </a:ext>
            </a:extLst>
          </p:cNvPr>
          <p:cNvSpPr txBox="1"/>
          <p:nvPr/>
        </p:nvSpPr>
        <p:spPr>
          <a:xfrm>
            <a:off x="580195" y="6153428"/>
            <a:ext cx="3657600" cy="409899"/>
          </a:xfrm>
          <a:prstGeom prst="rect">
            <a:avLst/>
          </a:prstGeom>
          <a:solidFill>
            <a:sysClr val="window" lastClr="FFFFFF"/>
          </a:solidFill>
        </p:spPr>
        <p:txBody>
          <a:bodyPr vert="horz"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000"/>
                </a:solidFill>
                <a:effectLst/>
                <a:uLnTx/>
                <a:uFillTx/>
                <a:latin typeface="Arial" panose="020B0604020202020204"/>
                <a:ea typeface="+mn-ea"/>
                <a:cs typeface="Arial" panose="020B0604020202020204" pitchFamily="34" charset="0"/>
              </a:rPr>
              <a:t>Sources:</a:t>
            </a:r>
          </a:p>
        </p:txBody>
      </p:sp>
      <p:sp>
        <p:nvSpPr>
          <p:cNvPr id="28" name="AutoShape 5">
            <a:extLst>
              <a:ext uri="{FF2B5EF4-FFF2-40B4-BE49-F238E27FC236}">
                <a16:creationId xmlns:a16="http://schemas.microsoft.com/office/drawing/2014/main" id="{D59B8ECA-9120-4BB0-A28B-99707094CD42}"/>
              </a:ext>
            </a:extLst>
          </p:cNvPr>
          <p:cNvSpPr>
            <a:spLocks noChangeArrowheads="1"/>
          </p:cNvSpPr>
          <p:nvPr>
            <p:custDataLst>
              <p:tags r:id="rId2"/>
            </p:custDataLst>
          </p:nvPr>
        </p:nvSpPr>
        <p:spPr bwMode="auto">
          <a:xfrm rot="5400000">
            <a:off x="1789846" y="-436149"/>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Policy interest rates and reserve requirements are the main monetary policy instruments in the region. </a:t>
            </a:r>
            <a:endPar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endParaRPr>
          </a:p>
        </p:txBody>
      </p:sp>
      <p:sp>
        <p:nvSpPr>
          <p:cNvPr id="18" name="TextBox 3">
            <a:extLst>
              <a:ext uri="{FF2B5EF4-FFF2-40B4-BE49-F238E27FC236}">
                <a16:creationId xmlns:a16="http://schemas.microsoft.com/office/drawing/2014/main" id="{EAE66515-9BC9-410F-BE8B-4C92D7B7F4B8}"/>
              </a:ext>
            </a:extLst>
          </p:cNvPr>
          <p:cNvSpPr txBox="1"/>
          <p:nvPr/>
        </p:nvSpPr>
        <p:spPr>
          <a:xfrm>
            <a:off x="524898" y="1817231"/>
            <a:ext cx="3654847" cy="47522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ME&amp;CA Central Banks' Instruments</a:t>
            </a:r>
            <a:endParaRPr kumimoji="0" lang="en-US" sz="10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TextBox 4">
            <a:extLst>
              <a:ext uri="{FF2B5EF4-FFF2-40B4-BE49-F238E27FC236}">
                <a16:creationId xmlns:a16="http://schemas.microsoft.com/office/drawing/2014/main" id="{A1D8A093-E182-4871-B4F6-8F22A8A0D8D2}"/>
              </a:ext>
            </a:extLst>
          </p:cNvPr>
          <p:cNvSpPr txBox="1"/>
          <p:nvPr/>
        </p:nvSpPr>
        <p:spPr>
          <a:xfrm>
            <a:off x="537672" y="5820295"/>
            <a:ext cx="3661225" cy="86711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Source: IMF desk survey.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Note: </a:t>
            </a:r>
            <a:r>
              <a:rPr lang="en-US" sz="800"/>
              <a:t>Country names in black font are Middle East and North Africa, and Pakistan; country names in white font are Caucasus and Central Asia. Countries with a * increased their domestic currency reserve requirements and with a ▲ increased their foreign currency reserve requirements since January 2021. ME&amp;CA = Middle East and Central Asia.</a:t>
            </a:r>
            <a:endParaRPr kumimoji="0" lang="en-US" sz="8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TextBox 3">
            <a:extLst>
              <a:ext uri="{FF2B5EF4-FFF2-40B4-BE49-F238E27FC236}">
                <a16:creationId xmlns:a16="http://schemas.microsoft.com/office/drawing/2014/main" id="{99FE170B-54D1-4C2B-9821-6C93BA8864AB}"/>
              </a:ext>
            </a:extLst>
          </p:cNvPr>
          <p:cNvSpPr txBox="1"/>
          <p:nvPr/>
        </p:nvSpPr>
        <p:spPr>
          <a:xfrm>
            <a:off x="4387028" y="1817231"/>
            <a:ext cx="3657600" cy="4191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a:ea typeface="+mn-ea"/>
                <a:cs typeface="Arial"/>
              </a:rPr>
              <a:t>Change in Policy Interest Rates and Inflation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Arial"/>
                <a:ea typeface="+mn-ea"/>
                <a:cs typeface="Arial"/>
              </a:rPr>
              <a:t>(</a:t>
            </a:r>
            <a:r>
              <a:rPr lang="en-US" sz="1000">
                <a:solidFill>
                  <a:srgbClr val="000000"/>
                </a:solidFill>
                <a:latin typeface="Arial"/>
                <a:cs typeface="Arial"/>
              </a:rPr>
              <a:t>Percentage</a:t>
            </a:r>
            <a:r>
              <a:rPr kumimoji="0" lang="en-US" sz="1000" i="0" u="none" strike="noStrike" kern="1200" cap="none" spc="0" normalizeH="0" baseline="0" noProof="0">
                <a:ln>
                  <a:noFill/>
                </a:ln>
                <a:solidFill>
                  <a:srgbClr val="000000"/>
                </a:solidFill>
                <a:effectLst/>
                <a:uLnTx/>
                <a:uFillTx/>
                <a:latin typeface="Arial"/>
                <a:ea typeface="+mn-ea"/>
                <a:cs typeface="Arial"/>
              </a:rPr>
              <a:t> points, </a:t>
            </a:r>
            <a:r>
              <a:rPr kumimoji="0" lang="en-US" sz="1000" i="0" u="none" strike="noStrike" kern="1200" cap="none" spc="0" normalizeH="0" baseline="0" noProof="0" err="1">
                <a:ln>
                  <a:noFill/>
                </a:ln>
                <a:solidFill>
                  <a:srgbClr val="000000"/>
                </a:solidFill>
                <a:effectLst/>
                <a:uLnTx/>
                <a:uFillTx/>
                <a:latin typeface="Arial"/>
                <a:ea typeface="+mn-ea"/>
                <a:cs typeface="Arial"/>
              </a:rPr>
              <a:t>Januar</a:t>
            </a:r>
            <a:r>
              <a:rPr lang="en-US" sz="1000">
                <a:solidFill>
                  <a:srgbClr val="000000"/>
                </a:solidFill>
                <a:latin typeface="Arial"/>
                <a:cs typeface="Arial"/>
              </a:rPr>
              <a:t>y 2021 – March 2023</a:t>
            </a:r>
            <a:r>
              <a:rPr kumimoji="0" lang="en-US" sz="1000" i="0" u="none" strike="noStrike" kern="1200" cap="none" spc="0" normalizeH="0" baseline="0" noProof="0">
                <a:ln>
                  <a:noFill/>
                </a:ln>
                <a:solidFill>
                  <a:srgbClr val="000000"/>
                </a:solidFill>
                <a:effectLst/>
                <a:uLnTx/>
                <a:uFillTx/>
                <a:latin typeface="Arial"/>
                <a:ea typeface="+mn-ea"/>
                <a:cs typeface="Arial"/>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33" name="TextBox 4">
            <a:extLst>
              <a:ext uri="{FF2B5EF4-FFF2-40B4-BE49-F238E27FC236}">
                <a16:creationId xmlns:a16="http://schemas.microsoft.com/office/drawing/2014/main" id="{AA19E863-ADA8-445A-9C42-6E1262F7934C}"/>
              </a:ext>
            </a:extLst>
          </p:cNvPr>
          <p:cNvSpPr txBox="1"/>
          <p:nvPr/>
        </p:nvSpPr>
        <p:spPr>
          <a:xfrm>
            <a:off x="4348389" y="5820295"/>
            <a:ext cx="4084275" cy="58129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lIns="91440" tIns="45720" rIns="91440" bIns="4572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eaLnBrk="1" fontAlgn="auto" latinLnBrk="0" hangingPunct="1"/>
            <a:r>
              <a:rPr lang="en-US" sz="800">
                <a:solidFill>
                  <a:schemeClr val="tx1"/>
                </a:solidFill>
                <a:effectLst/>
                <a:latin typeface="+mn-lt"/>
                <a:ea typeface="+mn-ea"/>
                <a:cs typeface="+mn-cs"/>
              </a:rPr>
              <a:t>Sources: Haver Analytics and IMF staff calculations. </a:t>
            </a:r>
            <a:br>
              <a:rPr lang="en-US" sz="800">
                <a:solidFill>
                  <a:schemeClr val="tx1"/>
                </a:solidFill>
                <a:effectLst/>
                <a:latin typeface="+mn-lt"/>
                <a:ea typeface="+mn-ea"/>
                <a:cs typeface="+mn-cs"/>
              </a:rPr>
            </a:br>
            <a:r>
              <a:rPr lang="en-US" sz="800">
                <a:solidFill>
                  <a:schemeClr val="tx1"/>
                </a:solidFill>
                <a:effectLst/>
                <a:latin typeface="+mn-lt"/>
                <a:ea typeface="+mn-ea"/>
                <a:cs typeface="+mn-cs"/>
              </a:rPr>
              <a:t>Note: CCA</a:t>
            </a:r>
            <a:r>
              <a:rPr lang="en-US" sz="800" baseline="0">
                <a:solidFill>
                  <a:schemeClr val="tx1"/>
                </a:solidFill>
                <a:effectLst/>
                <a:latin typeface="+mn-lt"/>
                <a:ea typeface="+mn-ea"/>
                <a:cs typeface="+mn-cs"/>
              </a:rPr>
              <a:t> = Caucasus and Central Asia; MENA and PAK = Middle East and North Africa, and Pakistan; </a:t>
            </a:r>
            <a:r>
              <a:rPr lang="en-US" sz="800">
                <a:solidFill>
                  <a:schemeClr val="tx1"/>
                </a:solidFill>
                <a:effectLst/>
                <a:latin typeface="+mn-lt"/>
                <a:ea typeface="+mn-ea"/>
                <a:cs typeface="+mn-cs"/>
              </a:rPr>
              <a:t>ME&amp;CA = Middle East and Central Asia; </a:t>
            </a:r>
            <a:r>
              <a:rPr lang="en-US" sz="800" err="1">
                <a:solidFill>
                  <a:schemeClr val="tx1"/>
                </a:solidFill>
                <a:effectLst/>
                <a:latin typeface="+mn-lt"/>
                <a:ea typeface="+mn-ea"/>
                <a:cs typeface="+mn-cs"/>
              </a:rPr>
              <a:t>rhs</a:t>
            </a:r>
            <a:r>
              <a:rPr lang="en-US" sz="800" baseline="0">
                <a:solidFill>
                  <a:schemeClr val="tx1"/>
                </a:solidFill>
                <a:effectLst/>
                <a:latin typeface="+mn-lt"/>
                <a:ea typeface="+mn-ea"/>
                <a:cs typeface="+mn-cs"/>
              </a:rPr>
              <a:t> = right-hand scale</a:t>
            </a:r>
            <a:r>
              <a:rPr lang="en-US" sz="800">
                <a:solidFill>
                  <a:schemeClr val="tx1"/>
                </a:solidFill>
                <a:effectLst/>
                <a:latin typeface="+mn-lt"/>
                <a:ea typeface="+mn-ea"/>
                <a:cs typeface="+mn-cs"/>
              </a:rPr>
              <a:t>. </a:t>
            </a:r>
            <a:endParaRPr lang="en-US" sz="80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9256CC34-A861-354E-1211-9FA61A0092D4}"/>
              </a:ext>
            </a:extLst>
          </p:cNvPr>
          <p:cNvPicPr>
            <a:picLocks noChangeAspect="1"/>
          </p:cNvPicPr>
          <p:nvPr/>
        </p:nvPicPr>
        <p:blipFill>
          <a:blip r:embed="rId6"/>
          <a:stretch>
            <a:fillRect/>
          </a:stretch>
        </p:blipFill>
        <p:spPr>
          <a:xfrm>
            <a:off x="309939" y="2238067"/>
            <a:ext cx="4116692" cy="3185781"/>
          </a:xfrm>
          <a:prstGeom prst="rect">
            <a:avLst/>
          </a:prstGeom>
        </p:spPr>
      </p:pic>
      <p:graphicFrame>
        <p:nvGraphicFramePr>
          <p:cNvPr id="15" name="Chart 14">
            <a:extLst>
              <a:ext uri="{FF2B5EF4-FFF2-40B4-BE49-F238E27FC236}">
                <a16:creationId xmlns:a16="http://schemas.microsoft.com/office/drawing/2014/main" id="{C943E5F6-EE67-4018-9654-6D67A2498C69}"/>
              </a:ext>
            </a:extLst>
          </p:cNvPr>
          <p:cNvGraphicFramePr>
            <a:graphicFrameLocks/>
          </p:cNvGraphicFramePr>
          <p:nvPr>
            <p:extLst>
              <p:ext uri="{D42A27DB-BD31-4B8C-83A1-F6EECF244321}">
                <p14:modId xmlns:p14="http://schemas.microsoft.com/office/powerpoint/2010/main" val="1330918076"/>
              </p:ext>
            </p:extLst>
          </p:nvPr>
        </p:nvGraphicFramePr>
        <p:xfrm>
          <a:off x="4270196" y="2345884"/>
          <a:ext cx="3891261" cy="3266468"/>
        </p:xfrm>
        <a:graphic>
          <a:graphicData uri="http://schemas.openxmlformats.org/drawingml/2006/chart">
            <c:chart xmlns:c="http://schemas.openxmlformats.org/drawingml/2006/chart" xmlns:r="http://schemas.openxmlformats.org/officeDocument/2006/relationships" r:id="rId7"/>
          </a:graphicData>
        </a:graphic>
      </p:graphicFrame>
      <p:sp>
        <p:nvSpPr>
          <p:cNvPr id="16" name="AutoShape 5">
            <a:extLst>
              <a:ext uri="{FF2B5EF4-FFF2-40B4-BE49-F238E27FC236}">
                <a16:creationId xmlns:a16="http://schemas.microsoft.com/office/drawing/2014/main" id="{124E1C10-3A05-A41D-3E79-32936DCEDE5C}"/>
              </a:ext>
            </a:extLst>
          </p:cNvPr>
          <p:cNvSpPr>
            <a:spLocks noChangeArrowheads="1"/>
          </p:cNvSpPr>
          <p:nvPr>
            <p:custDataLst>
              <p:tags r:id="rId3"/>
            </p:custDataLst>
          </p:nvPr>
        </p:nvSpPr>
        <p:spPr bwMode="auto">
          <a:xfrm rot="5400000">
            <a:off x="9741309" y="-429785"/>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Pervasive fiscal dominance could hamper central banks’ efforts to lower inflation </a:t>
            </a:r>
            <a:endPar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endParaRPr>
          </a:p>
        </p:txBody>
      </p:sp>
      <p:sp>
        <p:nvSpPr>
          <p:cNvPr id="17" name="TextBox 4">
            <a:extLst>
              <a:ext uri="{FF2B5EF4-FFF2-40B4-BE49-F238E27FC236}">
                <a16:creationId xmlns:a16="http://schemas.microsoft.com/office/drawing/2014/main" id="{CF50BE60-E850-2689-72B8-55E337C1669D}"/>
              </a:ext>
            </a:extLst>
          </p:cNvPr>
          <p:cNvSpPr txBox="1"/>
          <p:nvPr/>
        </p:nvSpPr>
        <p:spPr>
          <a:xfrm>
            <a:off x="8295659" y="1785922"/>
            <a:ext cx="3657600" cy="4191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00" b="1">
                <a:solidFill>
                  <a:schemeClr val="tx1"/>
                </a:solidFill>
                <a:effectLst/>
                <a:latin typeface="+mn-lt"/>
                <a:ea typeface="+mn-ea"/>
                <a:cs typeface="+mn-cs"/>
              </a:rPr>
              <a:t>Central Banks’ Net Claims on Central Government and Claims Public Non-Financial Corporations</a:t>
            </a:r>
            <a:endParaRPr lang="en-US" sz="1000">
              <a:solidFill>
                <a:schemeClr val="tx1"/>
              </a:solidFill>
              <a:effectLst/>
              <a:latin typeface="+mn-lt"/>
              <a:ea typeface="+mn-ea"/>
              <a:cs typeface="+mn-cs"/>
            </a:endParaRPr>
          </a:p>
          <a:p>
            <a:r>
              <a:rPr lang="en-US" sz="1000" i="0">
                <a:solidFill>
                  <a:schemeClr val="tx1">
                    <a:lumMod val="65000"/>
                    <a:lumOff val="35000"/>
                  </a:schemeClr>
                </a:solidFill>
                <a:effectLst/>
                <a:latin typeface="+mn-lt"/>
                <a:ea typeface="+mn-ea"/>
                <a:cs typeface="+mn-cs"/>
              </a:rPr>
              <a:t>(Percent, 2020–21 average)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9" name="Chart 18">
            <a:extLst>
              <a:ext uri="{FF2B5EF4-FFF2-40B4-BE49-F238E27FC236}">
                <a16:creationId xmlns:a16="http://schemas.microsoft.com/office/drawing/2014/main" id="{9A1FC1E9-37AC-D89C-AD5B-0864A9D5D762}"/>
              </a:ext>
            </a:extLst>
          </p:cNvPr>
          <p:cNvGraphicFramePr>
            <a:graphicFrameLocks/>
          </p:cNvGraphicFramePr>
          <p:nvPr>
            <p:extLst>
              <p:ext uri="{D42A27DB-BD31-4B8C-83A1-F6EECF244321}">
                <p14:modId xmlns:p14="http://schemas.microsoft.com/office/powerpoint/2010/main" val="3252436612"/>
              </p:ext>
            </p:extLst>
          </p:nvPr>
        </p:nvGraphicFramePr>
        <p:xfrm>
          <a:off x="8463299" y="2451957"/>
          <a:ext cx="3322320" cy="3160395"/>
        </p:xfrm>
        <a:graphic>
          <a:graphicData uri="http://schemas.openxmlformats.org/drawingml/2006/chart">
            <c:chart xmlns:c="http://schemas.openxmlformats.org/drawingml/2006/chart" xmlns:r="http://schemas.openxmlformats.org/officeDocument/2006/relationships" r:id="rId8"/>
          </a:graphicData>
        </a:graphic>
      </p:graphicFrame>
      <p:sp>
        <p:nvSpPr>
          <p:cNvPr id="24" name="TextBox 2">
            <a:extLst>
              <a:ext uri="{FF2B5EF4-FFF2-40B4-BE49-F238E27FC236}">
                <a16:creationId xmlns:a16="http://schemas.microsoft.com/office/drawing/2014/main" id="{0E9032EB-808D-4FB7-E1DC-432704DD5AD4}"/>
              </a:ext>
            </a:extLst>
          </p:cNvPr>
          <p:cNvSpPr txBox="1"/>
          <p:nvPr/>
        </p:nvSpPr>
        <p:spPr>
          <a:xfrm>
            <a:off x="8432664" y="5862779"/>
            <a:ext cx="3657600" cy="5812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algn="l">
              <a:lnSpc>
                <a:spcPct val="110000"/>
              </a:lnSpc>
              <a:spcBef>
                <a:spcPts val="200"/>
              </a:spcBef>
              <a:spcAft>
                <a:spcPts val="0"/>
              </a:spcAft>
            </a:pPr>
            <a:r>
              <a:rPr lang="en-US" sz="800">
                <a:solidFill>
                  <a:srgbClr val="000000"/>
                </a:solidFill>
                <a:effectLst/>
                <a:latin typeface="Arial" panose="020B0604020202020204" pitchFamily="34" charset="0"/>
                <a:ea typeface="Garamond" panose="02020404030301010803" pitchFamily="18" charset="0"/>
                <a:cs typeface="Garamond" panose="02020404030301010803" pitchFamily="18" charset="0"/>
              </a:rPr>
              <a:t>Sources: IMF, International Financial Statistics database; and IMF staff calculations.</a:t>
            </a:r>
            <a:endParaRPr lang="en-US" sz="1000">
              <a:solidFill>
                <a:srgbClr val="000000"/>
              </a:solidFill>
              <a:effectLst/>
              <a:latin typeface="Arial" panose="020B0604020202020204" pitchFamily="34" charset="0"/>
              <a:ea typeface="Garamond" panose="02020404030301010803" pitchFamily="18" charset="0"/>
              <a:cs typeface="Garamond" panose="02020404030301010803" pitchFamily="18" charset="0"/>
            </a:endParaRPr>
          </a:p>
          <a:p>
            <a:r>
              <a:rPr lang="en-US" sz="800">
                <a:solidFill>
                  <a:srgbClr val="000000"/>
                </a:solidFill>
                <a:effectLst/>
                <a:latin typeface="Arial" panose="020B0604020202020204" pitchFamily="34" charset="0"/>
                <a:ea typeface="Garamond" panose="02020404030301010803" pitchFamily="18" charset="0"/>
                <a:cs typeface="Garamond" panose="02020404030301010803" pitchFamily="18" charset="0"/>
              </a:rPr>
              <a:t>Note: The classification of which countries experienced fiscal dominance and which did not is based on IMF country teams’ assessment. See Annex 1 for details. CB = central bank; CG = central government; PNFC = public nonfinancial corporations.</a:t>
            </a:r>
            <a:endParaRPr lang="en-US" sz="800"/>
          </a:p>
          <a:p>
            <a:r>
              <a:rPr kumimoji="0" lang="en-US" sz="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50328154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C23A2-7B37-F13A-CCB1-780DFBEFF799}"/>
              </a:ext>
            </a:extLst>
          </p:cNvPr>
          <p:cNvSpPr>
            <a:spLocks noGrp="1"/>
          </p:cNvSpPr>
          <p:nvPr>
            <p:ph type="title"/>
          </p:nvPr>
        </p:nvSpPr>
        <p:spPr>
          <a:xfrm>
            <a:off x="255639" y="160460"/>
            <a:ext cx="11936361" cy="978486"/>
          </a:xfrm>
        </p:spPr>
        <p:txBody>
          <a:bodyPr/>
          <a:lstStyle/>
          <a:p>
            <a:r>
              <a:rPr lang="en-US" sz="2000" b="1" i="0">
                <a:solidFill>
                  <a:srgbClr val="004C97"/>
                </a:solidFill>
                <a:effectLst/>
                <a:latin typeface="Arial Black"/>
              </a:rPr>
              <a:t>Most ME&amp;CA central banks have tightened interest rates more than during similar episodes in the past, and policy is estimated to be neutral or </a:t>
            </a:r>
            <a:r>
              <a:rPr lang="en-US" sz="2000">
                <a:solidFill>
                  <a:srgbClr val="004C97"/>
                </a:solidFill>
                <a:latin typeface="Arial Black"/>
              </a:rPr>
              <a:t>tight in most countries</a:t>
            </a:r>
            <a:r>
              <a:rPr lang="en-US" sz="2000" b="1" i="0">
                <a:solidFill>
                  <a:srgbClr val="004C97"/>
                </a:solidFill>
                <a:effectLst/>
                <a:latin typeface="Arial Black"/>
              </a:rPr>
              <a:t> </a:t>
            </a:r>
            <a:endParaRPr lang="en-US"/>
          </a:p>
        </p:txBody>
      </p:sp>
      <p:sp>
        <p:nvSpPr>
          <p:cNvPr id="3" name="Text Placeholder 2">
            <a:extLst>
              <a:ext uri="{FF2B5EF4-FFF2-40B4-BE49-F238E27FC236}">
                <a16:creationId xmlns:a16="http://schemas.microsoft.com/office/drawing/2014/main" id="{1057E6F7-03DF-8CC1-359B-0D8EE9111F5C}"/>
              </a:ext>
            </a:extLst>
          </p:cNvPr>
          <p:cNvSpPr>
            <a:spLocks noGrp="1"/>
          </p:cNvSpPr>
          <p:nvPr>
            <p:ph type="body" sz="quarter" idx="10"/>
          </p:nvPr>
        </p:nvSpPr>
        <p:spPr/>
        <p:txBody>
          <a:bodyPr/>
          <a:lstStyle/>
          <a:p>
            <a:endParaRPr lang="en-US"/>
          </a:p>
          <a:p>
            <a:endParaRPr lang="en-US"/>
          </a:p>
          <a:p>
            <a:endParaRPr lang="en-US"/>
          </a:p>
          <a:p>
            <a:endParaRPr lang="en-US"/>
          </a:p>
        </p:txBody>
      </p:sp>
      <p:sp>
        <p:nvSpPr>
          <p:cNvPr id="8" name="AutoShape 5">
            <a:extLst>
              <a:ext uri="{FF2B5EF4-FFF2-40B4-BE49-F238E27FC236}">
                <a16:creationId xmlns:a16="http://schemas.microsoft.com/office/drawing/2014/main" id="{05366CA3-532D-2D82-15AB-7E0268CDD440}"/>
              </a:ext>
            </a:extLst>
          </p:cNvPr>
          <p:cNvSpPr>
            <a:spLocks noChangeArrowheads="1"/>
          </p:cNvSpPr>
          <p:nvPr>
            <p:custDataLst>
              <p:tags r:id="rId1"/>
            </p:custDataLst>
          </p:nvPr>
        </p:nvSpPr>
        <p:spPr bwMode="auto">
          <a:xfrm rot="5400000">
            <a:off x="3316150" y="-539313"/>
            <a:ext cx="773135" cy="4397786"/>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Most ME&amp;CA central banks raised interest rates in line </a:t>
            </a:r>
            <a:r>
              <a:rPr lang="en-US" sz="1300" b="1">
                <a:solidFill>
                  <a:srgbClr val="FEFEFE"/>
                </a:solidFill>
                <a:latin typeface="Arial" panose="020B0604020202020204"/>
                <a:sym typeface="Gill Sans"/>
              </a:rPr>
              <a:t>or more than when facing similar inflation dynamics in the past….</a:t>
            </a: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 </a:t>
            </a:r>
          </a:p>
        </p:txBody>
      </p:sp>
      <p:sp>
        <p:nvSpPr>
          <p:cNvPr id="9" name="AutoShape 5">
            <a:extLst>
              <a:ext uri="{FF2B5EF4-FFF2-40B4-BE49-F238E27FC236}">
                <a16:creationId xmlns:a16="http://schemas.microsoft.com/office/drawing/2014/main" id="{944A7E8A-E1FF-A02A-3D64-910DFCBEFD73}"/>
              </a:ext>
            </a:extLst>
          </p:cNvPr>
          <p:cNvSpPr>
            <a:spLocks noChangeArrowheads="1"/>
          </p:cNvSpPr>
          <p:nvPr>
            <p:custDataLst>
              <p:tags r:id="rId2"/>
            </p:custDataLst>
          </p:nvPr>
        </p:nvSpPr>
        <p:spPr bwMode="auto">
          <a:xfrm rot="5400000">
            <a:off x="7929611" y="-502990"/>
            <a:ext cx="782412" cy="4315867"/>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lang="en-US" sz="1300" b="1">
                <a:solidFill>
                  <a:srgbClr val="FEFEFE"/>
                </a:solidFill>
                <a:latin typeface="Arial" panose="020B0604020202020204"/>
                <a:sym typeface="Gill Sans"/>
              </a:rPr>
              <a:t>… evidenced by policy rates above neutral in majority of countries.</a:t>
            </a:r>
            <a:endPar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endParaRPr>
          </a:p>
        </p:txBody>
      </p:sp>
      <p:graphicFrame>
        <p:nvGraphicFramePr>
          <p:cNvPr id="10" name="Chart 9">
            <a:extLst>
              <a:ext uri="{FF2B5EF4-FFF2-40B4-BE49-F238E27FC236}">
                <a16:creationId xmlns:a16="http://schemas.microsoft.com/office/drawing/2014/main" id="{2BC5F50E-7C2B-2F3B-8282-2F9EEAD8DFF6}"/>
              </a:ext>
            </a:extLst>
          </p:cNvPr>
          <p:cNvGraphicFramePr>
            <a:graphicFrameLocks/>
          </p:cNvGraphicFramePr>
          <p:nvPr>
            <p:extLst>
              <p:ext uri="{D42A27DB-BD31-4B8C-83A1-F6EECF244321}">
                <p14:modId xmlns:p14="http://schemas.microsoft.com/office/powerpoint/2010/main" val="2828872866"/>
              </p:ext>
            </p:extLst>
          </p:nvPr>
        </p:nvGraphicFramePr>
        <p:xfrm>
          <a:off x="6278508" y="2707490"/>
          <a:ext cx="4252914" cy="2952359"/>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3">
            <a:extLst>
              <a:ext uri="{FF2B5EF4-FFF2-40B4-BE49-F238E27FC236}">
                <a16:creationId xmlns:a16="http://schemas.microsoft.com/office/drawing/2014/main" id="{D7D35AC6-5C4E-3E51-39C7-E0E41D9EAD07}"/>
              </a:ext>
            </a:extLst>
          </p:cNvPr>
          <p:cNvSpPr txBox="1"/>
          <p:nvPr/>
        </p:nvSpPr>
        <p:spPr>
          <a:xfrm>
            <a:off x="6247032" y="2387202"/>
            <a:ext cx="4315866" cy="484453"/>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a:ea typeface="+mn-ea"/>
                <a:cs typeface="Arial"/>
              </a:rPr>
              <a:t>Nominal Policy Interest Rates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Arial"/>
                <a:ea typeface="+mn-ea"/>
                <a:cs typeface="Arial"/>
              </a:rPr>
              <a:t>(Percent)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2" name="TextBox 2">
            <a:extLst>
              <a:ext uri="{FF2B5EF4-FFF2-40B4-BE49-F238E27FC236}">
                <a16:creationId xmlns:a16="http://schemas.microsoft.com/office/drawing/2014/main" id="{5F693A70-1CEB-E7D6-2D3D-13C5740A9331}"/>
              </a:ext>
            </a:extLst>
          </p:cNvPr>
          <p:cNvSpPr txBox="1"/>
          <p:nvPr/>
        </p:nvSpPr>
        <p:spPr>
          <a:xfrm>
            <a:off x="6381197" y="6296004"/>
            <a:ext cx="4315866" cy="45881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algn="l">
              <a:lnSpc>
                <a:spcPct val="110000"/>
              </a:lnSpc>
              <a:spcBef>
                <a:spcPts val="0"/>
              </a:spcBef>
              <a:spcAft>
                <a:spcPts val="0"/>
              </a:spcAft>
            </a:pPr>
            <a:r>
              <a:rPr lang="en-US" sz="800"/>
              <a:t>Source: IMF staff calculations. </a:t>
            </a:r>
          </a:p>
          <a:p>
            <a:pPr marL="0" marR="0" algn="l">
              <a:lnSpc>
                <a:spcPct val="110000"/>
              </a:lnSpc>
              <a:spcBef>
                <a:spcPts val="0"/>
              </a:spcBef>
              <a:spcAft>
                <a:spcPts val="0"/>
              </a:spcAft>
            </a:pPr>
            <a:r>
              <a:rPr lang="en-US" sz="800"/>
              <a:t>Note: The cutoff date for the policy rate changes is March 31, 2023. TVP-VAR = time-varying parameter vector autoregressions.</a:t>
            </a:r>
            <a:endParaRPr lang="en-US" sz="600" b="0" i="0" baseline="0">
              <a:solidFill>
                <a:sysClr val="windowText" lastClr="000000"/>
              </a:solidFill>
              <a:effectLst/>
              <a:latin typeface="Arial" panose="020B0604020202020204" pitchFamily="34" charset="0"/>
              <a:ea typeface="+mn-ea"/>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4" name="Chart 13">
            <a:extLst>
              <a:ext uri="{FF2B5EF4-FFF2-40B4-BE49-F238E27FC236}">
                <a16:creationId xmlns:a16="http://schemas.microsoft.com/office/drawing/2014/main" id="{E8025992-439F-9BE6-E30E-8D85DA099C87}"/>
              </a:ext>
            </a:extLst>
          </p:cNvPr>
          <p:cNvGraphicFramePr>
            <a:graphicFrameLocks/>
          </p:cNvGraphicFramePr>
          <p:nvPr>
            <p:extLst>
              <p:ext uri="{D42A27DB-BD31-4B8C-83A1-F6EECF244321}">
                <p14:modId xmlns:p14="http://schemas.microsoft.com/office/powerpoint/2010/main" val="2311801668"/>
              </p:ext>
            </p:extLst>
          </p:nvPr>
        </p:nvGraphicFramePr>
        <p:xfrm>
          <a:off x="2041575" y="2871655"/>
          <a:ext cx="3000375" cy="3091815"/>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Box 3">
            <a:extLst>
              <a:ext uri="{FF2B5EF4-FFF2-40B4-BE49-F238E27FC236}">
                <a16:creationId xmlns:a16="http://schemas.microsoft.com/office/drawing/2014/main" id="{C150AC76-5281-F0A4-829A-81F750B19050}"/>
              </a:ext>
            </a:extLst>
          </p:cNvPr>
          <p:cNvSpPr txBox="1"/>
          <p:nvPr/>
        </p:nvSpPr>
        <p:spPr>
          <a:xfrm>
            <a:off x="1873917" y="2336783"/>
            <a:ext cx="3657600" cy="577789"/>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Difference between Actual and Rule-based Policy Interest Rate Changes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(2021Q1−2022Q4</a:t>
            </a:r>
            <a:r>
              <a:rPr lang="en-US" sz="1000" kern="0">
                <a:solidFill>
                  <a:sysClr val="windowText" lastClr="000000"/>
                </a:solidFill>
                <a:latin typeface="Arial" panose="020B0604020202020204" pitchFamily="34" charset="0"/>
                <a:cs typeface="Arial" panose="020B0604020202020204" pitchFamily="34" charset="0"/>
              </a:rPr>
              <a:t>, </a:t>
            </a:r>
            <a:r>
              <a:rPr kumimoji="0" lang="en-US" sz="100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Percent)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1000">
              <a:solidFill>
                <a:sysClr val="windowText" lastClr="000000"/>
              </a:solidFill>
              <a:latin typeface="Arial" panose="020B0604020202020204" pitchFamily="34" charset="0"/>
              <a:cs typeface="Arial" panose="020B0604020202020204" pitchFamily="34" charset="0"/>
            </a:endParaRPr>
          </a:p>
        </p:txBody>
      </p:sp>
      <p:sp>
        <p:nvSpPr>
          <p:cNvPr id="16" name="TextBox 4">
            <a:extLst>
              <a:ext uri="{FF2B5EF4-FFF2-40B4-BE49-F238E27FC236}">
                <a16:creationId xmlns:a16="http://schemas.microsoft.com/office/drawing/2014/main" id="{C893D3F3-5F3B-9B43-03AA-679CD63C30EA}"/>
              </a:ext>
            </a:extLst>
          </p:cNvPr>
          <p:cNvSpPr txBox="1"/>
          <p:nvPr/>
        </p:nvSpPr>
        <p:spPr>
          <a:xfrm>
            <a:off x="2024529" y="6157111"/>
            <a:ext cx="3506988" cy="3683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sz="800" baseline="0">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800" b="0" i="0" baseline="0">
                <a:solidFill>
                  <a:sysClr val="windowText" lastClr="000000"/>
                </a:solidFill>
                <a:effectLst/>
                <a:latin typeface="Arial" panose="020B0604020202020204" pitchFamily="34" charset="0"/>
                <a:ea typeface="+mn-ea"/>
                <a:cs typeface="Arial" panose="020B0604020202020204" pitchFamily="34" charset="0"/>
              </a:rPr>
              <a:t>Sources: IMF Staff Calculations.  	</a:t>
            </a:r>
            <a:br>
              <a:rPr lang="en-US" sz="800" b="0" i="0" baseline="0">
                <a:solidFill>
                  <a:sysClr val="windowText" lastClr="000000"/>
                </a:solidFill>
                <a:effectLst/>
                <a:latin typeface="Arial" panose="020B0604020202020204" pitchFamily="34" charset="0"/>
                <a:ea typeface="+mn-ea"/>
                <a:cs typeface="Arial" panose="020B0604020202020204" pitchFamily="34" charset="0"/>
              </a:rPr>
            </a:br>
            <a:endParaRPr lang="en-US" sz="800" b="0" i="0" baseline="0">
              <a:solidFill>
                <a:sysClr val="windowText" lastClr="000000"/>
              </a:solidFill>
              <a:effectLst/>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102474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1AEB1-A29E-C33D-6EE5-D7F0FAE3E6D3}"/>
              </a:ext>
            </a:extLst>
          </p:cNvPr>
          <p:cNvSpPr>
            <a:spLocks noGrp="1"/>
          </p:cNvSpPr>
          <p:nvPr>
            <p:ph type="title"/>
          </p:nvPr>
        </p:nvSpPr>
        <p:spPr/>
        <p:txBody>
          <a:bodyPr/>
          <a:lstStyle/>
          <a:p>
            <a:r>
              <a:rPr lang="en-US"/>
              <a:t>Monetary Policy Transmission Mechanism</a:t>
            </a:r>
          </a:p>
        </p:txBody>
      </p:sp>
    </p:spTree>
    <p:extLst>
      <p:ext uri="{BB962C8B-B14F-4D97-AF65-F5344CB8AC3E}">
        <p14:creationId xmlns:p14="http://schemas.microsoft.com/office/powerpoint/2010/main" val="276758285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E894-8056-6462-55D0-C7D649610AA9}"/>
              </a:ext>
            </a:extLst>
          </p:cNvPr>
          <p:cNvSpPr>
            <a:spLocks noGrp="1"/>
          </p:cNvSpPr>
          <p:nvPr>
            <p:ph type="title"/>
          </p:nvPr>
        </p:nvSpPr>
        <p:spPr>
          <a:xfrm>
            <a:off x="631166" y="196683"/>
            <a:ext cx="10929668" cy="1000459"/>
          </a:xfrm>
        </p:spPr>
        <p:txBody>
          <a:bodyPr>
            <a:normAutofit/>
          </a:bodyPr>
          <a:lstStyle/>
          <a:p>
            <a:r>
              <a:rPr lang="en-US" sz="2400">
                <a:solidFill>
                  <a:srgbClr val="004C97"/>
                </a:solidFill>
                <a:latin typeface="Arial Black"/>
              </a:rPr>
              <a:t>Tight monetary policy lowers both inflation and output</a:t>
            </a:r>
          </a:p>
        </p:txBody>
      </p:sp>
      <p:sp>
        <p:nvSpPr>
          <p:cNvPr id="5" name="TextBox 3">
            <a:extLst>
              <a:ext uri="{FF2B5EF4-FFF2-40B4-BE49-F238E27FC236}">
                <a16:creationId xmlns:a16="http://schemas.microsoft.com/office/drawing/2014/main" id="{3FF3234E-1101-CE64-5AE1-AA8ABC081926}"/>
              </a:ext>
            </a:extLst>
          </p:cNvPr>
          <p:cNvSpPr txBox="1"/>
          <p:nvPr/>
        </p:nvSpPr>
        <p:spPr>
          <a:xfrm>
            <a:off x="1924355" y="2001724"/>
            <a:ext cx="3787260" cy="4191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0">
              <a:defRPr sz="800" b="0" i="0" u="none" strike="noStrike" kern="1200" spc="0" baseline="0">
                <a:solidFill>
                  <a:srgbClr val="7F7F7F"/>
                </a:solidFill>
                <a:latin typeface="+mn-lt"/>
                <a:ea typeface="+mn-ea"/>
                <a:cs typeface="+mn-cs"/>
              </a:defRPr>
            </a:pPr>
            <a:r>
              <a:rPr lang="en-US" sz="1000" b="1">
                <a:solidFill>
                  <a:schemeClr val="tx1"/>
                </a:solidFill>
                <a:effectLst/>
              </a:rPr>
              <a:t>Peak</a:t>
            </a:r>
            <a:r>
              <a:rPr lang="en-US" sz="1000" b="1" baseline="0">
                <a:solidFill>
                  <a:schemeClr val="tx1"/>
                </a:solidFill>
                <a:effectLst/>
              </a:rPr>
              <a:t> </a:t>
            </a:r>
            <a:r>
              <a:rPr lang="en-US" sz="1000" b="1">
                <a:solidFill>
                  <a:schemeClr val="tx1"/>
                </a:solidFill>
                <a:effectLst/>
              </a:rPr>
              <a:t>Impulse Response of Inflation and GDP to a 100-bps Monetary</a:t>
            </a:r>
            <a:r>
              <a:rPr lang="en-US" sz="1000" b="1" baseline="0">
                <a:solidFill>
                  <a:schemeClr val="tx1"/>
                </a:solidFill>
                <a:effectLst/>
              </a:rPr>
              <a:t> Shock</a:t>
            </a:r>
            <a:endParaRPr lang="en-US" sz="100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latin typeface="Arial"/>
                <a:ea typeface="+mn-ea"/>
                <a:cs typeface="Arial"/>
              </a:rPr>
              <a:t>(percent)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6" name="Chart 5">
            <a:extLst>
              <a:ext uri="{FF2B5EF4-FFF2-40B4-BE49-F238E27FC236}">
                <a16:creationId xmlns:a16="http://schemas.microsoft.com/office/drawing/2014/main" id="{B4AE8DD3-7BCD-4F7E-9F0E-FB3782C23335}"/>
              </a:ext>
            </a:extLst>
          </p:cNvPr>
          <p:cNvGraphicFramePr>
            <a:graphicFrameLocks/>
          </p:cNvGraphicFramePr>
          <p:nvPr>
            <p:extLst>
              <p:ext uri="{D42A27DB-BD31-4B8C-83A1-F6EECF244321}">
                <p14:modId xmlns:p14="http://schemas.microsoft.com/office/powerpoint/2010/main" val="1332877781"/>
              </p:ext>
            </p:extLst>
          </p:nvPr>
        </p:nvGraphicFramePr>
        <p:xfrm>
          <a:off x="1845697" y="2635282"/>
          <a:ext cx="3787260" cy="3356484"/>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2">
            <a:extLst>
              <a:ext uri="{FF2B5EF4-FFF2-40B4-BE49-F238E27FC236}">
                <a16:creationId xmlns:a16="http://schemas.microsoft.com/office/drawing/2014/main" id="{7C0D91B5-6490-C474-9DB1-66D2AAD3F6BA}"/>
              </a:ext>
            </a:extLst>
          </p:cNvPr>
          <p:cNvSpPr txBox="1"/>
          <p:nvPr/>
        </p:nvSpPr>
        <p:spPr>
          <a:xfrm>
            <a:off x="1698214" y="6064038"/>
            <a:ext cx="3657600" cy="58129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ysClr val="windowText" lastClr="000000"/>
                </a:solidFill>
                <a:effectLst/>
                <a:uLnTx/>
                <a:uFillTx/>
                <a:latin typeface="Arial" panose="020B0604020202020204"/>
                <a:ea typeface="+mn-ea"/>
                <a:cs typeface="+mn-cs"/>
              </a:rPr>
              <a:t>Source: IMF staff calculations.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ysClr val="windowText" lastClr="000000"/>
                </a:solidFill>
                <a:effectLst/>
                <a:uLnTx/>
                <a:uFillTx/>
                <a:latin typeface="Arial" panose="020B0604020202020204"/>
                <a:ea typeface="+mn-ea"/>
                <a:cs typeface="+mn-cs"/>
              </a:rPr>
              <a:t>Note: F = Floater, MP = Managed Pegger, CP = Conventional Pegger. bps = basis points; GDP = Gross Domestic Product; </a:t>
            </a:r>
            <a:r>
              <a:rPr kumimoji="0" lang="en-US" sz="800" b="0" i="0" u="none" strike="noStrike" kern="0" cap="none" spc="0" normalizeH="0" baseline="0" noProof="0" err="1">
                <a:ln>
                  <a:noFill/>
                </a:ln>
                <a:solidFill>
                  <a:sysClr val="windowText" lastClr="000000"/>
                </a:solidFill>
                <a:effectLst/>
                <a:uLnTx/>
                <a:uFillTx/>
                <a:latin typeface="Arial" panose="020B0604020202020204"/>
                <a:ea typeface="+mn-ea"/>
                <a:cs typeface="+mn-cs"/>
              </a:rPr>
              <a:t>QoQ</a:t>
            </a:r>
            <a:r>
              <a:rPr kumimoji="0" lang="en-US" sz="800" b="0" i="0" u="none" strike="noStrike" kern="0" cap="none" spc="0" normalizeH="0" baseline="0" noProof="0">
                <a:ln>
                  <a:noFill/>
                </a:ln>
                <a:solidFill>
                  <a:sysClr val="windowText" lastClr="000000"/>
                </a:solidFill>
                <a:effectLst/>
                <a:uLnTx/>
                <a:uFillTx/>
                <a:latin typeface="Arial" panose="020B0604020202020204"/>
                <a:ea typeface="+mn-ea"/>
                <a:cs typeface="+mn-cs"/>
              </a:rPr>
              <a:t> = quarter over quarter.</a:t>
            </a:r>
          </a:p>
        </p:txBody>
      </p:sp>
      <p:sp>
        <p:nvSpPr>
          <p:cNvPr id="8" name="AutoShape 5">
            <a:extLst>
              <a:ext uri="{FF2B5EF4-FFF2-40B4-BE49-F238E27FC236}">
                <a16:creationId xmlns:a16="http://schemas.microsoft.com/office/drawing/2014/main" id="{82D75DC4-DB94-3D09-A6A0-C16493018A12}"/>
              </a:ext>
            </a:extLst>
          </p:cNvPr>
          <p:cNvSpPr>
            <a:spLocks noChangeArrowheads="1"/>
          </p:cNvSpPr>
          <p:nvPr>
            <p:custDataLst>
              <p:tags r:id="rId1"/>
            </p:custDataLst>
          </p:nvPr>
        </p:nvSpPr>
        <p:spPr bwMode="auto">
          <a:xfrm rot="5400000">
            <a:off x="3510540" y="-771894"/>
            <a:ext cx="773135" cy="4397786"/>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Higher policy rates lower both inflation and output growth. </a:t>
            </a:r>
          </a:p>
        </p:txBody>
      </p:sp>
      <p:sp>
        <p:nvSpPr>
          <p:cNvPr id="9" name="AutoShape 5">
            <a:extLst>
              <a:ext uri="{FF2B5EF4-FFF2-40B4-BE49-F238E27FC236}">
                <a16:creationId xmlns:a16="http://schemas.microsoft.com/office/drawing/2014/main" id="{9A7EF880-2523-0896-43F0-2E1F24BB1A40}"/>
              </a:ext>
            </a:extLst>
          </p:cNvPr>
          <p:cNvSpPr>
            <a:spLocks noChangeArrowheads="1"/>
          </p:cNvSpPr>
          <p:nvPr>
            <p:custDataLst>
              <p:tags r:id="rId2"/>
            </p:custDataLst>
          </p:nvPr>
        </p:nvSpPr>
        <p:spPr bwMode="auto">
          <a:xfrm rot="5400000">
            <a:off x="8344476" y="-949248"/>
            <a:ext cx="773137" cy="4752496"/>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Without higher policy rates, inflation would have been higher across the region. </a:t>
            </a:r>
          </a:p>
        </p:txBody>
      </p:sp>
      <p:graphicFrame>
        <p:nvGraphicFramePr>
          <p:cNvPr id="10" name="Chart 9">
            <a:extLst>
              <a:ext uri="{FF2B5EF4-FFF2-40B4-BE49-F238E27FC236}">
                <a16:creationId xmlns:a16="http://schemas.microsoft.com/office/drawing/2014/main" id="{F965731B-BF6D-4025-8184-440ACD451029}"/>
              </a:ext>
            </a:extLst>
          </p:cNvPr>
          <p:cNvGraphicFramePr>
            <a:graphicFrameLocks/>
          </p:cNvGraphicFramePr>
          <p:nvPr>
            <p:extLst>
              <p:ext uri="{D42A27DB-BD31-4B8C-83A1-F6EECF244321}">
                <p14:modId xmlns:p14="http://schemas.microsoft.com/office/powerpoint/2010/main" val="1770328441"/>
              </p:ext>
            </p:extLst>
          </p:nvPr>
        </p:nvGraphicFramePr>
        <p:xfrm>
          <a:off x="6902244" y="2516759"/>
          <a:ext cx="3657600" cy="3475007"/>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
            <a:extLst>
              <a:ext uri="{FF2B5EF4-FFF2-40B4-BE49-F238E27FC236}">
                <a16:creationId xmlns:a16="http://schemas.microsoft.com/office/drawing/2014/main" id="{913E640E-CDD4-4D4E-8D83-887C7F2D74ED}"/>
              </a:ext>
            </a:extLst>
          </p:cNvPr>
          <p:cNvSpPr txBox="1"/>
          <p:nvPr/>
        </p:nvSpPr>
        <p:spPr>
          <a:xfrm>
            <a:off x="7117490" y="2006098"/>
            <a:ext cx="2669540" cy="41719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900" b="1">
                <a:solidFill>
                  <a:sysClr val="windowText" lastClr="000000"/>
                </a:solidFill>
                <a:latin typeface="Arial" panose="020B0604020202020204" pitchFamily="34" charset="0"/>
                <a:cs typeface="Arial" panose="020B0604020202020204" pitchFamily="34" charset="0"/>
              </a:rPr>
              <a:t>Impact of Higher Policy Rates on Inflation </a:t>
            </a:r>
            <a:r>
              <a:rPr lang="en-US" sz="900" b="0" i="0">
                <a:solidFill>
                  <a:sysClr val="windowText" lastClr="000000"/>
                </a:solidFill>
                <a:latin typeface="+mn-lt"/>
                <a:cs typeface="Arial" panose="020B0604020202020204" pitchFamily="34" charset="0"/>
              </a:rPr>
              <a:t>(Average percentage, </a:t>
            </a:r>
            <a:r>
              <a:rPr lang="en-US" sz="900" b="0">
                <a:solidFill>
                  <a:sysClr val="windowText" lastClr="000000"/>
                </a:solidFill>
                <a:effectLst/>
                <a:latin typeface="+mn-lt"/>
                <a:ea typeface="+mn-ea"/>
                <a:cs typeface="+mn-cs"/>
              </a:rPr>
              <a:t>2021–22</a:t>
            </a:r>
            <a:r>
              <a:rPr lang="en-US" sz="900" b="0" i="0">
                <a:solidFill>
                  <a:sysClr val="windowText" lastClr="000000"/>
                </a:solidFill>
                <a:effectLst/>
                <a:latin typeface="+mn-lt"/>
                <a:ea typeface="+mn-ea"/>
                <a:cs typeface="Arial" panose="020B0604020202020204" pitchFamily="34" charset="0"/>
              </a:rPr>
              <a:t>)</a:t>
            </a:r>
            <a:endParaRPr lang="en-US" sz="900" b="0">
              <a:solidFill>
                <a:sysClr val="windowText" lastClr="000000"/>
              </a:solidFill>
              <a:effectLst/>
              <a:latin typeface="+mn-lt"/>
            </a:endParaRPr>
          </a:p>
        </p:txBody>
      </p:sp>
      <p:sp>
        <p:nvSpPr>
          <p:cNvPr id="13" name="TextBox 12">
            <a:extLst>
              <a:ext uri="{FF2B5EF4-FFF2-40B4-BE49-F238E27FC236}">
                <a16:creationId xmlns:a16="http://schemas.microsoft.com/office/drawing/2014/main" id="{B537AA55-CC13-2213-0EBF-BE51384F0493}"/>
              </a:ext>
            </a:extLst>
          </p:cNvPr>
          <p:cNvSpPr txBox="1"/>
          <p:nvPr/>
        </p:nvSpPr>
        <p:spPr>
          <a:xfrm>
            <a:off x="6739030" y="6080019"/>
            <a:ext cx="6096000" cy="338554"/>
          </a:xfrm>
          <a:prstGeom prst="rect">
            <a:avLst/>
          </a:prstGeom>
          <a:noFill/>
        </p:spPr>
        <p:txBody>
          <a:bodyPr wrap="square">
            <a:spAutoFit/>
          </a:bodyPr>
          <a:lstStyle/>
          <a:p>
            <a:pPr marR="0" algn="l" rtl="0"/>
            <a:r>
              <a:rPr lang="en-US" altLang="zh-CN" sz="800" b="0" i="0" u="none" strike="noStrike" baseline="0">
                <a:solidFill>
                  <a:srgbClr val="000000"/>
                </a:solidFill>
                <a:latin typeface="Arial" panose="020B0604020202020204" pitchFamily="34" charset="0"/>
                <a:ea typeface="SimHei" panose="02010609060101010101" pitchFamily="49" charset="-122"/>
              </a:rPr>
              <a:t>Source: IMF staff calculations.</a:t>
            </a:r>
            <a:endParaRPr lang="en-US" altLang="zh-CN" sz="800" b="1" i="0" u="none" strike="noStrike" baseline="0">
              <a:solidFill>
                <a:srgbClr val="000000"/>
              </a:solidFill>
              <a:latin typeface="Arial" panose="020B0604020202020204" pitchFamily="34" charset="0"/>
              <a:ea typeface="SimHei" panose="02010609060101010101" pitchFamily="49" charset="-122"/>
            </a:endParaRPr>
          </a:p>
          <a:p>
            <a:pPr marR="0" algn="l" rtl="0"/>
            <a:r>
              <a:rPr lang="en-US" sz="800" b="0" i="0" u="none" strike="noStrike" baseline="0">
                <a:solidFill>
                  <a:srgbClr val="000000"/>
                </a:solidFill>
                <a:latin typeface="Arial" panose="020B0604020202020204" pitchFamily="34" charset="0"/>
                <a:ea typeface="SimHei" panose="02010609060101010101" pitchFamily="49" charset="-122"/>
              </a:rPr>
              <a:t>Note: CP = conventional pegger; F = floater; MP = managed pegger.</a:t>
            </a:r>
            <a:endParaRPr lang="en-US" sz="2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701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8E6DF-D65D-44F0-8ECB-6F7082E48CF9}"/>
              </a:ext>
            </a:extLst>
          </p:cNvPr>
          <p:cNvSpPr>
            <a:spLocks noGrp="1"/>
          </p:cNvSpPr>
          <p:nvPr>
            <p:ph type="title"/>
          </p:nvPr>
        </p:nvSpPr>
        <p:spPr>
          <a:xfrm>
            <a:off x="247252" y="187170"/>
            <a:ext cx="11745319" cy="668801"/>
          </a:xfrm>
        </p:spPr>
        <p:txBody>
          <a:bodyPr>
            <a:normAutofit/>
          </a:bodyPr>
          <a:lstStyle/>
          <a:p>
            <a:r>
              <a:rPr lang="en-US" sz="2400">
                <a:solidFill>
                  <a:srgbClr val="004C97"/>
                </a:solidFill>
                <a:latin typeface="Arial Black"/>
              </a:rPr>
              <a:t>Since 2021, interest rate tightening has translated into tighter financial conditions, also driven by external conditions</a:t>
            </a:r>
          </a:p>
        </p:txBody>
      </p:sp>
      <p:sp>
        <p:nvSpPr>
          <p:cNvPr id="7" name="AutoShape 4">
            <a:extLst>
              <a:ext uri="{FF2B5EF4-FFF2-40B4-BE49-F238E27FC236}">
                <a16:creationId xmlns:a16="http://schemas.microsoft.com/office/drawing/2014/main" id="{C6B14690-56AA-40AA-A221-222582BBA6C2}"/>
              </a:ext>
            </a:extLst>
          </p:cNvPr>
          <p:cNvSpPr>
            <a:spLocks noChangeAspect="1" noChangeArrowheads="1"/>
          </p:cNvSpPr>
          <p:nvPr/>
        </p:nvSpPr>
        <p:spPr bwMode="auto">
          <a:xfrm>
            <a:off x="883920" y="181905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5">
            <a:extLst>
              <a:ext uri="{FF2B5EF4-FFF2-40B4-BE49-F238E27FC236}">
                <a16:creationId xmlns:a16="http://schemas.microsoft.com/office/drawing/2014/main" id="{459D264A-B5EB-42A0-B75F-BEC0EB0D8FCE}"/>
              </a:ext>
            </a:extLst>
          </p:cNvPr>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5">
            <a:extLst>
              <a:ext uri="{FF2B5EF4-FFF2-40B4-BE49-F238E27FC236}">
                <a16:creationId xmlns:a16="http://schemas.microsoft.com/office/drawing/2014/main" id="{FDFFFCCD-A7FC-E453-E8D5-6D34336AD4FF}"/>
              </a:ext>
            </a:extLst>
          </p:cNvPr>
          <p:cNvSpPr>
            <a:spLocks noChangeArrowheads="1"/>
          </p:cNvSpPr>
          <p:nvPr>
            <p:custDataLst>
              <p:tags r:id="rId1"/>
            </p:custDataLst>
          </p:nvPr>
        </p:nvSpPr>
        <p:spPr bwMode="auto">
          <a:xfrm rot="5400000">
            <a:off x="1598050" y="-110652"/>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Financial conditions have tightened since 2021..</a:t>
            </a:r>
          </a:p>
        </p:txBody>
      </p:sp>
      <p:sp>
        <p:nvSpPr>
          <p:cNvPr id="11" name="AutoShape 5">
            <a:extLst>
              <a:ext uri="{FF2B5EF4-FFF2-40B4-BE49-F238E27FC236}">
                <a16:creationId xmlns:a16="http://schemas.microsoft.com/office/drawing/2014/main" id="{9FD5D578-3F22-0E95-E3B5-D1B3F2DC1AC0}"/>
              </a:ext>
            </a:extLst>
          </p:cNvPr>
          <p:cNvSpPr>
            <a:spLocks noChangeArrowheads="1"/>
          </p:cNvSpPr>
          <p:nvPr>
            <p:custDataLst>
              <p:tags r:id="rId2"/>
            </p:custDataLst>
          </p:nvPr>
        </p:nvSpPr>
        <p:spPr bwMode="auto">
          <a:xfrm rot="5400000">
            <a:off x="5669899" y="-110761"/>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 mainly due to higher interest rates and external factors</a:t>
            </a:r>
            <a:endParaRPr kumimoji="0" lang="en-US" sz="1300" b="1" i="0" u="none" strike="noStrike" kern="1200" cap="none" spc="0" normalizeH="0" baseline="0" noProof="0">
              <a:ln>
                <a:noFill/>
              </a:ln>
              <a:solidFill>
                <a:schemeClr val="bg1"/>
              </a:solidFill>
              <a:effectLst/>
              <a:uLnTx/>
              <a:uFillTx/>
              <a:latin typeface="Arial" panose="020B0604020202020204"/>
              <a:ea typeface="+mn-ea"/>
              <a:cs typeface="+mn-cs"/>
              <a:sym typeface="Gill Sans"/>
            </a:endParaRPr>
          </a:p>
        </p:txBody>
      </p:sp>
      <p:sp>
        <p:nvSpPr>
          <p:cNvPr id="12" name="AutoShape 5">
            <a:extLst>
              <a:ext uri="{FF2B5EF4-FFF2-40B4-BE49-F238E27FC236}">
                <a16:creationId xmlns:a16="http://schemas.microsoft.com/office/drawing/2014/main" id="{9BC77223-260B-1F6A-EFE1-EDCCB8AAA5FD}"/>
              </a:ext>
            </a:extLst>
          </p:cNvPr>
          <p:cNvSpPr>
            <a:spLocks noChangeArrowheads="1"/>
          </p:cNvSpPr>
          <p:nvPr>
            <p:custDataLst>
              <p:tags r:id="rId3"/>
            </p:custDataLst>
          </p:nvPr>
        </p:nvSpPr>
        <p:spPr bwMode="auto">
          <a:xfrm rot="5400000">
            <a:off x="9741747" y="-110761"/>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 the impact of interest rate changes on financial conditions varies significantly across countries</a:t>
            </a:r>
            <a:endParaRPr kumimoji="0" lang="en-US" sz="1300" b="1" i="0" u="none" strike="noStrike" kern="1200" cap="none" spc="0" normalizeH="0" baseline="0" noProof="0">
              <a:ln>
                <a:noFill/>
              </a:ln>
              <a:solidFill>
                <a:schemeClr val="bg1"/>
              </a:solidFill>
              <a:effectLst/>
              <a:uLnTx/>
              <a:uFillTx/>
              <a:latin typeface="Arial" panose="020B0604020202020204"/>
              <a:ea typeface="+mn-ea"/>
              <a:cs typeface="+mn-cs"/>
              <a:sym typeface="Gill Sans"/>
            </a:endParaRPr>
          </a:p>
        </p:txBody>
      </p:sp>
      <p:grpSp>
        <p:nvGrpSpPr>
          <p:cNvPr id="21" name="Group 20">
            <a:extLst>
              <a:ext uri="{FF2B5EF4-FFF2-40B4-BE49-F238E27FC236}">
                <a16:creationId xmlns:a16="http://schemas.microsoft.com/office/drawing/2014/main" id="{55E9E58D-7BF6-FAE1-093A-88ED92C4571D}"/>
              </a:ext>
            </a:extLst>
          </p:cNvPr>
          <p:cNvGrpSpPr/>
          <p:nvPr/>
        </p:nvGrpSpPr>
        <p:grpSpPr>
          <a:xfrm>
            <a:off x="8062394" y="2206116"/>
            <a:ext cx="3657600" cy="4102418"/>
            <a:chOff x="8062394" y="2206116"/>
            <a:chExt cx="3657600" cy="4102418"/>
          </a:xfrm>
        </p:grpSpPr>
        <p:sp>
          <p:nvSpPr>
            <p:cNvPr id="17" name="TextBox 3">
              <a:extLst>
                <a:ext uri="{FF2B5EF4-FFF2-40B4-BE49-F238E27FC236}">
                  <a16:creationId xmlns:a16="http://schemas.microsoft.com/office/drawing/2014/main" id="{7F91E588-688E-17BA-72B7-6B85D54FB2B8}"/>
                </a:ext>
              </a:extLst>
            </p:cNvPr>
            <p:cNvSpPr txBox="1"/>
            <p:nvPr/>
          </p:nvSpPr>
          <p:spPr>
            <a:xfrm>
              <a:off x="8062394" y="2206116"/>
              <a:ext cx="3657600" cy="43635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ysClr val="windowText" lastClr="000000"/>
                  </a:solidFill>
                  <a:effectLst/>
                  <a:uLnTx/>
                  <a:uFillTx/>
                  <a:latin typeface="+mj-lt"/>
                  <a:cs typeface="Arial" panose="020B0604020202020204" pitchFamily="34" charset="0"/>
                </a:rPr>
                <a:t>ME&amp;CA: FCI Changes versus Policy Rate Changes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i="0" u="none" strike="noStrike" kern="0" cap="none" spc="0" normalizeH="0" baseline="0" noProof="0">
                  <a:ln>
                    <a:noFill/>
                  </a:ln>
                  <a:solidFill>
                    <a:sysClr val="windowText" lastClr="000000"/>
                  </a:solidFill>
                  <a:effectLst/>
                  <a:uLnTx/>
                  <a:uFillTx/>
                  <a:latin typeface="+mj-lt"/>
                  <a:cs typeface="Arial" panose="020B0604020202020204" pitchFamily="34" charset="0"/>
                </a:rPr>
                <a:t>        (Jan. 2021 to latest)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sz="1000">
                <a:solidFill>
                  <a:sysClr val="windowText" lastClr="000000"/>
                </a:solidFill>
                <a:latin typeface="+mj-lt"/>
                <a:cs typeface="Arial" panose="020B0604020202020204" pitchFamily="34" charset="0"/>
              </a:endParaRPr>
            </a:p>
          </p:txBody>
        </p:sp>
        <p:graphicFrame>
          <p:nvGraphicFramePr>
            <p:cNvPr id="18" name="Chart 17">
              <a:extLst>
                <a:ext uri="{FF2B5EF4-FFF2-40B4-BE49-F238E27FC236}">
                  <a16:creationId xmlns:a16="http://schemas.microsoft.com/office/drawing/2014/main" id="{A9BE82E3-5EFB-4BD4-8862-850AD95160E7}"/>
                </a:ext>
              </a:extLst>
            </p:cNvPr>
            <p:cNvGraphicFramePr>
              <a:graphicFrameLocks/>
            </p:cNvGraphicFramePr>
            <p:nvPr>
              <p:extLst>
                <p:ext uri="{D42A27DB-BD31-4B8C-83A1-F6EECF244321}">
                  <p14:modId xmlns:p14="http://schemas.microsoft.com/office/powerpoint/2010/main" val="1036264622"/>
                </p:ext>
              </p:extLst>
            </p:nvPr>
          </p:nvGraphicFramePr>
          <p:xfrm>
            <a:off x="8062394" y="2650934"/>
            <a:ext cx="3657600" cy="3657600"/>
          </p:xfrm>
          <a:graphic>
            <a:graphicData uri="http://schemas.openxmlformats.org/drawingml/2006/chart">
              <c:chart xmlns:c="http://schemas.openxmlformats.org/drawingml/2006/chart" xmlns:r="http://schemas.openxmlformats.org/officeDocument/2006/relationships" r:id="rId6"/>
            </a:graphicData>
          </a:graphic>
        </p:graphicFrame>
      </p:grpSp>
      <p:sp>
        <p:nvSpPr>
          <p:cNvPr id="22" name="TextBox 4">
            <a:extLst>
              <a:ext uri="{FF2B5EF4-FFF2-40B4-BE49-F238E27FC236}">
                <a16:creationId xmlns:a16="http://schemas.microsoft.com/office/drawing/2014/main" id="{10B7FB60-3C06-4102-763E-36F720712A3A}"/>
              </a:ext>
            </a:extLst>
          </p:cNvPr>
          <p:cNvSpPr txBox="1"/>
          <p:nvPr/>
        </p:nvSpPr>
        <p:spPr>
          <a:xfrm>
            <a:off x="327489" y="6316999"/>
            <a:ext cx="11392505" cy="213603"/>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800" baseline="0">
                <a:latin typeface="Arrial"/>
                <a:cs typeface="Arial" panose="020B0604020202020204" pitchFamily="34" charset="0"/>
              </a:rPr>
              <a:t>Sources: Bloomberg Finance L.P.; Haver Analytics; national authorities; IMF, IFS database: and IMF staff calculations. </a:t>
            </a:r>
          </a:p>
          <a:p>
            <a:endParaRPr lang="en-US" sz="800" baseline="0">
              <a:latin typeface="Arrial"/>
              <a:cs typeface="Arial" panose="020B0604020202020204" pitchFamily="34" charset="0"/>
            </a:endParaRPr>
          </a:p>
        </p:txBody>
      </p:sp>
      <p:graphicFrame>
        <p:nvGraphicFramePr>
          <p:cNvPr id="3" name="Chart 2">
            <a:extLst>
              <a:ext uri="{FF2B5EF4-FFF2-40B4-BE49-F238E27FC236}">
                <a16:creationId xmlns:a16="http://schemas.microsoft.com/office/drawing/2014/main" id="{FB0CB263-D5F3-4D01-AEEE-79C726C05AFC}"/>
              </a:ext>
            </a:extLst>
          </p:cNvPr>
          <p:cNvGraphicFramePr>
            <a:graphicFrameLocks/>
          </p:cNvGraphicFramePr>
          <p:nvPr>
            <p:extLst>
              <p:ext uri="{D42A27DB-BD31-4B8C-83A1-F6EECF244321}">
                <p14:modId xmlns:p14="http://schemas.microsoft.com/office/powerpoint/2010/main" val="1710168326"/>
              </p:ext>
            </p:extLst>
          </p:nvPr>
        </p:nvGraphicFramePr>
        <p:xfrm>
          <a:off x="152400" y="2206116"/>
          <a:ext cx="4032170" cy="399803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 name="Chart 3">
            <a:extLst>
              <a:ext uri="{FF2B5EF4-FFF2-40B4-BE49-F238E27FC236}">
                <a16:creationId xmlns:a16="http://schemas.microsoft.com/office/drawing/2014/main" id="{84B6D195-2578-4FD4-9AD7-4B429D2219DF}"/>
              </a:ext>
            </a:extLst>
          </p:cNvPr>
          <p:cNvGraphicFramePr>
            <a:graphicFrameLocks/>
          </p:cNvGraphicFramePr>
          <p:nvPr>
            <p:extLst>
              <p:ext uri="{D42A27DB-BD31-4B8C-83A1-F6EECF244321}">
                <p14:modId xmlns:p14="http://schemas.microsoft.com/office/powerpoint/2010/main" val="1765241516"/>
              </p:ext>
            </p:extLst>
          </p:nvPr>
        </p:nvGraphicFramePr>
        <p:xfrm>
          <a:off x="4263927" y="2214034"/>
          <a:ext cx="3798468" cy="378036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38541473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5">
            <a:extLst>
              <a:ext uri="{FF2B5EF4-FFF2-40B4-BE49-F238E27FC236}">
                <a16:creationId xmlns:a16="http://schemas.microsoft.com/office/drawing/2014/main" id="{813022C3-F5EC-E204-0230-F8A744FBFFB8}"/>
              </a:ext>
            </a:extLst>
          </p:cNvPr>
          <p:cNvSpPr>
            <a:spLocks noGrp="1" noChangeArrowheads="1"/>
          </p:cNvSpPr>
          <p:nvPr>
            <p:ph type="body" sz="quarter" idx="10"/>
            <p:custDataLst>
              <p:tags r:id="rId1"/>
            </p:custDataLst>
          </p:nvPr>
        </p:nvSpPr>
        <p:spPr bwMode="auto">
          <a:xfrm rot="5400000">
            <a:off x="1672161" y="-135580"/>
            <a:ext cx="673717" cy="3589507"/>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lang="en-US" sz="1300" b="1">
                <a:solidFill>
                  <a:srgbClr val="FEFEFE"/>
                </a:solidFill>
                <a:latin typeface="Arial" panose="020B0604020202020204"/>
                <a:cs typeface="Arial" panose="020B0604020202020204" pitchFamily="34" charset="0"/>
                <a:sym typeface="Gill Sans"/>
              </a:rPr>
              <a:t>Monetary Tightening is passed on into higher  Interest Rates… </a:t>
            </a:r>
          </a:p>
        </p:txBody>
      </p:sp>
      <p:sp>
        <p:nvSpPr>
          <p:cNvPr id="22" name="AutoShape 5">
            <a:extLst>
              <a:ext uri="{FF2B5EF4-FFF2-40B4-BE49-F238E27FC236}">
                <a16:creationId xmlns:a16="http://schemas.microsoft.com/office/drawing/2014/main" id="{135516E4-BDCB-0555-4719-737FB0E2B783}"/>
              </a:ext>
            </a:extLst>
          </p:cNvPr>
          <p:cNvSpPr>
            <a:spLocks noChangeArrowheads="1"/>
          </p:cNvSpPr>
          <p:nvPr>
            <p:custDataLst>
              <p:tags r:id="rId2"/>
            </p:custDataLst>
          </p:nvPr>
        </p:nvSpPr>
        <p:spPr bwMode="auto">
          <a:xfrm rot="5400000">
            <a:off x="5750285" y="-192486"/>
            <a:ext cx="673716" cy="370332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 and tighter credit, especially in OEs, … </a:t>
            </a:r>
          </a:p>
        </p:txBody>
      </p:sp>
      <p:sp>
        <p:nvSpPr>
          <p:cNvPr id="23" name="AutoShape 5">
            <a:extLst>
              <a:ext uri="{FF2B5EF4-FFF2-40B4-BE49-F238E27FC236}">
                <a16:creationId xmlns:a16="http://schemas.microsoft.com/office/drawing/2014/main" id="{62976355-5B9C-D08F-74FA-F84BA2BD325D}"/>
              </a:ext>
            </a:extLst>
          </p:cNvPr>
          <p:cNvSpPr>
            <a:spLocks noChangeArrowheads="1"/>
          </p:cNvSpPr>
          <p:nvPr>
            <p:custDataLst>
              <p:tags r:id="rId3"/>
            </p:custDataLst>
          </p:nvPr>
        </p:nvSpPr>
        <p:spPr bwMode="auto">
          <a:xfrm rot="5400000">
            <a:off x="9849160" y="-192486"/>
            <a:ext cx="673716" cy="370332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 but high oil </a:t>
            </a:r>
            <a:r>
              <a:rPr lang="en-US" sz="1300" b="1">
                <a:solidFill>
                  <a:srgbClr val="FEFEFE"/>
                </a:solidFill>
                <a:latin typeface="Arial" panose="020B0604020202020204"/>
                <a:sym typeface="Gill Sans"/>
              </a:rPr>
              <a:t>p</a:t>
            </a:r>
            <a:r>
              <a:rPr kumimoji="0" lang="en-US" sz="1300" b="1" i="0" u="none" strike="noStrike" kern="1200" cap="none" spc="0" normalizeH="0" baseline="0" noProof="0" err="1">
                <a:ln>
                  <a:noFill/>
                </a:ln>
                <a:solidFill>
                  <a:srgbClr val="FEFEFE"/>
                </a:solidFill>
                <a:effectLst/>
                <a:uLnTx/>
                <a:uFillTx/>
                <a:latin typeface="Arial" panose="020B0604020202020204"/>
                <a:ea typeface="+mn-ea"/>
                <a:cs typeface="+mn-cs"/>
                <a:sym typeface="Gill Sans"/>
              </a:rPr>
              <a:t>rices</a:t>
            </a: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 attenuate passthrough in OEs at current juncture.</a:t>
            </a:r>
          </a:p>
        </p:txBody>
      </p:sp>
      <p:graphicFrame>
        <p:nvGraphicFramePr>
          <p:cNvPr id="3" name="Chart 2">
            <a:extLst>
              <a:ext uri="{FF2B5EF4-FFF2-40B4-BE49-F238E27FC236}">
                <a16:creationId xmlns:a16="http://schemas.microsoft.com/office/drawing/2014/main" id="{8480A426-BC7C-4039-AFA8-B22BB6AF0836}"/>
              </a:ext>
            </a:extLst>
          </p:cNvPr>
          <p:cNvGraphicFramePr>
            <a:graphicFrameLocks/>
          </p:cNvGraphicFramePr>
          <p:nvPr>
            <p:extLst>
              <p:ext uri="{D42A27DB-BD31-4B8C-83A1-F6EECF244321}">
                <p14:modId xmlns:p14="http://schemas.microsoft.com/office/powerpoint/2010/main" val="120639220"/>
              </p:ext>
            </p:extLst>
          </p:nvPr>
        </p:nvGraphicFramePr>
        <p:xfrm>
          <a:off x="214266" y="2153578"/>
          <a:ext cx="3762822" cy="398943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 name="Chart 3">
            <a:extLst>
              <a:ext uri="{FF2B5EF4-FFF2-40B4-BE49-F238E27FC236}">
                <a16:creationId xmlns:a16="http://schemas.microsoft.com/office/drawing/2014/main" id="{88B8CDA5-8AF4-1C48-3234-089855E2B84D}"/>
              </a:ext>
            </a:extLst>
          </p:cNvPr>
          <p:cNvGraphicFramePr>
            <a:graphicFrameLocks/>
          </p:cNvGraphicFramePr>
          <p:nvPr>
            <p:extLst>
              <p:ext uri="{D42A27DB-BD31-4B8C-83A1-F6EECF244321}">
                <p14:modId xmlns:p14="http://schemas.microsoft.com/office/powerpoint/2010/main" val="2316044253"/>
              </p:ext>
            </p:extLst>
          </p:nvPr>
        </p:nvGraphicFramePr>
        <p:xfrm>
          <a:off x="4235482" y="2234126"/>
          <a:ext cx="3840481" cy="390889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 name="Chart 4">
            <a:extLst>
              <a:ext uri="{FF2B5EF4-FFF2-40B4-BE49-F238E27FC236}">
                <a16:creationId xmlns:a16="http://schemas.microsoft.com/office/drawing/2014/main" id="{98B2715B-D33F-48D9-A43E-C57921CDFB6B}"/>
              </a:ext>
            </a:extLst>
          </p:cNvPr>
          <p:cNvGraphicFramePr>
            <a:graphicFrameLocks/>
          </p:cNvGraphicFramePr>
          <p:nvPr>
            <p:extLst>
              <p:ext uri="{D42A27DB-BD31-4B8C-83A1-F6EECF244321}">
                <p14:modId xmlns:p14="http://schemas.microsoft.com/office/powerpoint/2010/main" val="3005678244"/>
              </p:ext>
            </p:extLst>
          </p:nvPr>
        </p:nvGraphicFramePr>
        <p:xfrm>
          <a:off x="8334357" y="2234125"/>
          <a:ext cx="3703319" cy="3908891"/>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a:extLst>
              <a:ext uri="{FF2B5EF4-FFF2-40B4-BE49-F238E27FC236}">
                <a16:creationId xmlns:a16="http://schemas.microsoft.com/office/drawing/2014/main" id="{30C7F6A2-FEFE-E2AC-6053-E6B7598929B1}"/>
              </a:ext>
            </a:extLst>
          </p:cNvPr>
          <p:cNvSpPr txBox="1"/>
          <p:nvPr/>
        </p:nvSpPr>
        <p:spPr>
          <a:xfrm>
            <a:off x="349283" y="6143017"/>
            <a:ext cx="11430000" cy="384977"/>
          </a:xfrm>
          <a:prstGeom prst="rect">
            <a:avLst/>
          </a:prstGeom>
          <a:noFill/>
        </p:spPr>
        <p:txBody>
          <a:bodyPr wrap="square" lIns="91440" tIns="45720" rIns="91440" bIns="45720" rtlCol="0" anchor="t">
            <a:spAutoFit/>
          </a:bodyPr>
          <a:lstStyle/>
          <a:p>
            <a:pPr>
              <a:lnSpc>
                <a:spcPct val="125000"/>
              </a:lnSpc>
            </a:pPr>
            <a:r>
              <a:rPr lang="en-US" sz="800">
                <a:solidFill>
                  <a:srgbClr val="000000"/>
                </a:solidFill>
                <a:effectLst/>
                <a:latin typeface="Arial"/>
                <a:ea typeface="SimHei"/>
                <a:cs typeface="Arial"/>
              </a:rPr>
              <a:t>Source: IMF staff calculations.</a:t>
            </a:r>
            <a:r>
              <a:rPr lang="en-US" sz="800">
                <a:solidFill>
                  <a:srgbClr val="000000"/>
                </a:solidFill>
                <a:latin typeface="Arial"/>
                <a:ea typeface="SimHei"/>
                <a:cs typeface="Arial"/>
              </a:rPr>
              <a:t> </a:t>
            </a:r>
            <a:endParaRPr lang="en-US" sz="800">
              <a:solidFill>
                <a:srgbClr val="000000"/>
              </a:solidFill>
              <a:effectLst/>
              <a:latin typeface="Arial" panose="020B0604020202020204" pitchFamily="34" charset="0"/>
              <a:ea typeface="Garamond" panose="02020404030301010803" pitchFamily="18" charset="0"/>
              <a:cs typeface="Garamond" panose="02020404030301010803" pitchFamily="18" charset="0"/>
            </a:endParaRPr>
          </a:p>
          <a:p>
            <a:pPr>
              <a:lnSpc>
                <a:spcPct val="125000"/>
              </a:lnSpc>
            </a:pPr>
            <a:r>
              <a:rPr lang="en-US" sz="800">
                <a:solidFill>
                  <a:srgbClr val="000000"/>
                </a:solidFill>
                <a:effectLst/>
                <a:latin typeface="Arial"/>
                <a:ea typeface="SimHei"/>
                <a:cs typeface="Arial"/>
              </a:rPr>
              <a:t>Notes: F = Floater, MP = Managed Pegger, CP = Conventional Pegger, bl = barrel; bps = basis points; </a:t>
            </a:r>
            <a:r>
              <a:rPr lang="en-US" sz="800" err="1">
                <a:solidFill>
                  <a:srgbClr val="000000"/>
                </a:solidFill>
                <a:effectLst/>
                <a:latin typeface="Arial"/>
                <a:ea typeface="SimHei"/>
                <a:cs typeface="Arial"/>
              </a:rPr>
              <a:t>rhs</a:t>
            </a:r>
            <a:r>
              <a:rPr lang="en-US" sz="800">
                <a:solidFill>
                  <a:srgbClr val="000000"/>
                </a:solidFill>
                <a:effectLst/>
                <a:latin typeface="Arial"/>
                <a:ea typeface="SimHei"/>
                <a:cs typeface="Arial"/>
              </a:rPr>
              <a:t> = right-hand side.</a:t>
            </a:r>
            <a:r>
              <a:rPr lang="en-US" sz="800">
                <a:solidFill>
                  <a:srgbClr val="000000"/>
                </a:solidFill>
                <a:latin typeface="Arial"/>
                <a:ea typeface="SimHei"/>
                <a:cs typeface="Arial"/>
              </a:rPr>
              <a:t> </a:t>
            </a:r>
            <a:endParaRPr lang="en-US" sz="800"/>
          </a:p>
        </p:txBody>
      </p:sp>
      <p:sp>
        <p:nvSpPr>
          <p:cNvPr id="9" name="Title 1">
            <a:extLst>
              <a:ext uri="{FF2B5EF4-FFF2-40B4-BE49-F238E27FC236}">
                <a16:creationId xmlns:a16="http://schemas.microsoft.com/office/drawing/2014/main" id="{533F0120-A158-B401-2D9F-77AC570B42E6}"/>
              </a:ext>
            </a:extLst>
          </p:cNvPr>
          <p:cNvSpPr txBox="1">
            <a:spLocks/>
          </p:cNvSpPr>
          <p:nvPr/>
        </p:nvSpPr>
        <p:spPr>
          <a:xfrm>
            <a:off x="247252" y="187170"/>
            <a:ext cx="11745319" cy="668801"/>
          </a:xfrm>
          <a:prstGeom prst="rect">
            <a:avLst/>
          </a:prstGeom>
        </p:spPr>
        <p:txBody>
          <a:bodyPr vert="horz" lIns="0" tIns="0" rIns="0" bIns="0" rtlCol="0" anchor="ctr">
            <a:normAutofit/>
          </a:bodyPr>
          <a:lstStyle>
            <a:lvl1pPr algn="l" defTabSz="685733" rtl="0" eaLnBrk="1" latinLnBrk="0" hangingPunct="1">
              <a:lnSpc>
                <a:spcPct val="90000"/>
              </a:lnSpc>
              <a:spcBef>
                <a:spcPct val="0"/>
              </a:spcBef>
              <a:buNone/>
              <a:defRPr lang="en-US" sz="2100" b="1" i="0" kern="1200" dirty="0">
                <a:solidFill>
                  <a:schemeClr val="tx2"/>
                </a:solidFill>
                <a:latin typeface="Arial Black" charset="0"/>
                <a:ea typeface="Arial Black" charset="0"/>
                <a:cs typeface="Arial Black" charset="0"/>
              </a:defRPr>
            </a:lvl1pPr>
          </a:lstStyle>
          <a:p>
            <a:r>
              <a:rPr lang="en-US" sz="2400">
                <a:latin typeface="Arial Black"/>
              </a:rPr>
              <a:t>The bank lending channel is active, but attenuated by currently high oil prices (in OEs) and low levels of financial development (OIs)</a:t>
            </a:r>
            <a:endParaRPr lang="en-US"/>
          </a:p>
        </p:txBody>
      </p:sp>
    </p:spTree>
    <p:extLst>
      <p:ext uri="{BB962C8B-B14F-4D97-AF65-F5344CB8AC3E}">
        <p14:creationId xmlns:p14="http://schemas.microsoft.com/office/powerpoint/2010/main" val="77307386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54CD1-062E-E65B-07FE-63535B591270}"/>
              </a:ext>
            </a:extLst>
          </p:cNvPr>
          <p:cNvSpPr>
            <a:spLocks noGrp="1"/>
          </p:cNvSpPr>
          <p:nvPr>
            <p:ph type="title"/>
          </p:nvPr>
        </p:nvSpPr>
        <p:spPr/>
        <p:txBody>
          <a:bodyPr/>
          <a:lstStyle/>
          <a:p>
            <a:r>
              <a:rPr lang="en-US"/>
              <a:t>Policy Recommendations</a:t>
            </a:r>
          </a:p>
        </p:txBody>
      </p:sp>
    </p:spTree>
    <p:extLst>
      <p:ext uri="{BB962C8B-B14F-4D97-AF65-F5344CB8AC3E}">
        <p14:creationId xmlns:p14="http://schemas.microsoft.com/office/powerpoint/2010/main" val="207480964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19EF81-0125-144D-1A02-575B3DC35F73}"/>
              </a:ext>
            </a:extLst>
          </p:cNvPr>
          <p:cNvSpPr txBox="1">
            <a:spLocks/>
          </p:cNvSpPr>
          <p:nvPr/>
        </p:nvSpPr>
        <p:spPr>
          <a:xfrm>
            <a:off x="139473" y="394823"/>
            <a:ext cx="11913053" cy="659321"/>
          </a:xfrm>
          <a:prstGeom prst="rect">
            <a:avLst/>
          </a:prstGeom>
        </p:spPr>
        <p:txBody>
          <a:bodyPr vert="horz" lIns="0" tIns="0" rIns="0" bIns="0" rtlCol="0" anchor="ctr">
            <a:normAutofit/>
          </a:bodyPr>
          <a:lstStyle>
            <a:lvl1pPr algn="l" defTabSz="685733" rtl="0" eaLnBrk="1" latinLnBrk="0" hangingPunct="1">
              <a:lnSpc>
                <a:spcPct val="90000"/>
              </a:lnSpc>
              <a:spcBef>
                <a:spcPct val="0"/>
              </a:spcBef>
              <a:buNone/>
              <a:defRPr sz="2700" b="1" i="0" kern="1200">
                <a:solidFill>
                  <a:schemeClr val="tx2"/>
                </a:solidFill>
                <a:latin typeface="Arial Black" panose="020B0604020202020204" pitchFamily="34" charset="0"/>
                <a:ea typeface="+mj-ea"/>
                <a:cs typeface="Arial Black" panose="020B0604020202020204" pitchFamily="34" charset="0"/>
              </a:defRPr>
            </a:lvl1pPr>
          </a:lstStyle>
          <a:p>
            <a:r>
              <a:rPr lang="en-US" sz="2000">
                <a:latin typeface="Arial Black"/>
              </a:rPr>
              <a:t>Calibrating and communicating monetary policy in a data-dependent manner will be essential to prevent de-anchoring of inflation expectations</a:t>
            </a:r>
          </a:p>
          <a:p>
            <a:endParaRPr lang="en-US" sz="2000">
              <a:latin typeface="Arial Black"/>
              <a:cs typeface="Segoe UI"/>
            </a:endParaRPr>
          </a:p>
        </p:txBody>
      </p:sp>
      <p:sp>
        <p:nvSpPr>
          <p:cNvPr id="5" name="Freeform: Shape 4">
            <a:extLst>
              <a:ext uri="{FF2B5EF4-FFF2-40B4-BE49-F238E27FC236}">
                <a16:creationId xmlns:a16="http://schemas.microsoft.com/office/drawing/2014/main" id="{1A057C48-3ADC-E42F-167D-E090EAB9835B}"/>
              </a:ext>
            </a:extLst>
          </p:cNvPr>
          <p:cNvSpPr/>
          <p:nvPr/>
        </p:nvSpPr>
        <p:spPr>
          <a:xfrm>
            <a:off x="1332795" y="1204737"/>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Where the policy stance is tight or neutral, and inflation appears to have peaked, </a:t>
            </a:r>
            <a:r>
              <a:rPr lang="en-US" sz="1200">
                <a:ea typeface="+mn-lt"/>
                <a:cs typeface="+mn-lt"/>
              </a:rPr>
              <a:t>(for example Armenia, Georgia) central banks should remain on hold until there are clear signs that core inflation is on a downward trajectory.   </a:t>
            </a:r>
          </a:p>
        </p:txBody>
      </p:sp>
      <p:sp>
        <p:nvSpPr>
          <p:cNvPr id="6" name="Oval 5" descr="Overhead of incandescent light bulb">
            <a:extLst>
              <a:ext uri="{FF2B5EF4-FFF2-40B4-BE49-F238E27FC236}">
                <a16:creationId xmlns:a16="http://schemas.microsoft.com/office/drawing/2014/main" id="{9B002529-2325-A46A-B5CB-BE188CB06DF5}"/>
              </a:ext>
            </a:extLst>
          </p:cNvPr>
          <p:cNvSpPr/>
          <p:nvPr/>
        </p:nvSpPr>
        <p:spPr>
          <a:xfrm>
            <a:off x="741680" y="1220009"/>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sz="2000" b="1"/>
              <a:t>1</a:t>
            </a:r>
          </a:p>
        </p:txBody>
      </p:sp>
      <p:sp>
        <p:nvSpPr>
          <p:cNvPr id="7" name="Freeform: Shape 6">
            <a:extLst>
              <a:ext uri="{FF2B5EF4-FFF2-40B4-BE49-F238E27FC236}">
                <a16:creationId xmlns:a16="http://schemas.microsoft.com/office/drawing/2014/main" id="{41D3ADA7-3971-4B3D-8DC0-9FA88DDEEEF6}"/>
              </a:ext>
            </a:extLst>
          </p:cNvPr>
          <p:cNvSpPr/>
          <p:nvPr/>
        </p:nvSpPr>
        <p:spPr>
          <a:xfrm>
            <a:off x="1332796" y="2042233"/>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Countries with a  currency peg </a:t>
            </a:r>
            <a:r>
              <a:rPr lang="en-US" sz="1200">
                <a:ea typeface="+mn-lt"/>
                <a:cs typeface="+mn-lt"/>
              </a:rPr>
              <a:t>should continue to follow US monetary policy and consider the use of additional macroprudential policies in case of significant asset price appreciation of if financial conditions remain loose or loosen.</a:t>
            </a:r>
            <a:endParaRPr lang="en-US" sz="1200">
              <a:cs typeface="Arial"/>
            </a:endParaRPr>
          </a:p>
        </p:txBody>
      </p:sp>
      <p:sp>
        <p:nvSpPr>
          <p:cNvPr id="8" name="Oval 7" descr="Overhead of incandescent light bulb">
            <a:extLst>
              <a:ext uri="{FF2B5EF4-FFF2-40B4-BE49-F238E27FC236}">
                <a16:creationId xmlns:a16="http://schemas.microsoft.com/office/drawing/2014/main" id="{6F251432-B6EC-022F-C32A-EE7CCB65DD2E}"/>
              </a:ext>
            </a:extLst>
          </p:cNvPr>
          <p:cNvSpPr/>
          <p:nvPr/>
        </p:nvSpPr>
        <p:spPr>
          <a:xfrm>
            <a:off x="732967" y="2071482"/>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2</a:t>
            </a:r>
          </a:p>
        </p:txBody>
      </p:sp>
      <p:sp>
        <p:nvSpPr>
          <p:cNvPr id="9" name="Freeform: Shape 8">
            <a:extLst>
              <a:ext uri="{FF2B5EF4-FFF2-40B4-BE49-F238E27FC236}">
                <a16:creationId xmlns:a16="http://schemas.microsoft.com/office/drawing/2014/main" id="{F8245C51-C9D6-27CA-0C9A-4029E5C31975}"/>
              </a:ext>
            </a:extLst>
          </p:cNvPr>
          <p:cNvSpPr/>
          <p:nvPr/>
        </p:nvSpPr>
        <p:spPr>
          <a:xfrm>
            <a:off x="1332796" y="2885337"/>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Where the policy stance is loose </a:t>
            </a:r>
            <a:r>
              <a:rPr lang="en-US" sz="1200">
                <a:ea typeface="+mn-lt"/>
                <a:cs typeface="+mn-lt"/>
              </a:rPr>
              <a:t>and inflationary pressures persist, tighter monetary policy should be considered (for example, Egypt, Pakistan, Tunisia).</a:t>
            </a:r>
            <a:endParaRPr lang="en-US" sz="1200">
              <a:cs typeface="Arial"/>
            </a:endParaRPr>
          </a:p>
        </p:txBody>
      </p:sp>
      <p:sp>
        <p:nvSpPr>
          <p:cNvPr id="10" name="Oval 9" descr="Overhead of incandescent light bulb">
            <a:extLst>
              <a:ext uri="{FF2B5EF4-FFF2-40B4-BE49-F238E27FC236}">
                <a16:creationId xmlns:a16="http://schemas.microsoft.com/office/drawing/2014/main" id="{060AC60B-9147-2B87-A299-F279007F9353}"/>
              </a:ext>
            </a:extLst>
          </p:cNvPr>
          <p:cNvSpPr/>
          <p:nvPr/>
        </p:nvSpPr>
        <p:spPr>
          <a:xfrm>
            <a:off x="732968" y="2920790"/>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3</a:t>
            </a:r>
          </a:p>
        </p:txBody>
      </p:sp>
      <p:sp>
        <p:nvSpPr>
          <p:cNvPr id="11" name="Freeform: Shape 10">
            <a:extLst>
              <a:ext uri="{FF2B5EF4-FFF2-40B4-BE49-F238E27FC236}">
                <a16:creationId xmlns:a16="http://schemas.microsoft.com/office/drawing/2014/main" id="{93B74FDB-E0BE-2E3E-831E-719F8352C3D8}"/>
              </a:ext>
            </a:extLst>
          </p:cNvPr>
          <p:cNvSpPr/>
          <p:nvPr/>
        </p:nvSpPr>
        <p:spPr>
          <a:xfrm>
            <a:off x="1332797" y="3742599"/>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Where there is a lack of monetary policy and fiscal policy coordination or where there is fiscal dominance</a:t>
            </a:r>
            <a:r>
              <a:rPr lang="en-US" sz="1200">
                <a:ea typeface="+mn-lt"/>
                <a:cs typeface="+mn-lt"/>
              </a:rPr>
              <a:t>, authorities will need to address fiscal imbalances before monetary policy can become an effective tool to stabilize inflation. </a:t>
            </a:r>
            <a:endParaRPr lang="en-US" sz="1200"/>
          </a:p>
        </p:txBody>
      </p:sp>
      <p:sp>
        <p:nvSpPr>
          <p:cNvPr id="12" name="Oval 11" descr="Overhead of incandescent light bulb">
            <a:extLst>
              <a:ext uri="{FF2B5EF4-FFF2-40B4-BE49-F238E27FC236}">
                <a16:creationId xmlns:a16="http://schemas.microsoft.com/office/drawing/2014/main" id="{BC2CB55D-D569-3700-1481-0926F70B3653}"/>
              </a:ext>
            </a:extLst>
          </p:cNvPr>
          <p:cNvSpPr/>
          <p:nvPr/>
        </p:nvSpPr>
        <p:spPr>
          <a:xfrm>
            <a:off x="741680" y="3762147"/>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4</a:t>
            </a:r>
          </a:p>
        </p:txBody>
      </p:sp>
      <p:sp>
        <p:nvSpPr>
          <p:cNvPr id="13" name="Freeform: Shape 12">
            <a:extLst>
              <a:ext uri="{FF2B5EF4-FFF2-40B4-BE49-F238E27FC236}">
                <a16:creationId xmlns:a16="http://schemas.microsoft.com/office/drawing/2014/main" id="{1286605D-D26D-45F7-95A5-423465E5D336}"/>
              </a:ext>
            </a:extLst>
          </p:cNvPr>
          <p:cNvSpPr/>
          <p:nvPr/>
        </p:nvSpPr>
        <p:spPr>
          <a:xfrm>
            <a:off x="1332795" y="4619405"/>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pPr marL="0" lvl="0" indent="0" defTabSz="533400">
              <a:lnSpc>
                <a:spcPct val="90000"/>
              </a:lnSpc>
              <a:spcBef>
                <a:spcPct val="0"/>
              </a:spcBef>
              <a:spcAft>
                <a:spcPct val="35000"/>
              </a:spcAft>
              <a:buNone/>
            </a:pPr>
            <a:r>
              <a:rPr lang="en-US" sz="1400" b="1" kern="1200">
                <a:solidFill>
                  <a:schemeClr val="bg1"/>
                </a:solidFill>
                <a:latin typeface="+mj-lt"/>
              </a:rPr>
              <a:t>Where high </a:t>
            </a:r>
            <a:r>
              <a:rPr lang="en-US" sz="1400" b="1">
                <a:solidFill>
                  <a:schemeClr val="bg1"/>
                </a:solidFill>
                <a:latin typeface="+mj-lt"/>
              </a:rPr>
              <a:t>oil prices dampen the bank lending channel, </a:t>
            </a:r>
            <a:r>
              <a:rPr lang="en-US" sz="1400">
                <a:solidFill>
                  <a:schemeClr val="bg1"/>
                </a:solidFill>
                <a:latin typeface="+mj-lt"/>
              </a:rPr>
              <a:t>the policy rate will need to be complemented with other monetary or macroprudential tools </a:t>
            </a:r>
            <a:endParaRPr lang="en-US" sz="1400"/>
          </a:p>
        </p:txBody>
      </p:sp>
      <p:sp>
        <p:nvSpPr>
          <p:cNvPr id="14" name="Oval 13" descr="Overhead of incandescent light bulb">
            <a:extLst>
              <a:ext uri="{FF2B5EF4-FFF2-40B4-BE49-F238E27FC236}">
                <a16:creationId xmlns:a16="http://schemas.microsoft.com/office/drawing/2014/main" id="{0A82920C-8EA5-F06D-A6E4-775C12BE49E3}"/>
              </a:ext>
            </a:extLst>
          </p:cNvPr>
          <p:cNvSpPr/>
          <p:nvPr/>
        </p:nvSpPr>
        <p:spPr>
          <a:xfrm>
            <a:off x="732969" y="4619407"/>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5</a:t>
            </a:r>
          </a:p>
        </p:txBody>
      </p:sp>
      <p:sp>
        <p:nvSpPr>
          <p:cNvPr id="15" name="Freeform: Shape 14">
            <a:extLst>
              <a:ext uri="{FF2B5EF4-FFF2-40B4-BE49-F238E27FC236}">
                <a16:creationId xmlns:a16="http://schemas.microsoft.com/office/drawing/2014/main" id="{B0F85064-4426-5E15-6CD6-486FCF37961A}"/>
              </a:ext>
            </a:extLst>
          </p:cNvPr>
          <p:cNvSpPr/>
          <p:nvPr/>
        </p:nvSpPr>
        <p:spPr>
          <a:xfrm>
            <a:off x="1332798" y="5545547"/>
            <a:ext cx="10087041" cy="644502"/>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0" rIns="85344" bIns="45720" numCol="1" spcCol="1270" anchor="ctr" anchorCtr="0">
            <a:noAutofit/>
          </a:bodyPr>
          <a:lstStyle/>
          <a:p>
            <a:pPr marL="0" lvl="0" indent="0" defTabSz="533400" rtl="0">
              <a:lnSpc>
                <a:spcPct val="90000"/>
              </a:lnSpc>
              <a:spcBef>
                <a:spcPct val="0"/>
              </a:spcBef>
              <a:spcAft>
                <a:spcPct val="35000"/>
              </a:spcAft>
              <a:buNone/>
            </a:pPr>
            <a:r>
              <a:rPr lang="en-US" sz="1400" i="0" kern="1200"/>
              <a:t>Central banks should </a:t>
            </a:r>
            <a:r>
              <a:rPr lang="en-US" sz="1400" b="1"/>
              <a:t>remain vigilant</a:t>
            </a:r>
            <a:r>
              <a:rPr lang="en-US" sz="1400" b="1" i="0" kern="1200"/>
              <a:t> of financial stability risks and closely monitor financial system vulnerabilities </a:t>
            </a:r>
            <a:r>
              <a:rPr lang="en-US" sz="1400" i="0" kern="1200"/>
              <a:t>that could arise from increasing or high-for-long interest rates.</a:t>
            </a:r>
          </a:p>
        </p:txBody>
      </p:sp>
      <p:sp>
        <p:nvSpPr>
          <p:cNvPr id="16" name="Oval 15" descr="Overhead of incandescent light bulb">
            <a:extLst>
              <a:ext uri="{FF2B5EF4-FFF2-40B4-BE49-F238E27FC236}">
                <a16:creationId xmlns:a16="http://schemas.microsoft.com/office/drawing/2014/main" id="{193F0205-28D5-9E57-AB78-793EF7DB96FE}"/>
              </a:ext>
            </a:extLst>
          </p:cNvPr>
          <p:cNvSpPr/>
          <p:nvPr/>
        </p:nvSpPr>
        <p:spPr>
          <a:xfrm>
            <a:off x="732970" y="5556957"/>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6</a:t>
            </a:r>
          </a:p>
        </p:txBody>
      </p:sp>
    </p:spTree>
    <p:extLst>
      <p:ext uri="{BB962C8B-B14F-4D97-AF65-F5344CB8AC3E}">
        <p14:creationId xmlns:p14="http://schemas.microsoft.com/office/powerpoint/2010/main" val="2564497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19EF81-0125-144D-1A02-575B3DC35F73}"/>
              </a:ext>
            </a:extLst>
          </p:cNvPr>
          <p:cNvSpPr txBox="1">
            <a:spLocks/>
          </p:cNvSpPr>
          <p:nvPr/>
        </p:nvSpPr>
        <p:spPr>
          <a:xfrm>
            <a:off x="139473" y="338445"/>
            <a:ext cx="11913053" cy="659321"/>
          </a:xfrm>
          <a:prstGeom prst="rect">
            <a:avLst/>
          </a:prstGeom>
        </p:spPr>
        <p:txBody>
          <a:bodyPr vert="horz" lIns="0" tIns="0" rIns="0" bIns="0" rtlCol="0" anchor="ctr">
            <a:normAutofit/>
          </a:bodyPr>
          <a:lstStyle>
            <a:lvl1pPr algn="l" defTabSz="685733" rtl="0" eaLnBrk="1" latinLnBrk="0" hangingPunct="1">
              <a:lnSpc>
                <a:spcPct val="90000"/>
              </a:lnSpc>
              <a:spcBef>
                <a:spcPct val="0"/>
              </a:spcBef>
              <a:buNone/>
              <a:defRPr sz="2700" b="1" i="0" kern="1200">
                <a:solidFill>
                  <a:schemeClr val="tx2"/>
                </a:solidFill>
                <a:latin typeface="Arial Black" panose="020B0604020202020204" pitchFamily="34" charset="0"/>
                <a:ea typeface="+mj-ea"/>
                <a:cs typeface="Arial Black" panose="020B0604020202020204" pitchFamily="34" charset="0"/>
              </a:defRPr>
            </a:lvl1pPr>
          </a:lstStyle>
          <a:p>
            <a:r>
              <a:rPr lang="en-US" sz="1800">
                <a:latin typeface="Arial Black"/>
              </a:rPr>
              <a:t>     Improving Monetary Policy Frameworks and Monetary Policy Transmission in the Region</a:t>
            </a:r>
            <a:endParaRPr lang="en-US" sz="2000">
              <a:latin typeface="Arial Black"/>
              <a:cs typeface="Segoe UI"/>
            </a:endParaRPr>
          </a:p>
        </p:txBody>
      </p:sp>
      <p:sp>
        <p:nvSpPr>
          <p:cNvPr id="5" name="Freeform: Shape 4">
            <a:extLst>
              <a:ext uri="{FF2B5EF4-FFF2-40B4-BE49-F238E27FC236}">
                <a16:creationId xmlns:a16="http://schemas.microsoft.com/office/drawing/2014/main" id="{1A057C48-3ADC-E42F-167D-E090EAB9835B}"/>
              </a:ext>
            </a:extLst>
          </p:cNvPr>
          <p:cNvSpPr/>
          <p:nvPr/>
        </p:nvSpPr>
        <p:spPr>
          <a:xfrm>
            <a:off x="1354192" y="1744171"/>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Financial sector development </a:t>
            </a:r>
            <a:r>
              <a:rPr lang="en-US" sz="1200">
                <a:ea typeface="+mn-lt"/>
                <a:cs typeface="+mn-lt"/>
              </a:rPr>
              <a:t>(</a:t>
            </a:r>
            <a:r>
              <a:rPr lang="en-US" sz="1200" err="1">
                <a:ea typeface="+mn-lt"/>
                <a:cs typeface="+mn-lt"/>
              </a:rPr>
              <a:t>e.g.,interbank</a:t>
            </a:r>
            <a:r>
              <a:rPr lang="en-US" sz="1200">
                <a:ea typeface="+mn-lt"/>
                <a:cs typeface="+mn-lt"/>
              </a:rPr>
              <a:t> markets, secondary markets for government securities, de-dollarization) </a:t>
            </a:r>
          </a:p>
        </p:txBody>
      </p:sp>
      <p:sp>
        <p:nvSpPr>
          <p:cNvPr id="6" name="Oval 5" descr="Overhead of incandescent light bulb">
            <a:extLst>
              <a:ext uri="{FF2B5EF4-FFF2-40B4-BE49-F238E27FC236}">
                <a16:creationId xmlns:a16="http://schemas.microsoft.com/office/drawing/2014/main" id="{9B002529-2325-A46A-B5CB-BE188CB06DF5}"/>
              </a:ext>
            </a:extLst>
          </p:cNvPr>
          <p:cNvSpPr/>
          <p:nvPr/>
        </p:nvSpPr>
        <p:spPr>
          <a:xfrm>
            <a:off x="750767" y="1725765"/>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sz="2000" b="1"/>
              <a:t>1</a:t>
            </a:r>
          </a:p>
        </p:txBody>
      </p:sp>
      <p:sp>
        <p:nvSpPr>
          <p:cNvPr id="7" name="Freeform: Shape 6">
            <a:extLst>
              <a:ext uri="{FF2B5EF4-FFF2-40B4-BE49-F238E27FC236}">
                <a16:creationId xmlns:a16="http://schemas.microsoft.com/office/drawing/2014/main" id="{41D3ADA7-3971-4B3D-8DC0-9FA88DDEEEF6}"/>
              </a:ext>
            </a:extLst>
          </p:cNvPr>
          <p:cNvSpPr/>
          <p:nvPr/>
        </p:nvSpPr>
        <p:spPr>
          <a:xfrm>
            <a:off x="1332793" y="2581535"/>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Closer coordination of monetary policy with financial and fiscal policies </a:t>
            </a:r>
            <a:r>
              <a:rPr lang="en-US" sz="1200">
                <a:ea typeface="+mn-lt"/>
                <a:cs typeface="+mn-lt"/>
              </a:rPr>
              <a:t>(e.g., level playing field between state-owned and private banks)</a:t>
            </a:r>
          </a:p>
        </p:txBody>
      </p:sp>
      <p:sp>
        <p:nvSpPr>
          <p:cNvPr id="8" name="Oval 7" descr="Overhead of incandescent light bulb">
            <a:extLst>
              <a:ext uri="{FF2B5EF4-FFF2-40B4-BE49-F238E27FC236}">
                <a16:creationId xmlns:a16="http://schemas.microsoft.com/office/drawing/2014/main" id="{6F251432-B6EC-022F-C32A-EE7CCB65DD2E}"/>
              </a:ext>
            </a:extLst>
          </p:cNvPr>
          <p:cNvSpPr/>
          <p:nvPr/>
        </p:nvSpPr>
        <p:spPr>
          <a:xfrm>
            <a:off x="741679" y="2577240"/>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2</a:t>
            </a:r>
          </a:p>
        </p:txBody>
      </p:sp>
      <p:sp>
        <p:nvSpPr>
          <p:cNvPr id="9" name="Freeform: Shape 8">
            <a:extLst>
              <a:ext uri="{FF2B5EF4-FFF2-40B4-BE49-F238E27FC236}">
                <a16:creationId xmlns:a16="http://schemas.microsoft.com/office/drawing/2014/main" id="{F8245C51-C9D6-27CA-0C9A-4029E5C31975}"/>
              </a:ext>
            </a:extLst>
          </p:cNvPr>
          <p:cNvSpPr/>
          <p:nvPr/>
        </p:nvSpPr>
        <p:spPr>
          <a:xfrm>
            <a:off x="1332794" y="3388214"/>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Macroprudential measures</a:t>
            </a:r>
            <a:r>
              <a:rPr lang="en-US" sz="1200">
                <a:ea typeface="+mn-lt"/>
                <a:cs typeface="+mn-lt"/>
              </a:rPr>
              <a:t> to strengthen the relation between changes in the policy rate and in financial conditions in countries with fixed exchange rates</a:t>
            </a:r>
          </a:p>
        </p:txBody>
      </p:sp>
      <p:sp>
        <p:nvSpPr>
          <p:cNvPr id="10" name="Oval 9" descr="Overhead of incandescent light bulb">
            <a:extLst>
              <a:ext uri="{FF2B5EF4-FFF2-40B4-BE49-F238E27FC236}">
                <a16:creationId xmlns:a16="http://schemas.microsoft.com/office/drawing/2014/main" id="{060AC60B-9147-2B87-A299-F279007F9353}"/>
              </a:ext>
            </a:extLst>
          </p:cNvPr>
          <p:cNvSpPr/>
          <p:nvPr/>
        </p:nvSpPr>
        <p:spPr>
          <a:xfrm>
            <a:off x="732967" y="3399605"/>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3</a:t>
            </a:r>
          </a:p>
        </p:txBody>
      </p:sp>
      <p:sp>
        <p:nvSpPr>
          <p:cNvPr id="11" name="Freeform: Shape 10">
            <a:extLst>
              <a:ext uri="{FF2B5EF4-FFF2-40B4-BE49-F238E27FC236}">
                <a16:creationId xmlns:a16="http://schemas.microsoft.com/office/drawing/2014/main" id="{93B74FDB-E0BE-2E3E-831E-719F8352C3D8}"/>
              </a:ext>
            </a:extLst>
          </p:cNvPr>
          <p:cNvSpPr/>
          <p:nvPr/>
        </p:nvSpPr>
        <p:spPr>
          <a:xfrm>
            <a:off x="1332795" y="4211814"/>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Enhancing central bank communications and increasing the transparency </a:t>
            </a:r>
            <a:r>
              <a:rPr lang="en-US" sz="1200">
                <a:ea typeface="+mn-lt"/>
                <a:cs typeface="+mn-lt"/>
              </a:rPr>
              <a:t>of monetary operations and foreign exchange interventions. </a:t>
            </a:r>
          </a:p>
        </p:txBody>
      </p:sp>
      <p:sp>
        <p:nvSpPr>
          <p:cNvPr id="12" name="Oval 11" descr="Overhead of incandescent light bulb">
            <a:extLst>
              <a:ext uri="{FF2B5EF4-FFF2-40B4-BE49-F238E27FC236}">
                <a16:creationId xmlns:a16="http://schemas.microsoft.com/office/drawing/2014/main" id="{BC2CB55D-D569-3700-1481-0926F70B3653}"/>
              </a:ext>
            </a:extLst>
          </p:cNvPr>
          <p:cNvSpPr/>
          <p:nvPr/>
        </p:nvSpPr>
        <p:spPr>
          <a:xfrm>
            <a:off x="732966" y="4219332"/>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4</a:t>
            </a:r>
          </a:p>
        </p:txBody>
      </p:sp>
      <p:sp>
        <p:nvSpPr>
          <p:cNvPr id="13" name="Freeform: Shape 12">
            <a:extLst>
              <a:ext uri="{FF2B5EF4-FFF2-40B4-BE49-F238E27FC236}">
                <a16:creationId xmlns:a16="http://schemas.microsoft.com/office/drawing/2014/main" id="{1286605D-D26D-45F7-95A5-423465E5D336}"/>
              </a:ext>
            </a:extLst>
          </p:cNvPr>
          <p:cNvSpPr/>
          <p:nvPr/>
        </p:nvSpPr>
        <p:spPr>
          <a:xfrm>
            <a:off x="1332795" y="5088576"/>
            <a:ext cx="10087041" cy="644504"/>
          </a:xfrm>
          <a:custGeom>
            <a:avLst/>
            <a:gdLst>
              <a:gd name="connsiteX0" fmla="*/ 0 w 7857692"/>
              <a:gd name="connsiteY0" fmla="*/ 0 h 588539"/>
              <a:gd name="connsiteX1" fmla="*/ 7563423 w 7857692"/>
              <a:gd name="connsiteY1" fmla="*/ 0 h 588539"/>
              <a:gd name="connsiteX2" fmla="*/ 7857692 w 7857692"/>
              <a:gd name="connsiteY2" fmla="*/ 294270 h 588539"/>
              <a:gd name="connsiteX3" fmla="*/ 7563423 w 7857692"/>
              <a:gd name="connsiteY3" fmla="*/ 588539 h 588539"/>
              <a:gd name="connsiteX4" fmla="*/ 0 w 7857692"/>
              <a:gd name="connsiteY4" fmla="*/ 588539 h 588539"/>
              <a:gd name="connsiteX5" fmla="*/ 0 w 7857692"/>
              <a:gd name="connsiteY5" fmla="*/ 0 h 5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7692" h="588539">
                <a:moveTo>
                  <a:pt x="7857692" y="588538"/>
                </a:moveTo>
                <a:lnTo>
                  <a:pt x="294269" y="588538"/>
                </a:lnTo>
                <a:lnTo>
                  <a:pt x="0" y="294269"/>
                </a:lnTo>
                <a:lnTo>
                  <a:pt x="294269" y="1"/>
                </a:lnTo>
                <a:lnTo>
                  <a:pt x="7857692" y="1"/>
                </a:lnTo>
                <a:lnTo>
                  <a:pt x="7857692" y="588538"/>
                </a:lnTo>
                <a:close/>
              </a:path>
            </a:pathLst>
          </a:custGeom>
          <a:solidFill>
            <a:srgbClr val="004C9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6665" tIns="45721" rIns="85344" bIns="45721" numCol="1" spcCol="1270" anchor="ctr" anchorCtr="0">
            <a:noAutofit/>
          </a:bodyPr>
          <a:lstStyle/>
          <a:p>
            <a:r>
              <a:rPr lang="en-US" sz="1200" b="1">
                <a:ea typeface="+mn-lt"/>
                <a:cs typeface="+mn-lt"/>
              </a:rPr>
              <a:t>Developing surveys of inflation expectations </a:t>
            </a:r>
          </a:p>
        </p:txBody>
      </p:sp>
      <p:sp>
        <p:nvSpPr>
          <p:cNvPr id="14" name="Oval 13" descr="Overhead of incandescent light bulb">
            <a:extLst>
              <a:ext uri="{FF2B5EF4-FFF2-40B4-BE49-F238E27FC236}">
                <a16:creationId xmlns:a16="http://schemas.microsoft.com/office/drawing/2014/main" id="{0A82920C-8EA5-F06D-A6E4-775C12BE49E3}"/>
              </a:ext>
            </a:extLst>
          </p:cNvPr>
          <p:cNvSpPr/>
          <p:nvPr/>
        </p:nvSpPr>
        <p:spPr>
          <a:xfrm>
            <a:off x="741679" y="5099969"/>
            <a:ext cx="755517" cy="644502"/>
          </a:xfrm>
          <a:prstGeom prst="ellipse">
            <a:avLst/>
          </a:prstGeom>
          <a:solidFill>
            <a:srgbClr val="C00000"/>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en-US" b="1"/>
              <a:t>5</a:t>
            </a:r>
          </a:p>
        </p:txBody>
      </p:sp>
    </p:spTree>
    <p:extLst>
      <p:ext uri="{BB962C8B-B14F-4D97-AF65-F5344CB8AC3E}">
        <p14:creationId xmlns:p14="http://schemas.microsoft.com/office/powerpoint/2010/main" val="1125260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2A4B-18DE-52BC-B3BA-8C805EEB72AE}"/>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197991613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53FB-D15E-6F13-3768-644488F2724F}"/>
              </a:ext>
            </a:extLst>
          </p:cNvPr>
          <p:cNvSpPr>
            <a:spLocks noGrp="1"/>
          </p:cNvSpPr>
          <p:nvPr>
            <p:ph type="title"/>
          </p:nvPr>
        </p:nvSpPr>
        <p:spPr>
          <a:xfrm>
            <a:off x="737420" y="131858"/>
            <a:ext cx="10473557" cy="978486"/>
          </a:xfrm>
        </p:spPr>
        <p:txBody>
          <a:bodyPr/>
          <a:lstStyle/>
          <a:p>
            <a:r>
              <a:rPr lang="en-US"/>
              <a:t>ME&amp;CA banks engaged in measures to mop up excess liquidity while usage of macroprudential tools and forward guidance was limited</a:t>
            </a:r>
          </a:p>
        </p:txBody>
      </p:sp>
      <p:sp>
        <p:nvSpPr>
          <p:cNvPr id="3" name="Text Placeholder 2">
            <a:extLst>
              <a:ext uri="{FF2B5EF4-FFF2-40B4-BE49-F238E27FC236}">
                <a16:creationId xmlns:a16="http://schemas.microsoft.com/office/drawing/2014/main" id="{C73ED214-3290-0567-1251-F79EE7BBFD07}"/>
              </a:ext>
            </a:extLst>
          </p:cNvPr>
          <p:cNvSpPr>
            <a:spLocks noGrp="1"/>
          </p:cNvSpPr>
          <p:nvPr>
            <p:ph type="body" sz="quarter" idx="10"/>
          </p:nvPr>
        </p:nvSpPr>
        <p:spPr/>
        <p:txBody>
          <a:bodyPr/>
          <a:lstStyle/>
          <a:p>
            <a:endParaRPr lang="en-US"/>
          </a:p>
          <a:p>
            <a:endParaRPr lang="en-US"/>
          </a:p>
          <a:p>
            <a:endParaRPr lang="en-US"/>
          </a:p>
          <a:p>
            <a:endParaRPr lang="en-US"/>
          </a:p>
        </p:txBody>
      </p:sp>
      <p:sp>
        <p:nvSpPr>
          <p:cNvPr id="4" name="AutoShape 5">
            <a:extLst>
              <a:ext uri="{FF2B5EF4-FFF2-40B4-BE49-F238E27FC236}">
                <a16:creationId xmlns:a16="http://schemas.microsoft.com/office/drawing/2014/main" id="{47BFBDC5-1306-3B33-E8BE-22F180186F33}"/>
              </a:ext>
            </a:extLst>
          </p:cNvPr>
          <p:cNvSpPr>
            <a:spLocks noChangeArrowheads="1"/>
          </p:cNvSpPr>
          <p:nvPr>
            <p:custDataLst>
              <p:tags r:id="rId1"/>
            </p:custDataLst>
          </p:nvPr>
        </p:nvSpPr>
        <p:spPr bwMode="auto">
          <a:xfrm rot="5400000">
            <a:off x="1909150" y="-321778"/>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The region’s central banks also took other actions to tame inflation over the past two years …</a:t>
            </a:r>
            <a:endPar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endParaRPr>
          </a:p>
        </p:txBody>
      </p:sp>
      <p:sp>
        <p:nvSpPr>
          <p:cNvPr id="6" name="TextBox 4">
            <a:extLst>
              <a:ext uri="{FF2B5EF4-FFF2-40B4-BE49-F238E27FC236}">
                <a16:creationId xmlns:a16="http://schemas.microsoft.com/office/drawing/2014/main" id="{44402033-4671-3E46-A362-2E999A2F4B0D}"/>
              </a:ext>
            </a:extLst>
          </p:cNvPr>
          <p:cNvSpPr txBox="1"/>
          <p:nvPr/>
        </p:nvSpPr>
        <p:spPr>
          <a:xfrm>
            <a:off x="463500" y="2179726"/>
            <a:ext cx="3657600" cy="4191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0">
              <a:defRPr sz="1400" b="0" i="0" u="none" strike="noStrike" kern="1200" spc="0" baseline="0">
                <a:solidFill>
                  <a:prstClr val="black">
                    <a:lumMod val="65000"/>
                    <a:lumOff val="35000"/>
                  </a:prstClr>
                </a:solidFill>
                <a:latin typeface="+mn-lt"/>
                <a:ea typeface="+mn-ea"/>
                <a:cs typeface="+mn-cs"/>
              </a:defRPr>
            </a:pPr>
            <a:r>
              <a:rPr lang="en-US" sz="1000" b="1" i="0" baseline="0">
                <a:solidFill>
                  <a:schemeClr val="tx1"/>
                </a:solidFill>
                <a:effectLst/>
              </a:rPr>
              <a:t>ME&amp;CA Central Banks' Actions in 2021–22 </a:t>
            </a:r>
          </a:p>
          <a:p>
            <a:pPr algn="ctr" rtl="0">
              <a:defRPr sz="1400" b="0" i="0" u="none" strike="noStrike" kern="1200" spc="0" baseline="0">
                <a:solidFill>
                  <a:prstClr val="black">
                    <a:lumMod val="65000"/>
                    <a:lumOff val="35000"/>
                  </a:prstClr>
                </a:solidFill>
                <a:latin typeface="+mn-lt"/>
                <a:ea typeface="+mn-ea"/>
                <a:cs typeface="+mn-cs"/>
              </a:defRPr>
            </a:pPr>
            <a:r>
              <a:rPr lang="en-US" sz="1000" b="0" i="0" baseline="0">
                <a:solidFill>
                  <a:schemeClr val="tx1"/>
                </a:solidFill>
                <a:effectLst/>
              </a:rPr>
              <a:t>(Number of countries)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85E80CF7-FD90-9590-C864-75A69CC16240}"/>
              </a:ext>
            </a:extLst>
          </p:cNvPr>
          <p:cNvGraphicFramePr>
            <a:graphicFrameLocks/>
          </p:cNvGraphicFramePr>
          <p:nvPr>
            <p:extLst>
              <p:ext uri="{D42A27DB-BD31-4B8C-83A1-F6EECF244321}">
                <p14:modId xmlns:p14="http://schemas.microsoft.com/office/powerpoint/2010/main" val="1895318924"/>
              </p:ext>
            </p:extLst>
          </p:nvPr>
        </p:nvGraphicFramePr>
        <p:xfrm>
          <a:off x="737420" y="2735571"/>
          <a:ext cx="3383680" cy="3226999"/>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2">
            <a:extLst>
              <a:ext uri="{FF2B5EF4-FFF2-40B4-BE49-F238E27FC236}">
                <a16:creationId xmlns:a16="http://schemas.microsoft.com/office/drawing/2014/main" id="{797AE384-FB1D-352E-84B5-E992822D755A}"/>
              </a:ext>
            </a:extLst>
          </p:cNvPr>
          <p:cNvSpPr txBox="1"/>
          <p:nvPr/>
        </p:nvSpPr>
        <p:spPr>
          <a:xfrm>
            <a:off x="737419" y="6249130"/>
            <a:ext cx="10914595" cy="367894"/>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0" lang="en-US" sz="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Sources: </a:t>
            </a:r>
            <a:r>
              <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IMF desk survey</a:t>
            </a:r>
            <a:r>
              <a:rPr kumimoji="0" lang="en-US" sz="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Note: </a:t>
            </a:r>
            <a:r>
              <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CCA = Caucasus and Central Asia; MENA &amp; PAK = Middle East and North Africa, and Pakistan </a:t>
            </a:r>
            <a:r>
              <a:rPr kumimoji="0" lang="en-US" sz="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			 </a:t>
            </a:r>
          </a:p>
        </p:txBody>
      </p:sp>
      <p:sp>
        <p:nvSpPr>
          <p:cNvPr id="9" name="AutoShape 5">
            <a:extLst>
              <a:ext uri="{FF2B5EF4-FFF2-40B4-BE49-F238E27FC236}">
                <a16:creationId xmlns:a16="http://schemas.microsoft.com/office/drawing/2014/main" id="{4350984D-4E8E-7100-B85B-0571A4733B71}"/>
              </a:ext>
            </a:extLst>
          </p:cNvPr>
          <p:cNvSpPr>
            <a:spLocks noChangeArrowheads="1"/>
          </p:cNvSpPr>
          <p:nvPr>
            <p:custDataLst>
              <p:tags r:id="rId2"/>
            </p:custDataLst>
          </p:nvPr>
        </p:nvSpPr>
        <p:spPr bwMode="auto">
          <a:xfrm rot="5400000">
            <a:off x="5858952" y="-318784"/>
            <a:ext cx="766301" cy="3657600"/>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ctr" defTabSz="642915" rtl="0" eaLnBrk="0" fontAlgn="base" latinLnBrk="0" hangingPunct="0">
              <a:lnSpc>
                <a:spcPct val="100000"/>
              </a:lnSpc>
              <a:spcBef>
                <a:spcPct val="0"/>
              </a:spcBef>
              <a:spcAft>
                <a:spcPct val="0"/>
              </a:spcAft>
              <a:buClrTx/>
              <a:buSzTx/>
              <a:buFontTx/>
              <a:buNone/>
              <a:tabLst/>
              <a:defRPr/>
            </a:pPr>
            <a:r>
              <a:rPr lang="en-US" sz="1300" b="1">
                <a:solidFill>
                  <a:srgbClr val="FEFEFE"/>
                </a:solidFill>
                <a:latin typeface="Arial" panose="020B0604020202020204"/>
                <a:cs typeface="Arial" panose="020B0604020202020204" pitchFamily="34" charset="0"/>
                <a:sym typeface="Gill Sans"/>
              </a:rPr>
              <a:t>… amidst a</a:t>
            </a:r>
            <a:r>
              <a:rPr kumimoji="0" lang="en-US" sz="1300" b="1" i="0" u="none" strike="noStrike" kern="1200" cap="none" spc="0" normalizeH="0" baseline="0" noProof="0">
                <a:ln>
                  <a:noFill/>
                </a:ln>
                <a:solidFill>
                  <a:srgbClr val="FEFEFE"/>
                </a:solidFill>
                <a:effectLst/>
                <a:uLnTx/>
                <a:uFillTx/>
                <a:latin typeface="Arial" panose="020B0604020202020204"/>
                <a:ea typeface="+mn-ea"/>
                <a:cs typeface="Arial" panose="020B0604020202020204" pitchFamily="34" charset="0"/>
                <a:sym typeface="Gill Sans"/>
              </a:rPr>
              <a:t> limited use of macroprudential tools…</a:t>
            </a:r>
            <a:endPar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endParaRPr>
          </a:p>
        </p:txBody>
      </p:sp>
      <p:sp>
        <p:nvSpPr>
          <p:cNvPr id="10" name="TextBox 3">
            <a:extLst>
              <a:ext uri="{FF2B5EF4-FFF2-40B4-BE49-F238E27FC236}">
                <a16:creationId xmlns:a16="http://schemas.microsoft.com/office/drawing/2014/main" id="{A05B15AE-097F-C698-681D-EA78E82B092E}"/>
              </a:ext>
            </a:extLst>
          </p:cNvPr>
          <p:cNvSpPr txBox="1"/>
          <p:nvPr/>
        </p:nvSpPr>
        <p:spPr>
          <a:xfrm>
            <a:off x="4413302" y="2212359"/>
            <a:ext cx="3657600" cy="4191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0">
              <a:defRPr sz="1000"/>
            </a:pPr>
            <a:r>
              <a:rPr lang="en-US" sz="1000" b="1" i="0" u="none" strike="noStrike" baseline="0">
                <a:solidFill>
                  <a:schemeClr val="tx1"/>
                </a:solidFill>
                <a:cs typeface="Arial"/>
              </a:rPr>
              <a:t>Macroprudential measures taken since 2021</a:t>
            </a:r>
            <a:endParaRPr lang="en-US" sz="800" b="0" i="0" u="none" strike="noStrike" baseline="0">
              <a:solidFill>
                <a:schemeClr val="tx1"/>
              </a:solidFill>
              <a:cs typeface="Arial"/>
            </a:endParaRPr>
          </a:p>
          <a:p>
            <a:pPr algn="ctr" rtl="0">
              <a:defRPr sz="1400" b="0" i="0" u="none" strike="noStrike" kern="1200" spc="0" baseline="0">
                <a:solidFill>
                  <a:prstClr val="black">
                    <a:lumMod val="65000"/>
                    <a:lumOff val="35000"/>
                  </a:prstClr>
                </a:solidFill>
                <a:latin typeface="+mn-lt"/>
                <a:ea typeface="+mn-ea"/>
                <a:cs typeface="+mn-cs"/>
              </a:defRPr>
            </a:pPr>
            <a:r>
              <a:rPr lang="en-US" sz="1000" b="0" i="0" baseline="0">
                <a:solidFill>
                  <a:schemeClr val="tx1"/>
                </a:solidFill>
                <a:effectLst/>
              </a:rPr>
              <a:t>(number of countries)</a:t>
            </a:r>
            <a:endParaRPr lang="en-US" sz="100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1" name="Chart 10">
            <a:extLst>
              <a:ext uri="{FF2B5EF4-FFF2-40B4-BE49-F238E27FC236}">
                <a16:creationId xmlns:a16="http://schemas.microsoft.com/office/drawing/2014/main" id="{726C7057-48A4-EE94-62D3-FAFA8C9D2439}"/>
              </a:ext>
            </a:extLst>
          </p:cNvPr>
          <p:cNvGraphicFramePr>
            <a:graphicFrameLocks noGrp="1"/>
          </p:cNvGraphicFramePr>
          <p:nvPr>
            <p:extLst>
              <p:ext uri="{D42A27DB-BD31-4B8C-83A1-F6EECF244321}">
                <p14:modId xmlns:p14="http://schemas.microsoft.com/office/powerpoint/2010/main" val="1066580840"/>
              </p:ext>
            </p:extLst>
          </p:nvPr>
        </p:nvGraphicFramePr>
        <p:xfrm>
          <a:off x="4531744" y="2735570"/>
          <a:ext cx="3539157" cy="3226999"/>
        </p:xfrm>
        <a:graphic>
          <a:graphicData uri="http://schemas.openxmlformats.org/drawingml/2006/chart">
            <c:chart xmlns:c="http://schemas.openxmlformats.org/drawingml/2006/chart" xmlns:r="http://schemas.openxmlformats.org/officeDocument/2006/relationships" r:id="rId6"/>
          </a:graphicData>
        </a:graphic>
      </p:graphicFrame>
      <p:sp>
        <p:nvSpPr>
          <p:cNvPr id="13" name="AutoShape 5">
            <a:extLst>
              <a:ext uri="{FF2B5EF4-FFF2-40B4-BE49-F238E27FC236}">
                <a16:creationId xmlns:a16="http://schemas.microsoft.com/office/drawing/2014/main" id="{6FDB0346-E312-71AB-249D-995F230D9AC5}"/>
              </a:ext>
            </a:extLst>
          </p:cNvPr>
          <p:cNvSpPr>
            <a:spLocks noChangeArrowheads="1"/>
          </p:cNvSpPr>
          <p:nvPr>
            <p:custDataLst>
              <p:tags r:id="rId3"/>
            </p:custDataLst>
          </p:nvPr>
        </p:nvSpPr>
        <p:spPr bwMode="auto">
          <a:xfrm rot="5400000">
            <a:off x="9867074" y="-251682"/>
            <a:ext cx="766301" cy="3523397"/>
          </a:xfrm>
          <a:prstGeom prst="homePlate">
            <a:avLst>
              <a:gd name="adj" fmla="val 17185"/>
            </a:avLst>
          </a:prstGeom>
          <a:solidFill>
            <a:srgbClr val="004C97"/>
          </a:solidFill>
          <a:ln>
            <a:noFill/>
          </a:ln>
        </p:spPr>
        <p:txBody>
          <a:bodyPr rot="10800000" vert="eaVert" lIns="0" tIns="0" rIns="0" bIns="0" anchor="ctr"/>
          <a:lstStyle>
            <a:lvl1pPr>
              <a:defRPr sz="2400">
                <a:solidFill>
                  <a:schemeClr val="tx1"/>
                </a:solidFill>
                <a:latin typeface="Book Antiqua" panose="02040602050305030304" pitchFamily="18" charset="0"/>
              </a:defRPr>
            </a:lvl1pPr>
            <a:lvl2pPr marL="742950" indent="-285750">
              <a:defRPr sz="2400">
                <a:solidFill>
                  <a:schemeClr val="tx1"/>
                </a:solidFill>
                <a:latin typeface="Book Antiqua" panose="02040602050305030304" pitchFamily="18" charset="0"/>
              </a:defRPr>
            </a:lvl2pPr>
            <a:lvl3pPr marL="1143000" indent="-228600">
              <a:defRPr sz="2400">
                <a:solidFill>
                  <a:schemeClr val="tx1"/>
                </a:solidFill>
                <a:latin typeface="Book Antiqua" panose="02040602050305030304" pitchFamily="18" charset="0"/>
              </a:defRPr>
            </a:lvl3pPr>
            <a:lvl4pPr marL="1600200" indent="-228600">
              <a:defRPr sz="2400">
                <a:solidFill>
                  <a:schemeClr val="tx1"/>
                </a:solidFill>
                <a:latin typeface="Book Antiqua" panose="02040602050305030304" pitchFamily="18" charset="0"/>
              </a:defRPr>
            </a:lvl4pPr>
            <a:lvl5pPr marL="2057400" indent="-228600">
              <a:defRPr sz="2400">
                <a:solidFill>
                  <a:schemeClr val="tx1"/>
                </a:solidFill>
                <a:latin typeface="Book Antiqua" panose="02040602050305030304" pitchFamily="18" charset="0"/>
              </a:defRPr>
            </a:lvl5pPr>
            <a:lvl6pPr marL="2514600" indent="-228600" eaLnBrk="0" fontAlgn="base" hangingPunct="0">
              <a:spcBef>
                <a:spcPct val="0"/>
              </a:spcBef>
              <a:spcAft>
                <a:spcPct val="0"/>
              </a:spcAft>
              <a:defRPr sz="2400">
                <a:solidFill>
                  <a:schemeClr val="tx1"/>
                </a:solidFill>
                <a:latin typeface="Book Antiqua" panose="02040602050305030304" pitchFamily="18" charset="0"/>
              </a:defRPr>
            </a:lvl6pPr>
            <a:lvl7pPr marL="2971800" indent="-228600" eaLnBrk="0" fontAlgn="base" hangingPunct="0">
              <a:spcBef>
                <a:spcPct val="0"/>
              </a:spcBef>
              <a:spcAft>
                <a:spcPct val="0"/>
              </a:spcAft>
              <a:defRPr sz="2400">
                <a:solidFill>
                  <a:schemeClr val="tx1"/>
                </a:solidFill>
                <a:latin typeface="Book Antiqua" panose="02040602050305030304" pitchFamily="18" charset="0"/>
              </a:defRPr>
            </a:lvl7pPr>
            <a:lvl8pPr marL="3429000" indent="-228600" eaLnBrk="0" fontAlgn="base" hangingPunct="0">
              <a:spcBef>
                <a:spcPct val="0"/>
              </a:spcBef>
              <a:spcAft>
                <a:spcPct val="0"/>
              </a:spcAft>
              <a:defRPr sz="2400">
                <a:solidFill>
                  <a:schemeClr val="tx1"/>
                </a:solidFill>
                <a:latin typeface="Book Antiqua" panose="02040602050305030304" pitchFamily="18" charset="0"/>
              </a:defRPr>
            </a:lvl8pPr>
            <a:lvl9pPr marL="3886200" indent="-228600" eaLnBrk="0" fontAlgn="base" hangingPunct="0">
              <a:spcBef>
                <a:spcPct val="0"/>
              </a:spcBef>
              <a:spcAft>
                <a:spcPct val="0"/>
              </a:spcAft>
              <a:defRPr sz="2400">
                <a:solidFill>
                  <a:schemeClr val="tx1"/>
                </a:solidFill>
                <a:latin typeface="Book Antiqua" panose="02040602050305030304" pitchFamily="18" charset="0"/>
              </a:defRPr>
            </a:lvl9pPr>
          </a:lstStyle>
          <a:p>
            <a:pPr algn="ctr" defTabSz="642915" eaLnBrk="0" fontAlgn="base" hangingPunct="0">
              <a:spcBef>
                <a:spcPct val="0"/>
              </a:spcBef>
              <a:spcAft>
                <a:spcPct val="0"/>
              </a:spcAft>
              <a:defRPr/>
            </a:pPr>
            <a:r>
              <a:rPr lang="en-US" sz="1300" b="1">
                <a:solidFill>
                  <a:srgbClr val="FEFEFE"/>
                </a:solidFill>
                <a:latin typeface="Arial" panose="020B0604020202020204"/>
                <a:sym typeface="Gill Sans"/>
              </a:rPr>
              <a:t> </a:t>
            </a: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a:t>
            </a:r>
            <a:r>
              <a:rPr lang="en-US" sz="1300" b="1">
                <a:solidFill>
                  <a:srgbClr val="FEFEFE"/>
                </a:solidFill>
                <a:latin typeface="Arial" panose="020B0604020202020204"/>
                <a:sym typeface="Gill Sans"/>
              </a:rPr>
              <a:t>and forward guidance to</a:t>
            </a:r>
            <a:r>
              <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rPr>
              <a:t> reduce inflation</a:t>
            </a:r>
            <a:r>
              <a:rPr lang="en-US" sz="1300" b="1">
                <a:solidFill>
                  <a:srgbClr val="FEFEFE"/>
                </a:solidFill>
                <a:latin typeface="Arial" panose="020B0604020202020204"/>
                <a:sym typeface="Gill Sans"/>
              </a:rPr>
              <a:t> </a:t>
            </a:r>
            <a:endParaRPr kumimoji="0" lang="en-US" sz="1300" b="1" i="0" u="none" strike="noStrike" kern="1200" cap="none" spc="0" normalizeH="0" baseline="0" noProof="0">
              <a:ln>
                <a:noFill/>
              </a:ln>
              <a:solidFill>
                <a:srgbClr val="FEFEFE"/>
              </a:solidFill>
              <a:effectLst/>
              <a:uLnTx/>
              <a:uFillTx/>
              <a:latin typeface="Arial" panose="020B0604020202020204"/>
              <a:ea typeface="+mn-ea"/>
              <a:cs typeface="+mn-cs"/>
              <a:sym typeface="Gill Sans"/>
            </a:endParaRPr>
          </a:p>
        </p:txBody>
      </p:sp>
      <p:sp>
        <p:nvSpPr>
          <p:cNvPr id="14" name="TextBox 3">
            <a:extLst>
              <a:ext uri="{FF2B5EF4-FFF2-40B4-BE49-F238E27FC236}">
                <a16:creationId xmlns:a16="http://schemas.microsoft.com/office/drawing/2014/main" id="{C540ADB3-FC8D-AC6A-36B0-AAAFF8D8E365}"/>
              </a:ext>
            </a:extLst>
          </p:cNvPr>
          <p:cNvSpPr txBox="1"/>
          <p:nvPr/>
        </p:nvSpPr>
        <p:spPr>
          <a:xfrm>
            <a:off x="8192970" y="2179726"/>
            <a:ext cx="3657600" cy="4191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0">
              <a:defRPr sz="1400" b="0" i="0" u="none" strike="noStrike" kern="1200" spc="0" baseline="0">
                <a:solidFill>
                  <a:prstClr val="black">
                    <a:lumMod val="65000"/>
                    <a:lumOff val="35000"/>
                  </a:prstClr>
                </a:solidFill>
                <a:latin typeface="+mn-lt"/>
                <a:ea typeface="+mn-ea"/>
                <a:cs typeface="+mn-cs"/>
              </a:defRPr>
            </a:pPr>
            <a:r>
              <a:rPr lang="en-US" sz="1000" b="1" i="0" baseline="0">
                <a:solidFill>
                  <a:schemeClr val="tx1"/>
                </a:solidFill>
                <a:effectLst/>
              </a:rPr>
              <a:t>ME&amp;CA Central Banks' Communication </a:t>
            </a:r>
          </a:p>
          <a:p>
            <a:pPr algn="ctr" rtl="0">
              <a:defRPr sz="1400" b="0" i="0" u="none" strike="noStrike" kern="1200" spc="0" baseline="0">
                <a:solidFill>
                  <a:prstClr val="black">
                    <a:lumMod val="65000"/>
                    <a:lumOff val="35000"/>
                  </a:prstClr>
                </a:solidFill>
                <a:latin typeface="+mn-lt"/>
                <a:ea typeface="+mn-ea"/>
                <a:cs typeface="+mn-cs"/>
              </a:defRPr>
            </a:pPr>
            <a:r>
              <a:rPr lang="en-US" sz="1000" b="0" i="0" baseline="0">
                <a:solidFill>
                  <a:schemeClr val="tx1"/>
                </a:solidFill>
                <a:effectLst/>
              </a:rPr>
              <a:t>(number of countries)</a:t>
            </a:r>
            <a:endParaRPr lang="en-US" sz="100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5" name="Chart 14">
            <a:extLst>
              <a:ext uri="{FF2B5EF4-FFF2-40B4-BE49-F238E27FC236}">
                <a16:creationId xmlns:a16="http://schemas.microsoft.com/office/drawing/2014/main" id="{7A81928B-C190-C502-054E-2DDE37E581E3}"/>
              </a:ext>
            </a:extLst>
          </p:cNvPr>
          <p:cNvGraphicFramePr>
            <a:graphicFrameLocks/>
          </p:cNvGraphicFramePr>
          <p:nvPr>
            <p:extLst>
              <p:ext uri="{D42A27DB-BD31-4B8C-83A1-F6EECF244321}">
                <p14:modId xmlns:p14="http://schemas.microsoft.com/office/powerpoint/2010/main" val="1256541014"/>
              </p:ext>
            </p:extLst>
          </p:nvPr>
        </p:nvGraphicFramePr>
        <p:xfrm>
          <a:off x="8329695" y="2629542"/>
          <a:ext cx="3383680" cy="333302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21948770"/>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nmjWzFP1UOrY73khy34xw"/>
</p:tagLst>
</file>

<file path=ppt/theme/theme1.xml><?xml version="1.0" encoding="utf-8"?>
<a:theme xmlns:a="http://schemas.openxmlformats.org/drawingml/2006/main" name="4_Custom Design">
  <a:themeElements>
    <a:clrScheme name="IMF Colors V2">
      <a:dk1>
        <a:srgbClr val="000000"/>
      </a:dk1>
      <a:lt1>
        <a:srgbClr val="FEFEFE"/>
      </a:lt1>
      <a:dk2>
        <a:srgbClr val="004C97"/>
      </a:dk2>
      <a:lt2>
        <a:srgbClr val="CAEDFE"/>
      </a:lt2>
      <a:accent1>
        <a:srgbClr val="009CDE"/>
      </a:accent1>
      <a:accent2>
        <a:srgbClr val="F2A900"/>
      </a:accent2>
      <a:accent3>
        <a:srgbClr val="8030A7"/>
      </a:accent3>
      <a:accent4>
        <a:srgbClr val="DA281C"/>
      </a:accent4>
      <a:accent5>
        <a:srgbClr val="78BE20"/>
      </a:accent5>
      <a:accent6>
        <a:srgbClr val="00B0B9"/>
      </a:accent6>
      <a:hlink>
        <a:srgbClr val="0065B3"/>
      </a:hlink>
      <a:folHlink>
        <a:srgbClr val="FFBD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8" id="{34518DDD-2F67-7047-97D8-E7E4766D9226}" vid="{A3D9BB1D-CBFC-F94A-A503-59128DD95E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ac9971-ba94-4a44-b55e-b5632be7420b">
      <Terms xmlns="http://schemas.microsoft.com/office/infopath/2007/PartnerControls"/>
    </lcf76f155ced4ddcb4097134ff3c332f>
    <TaxCatchAll xmlns="74e6f7e9-3a24-4def-900b-191a91390bd5" xsi:nil="true"/>
    <SharedWithUsers xmlns="74e6f7e9-3a24-4def-900b-191a91390bd5">
      <UserInfo>
        <DisplayName>Matheson, Troy Dale</DisplayName>
        <AccountId>29</AccountId>
        <AccountType/>
      </UserInfo>
      <UserInfo>
        <DisplayName>Garcia-Verdu, Rodrigo</DisplayName>
        <AccountId>30</AccountId>
        <AccountType/>
      </UserInfo>
      <UserInfo>
        <DisplayName>GORI, FILIPPO</DisplayName>
        <AccountId>41</AccountId>
        <AccountType/>
      </UserInfo>
      <UserInfo>
        <DisplayName>Abel, Will</DisplayName>
        <AccountId>123</AccountId>
        <AccountType/>
      </UserInfo>
      <UserInfo>
        <DisplayName>Belkhir, Mohamed</DisplayName>
        <AccountId>18</AccountId>
        <AccountType/>
      </UserInfo>
      <UserInfo>
        <DisplayName>Richmond, Christine Jane</DisplayName>
        <AccountId>124</AccountId>
        <AccountType/>
      </UserInfo>
      <UserInfo>
        <DisplayName>Hlayhel, Bashar</DisplayName>
        <AccountId>43</AccountId>
        <AccountType/>
      </UserInfo>
      <UserInfo>
        <DisplayName>Boranova, Vizhdan</DisplayName>
        <AccountId>35</AccountId>
        <AccountType/>
      </UserInfo>
      <UserInfo>
        <DisplayName>Abdulkarim, Azhin Ihsan</DisplayName>
        <AccountId>17</AccountId>
        <AccountType/>
      </UserInfo>
      <UserInfo>
        <DisplayName>Christiansen, Lone Engbo</DisplayName>
        <AccountId>127</AccountId>
        <AccountType/>
      </UserInfo>
      <UserInfo>
        <DisplayName>Serra, Cesar Manuel</DisplayName>
        <AccountId>23</AccountId>
        <AccountType/>
      </UserInfo>
      <UserInfo>
        <DisplayName>Abdih, Yasser</DisplayName>
        <AccountId>33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97167DB1510F439663434E6D69AAA7" ma:contentTypeVersion="13" ma:contentTypeDescription="Create a new document." ma:contentTypeScope="" ma:versionID="314c7d801db59f4806a2e03c78bd3d4d">
  <xsd:schema xmlns:xsd="http://www.w3.org/2001/XMLSchema" xmlns:xs="http://www.w3.org/2001/XMLSchema" xmlns:p="http://schemas.microsoft.com/office/2006/metadata/properties" xmlns:ns2="17ac9971-ba94-4a44-b55e-b5632be7420b" xmlns:ns3="74e6f7e9-3a24-4def-900b-191a91390bd5" targetNamespace="http://schemas.microsoft.com/office/2006/metadata/properties" ma:root="true" ma:fieldsID="e72e45c73ad5c5cd78ad562574ac7ad1" ns2:_="" ns3:_="">
    <xsd:import namespace="17ac9971-ba94-4a44-b55e-b5632be7420b"/>
    <xsd:import namespace="74e6f7e9-3a24-4def-900b-191a91390bd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ac9971-ba94-4a44-b55e-b5632be742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81b0229-19ef-4425-8520-9f00e8db620a"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e6f7e9-3a24-4def-900b-191a91390bd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2824f2f1-6dc2-496a-978d-07c1beaae920}" ma:internalName="TaxCatchAll" ma:showField="CatchAllData" ma:web="74e6f7e9-3a24-4def-900b-191a91390b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8192EA-F634-4924-B9EC-6FE7A54079C7}">
  <ds:schemaRefs>
    <ds:schemaRef ds:uri="http://schemas.microsoft.com/sharepoint/v3/contenttype/forms"/>
  </ds:schemaRefs>
</ds:datastoreItem>
</file>

<file path=customXml/itemProps2.xml><?xml version="1.0" encoding="utf-8"?>
<ds:datastoreItem xmlns:ds="http://schemas.openxmlformats.org/officeDocument/2006/customXml" ds:itemID="{C367B2EF-EA93-451E-84D9-3AF75A8156E4}">
  <ds:schemaRefs>
    <ds:schemaRef ds:uri="http://purl.org/dc/terms/"/>
    <ds:schemaRef ds:uri="http://schemas.microsoft.com/office/2006/documentManagement/types"/>
    <ds:schemaRef ds:uri="74e6f7e9-3a24-4def-900b-191a91390bd5"/>
    <ds:schemaRef ds:uri="http://www.w3.org/XML/1998/namespace"/>
    <ds:schemaRef ds:uri="http://purl.org/dc/dcmitype/"/>
    <ds:schemaRef ds:uri="17ac9971-ba94-4a44-b55e-b5632be7420b"/>
    <ds:schemaRef ds:uri="http://schemas.microsoft.com/office/infopath/2007/PartnerControls"/>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09BA8327-8EED-4E0C-B976-3385D1CA70EA}">
  <ds:schemaRefs>
    <ds:schemaRef ds:uri="17ac9971-ba94-4a44-b55e-b5632be7420b"/>
    <ds:schemaRef ds:uri="74e6f7e9-3a24-4def-900b-191a91390b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2509</Words>
  <Application>Microsoft Macintosh PowerPoint</Application>
  <PresentationFormat>Widescreen</PresentationFormat>
  <Paragraphs>194</Paragraphs>
  <Slides>13</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.HelveticaNeueDeskInterface-Regular</vt:lpstr>
      <vt:lpstr>Arial</vt:lpstr>
      <vt:lpstr>Arial Black</vt:lpstr>
      <vt:lpstr>ArialMT</vt:lpstr>
      <vt:lpstr>Arrial</vt:lpstr>
      <vt:lpstr>Calibri</vt:lpstr>
      <vt:lpstr>iStock Maquette</vt:lpstr>
      <vt:lpstr>Lucida Grande</vt:lpstr>
      <vt:lpstr>LucidaGrande</vt:lpstr>
      <vt:lpstr>Wingdings</vt:lpstr>
      <vt:lpstr>4_Custom Design</vt:lpstr>
      <vt:lpstr>Middle East and Central Asia Regional Economic Outlook  Monetary Policy: Where Does ME&amp;CA Stand?</vt:lpstr>
      <vt:lpstr>Outline</vt:lpstr>
      <vt:lpstr>ME&amp;CA countries tightened monetary policy, mostly by raising policy rates but lack of policy coordination could hamper efforts to lower inflation</vt:lpstr>
      <vt:lpstr>Most ME&amp;CA central banks have tightened interest rates more than during similar episodes in the past, and policy is estimated to be neutral or tight in most countries </vt:lpstr>
      <vt:lpstr>Monetary Policy Transmission Mechanism</vt:lpstr>
      <vt:lpstr>Tight monetary policy lowers both inflation and output</vt:lpstr>
      <vt:lpstr>Since 2021, interest rate tightening has translated into tighter financial conditions, also driven by external conditions</vt:lpstr>
      <vt:lpstr>PowerPoint Presentation</vt:lpstr>
      <vt:lpstr>Policy Recommendations</vt:lpstr>
      <vt:lpstr>PowerPoint Presentation</vt:lpstr>
      <vt:lpstr>PowerPoint Presentation</vt:lpstr>
      <vt:lpstr>Thank you!</vt:lpstr>
      <vt:lpstr>ME&amp;CA banks engaged in measures to mop up excess liquidity while usage of macroprudential tools and forward guidance was limited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Boranova, Vizhdan</dc:creator>
  <cp:lastModifiedBy>Basil Awad</cp:lastModifiedBy>
  <cp:revision>2</cp:revision>
  <cp:lastPrinted>2023-02-28T18:20:36Z</cp:lastPrinted>
  <dcterms:created xsi:type="dcterms:W3CDTF">2021-08-27T16:00:13Z</dcterms:created>
  <dcterms:modified xsi:type="dcterms:W3CDTF">2023-05-25T06:03:32Z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DOCS AutoSave">
    <vt:lpwstr/>
  </property>
  <property fmtid="{D5CDD505-2E9C-101B-9397-08002B2CF9AE}" pid="3" name="MSIP_Label_0c07ed86-5dc5-4593-ad03-a8684b843815_Enabled">
    <vt:lpwstr>true</vt:lpwstr>
  </property>
  <property fmtid="{D5CDD505-2E9C-101B-9397-08002B2CF9AE}" pid="4" name="MSIP_Label_0c07ed86-5dc5-4593-ad03-a8684b843815_SetDate">
    <vt:lpwstr>2021-09-28T04:28:51Z</vt:lpwstr>
  </property>
  <property fmtid="{D5CDD505-2E9C-101B-9397-08002B2CF9AE}" pid="5" name="MSIP_Label_0c07ed86-5dc5-4593-ad03-a8684b843815_Method">
    <vt:lpwstr>Privileged</vt:lpwstr>
  </property>
  <property fmtid="{D5CDD505-2E9C-101B-9397-08002B2CF9AE}" pid="6" name="MSIP_Label_0c07ed86-5dc5-4593-ad03-a8684b843815_Name">
    <vt:lpwstr>0c07ed86-5dc5-4593-ad03-a8684b843815</vt:lpwstr>
  </property>
  <property fmtid="{D5CDD505-2E9C-101B-9397-08002B2CF9AE}" pid="7" name="MSIP_Label_0c07ed86-5dc5-4593-ad03-a8684b843815_SiteId">
    <vt:lpwstr>8085fa43-302e-45bd-b171-a6648c3b6be7</vt:lpwstr>
  </property>
  <property fmtid="{D5CDD505-2E9C-101B-9397-08002B2CF9AE}" pid="8" name="MSIP_Label_0c07ed86-5dc5-4593-ad03-a8684b843815_ActionId">
    <vt:lpwstr>5c536dd0-344b-454e-9a1b-b251d56f1ef3</vt:lpwstr>
  </property>
  <property fmtid="{D5CDD505-2E9C-101B-9397-08002B2CF9AE}" pid="9" name="MSIP_Label_0c07ed86-5dc5-4593-ad03-a8684b843815_ContentBits">
    <vt:lpwstr>0</vt:lpwstr>
  </property>
  <property fmtid="{D5CDD505-2E9C-101B-9397-08002B2CF9AE}" pid="10" name="ContentTypeId">
    <vt:lpwstr>0x0101007197167DB1510F439663434E6D69AAA7</vt:lpwstr>
  </property>
  <property fmtid="{D5CDD505-2E9C-101B-9397-08002B2CF9AE}" pid="11" name="MediaServiceImageTags">
    <vt:lpwstr/>
  </property>
</Properties>
</file>