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.xml" ContentType="application/vnd.openxmlformats-officedocument.drawingml.chartshape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0"/>
  </p:notesMasterIdLst>
  <p:handoutMasterIdLst>
    <p:handoutMasterId r:id="rId21"/>
  </p:handoutMasterIdLst>
  <p:sldIdLst>
    <p:sldId id="3853" r:id="rId5"/>
    <p:sldId id="3965" r:id="rId6"/>
    <p:sldId id="4007" r:id="rId7"/>
    <p:sldId id="3993" r:id="rId8"/>
    <p:sldId id="3994" r:id="rId9"/>
    <p:sldId id="4006" r:id="rId10"/>
    <p:sldId id="3995" r:id="rId11"/>
    <p:sldId id="3996" r:id="rId12"/>
    <p:sldId id="4002" r:id="rId13"/>
    <p:sldId id="3997" r:id="rId14"/>
    <p:sldId id="3973" r:id="rId15"/>
    <p:sldId id="3998" r:id="rId16"/>
    <p:sldId id="3967" r:id="rId17"/>
    <p:sldId id="4003" r:id="rId18"/>
    <p:sldId id="3840" r:id="rId1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BD1202-5A32-2AC3-0CA8-C8F7AFBCFCC2}" name="Abdih, Yasser" initials="AY" userId="S::YAbdih@imf.org::75127318-62d3-4239-aeea-596b3532ec0e" providerId="AD"/>
  <p188:author id="{FF64F827-EC7E-59E2-0215-13DA8122E710}" name="Koranchelian, Taline" initials="KT" userId="S::tkoranchelian@imf.org::167b8be2-15c4-42ff-8166-13b9bf2d398b" providerId="AD"/>
  <p188:author id="{59D7D542-529D-9788-7E7B-5712E905F62C}" name="Serra, Cesar Manuel" initials="SCM" userId="S::CSerra@imf.org::34cbc2ab-e059-4ece-9f85-e7e446c1a52a" providerId="AD"/>
  <p188:author id="{C9DD7F4B-0A90-6C77-B741-1F045BD577DB}" name="Velkumar, Subi Suvetha" initials="VS" userId="S::svelkumar@imf.org::e6814030-ef71-433e-9daa-ba3cbb47010f" providerId="AD"/>
  <p188:author id="{C6EB6855-9411-0907-B744-3319BF41F01B}" name="Menkulasi, Jeta" initials="MJ" userId="S::JMenkulasi@imf.org::2fdb47df-5677-4335-abd5-0054f9875e98" providerId="AD"/>
  <p188:author id="{A67A6C61-CBD1-B37F-F20B-3BFE6F1277CA}" name="Garcia-Verdu, Rodrigo" initials="GR" userId="S::rgarciaverdu@imf.org::c39cea6f-9691-43fc-9a7a-1f0e89ca6d8a" providerId="AD"/>
  <p188:author id="{91B1D462-BAB7-F44C-29FF-5185D61423B0}" name="Velkumar, Subi Suvetha" initials="VSS" userId="S::SVelkumar@imf.org::e6814030-ef71-433e-9daa-ba3cbb47010f" providerId="AD"/>
  <p188:author id="{C9C74B66-2EE3-8C27-0E70-079631129E4F}" name="Kroen, Thomas" initials="KT" userId="S::tkroen@imf.org::7dd458ab-3e67-4f82-8f49-6c2e11aec925" providerId="AD"/>
  <p188:author id="{BF39116B-78E8-2EB0-B659-1F407DE66AC8}" name="Sakha, Sahra" initials="SS" userId="S::ssakha@imf.org::5ebe0eb0-e7a8-4647-8a0c-7b7d814c39c6" providerId="AD"/>
  <p188:author id="{C0F13E6C-023C-7B61-3A2C-D61FB5505CD9}" name="Belkhir, Mohamed" initials="BM" userId="S::mbelkhir@imf.org::e868e241-a52b-4023-a314-a8f673ee6593" providerId="AD"/>
  <p188:author id="{D5AAB96F-2C09-0BB9-A3DE-AA2B09C793F4}" name="Randen, Roy" initials="RR" userId="S::rranden@imf.org::b7fefdd0-7094-4ffb-91a9-3bf46bde83db" providerId="AD"/>
  <p188:author id="{EB6C7A73-CF37-D7FB-4FB7-76DBAB3C22A3}" name="Randen, Roy" initials="RR" userId="S::RRanden@imf.org::b7fefdd0-7094-4ffb-91a9-3bf46bde83db" providerId="AD"/>
  <p188:author id="{EFDFC39C-9565-4ECA-F562-DDB901E7B63E}" name="Sakha, Sahra" initials="SS" userId="S::SSakha@imf.org::5ebe0eb0-e7a8-4647-8a0c-7b7d814c39c6" providerId="AD"/>
  <p188:author id="{379A66A7-F0BC-8F76-842B-895A00E296A2}" name="Menkulasi, Jeta" initials="MJ" userId="S::jmenkulasi@imf.org::2fdb47df-5677-4335-abd5-0054f9875e98" providerId="AD"/>
  <p188:author id="{30ABC7BA-48F6-2D32-F63C-540221DA1CD2}" name="Matheson, Troy Dale" initials="MTD" userId="S::TMatheson@IMF.ORG::01aa34da-b9fe-4869-a6c7-f0d4f9ac3b5a" providerId="AD"/>
  <p188:author id="{F94375C0-6433-566A-7BAC-1F6320A6F471}" name="Gori, Filippo" initials="GF" userId="S::FGori@imf.org::4d9c3ca0-6905-48b5-8be0-555891f6463d" providerId="AD"/>
  <p188:author id="{55F6B8D1-59C6-1CD0-8541-034D70486E7A}" name="Menkulasi, Jeta" initials="MJ" userId="S::JMenkulasi@IMF.ORG::2fdb47df-5677-4335-abd5-0054f9875e98" providerId="AD"/>
  <p188:author id="{889B52E4-4589-740D-C82D-FFA38EACE72D}" name="Gori, Filippo" initials="GF" userId="S::fgori@imf.org::4d9c3ca0-6905-48b5-8be0-555891f6463d" providerId="AD"/>
  <p188:author id="{AFBC81F2-E0F1-EB8F-A648-6A4E06B5693E}" name="Brown, Bronwen" initials="BB" userId="S::BBrown@imf.org::03a38eee-9c95-406f-9488-256e5a9c58ce" providerId="AD"/>
  <p188:author id="{F8A559F7-39F3-CF23-141A-B00584FE61A4}" name="Boranova, Vizhdan" initials="BV" userId="S::VBoranova@imf.org::99742f7c-3ba9-425f-819a-1a2e3f0bb8f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atheson, Troy Dale" initials="MTD" lastIdx="12" clrIdx="6">
    <p:extLst>
      <p:ext uri="{19B8F6BF-5375-455C-9EA6-DF929625EA0E}">
        <p15:presenceInfo xmlns:p15="http://schemas.microsoft.com/office/powerpoint/2012/main" userId="S::TMatheson@IMF.ORG::01aa34da-b9fe-4869-a6c7-f0d4f9ac3b5a" providerId="AD"/>
      </p:ext>
    </p:extLst>
  </p:cmAuthor>
  <p:cmAuthor id="1" name="Berkmen, S. Pelin" initials="BSP" lastIdx="186" clrIdx="0">
    <p:extLst>
      <p:ext uri="{19B8F6BF-5375-455C-9EA6-DF929625EA0E}">
        <p15:presenceInfo xmlns:p15="http://schemas.microsoft.com/office/powerpoint/2012/main" userId="S::PBerkmen@IMF.ORG::9022a6c0-405b-4727-bf2c-0fe487cf064e" providerId="AD"/>
      </p:ext>
    </p:extLst>
  </p:cmAuthor>
  <p:cmAuthor id="2" name="Abdih, Yasser" initials="AY" lastIdx="22" clrIdx="1">
    <p:extLst>
      <p:ext uri="{19B8F6BF-5375-455C-9EA6-DF929625EA0E}">
        <p15:presenceInfo xmlns:p15="http://schemas.microsoft.com/office/powerpoint/2012/main" userId="S::YAbdih@imf.org::75127318-62d3-4239-aeea-596b3532ec0e" providerId="AD"/>
      </p:ext>
    </p:extLst>
  </p:cmAuthor>
  <p:cmAuthor id="3" name="Boranova, Vizhdan" initials="BV" lastIdx="1" clrIdx="2">
    <p:extLst>
      <p:ext uri="{19B8F6BF-5375-455C-9EA6-DF929625EA0E}">
        <p15:presenceInfo xmlns:p15="http://schemas.microsoft.com/office/powerpoint/2012/main" userId="S::VBoranova@IMF.ORG::99742f7c-3ba9-425f-819a-1a2e3f0bb8f5" providerId="AD"/>
      </p:ext>
    </p:extLst>
  </p:cmAuthor>
  <p:cmAuthor id="4" name="Sakha, Sahra" initials="SS" lastIdx="58" clrIdx="3">
    <p:extLst>
      <p:ext uri="{19B8F6BF-5375-455C-9EA6-DF929625EA0E}">
        <p15:presenceInfo xmlns:p15="http://schemas.microsoft.com/office/powerpoint/2012/main" userId="S::SSakha@imf.org::5ebe0eb0-e7a8-4647-8a0c-7b7d814c39c6" providerId="AD"/>
      </p:ext>
    </p:extLst>
  </p:cmAuthor>
  <p:cmAuthor id="5" name="Serra, Cesar Manuel" initials="SCM" lastIdx="18" clrIdx="4">
    <p:extLst>
      <p:ext uri="{19B8F6BF-5375-455C-9EA6-DF929625EA0E}">
        <p15:presenceInfo xmlns:p15="http://schemas.microsoft.com/office/powerpoint/2012/main" userId="S::CSerra@imf.org::34cbc2ab-e059-4ece-9f85-e7e446c1a52a" providerId="AD"/>
      </p:ext>
    </p:extLst>
  </p:cmAuthor>
  <p:cmAuthor id="6" name="Koranchelian, Taline" initials="KT" lastIdx="11" clrIdx="5">
    <p:extLst>
      <p:ext uri="{19B8F6BF-5375-455C-9EA6-DF929625EA0E}">
        <p15:presenceInfo xmlns:p15="http://schemas.microsoft.com/office/powerpoint/2012/main" userId="S::TKoranchelian@imf.org::167b8be2-15c4-42ff-8166-13b9bf2d39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C00000"/>
    <a:srgbClr val="949494"/>
    <a:srgbClr val="0038A8"/>
    <a:srgbClr val="6FB21E"/>
    <a:srgbClr val="A1E14B"/>
    <a:srgbClr val="008000"/>
    <a:srgbClr val="FEFEFE"/>
    <a:srgbClr val="EC3030"/>
    <a:srgbClr val="BAE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DE891-4657-4D61-A81E-28A6DB48AAC0}" v="14" dt="2023-04-26T19:22:18.6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0372" autoAdjust="0"/>
  </p:normalViewPr>
  <p:slideViewPr>
    <p:cSldViewPr snapToGrid="0">
      <p:cViewPr varScale="1">
        <p:scale>
          <a:sx n="100" d="100"/>
          <a:sy n="100" d="100"/>
        </p:scale>
        <p:origin x="10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DATA1\MCD\DATA\ECONRO\RSD\REO\REO%20April%202023\Presentations\MENAP\MENA_MENAP_Forecasts_Revi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P/MENAP_Presentation_DIRECTORY_APRIL_2023_New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DATA1\MCD\DATA\ECONRO\RSD\REO\REO%20April%202023\Presentations\ADU\Data\ADU_inflation_growth_exchange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P/MENAP_Presentation_DIRECTORY_APRIL_2023_New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ADU_0_DIRECTORY_APRIL_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/MENA_Presentation_DIRECTORY_APRIL_2023_New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P/MENAP_Presentation_DIRECTORY_APRIL_2023_New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Outreach%20Presentations/ADU_0_DIRECTORY_APRIL_202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/MENA_Presentation_DIRECTORY_APRIL_2023_New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P/MENAP_Presentation_DIRECTORY_APRIL_2023_New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P/MENAP_Presentation_DIRECTORY_APRIL_2023_Ne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P/MENAP_Presentation_DIRECTORY_APRIL_2023_Ne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P/MENAP_Presentation_DIRECTORY_APRIL_2023_New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DATA1\MCD\DATA\ECONRO\RSD\REO\REO%20April%202023\Outreach\Europe%20May%202023%20Trip\MON_0_COM_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/MENA_Presentation_DIRECTORY_APRIL_2023_New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P/MENAP_Presentation_DIRECTORY_APRIL_2023_New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P/MENAP_Presentation_DIRECTORY_APRIL_2023_New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monetaryfund.sharepoint.com/teams/MCDREO/Shared%20Documents/ADU/ADU%20April%202023/MENAP/MENAP_Presentation_DIRECTORY_APRIL_2023_New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https://intlmonetaryfund.sharepoint.com/teams/MCDREO/Shared%20Documents/ADU/ADU%20April%202023/MENA/MENA_Presentation_DIRECTORY_APRIL_2023_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791065179352603E-2"/>
          <c:y val="3.8194444444444448E-2"/>
          <c:w val="0.87848671259842515"/>
          <c:h val="0.87947315179352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ADU!$I$29</c:f>
              <c:strCache>
                <c:ptCount val="1"/>
                <c:pt idx="0">
                  <c:v>Oct. 2022 WEO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(ADU!$H$30:$H$33,ADU!$H$35)</c:f>
              <c:strCache>
                <c:ptCount val="5"/>
                <c:pt idx="0">
                  <c:v>GCC</c:v>
                </c:pt>
                <c:pt idx="1">
                  <c:v>OE</c:v>
                </c:pt>
                <c:pt idx="2">
                  <c:v>MENAP</c:v>
                </c:pt>
                <c:pt idx="3">
                  <c:v>EM&amp;MI</c:v>
                </c:pt>
                <c:pt idx="4">
                  <c:v>LIC</c:v>
                </c:pt>
              </c:strCache>
              <c:extLst/>
            </c:strRef>
          </c:cat>
          <c:val>
            <c:numRef>
              <c:f>(ADU!$I$30:$I$33,ADU!$I$35)</c:f>
              <c:numCache>
                <c:formatCode>0.00</c:formatCode>
                <c:ptCount val="5"/>
                <c:pt idx="0">
                  <c:v>6.4850130986334085</c:v>
                </c:pt>
                <c:pt idx="1">
                  <c:v>5.1973827170377218</c:v>
                </c:pt>
                <c:pt idx="2">
                  <c:v>5.1096348321916709</c:v>
                </c:pt>
                <c:pt idx="3">
                  <c:v>4.9323146466033085</c:v>
                </c:pt>
                <c:pt idx="4">
                  <c:v>0.77105872852272006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E8F-43E9-A96E-A8C0D068F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3290063"/>
        <c:axId val="613290479"/>
      </c:barChart>
      <c:lineChart>
        <c:grouping val="stacked"/>
        <c:varyColors val="0"/>
        <c:ser>
          <c:idx val="1"/>
          <c:order val="1"/>
          <c:tx>
            <c:strRef>
              <c:f>ADU!$J$29</c:f>
              <c:strCache>
                <c:ptCount val="1"/>
                <c:pt idx="0">
                  <c:v>Apr. 2023 WEO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(ADU!$H$30:$H$33,ADU!$H$35)</c:f>
              <c:strCache>
                <c:ptCount val="5"/>
                <c:pt idx="0">
                  <c:v>GCC</c:v>
                </c:pt>
                <c:pt idx="1">
                  <c:v>OE</c:v>
                </c:pt>
                <c:pt idx="2">
                  <c:v>MENAP</c:v>
                </c:pt>
                <c:pt idx="3">
                  <c:v>EM&amp;MI</c:v>
                </c:pt>
                <c:pt idx="4">
                  <c:v>LIC</c:v>
                </c:pt>
              </c:strCache>
              <c:extLst/>
            </c:strRef>
          </c:cat>
          <c:val>
            <c:numRef>
              <c:f>(ADU!$J$30:$J$33,ADU!$J$35)</c:f>
              <c:numCache>
                <c:formatCode>0.00</c:formatCode>
                <c:ptCount val="5"/>
                <c:pt idx="0">
                  <c:v>7.726356123431815</c:v>
                </c:pt>
                <c:pt idx="1">
                  <c:v>5.6571773126346852</c:v>
                </c:pt>
                <c:pt idx="2">
                  <c:v>5.3848088380931038</c:v>
                </c:pt>
                <c:pt idx="3">
                  <c:v>5.0829733710994631</c:v>
                </c:pt>
                <c:pt idx="4">
                  <c:v>-0.59350355134101407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E8F-43E9-A96E-A8C0D068F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3290063"/>
        <c:axId val="613290479"/>
      </c:lineChart>
      <c:catAx>
        <c:axId val="61329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290479"/>
        <c:crosses val="autoZero"/>
        <c:auto val="1"/>
        <c:lblAlgn val="ctr"/>
        <c:lblOffset val="100"/>
        <c:noMultiLvlLbl val="0"/>
      </c:catAx>
      <c:valAx>
        <c:axId val="6132904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in"/>
        <c:minorTickMark val="none"/>
        <c:tickLblPos val="nextTo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290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2664944225721785"/>
          <c:y val="6.5972222222222224E-2"/>
          <c:w val="0.4904511154855643"/>
          <c:h val="0.128691765091863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OIL_RGDP!$R$9</c:f>
              <c:strCache>
                <c:ptCount val="1"/>
                <c:pt idx="0">
                  <c:v>Real GDP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multiLvlStrRef>
              <c:f>OIL_RGDP!$P$10:$Q$21</c:f>
              <c:multiLvlStrCache>
                <c:ptCount val="12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2022</c:v>
                  </c:pt>
                  <c:pt idx="7">
                    <c:v>2023</c:v>
                  </c:pt>
                  <c:pt idx="8">
                    <c:v>2024</c:v>
                  </c:pt>
                  <c:pt idx="9">
                    <c:v>2022</c:v>
                  </c:pt>
                  <c:pt idx="10">
                    <c:v>2023</c:v>
                  </c:pt>
                  <c:pt idx="11">
                    <c:v>2024</c:v>
                  </c:pt>
                </c:lvl>
                <c:lvl>
                  <c:pt idx="0">
                    <c:v>MENAP</c:v>
                  </c:pt>
                  <c:pt idx="3">
                    <c:v>MENAP OE</c:v>
                  </c:pt>
                  <c:pt idx="6">
                    <c:v>MENAP EM&amp;MI</c:v>
                  </c:pt>
                  <c:pt idx="9">
                    <c:v>MENAP LIC</c:v>
                  </c:pt>
                </c:lvl>
              </c:multiLvlStrCache>
              <c:extLst/>
            </c:multiLvlStrRef>
          </c:cat>
          <c:val>
            <c:numRef>
              <c:f>OIL_RGDP!$R$10:$R$21</c:f>
              <c:numCache>
                <c:formatCode>General</c:formatCode>
                <c:ptCount val="12"/>
                <c:pt idx="0">
                  <c:v>5.3848088380931038</c:v>
                </c:pt>
                <c:pt idx="1">
                  <c:v>2.7532690376303353</c:v>
                </c:pt>
                <c:pt idx="2">
                  <c:v>3.4172319980748522</c:v>
                </c:pt>
                <c:pt idx="6">
                  <c:v>5.4233143147528589</c:v>
                </c:pt>
                <c:pt idx="7">
                  <c:v>2.2367885742482758</c:v>
                </c:pt>
                <c:pt idx="8">
                  <c:v>3.9848245576477139</c:v>
                </c:pt>
                <c:pt idx="9">
                  <c:v>-0.59350355134101407</c:v>
                </c:pt>
                <c:pt idx="10">
                  <c:v>1.3114001800727835</c:v>
                </c:pt>
                <c:pt idx="11">
                  <c:v>2.9874027504359306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3FB-403A-A750-1D06624C1055}"/>
            </c:ext>
          </c:extLst>
        </c:ser>
        <c:ser>
          <c:idx val="1"/>
          <c:order val="1"/>
          <c:tx>
            <c:strRef>
              <c:f>OIL_RGDP!$T$9</c:f>
              <c:strCache>
                <c:ptCount val="1"/>
                <c:pt idx="0">
                  <c:v>Oil contribution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OIL_RGDP!$P$10:$Q$21</c:f>
              <c:multiLvlStrCache>
                <c:ptCount val="12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2022</c:v>
                  </c:pt>
                  <c:pt idx="7">
                    <c:v>2023</c:v>
                  </c:pt>
                  <c:pt idx="8">
                    <c:v>2024</c:v>
                  </c:pt>
                  <c:pt idx="9">
                    <c:v>2022</c:v>
                  </c:pt>
                  <c:pt idx="10">
                    <c:v>2023</c:v>
                  </c:pt>
                  <c:pt idx="11">
                    <c:v>2024</c:v>
                  </c:pt>
                </c:lvl>
                <c:lvl>
                  <c:pt idx="0">
                    <c:v>MENAP</c:v>
                  </c:pt>
                  <c:pt idx="3">
                    <c:v>MENAP OE</c:v>
                  </c:pt>
                  <c:pt idx="6">
                    <c:v>MENAP EM&amp;MI</c:v>
                  </c:pt>
                  <c:pt idx="9">
                    <c:v>MENAP LIC</c:v>
                  </c:pt>
                </c:lvl>
              </c:multiLvlStrCache>
              <c:extLst/>
            </c:multiLvlStrRef>
          </c:cat>
          <c:val>
            <c:numRef>
              <c:f>OIL_RGDP!$T$10:$T$21</c:f>
              <c:numCache>
                <c:formatCode>General</c:formatCode>
                <c:ptCount val="12"/>
                <c:pt idx="3">
                  <c:v>2.9832138444675045</c:v>
                </c:pt>
                <c:pt idx="4">
                  <c:v>0.71458041119135718</c:v>
                </c:pt>
                <c:pt idx="5">
                  <c:v>0.75989085737948903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3FB-403A-A750-1D06624C1055}"/>
            </c:ext>
          </c:extLst>
        </c:ser>
        <c:ser>
          <c:idx val="2"/>
          <c:order val="2"/>
          <c:tx>
            <c:strRef>
              <c:f>OIL_RGDP!$U$9</c:f>
              <c:strCache>
                <c:ptCount val="1"/>
                <c:pt idx="0">
                  <c:v>Non-oil contribution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OIL_RGDP!$P$10:$Q$21</c:f>
              <c:multiLvlStrCache>
                <c:ptCount val="12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2024</c:v>
                  </c:pt>
                  <c:pt idx="6">
                    <c:v>2022</c:v>
                  </c:pt>
                  <c:pt idx="7">
                    <c:v>2023</c:v>
                  </c:pt>
                  <c:pt idx="8">
                    <c:v>2024</c:v>
                  </c:pt>
                  <c:pt idx="9">
                    <c:v>2022</c:v>
                  </c:pt>
                  <c:pt idx="10">
                    <c:v>2023</c:v>
                  </c:pt>
                  <c:pt idx="11">
                    <c:v>2024</c:v>
                  </c:pt>
                </c:lvl>
                <c:lvl>
                  <c:pt idx="0">
                    <c:v>MENAP</c:v>
                  </c:pt>
                  <c:pt idx="3">
                    <c:v>MENAP OE</c:v>
                  </c:pt>
                  <c:pt idx="6">
                    <c:v>MENAP EM&amp;MI</c:v>
                  </c:pt>
                  <c:pt idx="9">
                    <c:v>MENAP LIC</c:v>
                  </c:pt>
                </c:lvl>
              </c:multiLvlStrCache>
              <c:extLst/>
            </c:multiLvlStrRef>
          </c:cat>
          <c:val>
            <c:numRef>
              <c:f>OIL_RGDP!$U$10:$U$21</c:f>
              <c:numCache>
                <c:formatCode>General</c:formatCode>
                <c:ptCount val="12"/>
                <c:pt idx="3">
                  <c:v>2.6739634681671807</c:v>
                </c:pt>
                <c:pt idx="4">
                  <c:v>2.3663399967172647</c:v>
                </c:pt>
                <c:pt idx="5">
                  <c:v>2.2885226880431406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3FB-403A-A750-1D06624C1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9270208"/>
        <c:axId val="269253152"/>
      </c:barChart>
      <c:lineChart>
        <c:grouping val="stacked"/>
        <c:varyColors val="0"/>
        <c:ser>
          <c:idx val="3"/>
          <c:order val="3"/>
          <c:tx>
            <c:strRef>
              <c:f>OIL_RGDP!$Y$8</c:f>
              <c:strCache>
                <c:ptCount val="1"/>
                <c:pt idx="0">
                  <c:v>Oct. 2022 WEO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cat>
            <c:strLit>
              <c:ptCount val="12"/>
              <c:pt idx="0">
                <c:v>MENAP 2022</c:v>
              </c:pt>
              <c:pt idx="1">
                <c:v>MENAP 2023</c:v>
              </c:pt>
              <c:pt idx="2">
                <c:v>MENAP 2024</c:v>
              </c:pt>
              <c:pt idx="3">
                <c:v>MENAP OE 2022</c:v>
              </c:pt>
              <c:pt idx="4">
                <c:v>MENAP OE 2023</c:v>
              </c:pt>
              <c:pt idx="5">
                <c:v>MENAP OE 2024</c:v>
              </c:pt>
              <c:pt idx="6">
                <c:v>MENAP EM&amp;MI 2022</c:v>
              </c:pt>
              <c:pt idx="7">
                <c:v>MENAP EM&amp;MI 2023</c:v>
              </c:pt>
              <c:pt idx="8">
                <c:v>MENAP EM&amp;MI 2024</c:v>
              </c:pt>
              <c:pt idx="9">
                <c:v>MENAP LIC 2022</c:v>
              </c:pt>
              <c:pt idx="10">
                <c:v>MENAP LIC 2023</c:v>
              </c:pt>
              <c:pt idx="11">
                <c:v>MENAP LIC 2024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OIL_RGDP!$Y$10:$Y$21</c:f>
              <c:numCache>
                <c:formatCode>General</c:formatCode>
                <c:ptCount val="12"/>
                <c:pt idx="0">
                  <c:v>5.1096348321916709</c:v>
                </c:pt>
                <c:pt idx="1">
                  <c:v>3.5586095562274158</c:v>
                </c:pt>
                <c:pt idx="2">
                  <c:v>3.4472295642541706</c:v>
                </c:pt>
                <c:pt idx="3">
                  <c:v>5.1973827170377218</c:v>
                </c:pt>
                <c:pt idx="4">
                  <c:v>3.4893316133442327</c:v>
                </c:pt>
                <c:pt idx="5">
                  <c:v>2.7385587501091764</c:v>
                </c:pt>
                <c:pt idx="6">
                  <c:v>5.3667841036285449</c:v>
                </c:pt>
                <c:pt idx="7">
                  <c:v>3.6776539546489362</c:v>
                </c:pt>
                <c:pt idx="8">
                  <c:v>4.2946020340176796</c:v>
                </c:pt>
                <c:pt idx="9">
                  <c:v>0.77105872852272006</c:v>
                </c:pt>
                <c:pt idx="10">
                  <c:v>3.0124352387135844</c:v>
                </c:pt>
                <c:pt idx="11">
                  <c:v>5.9856757649658467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23FB-403A-A750-1D06624C1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9270208"/>
        <c:axId val="269253152"/>
      </c:lineChart>
      <c:catAx>
        <c:axId val="26927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9253152"/>
        <c:crosses val="autoZero"/>
        <c:auto val="1"/>
        <c:lblAlgn val="ctr"/>
        <c:lblOffset val="100"/>
        <c:noMultiLvlLbl val="0"/>
      </c:catAx>
      <c:valAx>
        <c:axId val="2692531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927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7961606867010119E-2"/>
          <c:y val="1.0416666666666666E-2"/>
          <c:w val="0.90757826003456887"/>
          <c:h val="0.21745297462817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00206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73B-4F91-9CD0-DF2699720106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00B0F0"/>
                </a:solidFill>
                <a:ln w="9525">
                  <a:solidFill>
                    <a:srgbClr val="7F7F7F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473B-4F91-9CD0-DF2699720106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73B-4F91-9CD0-DF2699720106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rgbClr val="002060"/>
                </a:solidFill>
                <a:ln w="9525">
                  <a:solidFill>
                    <a:srgbClr val="00206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73B-4F91-9CD0-DF2699720106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rgbClr val="7F7F7F"/>
                </a:solidFill>
                <a:ln w="9525">
                  <a:solidFill>
                    <a:srgbClr val="7F7F7F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473B-4F91-9CD0-DF2699720106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473B-4F91-9CD0-DF2699720106}"/>
              </c:ext>
            </c:extLst>
          </c:dPt>
          <c:dPt>
            <c:idx val="6"/>
            <c:marker>
              <c:symbol val="circle"/>
              <c:size val="8"/>
              <c:spPr>
                <a:solidFill>
                  <a:srgbClr val="001E60"/>
                </a:solidFill>
                <a:ln w="9525">
                  <a:solidFill>
                    <a:srgbClr val="001E6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473B-4F91-9CD0-DF2699720106}"/>
              </c:ext>
            </c:extLst>
          </c:dPt>
          <c:dPt>
            <c:idx val="7"/>
            <c:marker>
              <c:symbol val="circle"/>
              <c:size val="8"/>
              <c:spPr>
                <a:solidFill>
                  <a:srgbClr val="7F7F7F"/>
                </a:solidFill>
                <a:ln w="9525">
                  <a:solidFill>
                    <a:srgbClr val="7F7F7F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473B-4F91-9CD0-DF2699720106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'2.8'!$I$9:$K$9</c:f>
                <c:numCache>
                  <c:formatCode>General</c:formatCode>
                  <c:ptCount val="3"/>
                  <c:pt idx="0">
                    <c:v>1.3903933328860618</c:v>
                  </c:pt>
                  <c:pt idx="1">
                    <c:v>1.0581148158592082</c:v>
                  </c:pt>
                  <c:pt idx="2">
                    <c:v>0.17110782762921156</c:v>
                  </c:pt>
                </c:numCache>
              </c:numRef>
            </c:plus>
            <c:minus>
              <c:numRef>
                <c:f>'2.8'!$I$10:$K$10</c:f>
                <c:numCache>
                  <c:formatCode>General</c:formatCode>
                  <c:ptCount val="3"/>
                  <c:pt idx="0">
                    <c:v>1.7771523710778383</c:v>
                  </c:pt>
                  <c:pt idx="1">
                    <c:v>3.1188661030973561</c:v>
                  </c:pt>
                  <c:pt idx="2">
                    <c:v>0.18646135138231471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'2.8'!$I$2:$K$3</c:f>
              <c:strCache>
                <c:ptCount val="3"/>
                <c:pt idx="0">
                  <c:v>F</c:v>
                </c:pt>
                <c:pt idx="1">
                  <c:v>MP</c:v>
                </c:pt>
                <c:pt idx="2">
                  <c:v>CP</c:v>
                </c:pt>
              </c:strCache>
            </c:strRef>
          </c:cat>
          <c:val>
            <c:numRef>
              <c:f>'2.8'!$I$4:$K$4</c:f>
              <c:numCache>
                <c:formatCode>General</c:formatCode>
                <c:ptCount val="3"/>
                <c:pt idx="0">
                  <c:v>-2.1773167034592431</c:v>
                </c:pt>
                <c:pt idx="1">
                  <c:v>-1.2472345309556312</c:v>
                </c:pt>
                <c:pt idx="2">
                  <c:v>-0.24315868864424281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73B-4F91-9CD0-DF2699720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7727871"/>
        <c:axId val="1737727455"/>
      </c:lineChart>
      <c:catAx>
        <c:axId val="1737727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37727455"/>
        <c:crosses val="autoZero"/>
        <c:auto val="1"/>
        <c:lblAlgn val="ctr"/>
        <c:lblOffset val="100"/>
        <c:noMultiLvlLbl val="0"/>
      </c:catAx>
      <c:valAx>
        <c:axId val="1737727455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37727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201630470036551E-2"/>
          <c:y val="2.7656859895271394E-2"/>
          <c:w val="0.87760389326334209"/>
          <c:h val="0.88201388888888888"/>
        </c:manualLayout>
      </c:layout>
      <c:barChart>
        <c:barDir val="col"/>
        <c:grouping val="clustered"/>
        <c:varyColors val="0"/>
        <c:ser>
          <c:idx val="4"/>
          <c:order val="3"/>
          <c:tx>
            <c:v>Shading</c:v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[154]ADU!$I$10:$N$10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cat>
          <c:val>
            <c:numRef>
              <c:f>'INF3'!$Q$10:$V$10</c:f>
              <c:numCache>
                <c:formatCode>General</c:formatCode>
                <c:ptCount val="6"/>
                <c:pt idx="4">
                  <c:v>100</c:v>
                </c:pt>
                <c:pt idx="5">
                  <c:v>100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F6B-47C9-88CA-A1E758BC45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96056896"/>
        <c:axId val="496058976"/>
      </c:barChart>
      <c:lineChart>
        <c:grouping val="standard"/>
        <c:varyColors val="0"/>
        <c:ser>
          <c:idx val="0"/>
          <c:order val="0"/>
          <c:tx>
            <c:strRef>
              <c:f>'INF3'!$O$6:$P$6</c:f>
              <c:strCache>
                <c:ptCount val="2"/>
                <c:pt idx="0">
                  <c:v>MENAP</c:v>
                </c:pt>
                <c:pt idx="1">
                  <c:v>Apr. 2023 WEO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'INF3'!$Q$5:$V$5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  <c:extLst/>
            </c:numRef>
          </c:cat>
          <c:val>
            <c:numRef>
              <c:f>'INF3'!$Q$6:$V$6</c:f>
              <c:numCache>
                <c:formatCode>General</c:formatCode>
                <c:ptCount val="6"/>
                <c:pt idx="0">
                  <c:v>7.7673610758961553</c:v>
                </c:pt>
                <c:pt idx="1">
                  <c:v>10.789757078919362</c:v>
                </c:pt>
                <c:pt idx="2">
                  <c:v>13.222864056449831</c:v>
                </c:pt>
                <c:pt idx="3">
                  <c:v>14.439524055367048</c:v>
                </c:pt>
                <c:pt idx="4">
                  <c:v>16.432182837776491</c:v>
                </c:pt>
                <c:pt idx="5">
                  <c:v>12.513598593641619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F6B-47C9-88CA-A1E758BC4590}"/>
            </c:ext>
          </c:extLst>
        </c:ser>
        <c:ser>
          <c:idx val="1"/>
          <c:order val="1"/>
          <c:tx>
            <c:strRef>
              <c:f>'INF3'!$O$7:$P$7</c:f>
              <c:strCache>
                <c:ptCount val="2"/>
                <c:pt idx="0">
                  <c:v>MENAP</c:v>
                </c:pt>
                <c:pt idx="1">
                  <c:v>Oct. 2022 WEO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'INF3'!$Q$5:$V$5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  <c:extLst/>
            </c:numRef>
          </c:cat>
          <c:val>
            <c:numRef>
              <c:f>'INF3'!$Q$7:$V$7</c:f>
              <c:numCache>
                <c:formatCode>General</c:formatCode>
                <c:ptCount val="6"/>
                <c:pt idx="0">
                  <c:v>7.8240366722553318</c:v>
                </c:pt>
                <c:pt idx="1">
                  <c:v>10.850997039686145</c:v>
                </c:pt>
                <c:pt idx="2">
                  <c:v>13.442176974654879</c:v>
                </c:pt>
                <c:pt idx="3">
                  <c:v>13.886251958806605</c:v>
                </c:pt>
                <c:pt idx="4">
                  <c:v>13.404717791959625</c:v>
                </c:pt>
                <c:pt idx="5">
                  <c:v>9.0151136748375009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F6B-47C9-88CA-A1E758BC45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056896"/>
        <c:axId val="496058976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'INF3'!$O$8:$P$8</c15:sqref>
                        </c15:formulaRef>
                      </c:ext>
                    </c:extLst>
                    <c:strCache>
                      <c:ptCount val="2"/>
                      <c:pt idx="0">
                        <c:v>CCA</c:v>
                      </c:pt>
                      <c:pt idx="1">
                        <c:v>Apr. 2023 WEO</c:v>
                      </c:pt>
                    </c:strCache>
                  </c:strRef>
                </c:tx>
                <c:spPr>
                  <a:ln w="28575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'INF3'!$Q$5:$V$5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'INF3'!$Q$8:$V$8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6.6449028157271144</c:v>
                      </c:pt>
                      <c:pt idx="1">
                        <c:v>7.3526907710047844</c:v>
                      </c:pt>
                      <c:pt idx="2">
                        <c:v>9.5939079611522509</c:v>
                      </c:pt>
                      <c:pt idx="3">
                        <c:v>13.001370192259001</c:v>
                      </c:pt>
                      <c:pt idx="4">
                        <c:v>11.836517215395663</c:v>
                      </c:pt>
                      <c:pt idx="5">
                        <c:v>8.4639873713730047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F6B-47C9-88CA-A1E758BC4590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'INF3'!$O$9:$P$9</c15:sqref>
                        </c15:formulaRef>
                      </c:ext>
                    </c:extLst>
                    <c:strCache>
                      <c:ptCount val="2"/>
                      <c:pt idx="0">
                        <c:v>CCA</c:v>
                      </c:pt>
                      <c:pt idx="1">
                        <c:v>Oct. 2022 WEO</c:v>
                      </c:pt>
                    </c:strCache>
                  </c:strRef>
                </c:tx>
                <c:spPr>
                  <a:ln w="28575" cap="rnd">
                    <a:solidFill>
                      <a:srgbClr val="FF0000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'INF3'!$Q$5:$V$5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'INF3'!$Q$9:$V$9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6.6324548581319132</c:v>
                      </c:pt>
                      <c:pt idx="1">
                        <c:v>7.4692464441577471</c:v>
                      </c:pt>
                      <c:pt idx="2">
                        <c:v>9.2361825678611549</c:v>
                      </c:pt>
                      <c:pt idx="3">
                        <c:v>12.862979443378485</c:v>
                      </c:pt>
                      <c:pt idx="4">
                        <c:v>10.525127544168893</c:v>
                      </c:pt>
                      <c:pt idx="5">
                        <c:v>7.7057035231243587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F6B-47C9-88CA-A1E758BC4590}"/>
                  </c:ext>
                </c:extLst>
              </c15:ser>
            </c15:filteredLineSeries>
          </c:ext>
        </c:extLst>
      </c:lineChart>
      <c:catAx>
        <c:axId val="49605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6058976"/>
        <c:crosses val="autoZero"/>
        <c:auto val="1"/>
        <c:lblAlgn val="ctr"/>
        <c:lblOffset val="100"/>
        <c:noMultiLvlLbl val="0"/>
      </c:catAx>
      <c:valAx>
        <c:axId val="496058976"/>
        <c:scaling>
          <c:orientation val="minMax"/>
          <c:max val="18"/>
          <c:min val="6"/>
        </c:scaling>
        <c:delete val="0"/>
        <c:axPos val="l"/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605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10953271271911227"/>
          <c:y val="2.1665846456692912E-2"/>
          <c:w val="0.50006215098948303"/>
          <c:h val="0.234612314085739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9610633755325"/>
          <c:y val="6.6210005079907985E-2"/>
          <c:w val="0.84317599704956747"/>
          <c:h val="0.804161595334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OIL!$R$14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OIL!$P$15:$P$27</c:f>
              <c:strCache>
                <c:ptCount val="10"/>
                <c:pt idx="0">
                  <c:v>ALG</c:v>
                </c:pt>
                <c:pt idx="1">
                  <c:v>BHR</c:v>
                </c:pt>
                <c:pt idx="2">
                  <c:v>IRN</c:v>
                </c:pt>
                <c:pt idx="3">
                  <c:v>IRQ</c:v>
                </c:pt>
                <c:pt idx="4">
                  <c:v>KWT</c:v>
                </c:pt>
                <c:pt idx="5">
                  <c:v>LBY</c:v>
                </c:pt>
                <c:pt idx="6">
                  <c:v>OMN</c:v>
                </c:pt>
                <c:pt idx="7">
                  <c:v>QAT</c:v>
                </c:pt>
                <c:pt idx="8">
                  <c:v>SAU</c:v>
                </c:pt>
                <c:pt idx="9">
                  <c:v>UAE</c:v>
                </c:pt>
              </c:strCache>
              <c:extLst/>
            </c:strRef>
          </c:cat>
          <c:val>
            <c:numRef>
              <c:f>OIL!$R$15:$R$27</c:f>
              <c:numCache>
                <c:formatCode>General</c:formatCode>
                <c:ptCount val="10"/>
                <c:pt idx="0">
                  <c:v>112.385495996245</c:v>
                </c:pt>
                <c:pt idx="1">
                  <c:v>126.230971235407</c:v>
                </c:pt>
                <c:pt idx="2">
                  <c:v>351.69674548537</c:v>
                </c:pt>
                <c:pt idx="3">
                  <c:v>75.806638295478294</c:v>
                </c:pt>
                <c:pt idx="4">
                  <c:v>70.719610674329203</c:v>
                </c:pt>
                <c:pt idx="5">
                  <c:v>64.373058371474201</c:v>
                </c:pt>
                <c:pt idx="6">
                  <c:v>72.199676344794199</c:v>
                </c:pt>
                <c:pt idx="7">
                  <c:v>44.837255289956801</c:v>
                </c:pt>
                <c:pt idx="8">
                  <c:v>80.867011675646694</c:v>
                </c:pt>
                <c:pt idx="9">
                  <c:v>55.5763779735383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C8C-4C51-871F-CFDD409F9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279307727"/>
        <c:axId val="1279301071"/>
        <c:extLst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OIL!$T$14</c15:sqref>
                        </c15:formulaRef>
                      </c:ext>
                    </c:extLst>
                    <c:strCache>
                      <c:ptCount val="1"/>
                      <c:pt idx="0">
                        <c:v>2025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OIL!$P$15:$P$27</c15:sqref>
                        </c15:formulaRef>
                      </c:ext>
                    </c:extLst>
                    <c:strCache>
                      <c:ptCount val="10"/>
                      <c:pt idx="0">
                        <c:v>ALG</c:v>
                      </c:pt>
                      <c:pt idx="1">
                        <c:v>BHR</c:v>
                      </c:pt>
                      <c:pt idx="2">
                        <c:v>IRN</c:v>
                      </c:pt>
                      <c:pt idx="3">
                        <c:v>IRQ</c:v>
                      </c:pt>
                      <c:pt idx="4">
                        <c:v>KWT</c:v>
                      </c:pt>
                      <c:pt idx="5">
                        <c:v>LBY</c:v>
                      </c:pt>
                      <c:pt idx="6">
                        <c:v>OMN</c:v>
                      </c:pt>
                      <c:pt idx="7">
                        <c:v>QAT</c:v>
                      </c:pt>
                      <c:pt idx="8">
                        <c:v>SAU</c:v>
                      </c:pt>
                      <c:pt idx="9">
                        <c:v>UAE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OIL!$T$15:$T$27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113.438248357864</c:v>
                      </c:pt>
                      <c:pt idx="1">
                        <c:v>131.50496467612899</c:v>
                      </c:pt>
                      <c:pt idx="2">
                        <c:v>390.974632035274</c:v>
                      </c:pt>
                      <c:pt idx="3">
                        <c:v>79.660209808239102</c:v>
                      </c:pt>
                      <c:pt idx="4">
                        <c:v>66.590706887957793</c:v>
                      </c:pt>
                      <c:pt idx="5">
                        <c:v>60.139883108584101</c:v>
                      </c:pt>
                      <c:pt idx="6">
                        <c:v>64.163687862250399</c:v>
                      </c:pt>
                      <c:pt idx="7">
                        <c:v>37.9561352502215</c:v>
                      </c:pt>
                      <c:pt idx="8">
                        <c:v>71.379854508929199</c:v>
                      </c:pt>
                      <c:pt idx="9">
                        <c:v>56.4482709509819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C8C-4C51-871F-CFDD409F9B26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3"/>
          <c:order val="2"/>
          <c:tx>
            <c:strRef>
              <c:f>OIL!$U$14</c:f>
              <c:strCache>
                <c:ptCount val="1"/>
                <c:pt idx="0">
                  <c:v>WEO oil price 2023</c:v>
                </c:pt>
              </c:strCache>
            </c:strRef>
          </c:tx>
          <c:spPr>
            <a:ln w="19050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OIL!$P$15:$P$27</c:f>
              <c:strCache>
                <c:ptCount val="10"/>
                <c:pt idx="0">
                  <c:v>ALG</c:v>
                </c:pt>
                <c:pt idx="1">
                  <c:v>BHR</c:v>
                </c:pt>
                <c:pt idx="2">
                  <c:v>IRN</c:v>
                </c:pt>
                <c:pt idx="3">
                  <c:v>IRQ</c:v>
                </c:pt>
                <c:pt idx="4">
                  <c:v>KWT</c:v>
                </c:pt>
                <c:pt idx="5">
                  <c:v>LBY</c:v>
                </c:pt>
                <c:pt idx="6">
                  <c:v>OMN</c:v>
                </c:pt>
                <c:pt idx="7">
                  <c:v>QAT</c:v>
                </c:pt>
                <c:pt idx="8">
                  <c:v>SAU</c:v>
                </c:pt>
                <c:pt idx="9">
                  <c:v>UAE</c:v>
                </c:pt>
              </c:strCache>
              <c:extLst/>
            </c:strRef>
          </c:cat>
          <c:val>
            <c:numRef>
              <c:f>OIL!$U$15:$U$27</c:f>
              <c:numCache>
                <c:formatCode>General</c:formatCode>
                <c:ptCount val="10"/>
                <c:pt idx="0">
                  <c:v>73.129714209166664</c:v>
                </c:pt>
                <c:pt idx="1">
                  <c:v>73.129714209166664</c:v>
                </c:pt>
                <c:pt idx="2">
                  <c:v>73.129714209166664</c:v>
                </c:pt>
                <c:pt idx="3">
                  <c:v>73.129714209166664</c:v>
                </c:pt>
                <c:pt idx="4">
                  <c:v>73.129714209166664</c:v>
                </c:pt>
                <c:pt idx="5">
                  <c:v>73.129714209166664</c:v>
                </c:pt>
                <c:pt idx="6">
                  <c:v>73.129714209166664</c:v>
                </c:pt>
                <c:pt idx="7">
                  <c:v>73.129714209166664</c:v>
                </c:pt>
                <c:pt idx="8">
                  <c:v>73.129714209166664</c:v>
                </c:pt>
                <c:pt idx="9">
                  <c:v>73.129714209166664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C8C-4C51-871F-CFDD409F9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9307727"/>
        <c:axId val="1279301071"/>
        <c:extLst>
          <c:ext xmlns:c15="http://schemas.microsoft.com/office/drawing/2012/chart" uri="{02D57815-91ED-43cb-92C2-25804820EDAC}">
            <c15:filteredLineSeries>
              <c15:ser>
                <c:idx val="5"/>
                <c:order val="3"/>
                <c:tx>
                  <c:strRef>
                    <c:extLst>
                      <c:ext uri="{02D57815-91ED-43cb-92C2-25804820EDAC}">
                        <c15:formulaRef>
                          <c15:sqref>OIL!$W$14</c15:sqref>
                        </c15:formulaRef>
                      </c:ext>
                    </c:extLst>
                    <c:strCache>
                      <c:ptCount val="1"/>
                      <c:pt idx="0">
                        <c:v>WEO oil price 2025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OIL!$P$15:$P$27</c15:sqref>
                        </c15:formulaRef>
                      </c:ext>
                    </c:extLst>
                    <c:strCache>
                      <c:ptCount val="10"/>
                      <c:pt idx="0">
                        <c:v>ALG</c:v>
                      </c:pt>
                      <c:pt idx="1">
                        <c:v>BHR</c:v>
                      </c:pt>
                      <c:pt idx="2">
                        <c:v>IRN</c:v>
                      </c:pt>
                      <c:pt idx="3">
                        <c:v>IRQ</c:v>
                      </c:pt>
                      <c:pt idx="4">
                        <c:v>KWT</c:v>
                      </c:pt>
                      <c:pt idx="5">
                        <c:v>LBY</c:v>
                      </c:pt>
                      <c:pt idx="6">
                        <c:v>OMN</c:v>
                      </c:pt>
                      <c:pt idx="7">
                        <c:v>QAT</c:v>
                      </c:pt>
                      <c:pt idx="8">
                        <c:v>SAU</c:v>
                      </c:pt>
                      <c:pt idx="9">
                        <c:v>UAE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OIL!$W$15:$W$27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66.9633539445</c:v>
                      </c:pt>
                      <c:pt idx="1">
                        <c:v>66.9633539445</c:v>
                      </c:pt>
                      <c:pt idx="2">
                        <c:v>66.9633539445</c:v>
                      </c:pt>
                      <c:pt idx="3">
                        <c:v>66.9633539445</c:v>
                      </c:pt>
                      <c:pt idx="4">
                        <c:v>66.9633539445</c:v>
                      </c:pt>
                      <c:pt idx="5">
                        <c:v>66.9633539445</c:v>
                      </c:pt>
                      <c:pt idx="6">
                        <c:v>66.9633539445</c:v>
                      </c:pt>
                      <c:pt idx="7">
                        <c:v>66.9633539445</c:v>
                      </c:pt>
                      <c:pt idx="8">
                        <c:v>66.9633539445</c:v>
                      </c:pt>
                      <c:pt idx="9">
                        <c:v>66.9633539445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2C8C-4C51-871F-CFDD409F9B26}"/>
                  </c:ext>
                </c:extLst>
              </c15:ser>
            </c15:filteredLineSeries>
          </c:ext>
        </c:extLst>
      </c:lineChart>
      <c:catAx>
        <c:axId val="127930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79301071"/>
        <c:crosses val="autoZero"/>
        <c:auto val="1"/>
        <c:lblAlgn val="ctr"/>
        <c:lblOffset val="100"/>
        <c:noMultiLvlLbl val="0"/>
      </c:catAx>
      <c:valAx>
        <c:axId val="1279301071"/>
        <c:scaling>
          <c:orientation val="minMax"/>
          <c:max val="14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7930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906104263228902"/>
          <c:y val="4.6015109997626882E-2"/>
          <c:w val="0.51059604340518328"/>
          <c:h val="0.203017277472297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EFN!$S$16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EFN!$R$18:$R$20</c:f>
              <c:strCache>
                <c:ptCount val="3"/>
                <c:pt idx="0">
                  <c:v>EM&amp;MI</c:v>
                </c:pt>
                <c:pt idx="1">
                  <c:v>LIC</c:v>
                </c:pt>
                <c:pt idx="2">
                  <c:v>OE</c:v>
                </c:pt>
              </c:strCache>
              <c:extLst/>
            </c:strRef>
          </c:cat>
          <c:val>
            <c:numRef>
              <c:f>EFN!$S$18:$S$20</c:f>
              <c:numCache>
                <c:formatCode>General</c:formatCode>
                <c:ptCount val="3"/>
                <c:pt idx="0">
                  <c:v>13.79635064171036</c:v>
                </c:pt>
                <c:pt idx="1">
                  <c:v>10.989988213831529</c:v>
                </c:pt>
                <c:pt idx="2">
                  <c:v>9.9265080766601379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F20-424E-AF70-02A1959F00CC}"/>
            </c:ext>
          </c:extLst>
        </c:ser>
        <c:ser>
          <c:idx val="1"/>
          <c:order val="1"/>
          <c:tx>
            <c:strRef>
              <c:f>EFN!$T$16</c:f>
              <c:strCache>
                <c:ptCount val="1"/>
                <c:pt idx="0">
                  <c:v>2023-24 average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EFN!$R$18:$R$20</c:f>
              <c:strCache>
                <c:ptCount val="3"/>
                <c:pt idx="0">
                  <c:v>EM&amp;MI</c:v>
                </c:pt>
                <c:pt idx="1">
                  <c:v>LIC</c:v>
                </c:pt>
                <c:pt idx="2">
                  <c:v>OE</c:v>
                </c:pt>
              </c:strCache>
              <c:extLst/>
            </c:strRef>
          </c:cat>
          <c:val>
            <c:numRef>
              <c:f>EFN!$T$18:$T$20</c:f>
              <c:numCache>
                <c:formatCode>General</c:formatCode>
                <c:ptCount val="3"/>
                <c:pt idx="0">
                  <c:v>16.502906506203125</c:v>
                </c:pt>
                <c:pt idx="1">
                  <c:v>12.421207063260091</c:v>
                </c:pt>
                <c:pt idx="2">
                  <c:v>15.97343084902039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F20-424E-AF70-02A1959F0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915920"/>
        <c:axId val="149917168"/>
      </c:barChart>
      <c:catAx>
        <c:axId val="14991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917168"/>
        <c:crosses val="autoZero"/>
        <c:auto val="1"/>
        <c:lblAlgn val="ctr"/>
        <c:lblOffset val="100"/>
        <c:noMultiLvlLbl val="0"/>
      </c:catAx>
      <c:valAx>
        <c:axId val="14991716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91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7620416627133357"/>
          <c:y val="4.6005472734416075E-2"/>
          <c:w val="0.32298556430446196"/>
          <c:h val="0.16623304899387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318842957130365E-2"/>
          <c:y val="7.7430555555555544E-2"/>
          <c:w val="0.88195893482064747"/>
          <c:h val="0.857598151793525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'PB2'!$O$16</c:f>
              <c:strCache>
                <c:ptCount val="1"/>
                <c:pt idx="0">
                  <c:v>Primary balance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('PB2'!$N$17:$N$19,'PB2'!$N$21,'PB2'!$N$23)</c:f>
              <c:strCache>
                <c:ptCount val="5"/>
                <c:pt idx="0">
                  <c:v>TUN</c:v>
                </c:pt>
                <c:pt idx="1">
                  <c:v>JOR</c:v>
                </c:pt>
                <c:pt idx="2">
                  <c:v>MAR</c:v>
                </c:pt>
                <c:pt idx="3">
                  <c:v>PAK</c:v>
                </c:pt>
                <c:pt idx="4">
                  <c:v>EGY</c:v>
                </c:pt>
              </c:strCache>
              <c:extLst/>
            </c:strRef>
          </c:cat>
          <c:val>
            <c:numRef>
              <c:f>('PB2'!$O$17:$O$19,'PB2'!$O$21,'PB2'!$O$23)</c:f>
              <c:numCache>
                <c:formatCode>General</c:formatCode>
                <c:ptCount val="5"/>
                <c:pt idx="0">
                  <c:v>3.9030653015213437</c:v>
                </c:pt>
                <c:pt idx="1">
                  <c:v>1.9580749645063844</c:v>
                </c:pt>
                <c:pt idx="2">
                  <c:v>1.0236006517170497</c:v>
                </c:pt>
                <c:pt idx="3">
                  <c:v>2.6276709229115642</c:v>
                </c:pt>
                <c:pt idx="4">
                  <c:v>1.7595286558305807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43C-41FC-8D9F-241D34B983D4}"/>
            </c:ext>
          </c:extLst>
        </c:ser>
        <c:ser>
          <c:idx val="3"/>
          <c:order val="2"/>
          <c:tx>
            <c:strRef>
              <c:f>'PB2'!$Q$16</c:f>
              <c:strCache>
                <c:ptCount val="1"/>
                <c:pt idx="0">
                  <c:v>Interest expenditures</c:v>
                </c:pt>
              </c:strCache>
            </c:strRef>
          </c:tx>
          <c:spPr>
            <a:solidFill>
              <a:schemeClr val="bg1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('PB2'!$N$17:$N$19,'PB2'!$N$21,'PB2'!$N$23)</c:f>
              <c:strCache>
                <c:ptCount val="5"/>
                <c:pt idx="0">
                  <c:v>TUN</c:v>
                </c:pt>
                <c:pt idx="1">
                  <c:v>JOR</c:v>
                </c:pt>
                <c:pt idx="2">
                  <c:v>MAR</c:v>
                </c:pt>
                <c:pt idx="3">
                  <c:v>PAK</c:v>
                </c:pt>
                <c:pt idx="4">
                  <c:v>EGY</c:v>
                </c:pt>
              </c:strCache>
              <c:extLst/>
            </c:strRef>
          </c:cat>
          <c:val>
            <c:numRef>
              <c:f>('PB2'!$Q$17:$Q$19,'PB2'!$Q$21,'PB2'!$Q$23)</c:f>
              <c:numCache>
                <c:formatCode>General</c:formatCode>
                <c:ptCount val="5"/>
                <c:pt idx="0">
                  <c:v>0.11110916749971489</c:v>
                </c:pt>
                <c:pt idx="1">
                  <c:v>-0.5638732338134762</c:v>
                </c:pt>
                <c:pt idx="2">
                  <c:v>-0.24034057991401214</c:v>
                </c:pt>
                <c:pt idx="3">
                  <c:v>-3.1291177798401497</c:v>
                </c:pt>
                <c:pt idx="4">
                  <c:v>-4.4555530170163413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43C-41FC-8D9F-241D34B98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1275231"/>
        <c:axId val="451254847"/>
        <c:extLst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'PB2'!$P$16</c15:sqref>
                        </c15:formulaRef>
                      </c:ext>
                    </c:extLst>
                    <c:strCache>
                      <c:ptCount val="1"/>
                      <c:pt idx="0">
                        <c:v>2023-24 Int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('PB2'!$N$17:$N$19,'PB2'!$N$21,'PB2'!$N$23)</c15:sqref>
                        </c15:formulaRef>
                      </c:ext>
                    </c:extLst>
                    <c:strCache>
                      <c:ptCount val="5"/>
                      <c:pt idx="0">
                        <c:v>TUN</c:v>
                      </c:pt>
                      <c:pt idx="1">
                        <c:v>JOR</c:v>
                      </c:pt>
                      <c:pt idx="2">
                        <c:v>MAR</c:v>
                      </c:pt>
                      <c:pt idx="3">
                        <c:v>PAK</c:v>
                      </c:pt>
                      <c:pt idx="4">
                        <c:v>EGY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('PB2'!$P$17:$P$19,'PB2'!$P$21,'PB2'!$P$23)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-0.11110916749971489</c:v>
                      </c:pt>
                      <c:pt idx="1">
                        <c:v>0.5638732338134762</c:v>
                      </c:pt>
                      <c:pt idx="2">
                        <c:v>0.24034057991401214</c:v>
                      </c:pt>
                      <c:pt idx="3">
                        <c:v>3.1291177798401497</c:v>
                      </c:pt>
                      <c:pt idx="4">
                        <c:v>4.4555530170163413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43C-41FC-8D9F-241D34B983D4}"/>
                  </c:ext>
                </c:extLst>
              </c15:ser>
            </c15:filteredBarSeries>
          </c:ext>
        </c:extLst>
      </c:barChart>
      <c:lineChart>
        <c:grouping val="stacked"/>
        <c:varyColors val="0"/>
        <c:ser>
          <c:idx val="1"/>
          <c:order val="3"/>
          <c:tx>
            <c:strRef>
              <c:f>'PB2'!$R$16</c:f>
              <c:strCache>
                <c:ptCount val="1"/>
                <c:pt idx="0">
                  <c:v>Overall balance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strRef>
              <c:f>('PB2'!$N$17:$N$19,'PB2'!$N$21,'PB2'!$N$23)</c:f>
              <c:strCache>
                <c:ptCount val="5"/>
                <c:pt idx="0">
                  <c:v>TUN</c:v>
                </c:pt>
                <c:pt idx="1">
                  <c:v>JOR</c:v>
                </c:pt>
                <c:pt idx="2">
                  <c:v>MAR</c:v>
                </c:pt>
                <c:pt idx="3">
                  <c:v>PAK</c:v>
                </c:pt>
                <c:pt idx="4">
                  <c:v>EGY</c:v>
                </c:pt>
              </c:strCache>
              <c:extLst/>
            </c:strRef>
          </c:cat>
          <c:val>
            <c:numRef>
              <c:f>('PB2'!$R$17:$R$19,'PB2'!$R$21,'PB2'!$R$23)</c:f>
              <c:numCache>
                <c:formatCode>General</c:formatCode>
                <c:ptCount val="5"/>
                <c:pt idx="0">
                  <c:v>4.014174469021059</c:v>
                </c:pt>
                <c:pt idx="1">
                  <c:v>1.3942017306929082</c:v>
                </c:pt>
                <c:pt idx="2">
                  <c:v>0.78326007180303758</c:v>
                </c:pt>
                <c:pt idx="3">
                  <c:v>-0.50144685692858548</c:v>
                </c:pt>
                <c:pt idx="4">
                  <c:v>-2.6960243611857608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E43C-41FC-8D9F-241D34B98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1275231"/>
        <c:axId val="451254847"/>
      </c:lineChart>
      <c:catAx>
        <c:axId val="45127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1254847"/>
        <c:crosses val="autoZero"/>
        <c:auto val="1"/>
        <c:lblAlgn val="ctr"/>
        <c:lblOffset val="100"/>
        <c:noMultiLvlLbl val="0"/>
      </c:catAx>
      <c:valAx>
        <c:axId val="451254847"/>
        <c:scaling>
          <c:orientation val="minMax"/>
        </c:scaling>
        <c:delete val="0"/>
        <c:axPos val="l"/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1275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04240379043526"/>
          <c:y val="4.6435914260717408E-2"/>
          <c:w val="0.66161993387190232"/>
          <c:h val="0.20356408573928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201662292213472E-2"/>
          <c:y val="3.8413987314085726E-2"/>
          <c:w val="0.87760389326334209"/>
          <c:h val="0.879253608923884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EUBNDS!$N$18</c:f>
              <c:strCache>
                <c:ptCount val="1"/>
                <c:pt idx="0">
                  <c:v>Maturing debt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EUBNDS!$O$17:$Q$17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/>
            </c:numRef>
          </c:cat>
          <c:val>
            <c:numRef>
              <c:f>EUBNDS!$O$18:$Q$18</c:f>
              <c:numCache>
                <c:formatCode>General</c:formatCode>
                <c:ptCount val="3"/>
                <c:pt idx="0">
                  <c:v>7.3393295019157083</c:v>
                </c:pt>
                <c:pt idx="1">
                  <c:v>4.0245424842791255</c:v>
                </c:pt>
                <c:pt idx="2">
                  <c:v>6.8084321093235847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8D3-475D-AD44-95A6AE2D3C07}"/>
            </c:ext>
          </c:extLst>
        </c:ser>
        <c:ser>
          <c:idx val="1"/>
          <c:order val="1"/>
          <c:tx>
            <c:strRef>
              <c:f>EUBNDS!$N$19</c:f>
              <c:strCache>
                <c:ptCount val="1"/>
                <c:pt idx="0">
                  <c:v>External market debt issuance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EUBNDS!$O$17:$Q$17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/>
            </c:numRef>
          </c:cat>
          <c:val>
            <c:numRef>
              <c:f>EUBNDS!$O$19:$Q$19</c:f>
              <c:numCache>
                <c:formatCode>General</c:formatCode>
                <c:ptCount val="3"/>
                <c:pt idx="0">
                  <c:v>2.1430156121610517</c:v>
                </c:pt>
                <c:pt idx="1">
                  <c:v>12.979441860465109</c:v>
                </c:pt>
                <c:pt idx="2">
                  <c:v>16.785441860465109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8D3-475D-AD44-95A6AE2D3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6199631"/>
        <c:axId val="246192143"/>
      </c:barChart>
      <c:catAx>
        <c:axId val="246199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46192143"/>
        <c:crosses val="autoZero"/>
        <c:auto val="1"/>
        <c:lblAlgn val="ctr"/>
        <c:lblOffset val="100"/>
        <c:noMultiLvlLbl val="0"/>
      </c:catAx>
      <c:valAx>
        <c:axId val="24619214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46199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163549868766405"/>
          <c:y val="5.9027777777777776E-2"/>
          <c:w val="0.54131233595800532"/>
          <c:h val="0.16688620953630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0721784776902"/>
          <c:y val="0.20680743302125931"/>
          <c:w val="0.8698482611548557"/>
          <c:h val="0.72051518973607176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'DBT2'!$I$40</c:f>
              <c:strCache>
                <c:ptCount val="1"/>
                <c:pt idx="0">
                  <c:v>EM&amp;MI cumulative consolidation (rhs)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'DBT2'!$J$37:$Q$37</c:f>
              <c:numCache>
                <c:formatCode>General</c:formatCod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'DBT2'!$J$40:$Q$40</c:f>
              <c:numCache>
                <c:formatCode>General</c:formatCode>
                <c:ptCount val="8"/>
                <c:pt idx="2" formatCode="0.0">
                  <c:v>0.95224703315968995</c:v>
                </c:pt>
                <c:pt idx="3" formatCode="0.0">
                  <c:v>1.3205455647888416</c:v>
                </c:pt>
                <c:pt idx="4" formatCode="0.0">
                  <c:v>2.5725098244456186</c:v>
                </c:pt>
                <c:pt idx="5" formatCode="0.0">
                  <c:v>3.4074917223297043</c:v>
                </c:pt>
                <c:pt idx="6" formatCode="0.0">
                  <c:v>4.349806559981749</c:v>
                </c:pt>
                <c:pt idx="7" formatCode="0.0">
                  <c:v>4.8225088056838645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C1-4A28-A234-C3A687D7F8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8258303"/>
        <c:axId val="1278257471"/>
      </c:barChart>
      <c:lineChart>
        <c:grouping val="standard"/>
        <c:varyColors val="0"/>
        <c:ser>
          <c:idx val="0"/>
          <c:order val="0"/>
          <c:tx>
            <c:strRef>
              <c:f>'DBT2'!$I$38</c:f>
              <c:strCache>
                <c:ptCount val="1"/>
                <c:pt idx="0">
                  <c:v>EM&amp;MI: pre-Covid projected debt ratio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'DBT2'!$J$37:$Q$37</c:f>
              <c:numCache>
                <c:formatCode>General</c:formatCod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'DBT2'!$J$38:$Q$38</c:f>
              <c:numCache>
                <c:formatCode>0.0</c:formatCode>
                <c:ptCount val="8"/>
                <c:pt idx="0">
                  <c:v>321.43670558107249</c:v>
                </c:pt>
                <c:pt idx="1">
                  <c:v>320.74119978956094</c:v>
                </c:pt>
                <c:pt idx="2">
                  <c:v>316.1829663149968</c:v>
                </c:pt>
                <c:pt idx="3">
                  <c:v>305.71988095455441</c:v>
                </c:pt>
                <c:pt idx="4">
                  <c:v>295.16810117276844</c:v>
                </c:pt>
                <c:pt idx="5">
                  <c:v>283.61791893509297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D3C1-4A28-A234-C3A687D7F868}"/>
            </c:ext>
          </c:extLst>
        </c:ser>
        <c:ser>
          <c:idx val="1"/>
          <c:order val="1"/>
          <c:tx>
            <c:strRef>
              <c:f>'DBT2'!$I$39</c:f>
              <c:strCache>
                <c:ptCount val="1"/>
                <c:pt idx="0">
                  <c:v>EM&amp;MI: current projected debt ratio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'DBT2'!$J$37:$Q$37</c:f>
              <c:numCache>
                <c:formatCode>General</c:formatCod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'DBT2'!$J$39:$Q$39</c:f>
              <c:numCache>
                <c:formatCode>0.0</c:formatCode>
                <c:ptCount val="8"/>
                <c:pt idx="0">
                  <c:v>312.17113004536145</c:v>
                </c:pt>
                <c:pt idx="1">
                  <c:v>361.13477110923907</c:v>
                </c:pt>
                <c:pt idx="2">
                  <c:v>358.21480678278726</c:v>
                </c:pt>
                <c:pt idx="3">
                  <c:v>340.85598699547819</c:v>
                </c:pt>
                <c:pt idx="4">
                  <c:v>344.46153087526926</c:v>
                </c:pt>
                <c:pt idx="5">
                  <c:v>329.77492211125679</c:v>
                </c:pt>
                <c:pt idx="6">
                  <c:v>323.31372297739676</c:v>
                </c:pt>
                <c:pt idx="7">
                  <c:v>313.4446187790669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D3C1-4A28-A234-C3A687D7F8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813071"/>
        <c:axId val="214791023"/>
        <c:extLst/>
      </c:lineChart>
      <c:catAx>
        <c:axId val="214813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4791023"/>
        <c:crosses val="autoZero"/>
        <c:auto val="1"/>
        <c:lblAlgn val="ctr"/>
        <c:lblOffset val="100"/>
        <c:noMultiLvlLbl val="0"/>
      </c:catAx>
      <c:valAx>
        <c:axId val="214791023"/>
        <c:scaling>
          <c:orientation val="minMax"/>
          <c:min val="200"/>
        </c:scaling>
        <c:delete val="0"/>
        <c:axPos val="l"/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4813071"/>
        <c:crosses val="autoZero"/>
        <c:crossBetween val="between"/>
      </c:valAx>
      <c:valAx>
        <c:axId val="1278257471"/>
        <c:scaling>
          <c:orientation val="minMax"/>
        </c:scaling>
        <c:delete val="0"/>
        <c:axPos val="r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78258303"/>
        <c:crosses val="max"/>
        <c:crossBetween val="between"/>
      </c:valAx>
      <c:catAx>
        <c:axId val="127825830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82574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9436829655552311E-2"/>
          <c:y val="4.2851264868487178E-2"/>
          <c:w val="0.73204938271604936"/>
          <c:h val="0.14556166862120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91531570391259"/>
          <c:y val="0.14374692964872357"/>
          <c:w val="0.8669439867169999"/>
          <c:h val="0.811326330510047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SOVBANK!$K$7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SOVBANK!$J$8:$J$12</c:f>
              <c:strCache>
                <c:ptCount val="5"/>
                <c:pt idx="0">
                  <c:v>EGY</c:v>
                </c:pt>
                <c:pt idx="1">
                  <c:v>JOR</c:v>
                </c:pt>
                <c:pt idx="2">
                  <c:v>MAR</c:v>
                </c:pt>
                <c:pt idx="3">
                  <c:v>TUN</c:v>
                </c:pt>
                <c:pt idx="4">
                  <c:v>PAK</c:v>
                </c:pt>
              </c:strCache>
            </c:strRef>
          </c:cat>
          <c:val>
            <c:numRef>
              <c:f>SOVBANK!$K$8:$K$12</c:f>
              <c:numCache>
                <c:formatCode>0.00</c:formatCode>
                <c:ptCount val="5"/>
                <c:pt idx="0">
                  <c:v>24.218606279084575</c:v>
                </c:pt>
                <c:pt idx="1">
                  <c:v>24.550512329113868</c:v>
                </c:pt>
                <c:pt idx="2">
                  <c:v>20.506548493701995</c:v>
                </c:pt>
                <c:pt idx="3">
                  <c:v>10.718480800514751</c:v>
                </c:pt>
                <c:pt idx="4">
                  <c:v>18.267492855368399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7-4763-80EF-15BAFC37B399}"/>
            </c:ext>
          </c:extLst>
        </c:ser>
        <c:ser>
          <c:idx val="1"/>
          <c:order val="1"/>
          <c:tx>
            <c:strRef>
              <c:f>SOVBANK!$L$7</c:f>
              <c:strCache>
                <c:ptCount val="1"/>
                <c:pt idx="0">
                  <c:v>addon22-05</c:v>
                </c:pt>
              </c:strCache>
            </c:strRef>
          </c:tx>
          <c:spPr>
            <a:solidFill>
              <a:srgbClr val="6699FF"/>
            </a:solidFill>
            <a:ln>
              <a:noFill/>
            </a:ln>
            <a:effectLst/>
          </c:spPr>
          <c:invertIfNegative val="0"/>
          <c:cat>
            <c:strRef>
              <c:f>SOVBANK!$J$8:$J$12</c:f>
              <c:strCache>
                <c:ptCount val="5"/>
                <c:pt idx="0">
                  <c:v>EGY</c:v>
                </c:pt>
                <c:pt idx="1">
                  <c:v>JOR</c:v>
                </c:pt>
                <c:pt idx="2">
                  <c:v>MAR</c:v>
                </c:pt>
                <c:pt idx="3">
                  <c:v>TUN</c:v>
                </c:pt>
                <c:pt idx="4">
                  <c:v>PAK</c:v>
                </c:pt>
              </c:strCache>
            </c:strRef>
          </c:cat>
          <c:val>
            <c:numRef>
              <c:f>SOVBANK!$L$8:$L$12</c:f>
              <c:numCache>
                <c:formatCode>0.00</c:formatCode>
                <c:ptCount val="5"/>
                <c:pt idx="0">
                  <c:v>28.644667204080712</c:v>
                </c:pt>
                <c:pt idx="1">
                  <c:v>-0.19541091534460264</c:v>
                </c:pt>
                <c:pt idx="2">
                  <c:v>1.948112396942058</c:v>
                </c:pt>
                <c:pt idx="3">
                  <c:v>10.110470354524633</c:v>
                </c:pt>
                <c:pt idx="4">
                  <c:v>38.113701442068091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D7-4763-80EF-15BAFC37B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86431472"/>
        <c:axId val="1486436464"/>
      </c:barChart>
      <c:lineChart>
        <c:grouping val="standard"/>
        <c:varyColors val="0"/>
        <c:ser>
          <c:idx val="2"/>
          <c:order val="2"/>
          <c:tx>
            <c:strRef>
              <c:f>SOVBANK!$M$7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strRef>
              <c:f>SOVBANK!$J$8:$J$12</c:f>
              <c:strCache>
                <c:ptCount val="5"/>
                <c:pt idx="0">
                  <c:v>EGY</c:v>
                </c:pt>
                <c:pt idx="1">
                  <c:v>JOR</c:v>
                </c:pt>
                <c:pt idx="2">
                  <c:v>MAR</c:v>
                </c:pt>
                <c:pt idx="3">
                  <c:v>TUN</c:v>
                </c:pt>
                <c:pt idx="4">
                  <c:v>PAK</c:v>
                </c:pt>
              </c:strCache>
            </c:strRef>
          </c:cat>
          <c:val>
            <c:numRef>
              <c:f>SOVBANK!$M$8:$M$12</c:f>
              <c:numCache>
                <c:formatCode>0.00</c:formatCode>
                <c:ptCount val="5"/>
                <c:pt idx="0">
                  <c:v>52.863273483165287</c:v>
                </c:pt>
                <c:pt idx="1">
                  <c:v>24.355101413769265</c:v>
                </c:pt>
                <c:pt idx="2">
                  <c:v>22.454660890644053</c:v>
                </c:pt>
                <c:pt idx="3">
                  <c:v>20.828951155039384</c:v>
                </c:pt>
                <c:pt idx="4">
                  <c:v>56.381194297436487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ED7-4763-80EF-15BAFC37B399}"/>
            </c:ext>
          </c:extLst>
        </c:ser>
        <c:ser>
          <c:idx val="3"/>
          <c:order val="3"/>
          <c:tx>
            <c:strRef>
              <c:f>SOVBANK!$N$7</c:f>
              <c:strCache>
                <c:ptCount val="1"/>
                <c:pt idx="0">
                  <c:v>Other EM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SOVBANK!$J$8:$J$12</c:f>
              <c:strCache>
                <c:ptCount val="5"/>
                <c:pt idx="0">
                  <c:v>EGY</c:v>
                </c:pt>
                <c:pt idx="1">
                  <c:v>JOR</c:v>
                </c:pt>
                <c:pt idx="2">
                  <c:v>MAR</c:v>
                </c:pt>
                <c:pt idx="3">
                  <c:v>TUN</c:v>
                </c:pt>
                <c:pt idx="4">
                  <c:v>PAK</c:v>
                </c:pt>
              </c:strCache>
            </c:strRef>
          </c:cat>
          <c:val>
            <c:numRef>
              <c:f>SOVBANK!$N$8:$N$12</c:f>
              <c:numCache>
                <c:formatCode>0.00</c:formatCode>
                <c:ptCount val="5"/>
                <c:pt idx="0">
                  <c:v>14.370218867392344</c:v>
                </c:pt>
                <c:pt idx="1">
                  <c:v>14.370218867392344</c:v>
                </c:pt>
                <c:pt idx="2">
                  <c:v>14.370218867392344</c:v>
                </c:pt>
                <c:pt idx="3">
                  <c:v>14.370218867392344</c:v>
                </c:pt>
                <c:pt idx="4">
                  <c:v>14.370218867392344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ED7-4763-80EF-15BAFC37B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6431472"/>
        <c:axId val="1486436464"/>
      </c:lineChart>
      <c:catAx>
        <c:axId val="148643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6436464"/>
        <c:crosses val="autoZero"/>
        <c:auto val="1"/>
        <c:lblAlgn val="ctr"/>
        <c:lblOffset val="100"/>
        <c:noMultiLvlLbl val="0"/>
      </c:catAx>
      <c:valAx>
        <c:axId val="14864364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643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27512566680281547"/>
          <c:y val="6.5779156409655093E-2"/>
          <c:w val="0.42160796881528156"/>
          <c:h val="0.269298887998469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62439851268591"/>
          <c:y val="3.7336504811898513E-2"/>
          <c:w val="0.85223671259842515"/>
          <c:h val="0.88033109142607169"/>
        </c:manualLayout>
      </c:layout>
      <c:lineChart>
        <c:grouping val="standard"/>
        <c:varyColors val="0"/>
        <c:ser>
          <c:idx val="0"/>
          <c:order val="0"/>
          <c:tx>
            <c:strRef>
              <c:f>INF!$N$10</c:f>
              <c:strCache>
                <c:ptCount val="1"/>
                <c:pt idx="0">
                  <c:v>MENAP EM core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INF!$P$8:$DT$8</c:f>
              <c:numCache>
                <c:formatCode>[$-409]mmm\-yy;@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INF!$P$10:$DT$10</c:f>
              <c:numCache>
                <c:formatCode>General</c:formatCode>
                <c:ptCount val="109"/>
                <c:pt idx="12" formatCode="0.00">
                  <c:v>3.8810244552477653</c:v>
                </c:pt>
                <c:pt idx="13" formatCode="0.00">
                  <c:v>5.1329939900292638</c:v>
                </c:pt>
                <c:pt idx="14" formatCode="0.00">
                  <c:v>5.0610442462276009</c:v>
                </c:pt>
                <c:pt idx="15" formatCode="0.00">
                  <c:v>5.4823896464607369</c:v>
                </c:pt>
                <c:pt idx="16" formatCode="0.00">
                  <c:v>5.6207144716276503</c:v>
                </c:pt>
                <c:pt idx="17" formatCode="0.00">
                  <c:v>5.0958719652535862</c:v>
                </c:pt>
                <c:pt idx="18" formatCode="0.00">
                  <c:v>4.9313394816795304</c:v>
                </c:pt>
                <c:pt idx="19" formatCode="0.00">
                  <c:v>3.6925437985174927</c:v>
                </c:pt>
                <c:pt idx="20" formatCode="0.00">
                  <c:v>4.5004292741948255</c:v>
                </c:pt>
                <c:pt idx="21" formatCode="0.00">
                  <c:v>5.2966990685214901</c:v>
                </c:pt>
                <c:pt idx="22" formatCode="0.00">
                  <c:v>6.473263715159054</c:v>
                </c:pt>
                <c:pt idx="23" formatCode="0.00">
                  <c:v>5.3672697320058766</c:v>
                </c:pt>
                <c:pt idx="24" formatCode="0.00">
                  <c:v>5.1097306954298851</c:v>
                </c:pt>
                <c:pt idx="25" formatCode="0.00">
                  <c:v>4.5621881990505608</c:v>
                </c:pt>
                <c:pt idx="26" formatCode="0.00">
                  <c:v>6.8562503517317621</c:v>
                </c:pt>
                <c:pt idx="27" formatCode="0.00">
                  <c:v>8.3013942339545821</c:v>
                </c:pt>
                <c:pt idx="28" formatCode="0.00">
                  <c:v>13.432261846200237</c:v>
                </c:pt>
                <c:pt idx="29" formatCode="0.00">
                  <c:v>11.160262434994586</c:v>
                </c:pt>
                <c:pt idx="30" formatCode="0.00">
                  <c:v>9.1533394800435293</c:v>
                </c:pt>
                <c:pt idx="31" formatCode="0.00">
                  <c:v>5.6781475820679779</c:v>
                </c:pt>
                <c:pt idx="32" formatCode="0.00">
                  <c:v>8.3845988366998867</c:v>
                </c:pt>
                <c:pt idx="33" formatCode="0.00">
                  <c:v>12.396040609192408</c:v>
                </c:pt>
                <c:pt idx="34" formatCode="0.00">
                  <c:v>21.451125477152203</c:v>
                </c:pt>
                <c:pt idx="35" formatCode="0.00">
                  <c:v>28.265233174275838</c:v>
                </c:pt>
                <c:pt idx="36" formatCode="0.00">
                  <c:v>33.822940705184138</c:v>
                </c:pt>
                <c:pt idx="37" formatCode="0.00">
                  <c:v>26.397570368811607</c:v>
                </c:pt>
                <c:pt idx="38" formatCode="0.00">
                  <c:v>17.718253006493647</c:v>
                </c:pt>
                <c:pt idx="39" formatCode="0.00">
                  <c:v>10.450522881475145</c:v>
                </c:pt>
                <c:pt idx="40" formatCode="0.00">
                  <c:v>9.1840868305701129</c:v>
                </c:pt>
                <c:pt idx="41" formatCode="0.00">
                  <c:v>10.353619144912786</c:v>
                </c:pt>
                <c:pt idx="42" formatCode="0.00">
                  <c:v>14.298281628963327</c:v>
                </c:pt>
                <c:pt idx="43" formatCode="0.00">
                  <c:v>12.54067357298751</c:v>
                </c:pt>
                <c:pt idx="44" formatCode="0.00">
                  <c:v>11.078908954141962</c:v>
                </c:pt>
                <c:pt idx="45" formatCode="0.00">
                  <c:v>5.6976041422761217</c:v>
                </c:pt>
                <c:pt idx="46" formatCode="0.00">
                  <c:v>6.0575996201432813</c:v>
                </c:pt>
                <c:pt idx="47" formatCode="0.00">
                  <c:v>4.4365366900432699</c:v>
                </c:pt>
                <c:pt idx="48" formatCode="0.00">
                  <c:v>4.3838616123642691</c:v>
                </c:pt>
                <c:pt idx="49" formatCode="0.00">
                  <c:v>2.9701505956783136</c:v>
                </c:pt>
                <c:pt idx="50" formatCode="0.00">
                  <c:v>4.2453547146402029</c:v>
                </c:pt>
                <c:pt idx="51" formatCode="0.00">
                  <c:v>6.2490372229132829</c:v>
                </c:pt>
                <c:pt idx="52" formatCode="0.00">
                  <c:v>8.0659870528086177</c:v>
                </c:pt>
                <c:pt idx="53" formatCode="0.00">
                  <c:v>10.013338826720934</c:v>
                </c:pt>
                <c:pt idx="54" formatCode="0.00">
                  <c:v>9.5281704375999468</c:v>
                </c:pt>
                <c:pt idx="55" formatCode="0.00">
                  <c:v>9.8350052189855557</c:v>
                </c:pt>
                <c:pt idx="56" formatCode="0.00">
                  <c:v>8.3307293102688718</c:v>
                </c:pt>
                <c:pt idx="57" formatCode="0.00">
                  <c:v>7.4160381329523704</c:v>
                </c:pt>
                <c:pt idx="58" formatCode="0.00">
                  <c:v>5.9618426035684084</c:v>
                </c:pt>
                <c:pt idx="59" formatCode="0.00">
                  <c:v>5.1475837598094012</c:v>
                </c:pt>
                <c:pt idx="60" formatCode="0.00">
                  <c:v>4.8460753604689391</c:v>
                </c:pt>
                <c:pt idx="61" formatCode="0.00">
                  <c:v>5.6152260226563353</c:v>
                </c:pt>
                <c:pt idx="62" formatCode="0.00">
                  <c:v>5.9628201813036101</c:v>
                </c:pt>
                <c:pt idx="63" formatCode="0.00">
                  <c:v>5.6954514671236236</c:v>
                </c:pt>
                <c:pt idx="64" formatCode="0.00">
                  <c:v>5.7696027987158107</c:v>
                </c:pt>
                <c:pt idx="65" formatCode="0.00">
                  <c:v>5.4592143115995118</c:v>
                </c:pt>
                <c:pt idx="66" formatCode="0.00">
                  <c:v>5.8675891427776747</c:v>
                </c:pt>
                <c:pt idx="67" formatCode="0.00">
                  <c:v>5.2093215519025833</c:v>
                </c:pt>
                <c:pt idx="68" formatCode="0.00">
                  <c:v>2.2345073216614812</c:v>
                </c:pt>
                <c:pt idx="69" formatCode="0.00">
                  <c:v>2.2362016398532387</c:v>
                </c:pt>
                <c:pt idx="70" formatCode="0.00">
                  <c:v>1.183834540451759</c:v>
                </c:pt>
                <c:pt idx="71" formatCode="0.00">
                  <c:v>4.4537078344014933</c:v>
                </c:pt>
                <c:pt idx="72" formatCode="0.00">
                  <c:v>5.0687333697882115</c:v>
                </c:pt>
                <c:pt idx="73" formatCode="0.00">
                  <c:v>5.5710030809551787</c:v>
                </c:pt>
                <c:pt idx="74" formatCode="0.00">
                  <c:v>5.2383793229858258</c:v>
                </c:pt>
                <c:pt idx="75" formatCode="0.00">
                  <c:v>4.9504170823001079</c:v>
                </c:pt>
                <c:pt idx="76" formatCode="0.00">
                  <c:v>4.5226121946627194</c:v>
                </c:pt>
                <c:pt idx="77" formatCode="0.00">
                  <c:v>3.6104319964094169</c:v>
                </c:pt>
                <c:pt idx="78" formatCode="0.00">
                  <c:v>2.6137732010214005</c:v>
                </c:pt>
                <c:pt idx="79" formatCode="0.00">
                  <c:v>3.6336057108264375</c:v>
                </c:pt>
                <c:pt idx="80" formatCode="0.00">
                  <c:v>5.0161443599435289</c:v>
                </c:pt>
                <c:pt idx="81" formatCode="0.00">
                  <c:v>6.2634902753718578</c:v>
                </c:pt>
                <c:pt idx="82" formatCode="0.00">
                  <c:v>5.2009911273518714</c:v>
                </c:pt>
                <c:pt idx="83" formatCode="0.00">
                  <c:v>4.6451475488880583</c:v>
                </c:pt>
                <c:pt idx="84" formatCode="0.00">
                  <c:v>4.3621291482842528</c:v>
                </c:pt>
                <c:pt idx="85" formatCode="0.00">
                  <c:v>4.8051428632490074</c:v>
                </c:pt>
                <c:pt idx="86" formatCode="0.00">
                  <c:v>4.658165850916693</c:v>
                </c:pt>
                <c:pt idx="87" formatCode="0.00">
                  <c:v>4.2257184610078768</c:v>
                </c:pt>
                <c:pt idx="88" formatCode="0.00">
                  <c:v>4.1842137485540158</c:v>
                </c:pt>
                <c:pt idx="89" formatCode="0.00">
                  <c:v>4.4867232579541678</c:v>
                </c:pt>
                <c:pt idx="90" formatCode="0.00">
                  <c:v>5.6484244484788277</c:v>
                </c:pt>
                <c:pt idx="91" formatCode="0.00">
                  <c:v>6.2482242900712146</c:v>
                </c:pt>
                <c:pt idx="92" formatCode="0.00">
                  <c:v>7.2001846378620087</c:v>
                </c:pt>
                <c:pt idx="93" formatCode="0.00">
                  <c:v>7.6172587485187062</c:v>
                </c:pt>
                <c:pt idx="94" formatCode="0.00">
                  <c:v>7.9063306724284388</c:v>
                </c:pt>
                <c:pt idx="95" formatCode="0.00">
                  <c:v>7.2600749368326394</c:v>
                </c:pt>
                <c:pt idx="96" formatCode="0.00">
                  <c:v>7.1124697052521286</c:v>
                </c:pt>
                <c:pt idx="97" formatCode="0.00">
                  <c:v>8.2712354523565335</c:v>
                </c:pt>
                <c:pt idx="98" formatCode="0.00">
                  <c:v>13.341278866938982</c:v>
                </c:pt>
                <c:pt idx="99" formatCode="0.00">
                  <c:v>15.914337985236873</c:v>
                </c:pt>
                <c:pt idx="100" formatCode="0.00">
                  <c:v>17.353996438559427</c:v>
                </c:pt>
                <c:pt idx="101" formatCode="0.00">
                  <c:v>15.574374253220192</c:v>
                </c:pt>
                <c:pt idx="102" formatCode="0.00">
                  <c:v>15.611922452339284</c:v>
                </c:pt>
                <c:pt idx="103" formatCode="0.00">
                  <c:v>15.648062594468836</c:v>
                </c:pt>
                <c:pt idx="104" formatCode="0.00">
                  <c:v>16.522749038133703</c:v>
                </c:pt>
                <c:pt idx="105" formatCode="0.00">
                  <c:v>17.198343337394302</c:v>
                </c:pt>
                <c:pt idx="106" formatCode="0.00">
                  <c:v>19.925133930345829</c:v>
                </c:pt>
                <c:pt idx="107" formatCode="0.00">
                  <c:v>15.382623799837063</c:v>
                </c:pt>
                <c:pt idx="108" formatCode="0.00">
                  <c:v>27.008038178365418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49-413B-A164-696638B5E2AB}"/>
            </c:ext>
          </c:extLst>
        </c:ser>
        <c:ser>
          <c:idx val="2"/>
          <c:order val="1"/>
          <c:tx>
            <c:strRef>
              <c:f>INF!$N$9</c:f>
              <c:strCache>
                <c:ptCount val="1"/>
                <c:pt idx="0">
                  <c:v>MENAP EM headline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INF!$P$8:$DT$8</c:f>
              <c:numCache>
                <c:formatCode>[$-409]mmm\-yy;@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INF!$P$9:$DT$9</c:f>
              <c:numCache>
                <c:formatCode>General</c:formatCode>
                <c:ptCount val="109"/>
                <c:pt idx="12" formatCode="0.00">
                  <c:v>-3.1489647924044544</c:v>
                </c:pt>
                <c:pt idx="13" formatCode="0.00">
                  <c:v>2.4049785912454062</c:v>
                </c:pt>
                <c:pt idx="14" formatCode="0.00">
                  <c:v>6.5507003550562493</c:v>
                </c:pt>
                <c:pt idx="15" formatCode="0.00">
                  <c:v>5.4548659570600444</c:v>
                </c:pt>
                <c:pt idx="16" formatCode="0.00">
                  <c:v>7.622810196093198</c:v>
                </c:pt>
                <c:pt idx="17" formatCode="0.00">
                  <c:v>5.5234928823396254</c:v>
                </c:pt>
                <c:pt idx="18" formatCode="0.00">
                  <c:v>4.7457166054711415</c:v>
                </c:pt>
                <c:pt idx="19" formatCode="0.00">
                  <c:v>1.8597153652922136</c:v>
                </c:pt>
                <c:pt idx="20" formatCode="0.00">
                  <c:v>4.8269347468151835</c:v>
                </c:pt>
                <c:pt idx="21" formatCode="0.00">
                  <c:v>7.5896957289076701</c:v>
                </c:pt>
                <c:pt idx="22" formatCode="0.00">
                  <c:v>7.6568126452628293</c:v>
                </c:pt>
                <c:pt idx="23" formatCode="0.00">
                  <c:v>6.3857791615734261</c:v>
                </c:pt>
                <c:pt idx="24" formatCode="0.00">
                  <c:v>3.949106829162329</c:v>
                </c:pt>
                <c:pt idx="25" formatCode="0.00">
                  <c:v>4.5254203994025231</c:v>
                </c:pt>
                <c:pt idx="26" formatCode="0.00">
                  <c:v>5.0011988037692845</c:v>
                </c:pt>
                <c:pt idx="27" formatCode="0.00">
                  <c:v>7.8159882649189392</c:v>
                </c:pt>
                <c:pt idx="28" formatCode="0.00">
                  <c:v>11.780801456297565</c:v>
                </c:pt>
                <c:pt idx="29" formatCode="0.00">
                  <c:v>12.885499524727758</c:v>
                </c:pt>
                <c:pt idx="30" formatCode="0.00">
                  <c:v>10.321482202241357</c:v>
                </c:pt>
                <c:pt idx="31" formatCode="0.00">
                  <c:v>8.0201893072660884</c:v>
                </c:pt>
                <c:pt idx="32" formatCode="0.00">
                  <c:v>7.1018407735187603</c:v>
                </c:pt>
                <c:pt idx="33" formatCode="0.00">
                  <c:v>8.4555553033936128</c:v>
                </c:pt>
                <c:pt idx="34" formatCode="0.00">
                  <c:v>16.245501601348622</c:v>
                </c:pt>
                <c:pt idx="35" formatCode="0.00">
                  <c:v>22.857823582498355</c:v>
                </c:pt>
                <c:pt idx="36" formatCode="0.00">
                  <c:v>30.590479718677596</c:v>
                </c:pt>
                <c:pt idx="37" formatCode="0.00">
                  <c:v>24.834186992557349</c:v>
                </c:pt>
                <c:pt idx="38" formatCode="0.00">
                  <c:v>20.372360178553304</c:v>
                </c:pt>
                <c:pt idx="39" formatCode="0.00">
                  <c:v>14.364355380426616</c:v>
                </c:pt>
                <c:pt idx="40" formatCode="0.00">
                  <c:v>9.6026350705164614</c:v>
                </c:pt>
                <c:pt idx="41" formatCode="0.00">
                  <c:v>8.179619132984838</c:v>
                </c:pt>
                <c:pt idx="42" formatCode="0.00">
                  <c:v>9.2153301857441594</c:v>
                </c:pt>
                <c:pt idx="43" formatCode="0.00">
                  <c:v>10.045614699949825</c:v>
                </c:pt>
                <c:pt idx="44" formatCode="0.00">
                  <c:v>9.7857318348835367</c:v>
                </c:pt>
                <c:pt idx="45" formatCode="0.00">
                  <c:v>6.896675838391837</c:v>
                </c:pt>
                <c:pt idx="46" formatCode="0.00">
                  <c:v>8.0600252465192757</c:v>
                </c:pt>
                <c:pt idx="47" formatCode="0.00">
                  <c:v>7.8933079833650881</c:v>
                </c:pt>
                <c:pt idx="48" formatCode="0.00">
                  <c:v>8.373793481728665</c:v>
                </c:pt>
                <c:pt idx="49" formatCode="0.00">
                  <c:v>5.5953589178255312</c:v>
                </c:pt>
                <c:pt idx="50" formatCode="0.00">
                  <c:v>4.3843627085673003</c:v>
                </c:pt>
                <c:pt idx="51" formatCode="0.00">
                  <c:v>6.5580142670413037</c:v>
                </c:pt>
                <c:pt idx="52" formatCode="0.00">
                  <c:v>6.5609916642499728</c:v>
                </c:pt>
                <c:pt idx="53" formatCode="0.00">
                  <c:v>14.173318465338257</c:v>
                </c:pt>
                <c:pt idx="54" formatCode="0.00">
                  <c:v>14.000716644501839</c:v>
                </c:pt>
                <c:pt idx="55" formatCode="0.00">
                  <c:v>16.72377002888031</c:v>
                </c:pt>
                <c:pt idx="56" formatCode="0.00">
                  <c:v>11.148572213914168</c:v>
                </c:pt>
                <c:pt idx="57" formatCode="0.00">
                  <c:v>12.932710300983411</c:v>
                </c:pt>
                <c:pt idx="58" formatCode="0.00">
                  <c:v>8.1400247048452243</c:v>
                </c:pt>
                <c:pt idx="59" formatCode="0.00">
                  <c:v>1.1013273023699177</c:v>
                </c:pt>
                <c:pt idx="60" formatCode="0.00">
                  <c:v>-1.4296186384339686</c:v>
                </c:pt>
                <c:pt idx="61" formatCode="0.00">
                  <c:v>4.5779871448776506</c:v>
                </c:pt>
                <c:pt idx="62" formatCode="0.00">
                  <c:v>12.92936337296995</c:v>
                </c:pt>
                <c:pt idx="63" formatCode="0.00">
                  <c:v>11.397199949360649</c:v>
                </c:pt>
                <c:pt idx="64" formatCode="0.00">
                  <c:v>9.3743116362056309</c:v>
                </c:pt>
                <c:pt idx="65" formatCode="0.00">
                  <c:v>4.9892845224395543</c:v>
                </c:pt>
                <c:pt idx="66" formatCode="0.00">
                  <c:v>6.7199027713437145</c:v>
                </c:pt>
                <c:pt idx="67" formatCode="0.00">
                  <c:v>8.0392821808234682</c:v>
                </c:pt>
                <c:pt idx="68" formatCode="0.00">
                  <c:v>8.081636350030978</c:v>
                </c:pt>
                <c:pt idx="69" formatCode="0.00">
                  <c:v>6.8784931324789707</c:v>
                </c:pt>
                <c:pt idx="70" formatCode="0.00">
                  <c:v>4.6640542620833152</c:v>
                </c:pt>
                <c:pt idx="71" formatCode="0.00">
                  <c:v>7.1514514469221959</c:v>
                </c:pt>
                <c:pt idx="72" formatCode="0.00">
                  <c:v>11.84403122679773</c:v>
                </c:pt>
                <c:pt idx="73" formatCode="0.00">
                  <c:v>8.5620326281080033</c:v>
                </c:pt>
                <c:pt idx="74" formatCode="0.00">
                  <c:v>7.9787225907420805</c:v>
                </c:pt>
                <c:pt idx="75" formatCode="0.00">
                  <c:v>6.9346317185379531</c:v>
                </c:pt>
                <c:pt idx="76" formatCode="0.00">
                  <c:v>9.4309066725910924</c:v>
                </c:pt>
                <c:pt idx="77" formatCode="0.00">
                  <c:v>14.703155110140711</c:v>
                </c:pt>
                <c:pt idx="78" formatCode="0.00">
                  <c:v>11.908623839349374</c:v>
                </c:pt>
                <c:pt idx="79" formatCode="0.00">
                  <c:v>11.262270429963817</c:v>
                </c:pt>
                <c:pt idx="80" formatCode="0.00">
                  <c:v>8.5100255083140155</c:v>
                </c:pt>
                <c:pt idx="81" formatCode="0.00">
                  <c:v>8.4908048823536397</c:v>
                </c:pt>
                <c:pt idx="82" formatCode="0.00">
                  <c:v>8.6379753319879917</c:v>
                </c:pt>
                <c:pt idx="83" formatCode="0.00">
                  <c:v>8.2221355818324913</c:v>
                </c:pt>
                <c:pt idx="84" formatCode="0.00">
                  <c:v>6.2813805694974603</c:v>
                </c:pt>
                <c:pt idx="85" formatCode="0.00">
                  <c:v>8.8778140164769876</c:v>
                </c:pt>
                <c:pt idx="86" formatCode="0.00">
                  <c:v>9.5810866365653702</c:v>
                </c:pt>
                <c:pt idx="87" formatCode="0.00">
                  <c:v>11.398080991648445</c:v>
                </c:pt>
                <c:pt idx="88" formatCode="0.00">
                  <c:v>9.4289993166296338</c:v>
                </c:pt>
                <c:pt idx="89" formatCode="0.00">
                  <c:v>7.8246661007848051</c:v>
                </c:pt>
                <c:pt idx="90" formatCode="0.00">
                  <c:v>10.366999604068827</c:v>
                </c:pt>
                <c:pt idx="91" formatCode="0.00">
                  <c:v>10.486204273319474</c:v>
                </c:pt>
                <c:pt idx="92" formatCode="0.00">
                  <c:v>14.735687211163468</c:v>
                </c:pt>
                <c:pt idx="93" formatCode="0.00">
                  <c:v>14.376583178623591</c:v>
                </c:pt>
                <c:pt idx="94" formatCode="0.00">
                  <c:v>18.501700462744395</c:v>
                </c:pt>
                <c:pt idx="95" formatCode="0.00">
                  <c:v>18.772060492984842</c:v>
                </c:pt>
                <c:pt idx="96" formatCode="0.00">
                  <c:v>19.497284737101424</c:v>
                </c:pt>
                <c:pt idx="97" formatCode="0.00">
                  <c:v>17.109582493714989</c:v>
                </c:pt>
                <c:pt idx="98" formatCode="0.00">
                  <c:v>18.526030815858913</c:v>
                </c:pt>
                <c:pt idx="99" formatCode="0.00">
                  <c:v>22.838118269923758</c:v>
                </c:pt>
                <c:pt idx="100" formatCode="0.00">
                  <c:v>21.188766461220226</c:v>
                </c:pt>
                <c:pt idx="101" formatCode="0.00">
                  <c:v>27.342191118077348</c:v>
                </c:pt>
                <c:pt idx="102" formatCode="0.00">
                  <c:v>26.495695858645924</c:v>
                </c:pt>
                <c:pt idx="103" formatCode="0.00">
                  <c:v>30.087490508979801</c:v>
                </c:pt>
                <c:pt idx="104" formatCode="0.00">
                  <c:v>17.424535952217639</c:v>
                </c:pt>
                <c:pt idx="105" formatCode="0.00">
                  <c:v>20.039578064725049</c:v>
                </c:pt>
                <c:pt idx="106" formatCode="0.00">
                  <c:v>18.634924945225965</c:v>
                </c:pt>
                <c:pt idx="107" formatCode="0.00">
                  <c:v>26.131972544846345</c:v>
                </c:pt>
                <c:pt idx="108" formatCode="0.00">
                  <c:v>35.67237399417445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49-413B-A164-696638B5E2AB}"/>
            </c:ext>
          </c:extLst>
        </c:ser>
        <c:ser>
          <c:idx val="1"/>
          <c:order val="2"/>
          <c:tx>
            <c:strRef>
              <c:f>INF!$N$12</c:f>
              <c:strCache>
                <c:ptCount val="1"/>
                <c:pt idx="0">
                  <c:v>GCC core</c:v>
                </c:pt>
              </c:strCache>
            </c:strRef>
          </c:tx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INF!$P$8:$DT$8</c:f>
              <c:numCache>
                <c:formatCode>[$-409]mmm\-yy;@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INF!$P$12:$DT$12</c:f>
              <c:numCache>
                <c:formatCode>0.00</c:formatCode>
                <c:ptCount val="10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-2.1931799237173453E-2</c:v>
                </c:pt>
                <c:pt idx="13">
                  <c:v>-0.28082671263151443</c:v>
                </c:pt>
                <c:pt idx="14">
                  <c:v>0.16392523569262832</c:v>
                </c:pt>
                <c:pt idx="15">
                  <c:v>0.33294166910868922</c:v>
                </c:pt>
                <c:pt idx="16">
                  <c:v>0.61917820285110914</c:v>
                </c:pt>
                <c:pt idx="17">
                  <c:v>1.1232739149675732</c:v>
                </c:pt>
                <c:pt idx="18">
                  <c:v>1.4132470905985608</c:v>
                </c:pt>
                <c:pt idx="19">
                  <c:v>0.91763987483889609</c:v>
                </c:pt>
                <c:pt idx="20">
                  <c:v>1.4070486572477765</c:v>
                </c:pt>
                <c:pt idx="21">
                  <c:v>1.5351336050965902</c:v>
                </c:pt>
                <c:pt idx="22">
                  <c:v>2.006748051141094</c:v>
                </c:pt>
                <c:pt idx="23">
                  <c:v>0.4636850389861773</c:v>
                </c:pt>
                <c:pt idx="24">
                  <c:v>3.6414354399271649</c:v>
                </c:pt>
                <c:pt idx="25">
                  <c:v>3.3231032439664712</c:v>
                </c:pt>
                <c:pt idx="26">
                  <c:v>4.4781809148498448</c:v>
                </c:pt>
                <c:pt idx="27">
                  <c:v>0.98830804698938923</c:v>
                </c:pt>
                <c:pt idx="28">
                  <c:v>1.083089217235071</c:v>
                </c:pt>
                <c:pt idx="29">
                  <c:v>0.29860560475715114</c:v>
                </c:pt>
                <c:pt idx="30">
                  <c:v>0.76651754046169673</c:v>
                </c:pt>
                <c:pt idx="31">
                  <c:v>-0.2102360441718984</c:v>
                </c:pt>
                <c:pt idx="32">
                  <c:v>1.4103226658218491</c:v>
                </c:pt>
                <c:pt idx="33">
                  <c:v>0.64530552134376884</c:v>
                </c:pt>
                <c:pt idx="34">
                  <c:v>0.91171179724854745</c:v>
                </c:pt>
                <c:pt idx="35">
                  <c:v>-1.2947399958428956</c:v>
                </c:pt>
                <c:pt idx="36">
                  <c:v>-1.5716623051862435</c:v>
                </c:pt>
                <c:pt idx="37">
                  <c:v>-1.5902020051337931</c:v>
                </c:pt>
                <c:pt idx="38">
                  <c:v>-0.60347405906151497</c:v>
                </c:pt>
                <c:pt idx="39">
                  <c:v>0.18854380346173108</c:v>
                </c:pt>
                <c:pt idx="40">
                  <c:v>0.45080183262602191</c:v>
                </c:pt>
                <c:pt idx="41">
                  <c:v>4.2571509357236734E-2</c:v>
                </c:pt>
                <c:pt idx="42">
                  <c:v>-0.91528158306816476</c:v>
                </c:pt>
                <c:pt idx="43">
                  <c:v>-0.80034592276480776</c:v>
                </c:pt>
                <c:pt idx="44">
                  <c:v>-1.9690152989682876</c:v>
                </c:pt>
                <c:pt idx="45">
                  <c:v>-2.1124606521680973</c:v>
                </c:pt>
                <c:pt idx="46">
                  <c:v>-3.3199381265659187</c:v>
                </c:pt>
                <c:pt idx="47">
                  <c:v>-2.8071615493642113</c:v>
                </c:pt>
                <c:pt idx="48">
                  <c:v>10.541584728487567</c:v>
                </c:pt>
                <c:pt idx="49">
                  <c:v>10.691928386256484</c:v>
                </c:pt>
                <c:pt idx="50">
                  <c:v>12.058172307612645</c:v>
                </c:pt>
                <c:pt idx="51">
                  <c:v>-0.46401363407585711</c:v>
                </c:pt>
                <c:pt idx="52">
                  <c:v>0.77392600819724555</c:v>
                </c:pt>
                <c:pt idx="53">
                  <c:v>0.40727931263067674</c:v>
                </c:pt>
                <c:pt idx="54">
                  <c:v>-0.27897587547694136</c:v>
                </c:pt>
                <c:pt idx="55">
                  <c:v>-0.34268283996435894</c:v>
                </c:pt>
                <c:pt idx="56">
                  <c:v>-1.6800883125660222</c:v>
                </c:pt>
                <c:pt idx="57">
                  <c:v>-1.2545045709187275</c:v>
                </c:pt>
                <c:pt idx="58">
                  <c:v>-1.4858956717214336</c:v>
                </c:pt>
                <c:pt idx="59">
                  <c:v>-0.40828097149611964</c:v>
                </c:pt>
                <c:pt idx="60">
                  <c:v>-1.9992134524185738</c:v>
                </c:pt>
                <c:pt idx="61">
                  <c:v>-2.2104913397658366</c:v>
                </c:pt>
                <c:pt idx="62">
                  <c:v>-1.7204842199309818</c:v>
                </c:pt>
                <c:pt idx="63">
                  <c:v>2.0697420723943356</c:v>
                </c:pt>
                <c:pt idx="64">
                  <c:v>2.5763803199044717</c:v>
                </c:pt>
                <c:pt idx="65">
                  <c:v>2.7229137781811823</c:v>
                </c:pt>
                <c:pt idx="66">
                  <c:v>0.68714931823315761</c:v>
                </c:pt>
                <c:pt idx="67">
                  <c:v>1.5214857703982314</c:v>
                </c:pt>
                <c:pt idx="68">
                  <c:v>0.75334509353380219</c:v>
                </c:pt>
                <c:pt idx="69">
                  <c:v>0.97514321245185975</c:v>
                </c:pt>
                <c:pt idx="70">
                  <c:v>0.26103439932550737</c:v>
                </c:pt>
                <c:pt idx="71">
                  <c:v>1.135279251478454</c:v>
                </c:pt>
                <c:pt idx="72">
                  <c:v>1.365270391717287</c:v>
                </c:pt>
                <c:pt idx="73">
                  <c:v>0.64864912686671417</c:v>
                </c:pt>
                <c:pt idx="74">
                  <c:v>-0.11444159095613472</c:v>
                </c:pt>
                <c:pt idx="75">
                  <c:v>-2.2580801206976457</c:v>
                </c:pt>
                <c:pt idx="76">
                  <c:v>-4.2369804666579896</c:v>
                </c:pt>
                <c:pt idx="77">
                  <c:v>-5.3396306541835763</c:v>
                </c:pt>
                <c:pt idx="78">
                  <c:v>18.460683865563066</c:v>
                </c:pt>
                <c:pt idx="79">
                  <c:v>22.444471184825211</c:v>
                </c:pt>
                <c:pt idx="80">
                  <c:v>22.269461530604318</c:v>
                </c:pt>
                <c:pt idx="81">
                  <c:v>1.0060564715211633</c:v>
                </c:pt>
                <c:pt idx="82">
                  <c:v>0.41604188834903344</c:v>
                </c:pt>
                <c:pt idx="83">
                  <c:v>1.7156953311698542</c:v>
                </c:pt>
                <c:pt idx="84">
                  <c:v>3.9441450893946191</c:v>
                </c:pt>
                <c:pt idx="85">
                  <c:v>4.3815295204745501</c:v>
                </c:pt>
                <c:pt idx="86">
                  <c:v>4.7118599266814085</c:v>
                </c:pt>
                <c:pt idx="87">
                  <c:v>3.6731463327150098</c:v>
                </c:pt>
                <c:pt idx="88">
                  <c:v>3.9123749868347217</c:v>
                </c:pt>
                <c:pt idx="89">
                  <c:v>3.3416415547768161</c:v>
                </c:pt>
                <c:pt idx="90">
                  <c:v>1.2386276671252405</c:v>
                </c:pt>
                <c:pt idx="91">
                  <c:v>-0.55605643642401459</c:v>
                </c:pt>
                <c:pt idx="92">
                  <c:v>-0.26502455889741444</c:v>
                </c:pt>
                <c:pt idx="93">
                  <c:v>1.8831258570474554</c:v>
                </c:pt>
                <c:pt idx="94">
                  <c:v>4.7063799894885765</c:v>
                </c:pt>
                <c:pt idx="95">
                  <c:v>5.616511929862428</c:v>
                </c:pt>
                <c:pt idx="96">
                  <c:v>3.8185784813833616</c:v>
                </c:pt>
                <c:pt idx="97">
                  <c:v>2.8602424004880245</c:v>
                </c:pt>
                <c:pt idx="98">
                  <c:v>3.6952337987102104</c:v>
                </c:pt>
                <c:pt idx="99">
                  <c:v>5.2106429061484834</c:v>
                </c:pt>
                <c:pt idx="100">
                  <c:v>4.3608716013307296</c:v>
                </c:pt>
                <c:pt idx="101">
                  <c:v>1.9785527356477917</c:v>
                </c:pt>
                <c:pt idx="102">
                  <c:v>0.81050658685541954</c:v>
                </c:pt>
                <c:pt idx="103">
                  <c:v>0.21168439016308987</c:v>
                </c:pt>
                <c:pt idx="104">
                  <c:v>3.4275720306517161E-2</c:v>
                </c:pt>
                <c:pt idx="105">
                  <c:v>0.48528759629172796</c:v>
                </c:pt>
                <c:pt idx="106">
                  <c:v>1.7006982618978284</c:v>
                </c:pt>
                <c:pt idx="107">
                  <c:v>3.4399358653955097</c:v>
                </c:pt>
                <c:pt idx="108">
                  <c:v>1.3000845688023215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49-413B-A164-696638B5E2AB}"/>
            </c:ext>
          </c:extLst>
        </c:ser>
        <c:ser>
          <c:idx val="3"/>
          <c:order val="3"/>
          <c:tx>
            <c:strRef>
              <c:f>INF!$N$11</c:f>
              <c:strCache>
                <c:ptCount val="1"/>
                <c:pt idx="0">
                  <c:v>GCC headline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INF!$P$8:$DT$8</c:f>
              <c:numCache>
                <c:formatCode>[$-409]mmm\-yy;@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INF!$P$11:$DT$11</c:f>
              <c:numCache>
                <c:formatCode>0.00</c:formatCode>
                <c:ptCount val="10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1.4061818630077283</c:v>
                </c:pt>
                <c:pt idx="13">
                  <c:v>1.6141024835014257</c:v>
                </c:pt>
                <c:pt idx="14">
                  <c:v>2.5554163804027898</c:v>
                </c:pt>
                <c:pt idx="15">
                  <c:v>1.8737665588840542</c:v>
                </c:pt>
                <c:pt idx="16">
                  <c:v>2.5677194744104739</c:v>
                </c:pt>
                <c:pt idx="17">
                  <c:v>1.8488812995988759</c:v>
                </c:pt>
                <c:pt idx="18">
                  <c:v>2.1188562463474319</c:v>
                </c:pt>
                <c:pt idx="19">
                  <c:v>2.0145575921386785</c:v>
                </c:pt>
                <c:pt idx="20">
                  <c:v>2.2200748037099962</c:v>
                </c:pt>
                <c:pt idx="21">
                  <c:v>1.8895256178744884</c:v>
                </c:pt>
                <c:pt idx="22">
                  <c:v>1.3367211112814261</c:v>
                </c:pt>
                <c:pt idx="23">
                  <c:v>1.4774203865685831</c:v>
                </c:pt>
                <c:pt idx="24">
                  <c:v>4.0119543021691513</c:v>
                </c:pt>
                <c:pt idx="25">
                  <c:v>3.8280011322381697</c:v>
                </c:pt>
                <c:pt idx="26">
                  <c:v>3.6620130545649676</c:v>
                </c:pt>
                <c:pt idx="27">
                  <c:v>1.4222719225521396</c:v>
                </c:pt>
                <c:pt idx="28">
                  <c:v>1.5585296062099425</c:v>
                </c:pt>
                <c:pt idx="29">
                  <c:v>1.0792201752030304</c:v>
                </c:pt>
                <c:pt idx="30">
                  <c:v>1.4345353992124477</c:v>
                </c:pt>
                <c:pt idx="31">
                  <c:v>1.0381166497198226</c:v>
                </c:pt>
                <c:pt idx="32">
                  <c:v>1.0694498096255936</c:v>
                </c:pt>
                <c:pt idx="33">
                  <c:v>-8.8700399058826998E-2</c:v>
                </c:pt>
                <c:pt idx="34">
                  <c:v>0.16819971247410673</c:v>
                </c:pt>
                <c:pt idx="35">
                  <c:v>-0.84951098209424447</c:v>
                </c:pt>
                <c:pt idx="36">
                  <c:v>-0.49412427633737904</c:v>
                </c:pt>
                <c:pt idx="37">
                  <c:v>-0.3232693512319636</c:v>
                </c:pt>
                <c:pt idx="38">
                  <c:v>1.1235591992137888</c:v>
                </c:pt>
                <c:pt idx="39">
                  <c:v>0.77056630308011087</c:v>
                </c:pt>
                <c:pt idx="40">
                  <c:v>0.2993653326159384</c:v>
                </c:pt>
                <c:pt idx="41">
                  <c:v>0.1645645096156603</c:v>
                </c:pt>
                <c:pt idx="42">
                  <c:v>-0.20374228282905293</c:v>
                </c:pt>
                <c:pt idx="43">
                  <c:v>-0.59741878055336273</c:v>
                </c:pt>
                <c:pt idx="44">
                  <c:v>-0.54501745449142547</c:v>
                </c:pt>
                <c:pt idx="45">
                  <c:v>0.13962325586497115</c:v>
                </c:pt>
                <c:pt idx="46">
                  <c:v>-0.66652621021039293</c:v>
                </c:pt>
                <c:pt idx="47">
                  <c:v>0.18714268946757701</c:v>
                </c:pt>
                <c:pt idx="48">
                  <c:v>12.487105902412587</c:v>
                </c:pt>
                <c:pt idx="49">
                  <c:v>13.21263350996567</c:v>
                </c:pt>
                <c:pt idx="50">
                  <c:v>10.744328279197022</c:v>
                </c:pt>
                <c:pt idx="51">
                  <c:v>-1.9938261958782706</c:v>
                </c:pt>
                <c:pt idx="52">
                  <c:v>-1.8437266301655391</c:v>
                </c:pt>
                <c:pt idx="53">
                  <c:v>-1.0957424342683801</c:v>
                </c:pt>
                <c:pt idx="54">
                  <c:v>-0.58554872601498753</c:v>
                </c:pt>
                <c:pt idx="55">
                  <c:v>-0.56732496383117403</c:v>
                </c:pt>
                <c:pt idx="56">
                  <c:v>-1.8141326866496317</c:v>
                </c:pt>
                <c:pt idx="57">
                  <c:v>-2.6745198780952681</c:v>
                </c:pt>
                <c:pt idx="58">
                  <c:v>-2.7825932907923869</c:v>
                </c:pt>
                <c:pt idx="59">
                  <c:v>-2.5304054511899059</c:v>
                </c:pt>
                <c:pt idx="60">
                  <c:v>-4.0493556502991996</c:v>
                </c:pt>
                <c:pt idx="61">
                  <c:v>-4.369198502216415</c:v>
                </c:pt>
                <c:pt idx="62">
                  <c:v>-3.6796555555105788</c:v>
                </c:pt>
                <c:pt idx="63">
                  <c:v>-0.63237636154776311</c:v>
                </c:pt>
                <c:pt idx="64">
                  <c:v>1.0218726351481651</c:v>
                </c:pt>
                <c:pt idx="65">
                  <c:v>1.1602855055297736</c:v>
                </c:pt>
                <c:pt idx="66">
                  <c:v>0.79968220194056749</c:v>
                </c:pt>
                <c:pt idx="67">
                  <c:v>0.83598343624241533</c:v>
                </c:pt>
                <c:pt idx="68">
                  <c:v>0.76301963413075558</c:v>
                </c:pt>
                <c:pt idx="69">
                  <c:v>0.58922063521621071</c:v>
                </c:pt>
                <c:pt idx="70">
                  <c:v>-0.16633942586979419</c:v>
                </c:pt>
                <c:pt idx="71">
                  <c:v>0.49842468016870056</c:v>
                </c:pt>
                <c:pt idx="72">
                  <c:v>0.17994565533106446</c:v>
                </c:pt>
                <c:pt idx="73">
                  <c:v>0.44562734535754084</c:v>
                </c:pt>
                <c:pt idx="74">
                  <c:v>-0.61541533953544014</c:v>
                </c:pt>
                <c:pt idx="75">
                  <c:v>-1.3310550973132138</c:v>
                </c:pt>
                <c:pt idx="76">
                  <c:v>-2.1300812434671177</c:v>
                </c:pt>
                <c:pt idx="77">
                  <c:v>-2.5175195216797541</c:v>
                </c:pt>
                <c:pt idx="78">
                  <c:v>12.253801788194096</c:v>
                </c:pt>
                <c:pt idx="79">
                  <c:v>12.955932202462201</c:v>
                </c:pt>
                <c:pt idx="80">
                  <c:v>13.407333852197157</c:v>
                </c:pt>
                <c:pt idx="81">
                  <c:v>0.17478708228988982</c:v>
                </c:pt>
                <c:pt idx="82">
                  <c:v>-0.35166173620293661</c:v>
                </c:pt>
                <c:pt idx="83">
                  <c:v>-0.17954212297586725</c:v>
                </c:pt>
                <c:pt idx="84">
                  <c:v>0.93796196111097596</c:v>
                </c:pt>
                <c:pt idx="85">
                  <c:v>0.60218082081736479</c:v>
                </c:pt>
                <c:pt idx="86">
                  <c:v>1.2238930582520888</c:v>
                </c:pt>
                <c:pt idx="87">
                  <c:v>0.42796607248476043</c:v>
                </c:pt>
                <c:pt idx="88">
                  <c:v>1.7127271364078025</c:v>
                </c:pt>
                <c:pt idx="89">
                  <c:v>1.1446663151158782</c:v>
                </c:pt>
                <c:pt idx="90">
                  <c:v>1.5479892457807019</c:v>
                </c:pt>
                <c:pt idx="91">
                  <c:v>1.0313235689488209</c:v>
                </c:pt>
                <c:pt idx="92">
                  <c:v>2.5228215823737217</c:v>
                </c:pt>
                <c:pt idx="93">
                  <c:v>3.0974673868556653</c:v>
                </c:pt>
                <c:pt idx="94">
                  <c:v>4.6269484780756889</c:v>
                </c:pt>
                <c:pt idx="95">
                  <c:v>3.492872356250766</c:v>
                </c:pt>
                <c:pt idx="96">
                  <c:v>2.7612022163030501</c:v>
                </c:pt>
                <c:pt idx="97">
                  <c:v>2.4779453569428602</c:v>
                </c:pt>
                <c:pt idx="98">
                  <c:v>4.2176473015335842</c:v>
                </c:pt>
                <c:pt idx="99">
                  <c:v>5.8677811452400608</c:v>
                </c:pt>
                <c:pt idx="100">
                  <c:v>5.0662674072840295</c:v>
                </c:pt>
                <c:pt idx="101">
                  <c:v>4.5088770829317468</c:v>
                </c:pt>
                <c:pt idx="102">
                  <c:v>4.750577608678717</c:v>
                </c:pt>
                <c:pt idx="103">
                  <c:v>3.8574493381645039</c:v>
                </c:pt>
                <c:pt idx="104">
                  <c:v>2.9168344856693587</c:v>
                </c:pt>
                <c:pt idx="105">
                  <c:v>1.0570944416570103</c:v>
                </c:pt>
                <c:pt idx="106">
                  <c:v>2.5144524358473022</c:v>
                </c:pt>
                <c:pt idx="107">
                  <c:v>3.4435724014847113</c:v>
                </c:pt>
                <c:pt idx="108">
                  <c:v>2.3501514483294157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A49-413B-A164-696638B5E2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1203439"/>
        <c:axId val="1001188879"/>
      </c:lineChart>
      <c:dateAx>
        <c:axId val="1001203439"/>
        <c:scaling>
          <c:orientation val="minMax"/>
          <c:min val="44197"/>
        </c:scaling>
        <c:delete val="0"/>
        <c:axPos val="b"/>
        <c:numFmt formatCode="[$-409]mmm\-yy;@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01188879"/>
        <c:crosses val="autoZero"/>
        <c:auto val="1"/>
        <c:lblOffset val="100"/>
        <c:baseTimeUnit val="months"/>
        <c:majorUnit val="6"/>
        <c:majorTimeUnit val="months"/>
      </c:dateAx>
      <c:valAx>
        <c:axId val="1001188879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01203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479958297895693"/>
          <c:y val="9.0452380627464898E-2"/>
          <c:w val="0.56666666666666665"/>
          <c:h val="0.170358431758530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361329833770772E-2"/>
          <c:y val="3.703709595232528E-2"/>
          <c:w val="0.8569577865266842"/>
          <c:h val="0.844238214332409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POLY_AUTH!$P$2</c:f>
              <c:strCache>
                <c:ptCount val="1"/>
                <c:pt idx="0">
                  <c:v>Floating</c:v>
                </c:pt>
              </c:strCache>
              <c:extLst xmlns:c15="http://schemas.microsoft.com/office/drawing/2012/chart"/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POLY_AUTH!$N$4:$N$17</c:f>
              <c:strCache>
                <c:ptCount val="14"/>
                <c:pt idx="0">
                  <c:v>PAK</c:v>
                </c:pt>
                <c:pt idx="1">
                  <c:v>EGY</c:v>
                </c:pt>
                <c:pt idx="2">
                  <c:v>OMN</c:v>
                </c:pt>
                <c:pt idx="3">
                  <c:v>UAE</c:v>
                </c:pt>
                <c:pt idx="4">
                  <c:v>BHR</c:v>
                </c:pt>
                <c:pt idx="5">
                  <c:v>QAT</c:v>
                </c:pt>
                <c:pt idx="6">
                  <c:v>JOR</c:v>
                </c:pt>
                <c:pt idx="7">
                  <c:v>SAU</c:v>
                </c:pt>
                <c:pt idx="8">
                  <c:v>MRT</c:v>
                </c:pt>
                <c:pt idx="9">
                  <c:v>KWT</c:v>
                </c:pt>
                <c:pt idx="10">
                  <c:v>TUN</c:v>
                </c:pt>
                <c:pt idx="11">
                  <c:v>MAR</c:v>
                </c:pt>
                <c:pt idx="12">
                  <c:v>ALG</c:v>
                </c:pt>
                <c:pt idx="13">
                  <c:v>IRQ</c:v>
                </c:pt>
              </c:strCache>
              <c:extLst/>
            </c:strRef>
          </c:cat>
          <c:val>
            <c:numRef>
              <c:f>POLY_AUTH!$P$4:$P$17</c:f>
              <c:numCache>
                <c:formatCode>0.00</c:formatCode>
                <c:ptCount val="14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15FF-4A66-85F7-CD8D994348EC}"/>
            </c:ext>
          </c:extLst>
        </c:ser>
        <c:ser>
          <c:idx val="2"/>
          <c:order val="2"/>
          <c:tx>
            <c:strRef>
              <c:f>POLY_AUTH!$R$2</c:f>
              <c:strCache>
                <c:ptCount val="1"/>
                <c:pt idx="0">
                  <c:v>Managed peg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POLY_AUTH!$N$4:$N$17</c:f>
              <c:strCache>
                <c:ptCount val="14"/>
                <c:pt idx="0">
                  <c:v>PAK</c:v>
                </c:pt>
                <c:pt idx="1">
                  <c:v>EGY</c:v>
                </c:pt>
                <c:pt idx="2">
                  <c:v>OMN</c:v>
                </c:pt>
                <c:pt idx="3">
                  <c:v>UAE</c:v>
                </c:pt>
                <c:pt idx="4">
                  <c:v>BHR</c:v>
                </c:pt>
                <c:pt idx="5">
                  <c:v>QAT</c:v>
                </c:pt>
                <c:pt idx="6">
                  <c:v>JOR</c:v>
                </c:pt>
                <c:pt idx="7">
                  <c:v>SAU</c:v>
                </c:pt>
                <c:pt idx="8">
                  <c:v>MRT</c:v>
                </c:pt>
                <c:pt idx="9">
                  <c:v>KWT</c:v>
                </c:pt>
                <c:pt idx="10">
                  <c:v>TUN</c:v>
                </c:pt>
                <c:pt idx="11">
                  <c:v>MAR</c:v>
                </c:pt>
                <c:pt idx="12">
                  <c:v>ALG</c:v>
                </c:pt>
                <c:pt idx="13">
                  <c:v>IRQ</c:v>
                </c:pt>
              </c:strCache>
              <c:extLst/>
            </c:strRef>
          </c:cat>
          <c:val>
            <c:numRef>
              <c:f>POLY_AUTH!$R$4:$R$17</c:f>
              <c:numCache>
                <c:formatCode>0.00</c:formatCode>
                <c:ptCount val="14"/>
                <c:pt idx="0">
                  <c:v>0</c:v>
                </c:pt>
                <c:pt idx="1">
                  <c:v>10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</c:v>
                </c:pt>
                <c:pt idx="9">
                  <c:v>0</c:v>
                </c:pt>
                <c:pt idx="10">
                  <c:v>1.75</c:v>
                </c:pt>
                <c:pt idx="11">
                  <c:v>1.5</c:v>
                </c:pt>
                <c:pt idx="12">
                  <c:v>0</c:v>
                </c:pt>
                <c:pt idx="1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5FF-4A66-85F7-CD8D994348EC}"/>
            </c:ext>
          </c:extLst>
        </c:ser>
        <c:ser>
          <c:idx val="4"/>
          <c:order val="4"/>
          <c:tx>
            <c:strRef>
              <c:f>POLY_AUTH!$T$2</c:f>
              <c:strCache>
                <c:ptCount val="1"/>
                <c:pt idx="0">
                  <c:v>Pegged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POLY_AUTH!$N$4:$N$17</c:f>
              <c:strCache>
                <c:ptCount val="14"/>
                <c:pt idx="0">
                  <c:v>PAK</c:v>
                </c:pt>
                <c:pt idx="1">
                  <c:v>EGY</c:v>
                </c:pt>
                <c:pt idx="2">
                  <c:v>OMN</c:v>
                </c:pt>
                <c:pt idx="3">
                  <c:v>UAE</c:v>
                </c:pt>
                <c:pt idx="4">
                  <c:v>BHR</c:v>
                </c:pt>
                <c:pt idx="5">
                  <c:v>QAT</c:v>
                </c:pt>
                <c:pt idx="6">
                  <c:v>JOR</c:v>
                </c:pt>
                <c:pt idx="7">
                  <c:v>SAU</c:v>
                </c:pt>
                <c:pt idx="8">
                  <c:v>MRT</c:v>
                </c:pt>
                <c:pt idx="9">
                  <c:v>KWT</c:v>
                </c:pt>
                <c:pt idx="10">
                  <c:v>TUN</c:v>
                </c:pt>
                <c:pt idx="11">
                  <c:v>MAR</c:v>
                </c:pt>
                <c:pt idx="12">
                  <c:v>ALG</c:v>
                </c:pt>
                <c:pt idx="13">
                  <c:v>IRQ</c:v>
                </c:pt>
              </c:strCache>
              <c:extLst/>
            </c:strRef>
          </c:cat>
          <c:val>
            <c:numRef>
              <c:f>POLY_AUTH!$T$4:$T$17</c:f>
              <c:numCache>
                <c:formatCode>0.00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4.8000000000000007</c:v>
                </c:pt>
                <c:pt idx="4">
                  <c:v>4.75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0</c:v>
                </c:pt>
                <c:pt idx="9">
                  <c:v>2.5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5FF-4A66-85F7-CD8D99434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5716959"/>
        <c:axId val="105709471"/>
        <c:extLst/>
      </c:barChart>
      <c:lineChart>
        <c:grouping val="standard"/>
        <c:varyColors val="0"/>
        <c:ser>
          <c:idx val="1"/>
          <c:order val="1"/>
          <c:tx>
            <c:v>Changes in inflation (rhs)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cat>
            <c:multiLvlStrRef>
              <c:f>POLY_AUTH!$M$4:$N$17</c:f>
              <c:multiLvlStrCache>
                <c:ptCount val="14"/>
                <c:lvl>
                  <c:pt idx="0">
                    <c:v>PAK</c:v>
                  </c:pt>
                  <c:pt idx="1">
                    <c:v>EGY</c:v>
                  </c:pt>
                  <c:pt idx="2">
                    <c:v>OMN</c:v>
                  </c:pt>
                  <c:pt idx="3">
                    <c:v>UAE</c:v>
                  </c:pt>
                  <c:pt idx="4">
                    <c:v>BHR</c:v>
                  </c:pt>
                  <c:pt idx="5">
                    <c:v>QAT</c:v>
                  </c:pt>
                  <c:pt idx="6">
                    <c:v>JOR</c:v>
                  </c:pt>
                  <c:pt idx="7">
                    <c:v>SAU</c:v>
                  </c:pt>
                  <c:pt idx="8">
                    <c:v>MRT</c:v>
                  </c:pt>
                  <c:pt idx="9">
                    <c:v>KWT</c:v>
                  </c:pt>
                  <c:pt idx="10">
                    <c:v>TUN</c:v>
                  </c:pt>
                  <c:pt idx="11">
                    <c:v>MAR</c:v>
                  </c:pt>
                  <c:pt idx="12">
                    <c:v>ALG</c:v>
                  </c:pt>
                  <c:pt idx="13">
                    <c:v>IRQ</c:v>
                  </c:pt>
                </c:lvl>
                <c:lvl>
                  <c:pt idx="0">
                    <c:v>MENA and PAK</c:v>
                  </c:pt>
                </c:lvl>
              </c:multiLvlStrCache>
              <c:extLst/>
            </c:multiLvlStrRef>
          </c:cat>
          <c:val>
            <c:numRef>
              <c:f>POLY_AUTH!$Q$4:$Q$17</c:f>
              <c:numCache>
                <c:formatCode>0.00</c:formatCode>
                <c:ptCount val="14"/>
                <c:pt idx="0">
                  <c:v>25.896036094799861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5FF-4A66-85F7-CD8D994348EC}"/>
            </c:ext>
          </c:extLst>
        </c:ser>
        <c:ser>
          <c:idx val="3"/>
          <c:order val="3"/>
          <c:tx>
            <c:strRef>
              <c:f>POLY_AUTH!$S$2</c:f>
              <c:strCache>
                <c:ptCount val="1"/>
                <c:pt idx="0">
                  <c:v>Managed peg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cat>
            <c:multiLvlStrRef>
              <c:f>POLY_AUTH!$M$4:$N$17</c:f>
              <c:multiLvlStrCache>
                <c:ptCount val="14"/>
                <c:lvl>
                  <c:pt idx="0">
                    <c:v>PAK</c:v>
                  </c:pt>
                  <c:pt idx="1">
                    <c:v>EGY</c:v>
                  </c:pt>
                  <c:pt idx="2">
                    <c:v>OMN</c:v>
                  </c:pt>
                  <c:pt idx="3">
                    <c:v>UAE</c:v>
                  </c:pt>
                  <c:pt idx="4">
                    <c:v>BHR</c:v>
                  </c:pt>
                  <c:pt idx="5">
                    <c:v>QAT</c:v>
                  </c:pt>
                  <c:pt idx="6">
                    <c:v>JOR</c:v>
                  </c:pt>
                  <c:pt idx="7">
                    <c:v>SAU</c:v>
                  </c:pt>
                  <c:pt idx="8">
                    <c:v>MRT</c:v>
                  </c:pt>
                  <c:pt idx="9">
                    <c:v>KWT</c:v>
                  </c:pt>
                  <c:pt idx="10">
                    <c:v>TUN</c:v>
                  </c:pt>
                  <c:pt idx="11">
                    <c:v>MAR</c:v>
                  </c:pt>
                  <c:pt idx="12">
                    <c:v>ALG</c:v>
                  </c:pt>
                  <c:pt idx="13">
                    <c:v>IRQ</c:v>
                  </c:pt>
                </c:lvl>
                <c:lvl>
                  <c:pt idx="0">
                    <c:v>MENA and PAK</c:v>
                  </c:pt>
                </c:lvl>
              </c:multiLvlStrCache>
              <c:extLst/>
            </c:multiLvlStrRef>
          </c:cat>
          <c:val>
            <c:numRef>
              <c:f>POLY_AUTH!$S$4:$S$17</c:f>
              <c:numCache>
                <c:formatCode>0.00</c:formatCode>
                <c:ptCount val="14"/>
                <c:pt idx="0">
                  <c:v>#N/A</c:v>
                </c:pt>
                <c:pt idx="1">
                  <c:v>27.643939393939391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6.7819549224396614</c:v>
                </c:pt>
                <c:pt idx="9">
                  <c:v>#N/A</c:v>
                </c:pt>
                <c:pt idx="10">
                  <c:v>5.4563957370656189</c:v>
                </c:pt>
                <c:pt idx="11">
                  <c:v>10.084825636192276</c:v>
                </c:pt>
                <c:pt idx="12">
                  <c:v>5.8997983953741118</c:v>
                </c:pt>
                <c:pt idx="13">
                  <c:v>#N/A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15FF-4A66-85F7-CD8D994348EC}"/>
            </c:ext>
          </c:extLst>
        </c:ser>
        <c:ser>
          <c:idx val="5"/>
          <c:order val="5"/>
          <c:tx>
            <c:strRef>
              <c:f>POLY_AUTH!$U$2</c:f>
              <c:strCache>
                <c:ptCount val="1"/>
                <c:pt idx="0">
                  <c:v>Pegged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cat>
            <c:multiLvlStrRef>
              <c:f>POLY_AUTH!$M$4:$N$17</c:f>
              <c:multiLvlStrCache>
                <c:ptCount val="14"/>
                <c:lvl>
                  <c:pt idx="0">
                    <c:v>PAK</c:v>
                  </c:pt>
                  <c:pt idx="1">
                    <c:v>EGY</c:v>
                  </c:pt>
                  <c:pt idx="2">
                    <c:v>OMN</c:v>
                  </c:pt>
                  <c:pt idx="3">
                    <c:v>UAE</c:v>
                  </c:pt>
                  <c:pt idx="4">
                    <c:v>BHR</c:v>
                  </c:pt>
                  <c:pt idx="5">
                    <c:v>QAT</c:v>
                  </c:pt>
                  <c:pt idx="6">
                    <c:v>JOR</c:v>
                  </c:pt>
                  <c:pt idx="7">
                    <c:v>SAU</c:v>
                  </c:pt>
                  <c:pt idx="8">
                    <c:v>MRT</c:v>
                  </c:pt>
                  <c:pt idx="9">
                    <c:v>KWT</c:v>
                  </c:pt>
                  <c:pt idx="10">
                    <c:v>TUN</c:v>
                  </c:pt>
                  <c:pt idx="11">
                    <c:v>MAR</c:v>
                  </c:pt>
                  <c:pt idx="12">
                    <c:v>ALG</c:v>
                  </c:pt>
                  <c:pt idx="13">
                    <c:v>IRQ</c:v>
                  </c:pt>
                </c:lvl>
                <c:lvl>
                  <c:pt idx="0">
                    <c:v>MENA and PAK</c:v>
                  </c:pt>
                </c:lvl>
              </c:multiLvlStrCache>
              <c:extLst/>
            </c:multiLvlStrRef>
          </c:cat>
          <c:val>
            <c:numRef>
              <c:f>POLY_AUTH!$U$4:$U$17</c:f>
              <c:numCache>
                <c:formatCode>0.00</c:formatCode>
                <c:ptCount val="14"/>
                <c:pt idx="0">
                  <c:v>#N/A</c:v>
                </c:pt>
                <c:pt idx="1">
                  <c:v>#N/A</c:v>
                </c:pt>
                <c:pt idx="2">
                  <c:v>3.5377458879328536</c:v>
                </c:pt>
                <c:pt idx="3">
                  <c:v>6.628841693651359</c:v>
                </c:pt>
                <c:pt idx="4">
                  <c:v>3.6201142598563494</c:v>
                </c:pt>
                <c:pt idx="5">
                  <c:v>5.7016571622138077</c:v>
                </c:pt>
                <c:pt idx="6">
                  <c:v>4.5986804095811076</c:v>
                </c:pt>
                <c:pt idx="7">
                  <c:v>-2.7673445710798865</c:v>
                </c:pt>
                <c:pt idx="8">
                  <c:v>#N/A</c:v>
                </c:pt>
                <c:pt idx="9">
                  <c:v>0.27437794968525742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3.2033855553375883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15FF-4A66-85F7-CD8D99434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739007"/>
        <c:axId val="105720287"/>
      </c:lineChart>
      <c:catAx>
        <c:axId val="10571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709471"/>
        <c:crosses val="autoZero"/>
        <c:auto val="1"/>
        <c:lblAlgn val="ctr"/>
        <c:lblOffset val="100"/>
        <c:noMultiLvlLbl val="0"/>
      </c:catAx>
      <c:valAx>
        <c:axId val="105709471"/>
        <c:scaling>
          <c:orientation val="minMax"/>
        </c:scaling>
        <c:delete val="0"/>
        <c:axPos val="l"/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716959"/>
        <c:crosses val="autoZero"/>
        <c:crossBetween val="between"/>
      </c:valAx>
      <c:valAx>
        <c:axId val="105720287"/>
        <c:scaling>
          <c:orientation val="minMax"/>
        </c:scaling>
        <c:delete val="0"/>
        <c:axPos val="r"/>
        <c:numFmt formatCode="0;\–0;0;@\ 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739007"/>
        <c:crosses val="max"/>
        <c:crossBetween val="between"/>
      </c:valAx>
      <c:catAx>
        <c:axId val="105739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7202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2638888888888889"/>
          <c:y val="3.7205446388472209E-2"/>
          <c:w val="0.6"/>
          <c:h val="0.15134545138331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94871615714422E-2"/>
          <c:y val="0.17171296296296296"/>
          <c:w val="0.8956495024721367"/>
          <c:h val="0.70412787454418235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FCI!$L$2</c:f>
              <c:strCache>
                <c:ptCount val="1"/>
                <c:pt idx="0">
                  <c:v>Interest rates 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FCI!$J$3:$J$87</c:f>
              <c:numCache>
                <c:formatCode>[$-409]mmm\-yy;@</c:formatCode>
                <c:ptCount val="85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  <c:pt idx="59">
                  <c:v>44136</c:v>
                </c:pt>
                <c:pt idx="60">
                  <c:v>44166</c:v>
                </c:pt>
                <c:pt idx="61">
                  <c:v>44197</c:v>
                </c:pt>
                <c:pt idx="62">
                  <c:v>44228</c:v>
                </c:pt>
                <c:pt idx="63">
                  <c:v>44256</c:v>
                </c:pt>
                <c:pt idx="64">
                  <c:v>44287</c:v>
                </c:pt>
                <c:pt idx="65">
                  <c:v>44317</c:v>
                </c:pt>
                <c:pt idx="66">
                  <c:v>44348</c:v>
                </c:pt>
                <c:pt idx="67">
                  <c:v>44378</c:v>
                </c:pt>
                <c:pt idx="68">
                  <c:v>44409</c:v>
                </c:pt>
                <c:pt idx="69">
                  <c:v>44440</c:v>
                </c:pt>
                <c:pt idx="70">
                  <c:v>44470</c:v>
                </c:pt>
                <c:pt idx="71">
                  <c:v>44501</c:v>
                </c:pt>
                <c:pt idx="72">
                  <c:v>44531</c:v>
                </c:pt>
                <c:pt idx="73">
                  <c:v>44562</c:v>
                </c:pt>
                <c:pt idx="74">
                  <c:v>44593</c:v>
                </c:pt>
                <c:pt idx="75">
                  <c:v>44621</c:v>
                </c:pt>
                <c:pt idx="76">
                  <c:v>44652</c:v>
                </c:pt>
                <c:pt idx="77">
                  <c:v>44682</c:v>
                </c:pt>
                <c:pt idx="78">
                  <c:v>44713</c:v>
                </c:pt>
                <c:pt idx="79">
                  <c:v>44743</c:v>
                </c:pt>
                <c:pt idx="80">
                  <c:v>44774</c:v>
                </c:pt>
                <c:pt idx="81">
                  <c:v>44805</c:v>
                </c:pt>
                <c:pt idx="82">
                  <c:v>44835</c:v>
                </c:pt>
                <c:pt idx="83">
                  <c:v>44866</c:v>
                </c:pt>
                <c:pt idx="84">
                  <c:v>44896</c:v>
                </c:pt>
              </c:numCache>
            </c:numRef>
          </c:cat>
          <c:val>
            <c:numRef>
              <c:f>FCI!$L$3:$L$87</c:f>
              <c:numCache>
                <c:formatCode>0.00</c:formatCode>
                <c:ptCount val="85"/>
                <c:pt idx="0" formatCode="0.0000">
                  <c:v>-0.38128024993301635</c:v>
                </c:pt>
                <c:pt idx="1">
                  <c:v>-0.34051590431618062</c:v>
                </c:pt>
                <c:pt idx="2">
                  <c:v>-0.33172145623610988</c:v>
                </c:pt>
                <c:pt idx="3">
                  <c:v>-0.23218812843187067</c:v>
                </c:pt>
                <c:pt idx="4">
                  <c:v>-0.22078367678267605</c:v>
                </c:pt>
                <c:pt idx="5">
                  <c:v>-0.18223367387923173</c:v>
                </c:pt>
                <c:pt idx="6">
                  <c:v>-0.12591944052886764</c:v>
                </c:pt>
                <c:pt idx="7">
                  <c:v>-0.16566644272231215</c:v>
                </c:pt>
                <c:pt idx="8">
                  <c:v>-0.16096550754155747</c:v>
                </c:pt>
                <c:pt idx="9">
                  <c:v>-0.13141231794773278</c:v>
                </c:pt>
                <c:pt idx="10">
                  <c:v>-0.12849464292371618</c:v>
                </c:pt>
                <c:pt idx="11">
                  <c:v>6.5977559255668602E-2</c:v>
                </c:pt>
                <c:pt idx="12">
                  <c:v>0.13581639521015293</c:v>
                </c:pt>
                <c:pt idx="13">
                  <c:v>0.14624881089825464</c:v>
                </c:pt>
                <c:pt idx="14">
                  <c:v>0.13606307466919015</c:v>
                </c:pt>
                <c:pt idx="15">
                  <c:v>0.18168546724716056</c:v>
                </c:pt>
                <c:pt idx="16">
                  <c:v>0.20161364592337847</c:v>
                </c:pt>
                <c:pt idx="17">
                  <c:v>0.27330386659834877</c:v>
                </c:pt>
                <c:pt idx="18">
                  <c:v>0.35795124079992136</c:v>
                </c:pt>
                <c:pt idx="19">
                  <c:v>0.50673998135008913</c:v>
                </c:pt>
                <c:pt idx="20">
                  <c:v>0.5276178478918454</c:v>
                </c:pt>
                <c:pt idx="21">
                  <c:v>0.53360484874954173</c:v>
                </c:pt>
                <c:pt idx="22">
                  <c:v>0.53911965975049492</c:v>
                </c:pt>
                <c:pt idx="23">
                  <c:v>0.5368857408135469</c:v>
                </c:pt>
                <c:pt idx="24">
                  <c:v>0.58031397706402843</c:v>
                </c:pt>
                <c:pt idx="25">
                  <c:v>0.60588134766350787</c:v>
                </c:pt>
                <c:pt idx="26">
                  <c:v>0.56453629801369654</c:v>
                </c:pt>
                <c:pt idx="27">
                  <c:v>0.59509058411159554</c:v>
                </c:pt>
                <c:pt idx="28">
                  <c:v>0.57574524756647405</c:v>
                </c:pt>
                <c:pt idx="29">
                  <c:v>0.60992004534617084</c:v>
                </c:pt>
                <c:pt idx="30">
                  <c:v>0.65962504200750094</c:v>
                </c:pt>
                <c:pt idx="31">
                  <c:v>0.67428427549094527</c:v>
                </c:pt>
                <c:pt idx="32">
                  <c:v>0.67323489452857321</c:v>
                </c:pt>
                <c:pt idx="33">
                  <c:v>0.72026074165834542</c:v>
                </c:pt>
                <c:pt idx="34">
                  <c:v>0.76502170985242146</c:v>
                </c:pt>
                <c:pt idx="35">
                  <c:v>0.76692522051251533</c:v>
                </c:pt>
                <c:pt idx="36">
                  <c:v>0.84082365015203464</c:v>
                </c:pt>
                <c:pt idx="37">
                  <c:v>0.85803707779354343</c:v>
                </c:pt>
                <c:pt idx="38">
                  <c:v>0.82080081450567233</c:v>
                </c:pt>
                <c:pt idx="39">
                  <c:v>0.79906952190373659</c:v>
                </c:pt>
                <c:pt idx="40">
                  <c:v>0.76098545901420234</c:v>
                </c:pt>
                <c:pt idx="41">
                  <c:v>0.77238843296613868</c:v>
                </c:pt>
                <c:pt idx="42">
                  <c:v>0.73716288809022634</c:v>
                </c:pt>
                <c:pt idx="43">
                  <c:v>0.73734844207471484</c:v>
                </c:pt>
                <c:pt idx="44">
                  <c:v>0.58521931038582253</c:v>
                </c:pt>
                <c:pt idx="45">
                  <c:v>0.42520532873007866</c:v>
                </c:pt>
                <c:pt idx="46">
                  <c:v>0.3488997430147211</c:v>
                </c:pt>
                <c:pt idx="47">
                  <c:v>0.24568615981702976</c:v>
                </c:pt>
                <c:pt idx="48">
                  <c:v>0.22982559812897987</c:v>
                </c:pt>
                <c:pt idx="49">
                  <c:v>0.19710682449080191</c:v>
                </c:pt>
                <c:pt idx="50">
                  <c:v>0.15437161274498878</c:v>
                </c:pt>
                <c:pt idx="51">
                  <c:v>-0.32478825696714747</c:v>
                </c:pt>
                <c:pt idx="52">
                  <c:v>-0.4636465228178106</c:v>
                </c:pt>
                <c:pt idx="53">
                  <c:v>-0.52698934260731833</c:v>
                </c:pt>
                <c:pt idx="54">
                  <c:v>-0.58798959471701162</c:v>
                </c:pt>
                <c:pt idx="55">
                  <c:v>-0.58460470169692469</c:v>
                </c:pt>
                <c:pt idx="56">
                  <c:v>-0.60502689330480508</c:v>
                </c:pt>
                <c:pt idx="57">
                  <c:v>-0.64012441587500757</c:v>
                </c:pt>
                <c:pt idx="58">
                  <c:v>-0.64419285364887868</c:v>
                </c:pt>
                <c:pt idx="59">
                  <c:v>-0.67279974042652224</c:v>
                </c:pt>
                <c:pt idx="60">
                  <c:v>-0.68667479293584988</c:v>
                </c:pt>
                <c:pt idx="61">
                  <c:v>-0.70355406962149902</c:v>
                </c:pt>
                <c:pt idx="62">
                  <c:v>-0.69188845154424128</c:v>
                </c:pt>
                <c:pt idx="63">
                  <c:v>-0.68678839599514852</c:v>
                </c:pt>
                <c:pt idx="64">
                  <c:v>-0.70249799178039174</c:v>
                </c:pt>
                <c:pt idx="65">
                  <c:v>-0.70602877002528519</c:v>
                </c:pt>
                <c:pt idx="66">
                  <c:v>-0.69942006872363838</c:v>
                </c:pt>
                <c:pt idx="67">
                  <c:v>-0.71059571828139778</c:v>
                </c:pt>
                <c:pt idx="68">
                  <c:v>-0.71815361494616359</c:v>
                </c:pt>
                <c:pt idx="69">
                  <c:v>-0.74091001301839809</c:v>
                </c:pt>
                <c:pt idx="70">
                  <c:v>-0.74661782808521526</c:v>
                </c:pt>
                <c:pt idx="71">
                  <c:v>-0.7491413304792176</c:v>
                </c:pt>
                <c:pt idx="72">
                  <c:v>-0.74078473312939297</c:v>
                </c:pt>
                <c:pt idx="73">
                  <c:v>-0.75060630296774011</c:v>
                </c:pt>
                <c:pt idx="74">
                  <c:v>-0.75901475419763764</c:v>
                </c:pt>
                <c:pt idx="75">
                  <c:v>-0.65272570503204486</c:v>
                </c:pt>
                <c:pt idx="76">
                  <c:v>-0.57270644025566164</c:v>
                </c:pt>
                <c:pt idx="77">
                  <c:v>-0.33360322716829299</c:v>
                </c:pt>
                <c:pt idx="78">
                  <c:v>-0.12676584345979142</c:v>
                </c:pt>
                <c:pt idx="79">
                  <c:v>9.1227867978783891E-2</c:v>
                </c:pt>
                <c:pt idx="80">
                  <c:v>0.25642395067739265</c:v>
                </c:pt>
                <c:pt idx="81">
                  <c:v>0.55451150237599967</c:v>
                </c:pt>
                <c:pt idx="82">
                  <c:v>0.79186512507320606</c:v>
                </c:pt>
                <c:pt idx="83">
                  <c:v>1.0625907763582039</c:v>
                </c:pt>
                <c:pt idx="84" formatCode="0.000">
                  <c:v>1.3531582946003897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6D-42FB-A2AE-844C408DFA96}"/>
            </c:ext>
          </c:extLst>
        </c:ser>
        <c:ser>
          <c:idx val="2"/>
          <c:order val="2"/>
          <c:tx>
            <c:strRef>
              <c:f>FCI!$M$2</c:f>
              <c:strCache>
                <c:ptCount val="1"/>
                <c:pt idx="0">
                  <c:v>Monetary aggregates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FCI!$J$3:$J$87</c:f>
              <c:numCache>
                <c:formatCode>[$-409]mmm\-yy;@</c:formatCode>
                <c:ptCount val="85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  <c:pt idx="59">
                  <c:v>44136</c:v>
                </c:pt>
                <c:pt idx="60">
                  <c:v>44166</c:v>
                </c:pt>
                <c:pt idx="61">
                  <c:v>44197</c:v>
                </c:pt>
                <c:pt idx="62">
                  <c:v>44228</c:v>
                </c:pt>
                <c:pt idx="63">
                  <c:v>44256</c:v>
                </c:pt>
                <c:pt idx="64">
                  <c:v>44287</c:v>
                </c:pt>
                <c:pt idx="65">
                  <c:v>44317</c:v>
                </c:pt>
                <c:pt idx="66">
                  <c:v>44348</c:v>
                </c:pt>
                <c:pt idx="67">
                  <c:v>44378</c:v>
                </c:pt>
                <c:pt idx="68">
                  <c:v>44409</c:v>
                </c:pt>
                <c:pt idx="69">
                  <c:v>44440</c:v>
                </c:pt>
                <c:pt idx="70">
                  <c:v>44470</c:v>
                </c:pt>
                <c:pt idx="71">
                  <c:v>44501</c:v>
                </c:pt>
                <c:pt idx="72">
                  <c:v>44531</c:v>
                </c:pt>
                <c:pt idx="73">
                  <c:v>44562</c:v>
                </c:pt>
                <c:pt idx="74">
                  <c:v>44593</c:v>
                </c:pt>
                <c:pt idx="75">
                  <c:v>44621</c:v>
                </c:pt>
                <c:pt idx="76">
                  <c:v>44652</c:v>
                </c:pt>
                <c:pt idx="77">
                  <c:v>44682</c:v>
                </c:pt>
                <c:pt idx="78">
                  <c:v>44713</c:v>
                </c:pt>
                <c:pt idx="79">
                  <c:v>44743</c:v>
                </c:pt>
                <c:pt idx="80">
                  <c:v>44774</c:v>
                </c:pt>
                <c:pt idx="81">
                  <c:v>44805</c:v>
                </c:pt>
                <c:pt idx="82">
                  <c:v>44835</c:v>
                </c:pt>
                <c:pt idx="83">
                  <c:v>44866</c:v>
                </c:pt>
                <c:pt idx="84">
                  <c:v>44896</c:v>
                </c:pt>
              </c:numCache>
            </c:numRef>
          </c:cat>
          <c:val>
            <c:numRef>
              <c:f>FCI!$M$3:$M$87</c:f>
              <c:numCache>
                <c:formatCode>0.00</c:formatCode>
                <c:ptCount val="85"/>
                <c:pt idx="0">
                  <c:v>-9.7342991159469691E-2</c:v>
                </c:pt>
                <c:pt idx="1">
                  <c:v>-2.4970779424734784E-2</c:v>
                </c:pt>
                <c:pt idx="2">
                  <c:v>-4.8012315540030218E-3</c:v>
                </c:pt>
                <c:pt idx="3">
                  <c:v>-7.8676021497922164E-3</c:v>
                </c:pt>
                <c:pt idx="4">
                  <c:v>-1.4694064977077575E-3</c:v>
                </c:pt>
                <c:pt idx="5">
                  <c:v>-2.4198037068656072E-3</c:v>
                </c:pt>
                <c:pt idx="6">
                  <c:v>-2.6331703783165746E-2</c:v>
                </c:pt>
                <c:pt idx="7">
                  <c:v>1.2838753215544906E-2</c:v>
                </c:pt>
                <c:pt idx="8">
                  <c:v>-7.6910582729824272E-3</c:v>
                </c:pt>
                <c:pt idx="9">
                  <c:v>1.67801926811991E-2</c:v>
                </c:pt>
                <c:pt idx="10">
                  <c:v>-8.1827904484491811E-3</c:v>
                </c:pt>
                <c:pt idx="11">
                  <c:v>-1.5846663198748976E-2</c:v>
                </c:pt>
                <c:pt idx="12">
                  <c:v>-1.4413013659781392E-2</c:v>
                </c:pt>
                <c:pt idx="13">
                  <c:v>2.9136807304570203E-2</c:v>
                </c:pt>
                <c:pt idx="14">
                  <c:v>4.479094080918504E-2</c:v>
                </c:pt>
                <c:pt idx="15">
                  <c:v>4.430615613530739E-2</c:v>
                </c:pt>
                <c:pt idx="16">
                  <c:v>4.7977111340861099E-2</c:v>
                </c:pt>
                <c:pt idx="17">
                  <c:v>4.7103127692843264E-2</c:v>
                </c:pt>
                <c:pt idx="18">
                  <c:v>5.1410633537128679E-2</c:v>
                </c:pt>
                <c:pt idx="19">
                  <c:v>5.3618777601564249E-2</c:v>
                </c:pt>
                <c:pt idx="20">
                  <c:v>3.3519883920296228E-2</c:v>
                </c:pt>
                <c:pt idx="21">
                  <c:v>4.7496931271961633E-2</c:v>
                </c:pt>
                <c:pt idx="22">
                  <c:v>5.1037276680101579E-2</c:v>
                </c:pt>
                <c:pt idx="23">
                  <c:v>5.4397896303082095E-2</c:v>
                </c:pt>
                <c:pt idx="24">
                  <c:v>5.4059244376153719E-2</c:v>
                </c:pt>
                <c:pt idx="25">
                  <c:v>7.8761196009563772E-2</c:v>
                </c:pt>
                <c:pt idx="26">
                  <c:v>6.3887229869013379E-2</c:v>
                </c:pt>
                <c:pt idx="27">
                  <c:v>6.4035454866935002E-2</c:v>
                </c:pt>
                <c:pt idx="28">
                  <c:v>6.0607469853016287E-2</c:v>
                </c:pt>
                <c:pt idx="29">
                  <c:v>5.8137954743182771E-2</c:v>
                </c:pt>
                <c:pt idx="30">
                  <c:v>8.1011478069105539E-2</c:v>
                </c:pt>
                <c:pt idx="31">
                  <c:v>7.1802494798651098E-2</c:v>
                </c:pt>
                <c:pt idx="32">
                  <c:v>8.1803664227602893E-2</c:v>
                </c:pt>
                <c:pt idx="33">
                  <c:v>8.276269932702135E-2</c:v>
                </c:pt>
                <c:pt idx="34">
                  <c:v>7.0998557590049485E-2</c:v>
                </c:pt>
                <c:pt idx="35">
                  <c:v>6.7860024298013369E-2</c:v>
                </c:pt>
                <c:pt idx="36">
                  <c:v>7.3552213325673216E-2</c:v>
                </c:pt>
                <c:pt idx="37">
                  <c:v>5.1027847953966218E-4</c:v>
                </c:pt>
                <c:pt idx="38">
                  <c:v>8.6270089870874934E-4</c:v>
                </c:pt>
                <c:pt idx="39">
                  <c:v>1.1163348383115949E-3</c:v>
                </c:pt>
                <c:pt idx="40">
                  <c:v>2.5690086434483057E-3</c:v>
                </c:pt>
                <c:pt idx="41">
                  <c:v>-1.6245044362867469E-2</c:v>
                </c:pt>
                <c:pt idx="42">
                  <c:v>8.7428792922173409E-3</c:v>
                </c:pt>
                <c:pt idx="43">
                  <c:v>-1.3342979466450572E-2</c:v>
                </c:pt>
                <c:pt idx="44">
                  <c:v>-7.7238040991574556E-3</c:v>
                </c:pt>
                <c:pt idx="45">
                  <c:v>-7.9884479040782542E-3</c:v>
                </c:pt>
                <c:pt idx="46">
                  <c:v>-1.0921267412422936E-2</c:v>
                </c:pt>
                <c:pt idx="47">
                  <c:v>-7.8344973715948167E-3</c:v>
                </c:pt>
                <c:pt idx="48">
                  <c:v>-1.5995294415743763E-2</c:v>
                </c:pt>
                <c:pt idx="49">
                  <c:v>-0.1211884018864539</c:v>
                </c:pt>
                <c:pt idx="50">
                  <c:v>-0.11454939812190174</c:v>
                </c:pt>
                <c:pt idx="51">
                  <c:v>-0.14465226440601148</c:v>
                </c:pt>
                <c:pt idx="52">
                  <c:v>-0.16230733309734371</c:v>
                </c:pt>
                <c:pt idx="53">
                  <c:v>-0.14862285307488679</c:v>
                </c:pt>
                <c:pt idx="54">
                  <c:v>-0.15732350808692883</c:v>
                </c:pt>
                <c:pt idx="55">
                  <c:v>-0.17534842325909544</c:v>
                </c:pt>
                <c:pt idx="56">
                  <c:v>-0.15895464157354736</c:v>
                </c:pt>
                <c:pt idx="57">
                  <c:v>-0.16883480829428088</c:v>
                </c:pt>
                <c:pt idx="58">
                  <c:v>-0.16751817803601815</c:v>
                </c:pt>
                <c:pt idx="59">
                  <c:v>-0.16469689840669527</c:v>
                </c:pt>
                <c:pt idx="60">
                  <c:v>-0.16743324597988787</c:v>
                </c:pt>
                <c:pt idx="61">
                  <c:v>4.4326327527908119E-2</c:v>
                </c:pt>
                <c:pt idx="62">
                  <c:v>4.2165783541411948E-2</c:v>
                </c:pt>
                <c:pt idx="63">
                  <c:v>7.8123117454281923E-2</c:v>
                </c:pt>
                <c:pt idx="64">
                  <c:v>8.4758835366621446E-2</c:v>
                </c:pt>
                <c:pt idx="65">
                  <c:v>9.5667018934936912E-2</c:v>
                </c:pt>
                <c:pt idx="66">
                  <c:v>9.0473396725555474E-2</c:v>
                </c:pt>
                <c:pt idx="67">
                  <c:v>9.4821436910109566E-2</c:v>
                </c:pt>
                <c:pt idx="68">
                  <c:v>9.5552171771177946E-2</c:v>
                </c:pt>
                <c:pt idx="69">
                  <c:v>9.6164094687477233E-2</c:v>
                </c:pt>
                <c:pt idx="70">
                  <c:v>9.9311096988570616E-2</c:v>
                </c:pt>
                <c:pt idx="71">
                  <c:v>9.4161721499426504E-2</c:v>
                </c:pt>
                <c:pt idx="72">
                  <c:v>9.9682104726481605E-2</c:v>
                </c:pt>
                <c:pt idx="73">
                  <c:v>0.11399588192702995</c:v>
                </c:pt>
                <c:pt idx="74">
                  <c:v>0.11480921298723669</c:v>
                </c:pt>
                <c:pt idx="75">
                  <c:v>0.11298852090710267</c:v>
                </c:pt>
                <c:pt idx="76">
                  <c:v>0.10212749467791506</c:v>
                </c:pt>
                <c:pt idx="77">
                  <c:v>0.11787327275247342</c:v>
                </c:pt>
                <c:pt idx="78">
                  <c:v>0.11135131192077646</c:v>
                </c:pt>
                <c:pt idx="79">
                  <c:v>0.13415121797069068</c:v>
                </c:pt>
                <c:pt idx="80">
                  <c:v>0.12448593933502874</c:v>
                </c:pt>
                <c:pt idx="81">
                  <c:v>0.12475240114192174</c:v>
                </c:pt>
                <c:pt idx="82">
                  <c:v>0.12122053685118978</c:v>
                </c:pt>
                <c:pt idx="83">
                  <c:v>0.11219147232240552</c:v>
                </c:pt>
                <c:pt idx="84">
                  <c:v>0.11091657571163382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6D-42FB-A2AE-844C408DFA96}"/>
            </c:ext>
          </c:extLst>
        </c:ser>
        <c:ser>
          <c:idx val="3"/>
          <c:order val="3"/>
          <c:tx>
            <c:strRef>
              <c:f>FCI!$N$2</c:f>
              <c:strCache>
                <c:ptCount val="1"/>
                <c:pt idx="0">
                  <c:v>Risk premia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FCI!$J$3:$J$87</c:f>
              <c:numCache>
                <c:formatCode>[$-409]mmm\-yy;@</c:formatCode>
                <c:ptCount val="85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  <c:pt idx="59">
                  <c:v>44136</c:v>
                </c:pt>
                <c:pt idx="60">
                  <c:v>44166</c:v>
                </c:pt>
                <c:pt idx="61">
                  <c:v>44197</c:v>
                </c:pt>
                <c:pt idx="62">
                  <c:v>44228</c:v>
                </c:pt>
                <c:pt idx="63">
                  <c:v>44256</c:v>
                </c:pt>
                <c:pt idx="64">
                  <c:v>44287</c:v>
                </c:pt>
                <c:pt idx="65">
                  <c:v>44317</c:v>
                </c:pt>
                <c:pt idx="66">
                  <c:v>44348</c:v>
                </c:pt>
                <c:pt idx="67">
                  <c:v>44378</c:v>
                </c:pt>
                <c:pt idx="68">
                  <c:v>44409</c:v>
                </c:pt>
                <c:pt idx="69">
                  <c:v>44440</c:v>
                </c:pt>
                <c:pt idx="70">
                  <c:v>44470</c:v>
                </c:pt>
                <c:pt idx="71">
                  <c:v>44501</c:v>
                </c:pt>
                <c:pt idx="72">
                  <c:v>44531</c:v>
                </c:pt>
                <c:pt idx="73">
                  <c:v>44562</c:v>
                </c:pt>
                <c:pt idx="74">
                  <c:v>44593</c:v>
                </c:pt>
                <c:pt idx="75">
                  <c:v>44621</c:v>
                </c:pt>
                <c:pt idx="76">
                  <c:v>44652</c:v>
                </c:pt>
                <c:pt idx="77">
                  <c:v>44682</c:v>
                </c:pt>
                <c:pt idx="78">
                  <c:v>44713</c:v>
                </c:pt>
                <c:pt idx="79">
                  <c:v>44743</c:v>
                </c:pt>
                <c:pt idx="80">
                  <c:v>44774</c:v>
                </c:pt>
                <c:pt idx="81">
                  <c:v>44805</c:v>
                </c:pt>
                <c:pt idx="82">
                  <c:v>44835</c:v>
                </c:pt>
                <c:pt idx="83">
                  <c:v>44866</c:v>
                </c:pt>
                <c:pt idx="84">
                  <c:v>44896</c:v>
                </c:pt>
              </c:numCache>
            </c:numRef>
          </c:cat>
          <c:val>
            <c:numRef>
              <c:f>FCI!$N$3:$N$87</c:f>
              <c:numCache>
                <c:formatCode>0.00</c:formatCode>
                <c:ptCount val="85"/>
                <c:pt idx="0">
                  <c:v>5.7023953853736929E-3</c:v>
                </c:pt>
                <c:pt idx="1">
                  <c:v>1.0179574655509116E-2</c:v>
                </c:pt>
                <c:pt idx="2">
                  <c:v>1.3668084951507503E-2</c:v>
                </c:pt>
                <c:pt idx="3">
                  <c:v>1.2287407052543737E-2</c:v>
                </c:pt>
                <c:pt idx="4">
                  <c:v>8.870011900096831E-3</c:v>
                </c:pt>
                <c:pt idx="5">
                  <c:v>6.2367697545576209E-3</c:v>
                </c:pt>
                <c:pt idx="6">
                  <c:v>6.709215555777236E-3</c:v>
                </c:pt>
                <c:pt idx="7">
                  <c:v>6.6678624789925393E-3</c:v>
                </c:pt>
                <c:pt idx="8">
                  <c:v>3.930672371928721E-3</c:v>
                </c:pt>
                <c:pt idx="9">
                  <c:v>2.9008436590311193E-3</c:v>
                </c:pt>
                <c:pt idx="10">
                  <c:v>3.9977935374601418E-3</c:v>
                </c:pt>
                <c:pt idx="11">
                  <c:v>4.5735681522075149E-3</c:v>
                </c:pt>
                <c:pt idx="12">
                  <c:v>3.8292005082331063E-3</c:v>
                </c:pt>
                <c:pt idx="13">
                  <c:v>1.077056226858261E-3</c:v>
                </c:pt>
                <c:pt idx="14">
                  <c:v>-1.4360940517621267E-3</c:v>
                </c:pt>
                <c:pt idx="15">
                  <c:v>-4.1422863203901591E-3</c:v>
                </c:pt>
                <c:pt idx="16">
                  <c:v>-3.9505353929386597E-3</c:v>
                </c:pt>
                <c:pt idx="17">
                  <c:v>-5.0118870600273455E-3</c:v>
                </c:pt>
                <c:pt idx="18">
                  <c:v>-4.8600811168629608E-3</c:v>
                </c:pt>
                <c:pt idx="19">
                  <c:v>-3.7351039044213343E-3</c:v>
                </c:pt>
                <c:pt idx="20">
                  <c:v>-5.9330097712656594E-3</c:v>
                </c:pt>
                <c:pt idx="21">
                  <c:v>-7.1473903570169082E-3</c:v>
                </c:pt>
                <c:pt idx="22">
                  <c:v>-7.3520150656750556E-3</c:v>
                </c:pt>
                <c:pt idx="23">
                  <c:v>-6.2129493705334517E-3</c:v>
                </c:pt>
                <c:pt idx="24">
                  <c:v>-7.2063197303401634E-3</c:v>
                </c:pt>
                <c:pt idx="25">
                  <c:v>-1.087189920948863E-2</c:v>
                </c:pt>
                <c:pt idx="26">
                  <c:v>-1.1113251647641787E-2</c:v>
                </c:pt>
                <c:pt idx="27">
                  <c:v>-1.4833288579988146E-2</c:v>
                </c:pt>
                <c:pt idx="28">
                  <c:v>-1.333469572540185E-2</c:v>
                </c:pt>
                <c:pt idx="29">
                  <c:v>-1.2240271977257255E-2</c:v>
                </c:pt>
                <c:pt idx="30">
                  <c:v>-1.0858631473543457E-2</c:v>
                </c:pt>
                <c:pt idx="31">
                  <c:v>-1.2665962801375568E-2</c:v>
                </c:pt>
                <c:pt idx="32">
                  <c:v>-1.1022338321663052E-2</c:v>
                </c:pt>
                <c:pt idx="33">
                  <c:v>-1.1662554263762597E-2</c:v>
                </c:pt>
                <c:pt idx="34">
                  <c:v>-1.2248679007153066E-2</c:v>
                </c:pt>
                <c:pt idx="35">
                  <c:v>-1.1416047446385236E-2</c:v>
                </c:pt>
                <c:pt idx="36">
                  <c:v>-1.182230592012958E-2</c:v>
                </c:pt>
                <c:pt idx="37">
                  <c:v>-9.0453974536055092E-3</c:v>
                </c:pt>
                <c:pt idx="38">
                  <c:v>-1.0183168699421326E-2</c:v>
                </c:pt>
                <c:pt idx="39">
                  <c:v>-1.0882259776705051E-2</c:v>
                </c:pt>
                <c:pt idx="40">
                  <c:v>-1.0408112838499711E-2</c:v>
                </c:pt>
                <c:pt idx="41">
                  <c:v>-7.936209411644933E-3</c:v>
                </c:pt>
                <c:pt idx="42">
                  <c:v>-8.7762137546070658E-3</c:v>
                </c:pt>
                <c:pt idx="43">
                  <c:v>-9.9512341859835495E-3</c:v>
                </c:pt>
                <c:pt idx="44">
                  <c:v>-9.3411030533710384E-3</c:v>
                </c:pt>
                <c:pt idx="45">
                  <c:v>-1.1133407979761815E-2</c:v>
                </c:pt>
                <c:pt idx="46">
                  <c:v>-9.7929221571028766E-3</c:v>
                </c:pt>
                <c:pt idx="47">
                  <c:v>-1.126510472462549E-2</c:v>
                </c:pt>
                <c:pt idx="48">
                  <c:v>-1.192768777467184E-2</c:v>
                </c:pt>
                <c:pt idx="49">
                  <c:v>-1.2121367759521424E-2</c:v>
                </c:pt>
                <c:pt idx="50">
                  <c:v>-1.258033406239586E-2</c:v>
                </c:pt>
                <c:pt idx="51">
                  <c:v>-3.6681468130284885E-3</c:v>
                </c:pt>
                <c:pt idx="52">
                  <c:v>1.1570848960735776E-2</c:v>
                </c:pt>
                <c:pt idx="53">
                  <c:v>9.0660219586509768E-3</c:v>
                </c:pt>
                <c:pt idx="54">
                  <c:v>5.9439310184957357E-3</c:v>
                </c:pt>
                <c:pt idx="55">
                  <c:v>4.9186795187753712E-3</c:v>
                </c:pt>
                <c:pt idx="56">
                  <c:v>-2.416746366647226E-3</c:v>
                </c:pt>
                <c:pt idx="57">
                  <c:v>-3.1306902503477111E-3</c:v>
                </c:pt>
                <c:pt idx="58">
                  <c:v>-1.7184640487392061E-3</c:v>
                </c:pt>
                <c:pt idx="59">
                  <c:v>-2.9317185527704195E-3</c:v>
                </c:pt>
                <c:pt idx="60">
                  <c:v>-6.6062593361564332E-3</c:v>
                </c:pt>
                <c:pt idx="61">
                  <c:v>-7.0940577240495347E-3</c:v>
                </c:pt>
                <c:pt idx="62">
                  <c:v>-4.6491540204279891E-3</c:v>
                </c:pt>
                <c:pt idx="63">
                  <c:v>-3.9048711979405588E-3</c:v>
                </c:pt>
                <c:pt idx="64">
                  <c:v>-4.448341922496925E-3</c:v>
                </c:pt>
                <c:pt idx="65">
                  <c:v>-5.1170623002430946E-3</c:v>
                </c:pt>
                <c:pt idx="66">
                  <c:v>-6.5668160463100179E-3</c:v>
                </c:pt>
                <c:pt idx="67">
                  <c:v>-3.7594206532266098E-3</c:v>
                </c:pt>
                <c:pt idx="68">
                  <c:v>-1.4298704049381622E-3</c:v>
                </c:pt>
                <c:pt idx="69">
                  <c:v>1.3647449397566743E-4</c:v>
                </c:pt>
                <c:pt idx="70">
                  <c:v>9.3038338764420755E-4</c:v>
                </c:pt>
                <c:pt idx="71">
                  <c:v>-1.1289177054996234E-4</c:v>
                </c:pt>
                <c:pt idx="72">
                  <c:v>2.3780391035367501E-3</c:v>
                </c:pt>
                <c:pt idx="73">
                  <c:v>2.4770917256254281E-3</c:v>
                </c:pt>
                <c:pt idx="74">
                  <c:v>2.1872846964284113E-3</c:v>
                </c:pt>
                <c:pt idx="75">
                  <c:v>6.4498989778619901E-3</c:v>
                </c:pt>
                <c:pt idx="76">
                  <c:v>6.4769120764754636E-3</c:v>
                </c:pt>
                <c:pt idx="77">
                  <c:v>1.5262817585628691E-2</c:v>
                </c:pt>
                <c:pt idx="78">
                  <c:v>2.9623054216809747E-2</c:v>
                </c:pt>
                <c:pt idx="79">
                  <c:v>3.8589667521538931E-2</c:v>
                </c:pt>
                <c:pt idx="80">
                  <c:v>3.5072664049477065E-2</c:v>
                </c:pt>
                <c:pt idx="81">
                  <c:v>3.5132494162006755E-2</c:v>
                </c:pt>
                <c:pt idx="82">
                  <c:v>3.697088731444325E-2</c:v>
                </c:pt>
                <c:pt idx="83">
                  <c:v>2.6191953975695858E-2</c:v>
                </c:pt>
                <c:pt idx="84">
                  <c:v>1.3987715478759563E-2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6D-42FB-A2AE-844C408DFA96}"/>
            </c:ext>
          </c:extLst>
        </c:ser>
        <c:ser>
          <c:idx val="4"/>
          <c:order val="4"/>
          <c:tx>
            <c:strRef>
              <c:f>FCI!$O$2</c:f>
              <c:strCache>
                <c:ptCount val="1"/>
                <c:pt idx="0">
                  <c:v>Credit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FCI!$J$3:$J$87</c:f>
              <c:numCache>
                <c:formatCode>[$-409]mmm\-yy;@</c:formatCode>
                <c:ptCount val="85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  <c:pt idx="59">
                  <c:v>44136</c:v>
                </c:pt>
                <c:pt idx="60">
                  <c:v>44166</c:v>
                </c:pt>
                <c:pt idx="61">
                  <c:v>44197</c:v>
                </c:pt>
                <c:pt idx="62">
                  <c:v>44228</c:v>
                </c:pt>
                <c:pt idx="63">
                  <c:v>44256</c:v>
                </c:pt>
                <c:pt idx="64">
                  <c:v>44287</c:v>
                </c:pt>
                <c:pt idx="65">
                  <c:v>44317</c:v>
                </c:pt>
                <c:pt idx="66">
                  <c:v>44348</c:v>
                </c:pt>
                <c:pt idx="67">
                  <c:v>44378</c:v>
                </c:pt>
                <c:pt idx="68">
                  <c:v>44409</c:v>
                </c:pt>
                <c:pt idx="69">
                  <c:v>44440</c:v>
                </c:pt>
                <c:pt idx="70">
                  <c:v>44470</c:v>
                </c:pt>
                <c:pt idx="71">
                  <c:v>44501</c:v>
                </c:pt>
                <c:pt idx="72">
                  <c:v>44531</c:v>
                </c:pt>
                <c:pt idx="73">
                  <c:v>44562</c:v>
                </c:pt>
                <c:pt idx="74">
                  <c:v>44593</c:v>
                </c:pt>
                <c:pt idx="75">
                  <c:v>44621</c:v>
                </c:pt>
                <c:pt idx="76">
                  <c:v>44652</c:v>
                </c:pt>
                <c:pt idx="77">
                  <c:v>44682</c:v>
                </c:pt>
                <c:pt idx="78">
                  <c:v>44713</c:v>
                </c:pt>
                <c:pt idx="79">
                  <c:v>44743</c:v>
                </c:pt>
                <c:pt idx="80">
                  <c:v>44774</c:v>
                </c:pt>
                <c:pt idx="81">
                  <c:v>44805</c:v>
                </c:pt>
                <c:pt idx="82">
                  <c:v>44835</c:v>
                </c:pt>
                <c:pt idx="83">
                  <c:v>44866</c:v>
                </c:pt>
                <c:pt idx="84">
                  <c:v>44896</c:v>
                </c:pt>
              </c:numCache>
            </c:numRef>
          </c:cat>
          <c:val>
            <c:numRef>
              <c:f>FCI!$O$3:$O$87</c:f>
              <c:numCache>
                <c:formatCode>0.00</c:formatCode>
                <c:ptCount val="85"/>
                <c:pt idx="0">
                  <c:v>-2.8502806874340279E-2</c:v>
                </c:pt>
                <c:pt idx="1">
                  <c:v>-8.8437159563660907E-3</c:v>
                </c:pt>
                <c:pt idx="2">
                  <c:v>-1.0542361511035847E-2</c:v>
                </c:pt>
                <c:pt idx="3">
                  <c:v>-1.3953601066886099E-2</c:v>
                </c:pt>
                <c:pt idx="4">
                  <c:v>-1.5103824101403205E-2</c:v>
                </c:pt>
                <c:pt idx="5">
                  <c:v>-1.6245962161225116E-2</c:v>
                </c:pt>
                <c:pt idx="6">
                  <c:v>-1.5914062509913313E-2</c:v>
                </c:pt>
                <c:pt idx="7">
                  <c:v>-1.5412745921645462E-2</c:v>
                </c:pt>
                <c:pt idx="8">
                  <c:v>-1.6870876681919108E-2</c:v>
                </c:pt>
                <c:pt idx="9">
                  <c:v>-1.6575187518267288E-2</c:v>
                </c:pt>
                <c:pt idx="10">
                  <c:v>-1.4273844599278841E-2</c:v>
                </c:pt>
                <c:pt idx="11">
                  <c:v>-1.4050068741268551E-2</c:v>
                </c:pt>
                <c:pt idx="12">
                  <c:v>-1.4115639016734629E-2</c:v>
                </c:pt>
                <c:pt idx="13">
                  <c:v>4.4487288349083186E-3</c:v>
                </c:pt>
                <c:pt idx="14">
                  <c:v>4.9788831177464661E-3</c:v>
                </c:pt>
                <c:pt idx="15">
                  <c:v>4.714687073864415E-3</c:v>
                </c:pt>
                <c:pt idx="16">
                  <c:v>4.5068593232136141E-3</c:v>
                </c:pt>
                <c:pt idx="17">
                  <c:v>3.8767392031507108E-3</c:v>
                </c:pt>
                <c:pt idx="18">
                  <c:v>4.8541451530751453E-3</c:v>
                </c:pt>
                <c:pt idx="19">
                  <c:v>5.2003696905212364E-3</c:v>
                </c:pt>
                <c:pt idx="20">
                  <c:v>3.9872985704953318E-3</c:v>
                </c:pt>
                <c:pt idx="21">
                  <c:v>4.4301642768679985E-3</c:v>
                </c:pt>
                <c:pt idx="22">
                  <c:v>1.4873809598108295E-3</c:v>
                </c:pt>
                <c:pt idx="23">
                  <c:v>2.6251508660203555E-4</c:v>
                </c:pt>
                <c:pt idx="24">
                  <c:v>1.619217042911738E-3</c:v>
                </c:pt>
                <c:pt idx="25">
                  <c:v>1.2515525433579568E-2</c:v>
                </c:pt>
                <c:pt idx="26">
                  <c:v>1.1954363697570343E-2</c:v>
                </c:pt>
                <c:pt idx="27">
                  <c:v>1.4522089761423197E-2</c:v>
                </c:pt>
                <c:pt idx="28">
                  <c:v>1.5920229964221402E-2</c:v>
                </c:pt>
                <c:pt idx="29">
                  <c:v>1.5759627762775591E-2</c:v>
                </c:pt>
                <c:pt idx="30">
                  <c:v>1.6050166330573559E-2</c:v>
                </c:pt>
                <c:pt idx="31">
                  <c:v>1.5438797576786715E-2</c:v>
                </c:pt>
                <c:pt idx="32">
                  <c:v>1.6839531874850818E-2</c:v>
                </c:pt>
                <c:pt idx="33">
                  <c:v>1.5908634687884338E-2</c:v>
                </c:pt>
                <c:pt idx="34">
                  <c:v>1.7845848867612191E-2</c:v>
                </c:pt>
                <c:pt idx="35">
                  <c:v>1.9229742464737045E-2</c:v>
                </c:pt>
                <c:pt idx="36">
                  <c:v>1.8828839759837762E-2</c:v>
                </c:pt>
                <c:pt idx="37">
                  <c:v>-1.9972299761452212E-3</c:v>
                </c:pt>
                <c:pt idx="38">
                  <c:v>1.9639337834137039E-4</c:v>
                </c:pt>
                <c:pt idx="39">
                  <c:v>-4.5661535467253196E-4</c:v>
                </c:pt>
                <c:pt idx="40">
                  <c:v>1.411469162617278E-3</c:v>
                </c:pt>
                <c:pt idx="41">
                  <c:v>2.7977040288101773E-5</c:v>
                </c:pt>
                <c:pt idx="42">
                  <c:v>2.4076006144678379E-3</c:v>
                </c:pt>
                <c:pt idx="43">
                  <c:v>2.6219318299285327E-3</c:v>
                </c:pt>
                <c:pt idx="44">
                  <c:v>2.938008491460749E-3</c:v>
                </c:pt>
                <c:pt idx="45">
                  <c:v>5.4741516309013659E-3</c:v>
                </c:pt>
                <c:pt idx="46">
                  <c:v>3.3675383824951989E-3</c:v>
                </c:pt>
                <c:pt idx="47">
                  <c:v>3.5593227165446758E-3</c:v>
                </c:pt>
                <c:pt idx="48">
                  <c:v>6.4409295696965588E-3</c:v>
                </c:pt>
                <c:pt idx="49">
                  <c:v>-4.2063066705621079E-2</c:v>
                </c:pt>
                <c:pt idx="50">
                  <c:v>-4.2415881030768932E-2</c:v>
                </c:pt>
                <c:pt idx="51">
                  <c:v>-4.1420842704299722E-2</c:v>
                </c:pt>
                <c:pt idx="52">
                  <c:v>-4.3302311508893312E-2</c:v>
                </c:pt>
                <c:pt idx="53">
                  <c:v>-4.0870413370078046E-2</c:v>
                </c:pt>
                <c:pt idx="54">
                  <c:v>-4.4064801627192333E-2</c:v>
                </c:pt>
                <c:pt idx="55">
                  <c:v>-5.2605946545650761E-2</c:v>
                </c:pt>
                <c:pt idx="56">
                  <c:v>-5.2412051120269317E-2</c:v>
                </c:pt>
                <c:pt idx="57">
                  <c:v>-5.4342086541003275E-2</c:v>
                </c:pt>
                <c:pt idx="58">
                  <c:v>-5.3294925753369235E-2</c:v>
                </c:pt>
                <c:pt idx="59">
                  <c:v>-5.3950308261513431E-2</c:v>
                </c:pt>
                <c:pt idx="60">
                  <c:v>-5.5708238429523271E-2</c:v>
                </c:pt>
                <c:pt idx="61">
                  <c:v>2.8026108774438598E-2</c:v>
                </c:pt>
                <c:pt idx="62">
                  <c:v>2.7197537513606738E-2</c:v>
                </c:pt>
                <c:pt idx="63">
                  <c:v>2.6059336930159088E-2</c:v>
                </c:pt>
                <c:pt idx="64">
                  <c:v>2.5196667562419416E-2</c:v>
                </c:pt>
                <c:pt idx="65">
                  <c:v>2.5461714097618934E-2</c:v>
                </c:pt>
                <c:pt idx="66">
                  <c:v>2.6479366818630851E-2</c:v>
                </c:pt>
                <c:pt idx="67">
                  <c:v>3.5000159926759679E-2</c:v>
                </c:pt>
                <c:pt idx="68">
                  <c:v>3.4694733165383809E-2</c:v>
                </c:pt>
                <c:pt idx="69">
                  <c:v>3.5227432183314228E-2</c:v>
                </c:pt>
                <c:pt idx="70">
                  <c:v>3.5796425712345661E-2</c:v>
                </c:pt>
                <c:pt idx="71">
                  <c:v>3.5722073886707943E-2</c:v>
                </c:pt>
                <c:pt idx="72">
                  <c:v>3.6165196687290395E-2</c:v>
                </c:pt>
                <c:pt idx="73">
                  <c:v>3.826518301460146E-2</c:v>
                </c:pt>
                <c:pt idx="74">
                  <c:v>3.8260555162915863E-2</c:v>
                </c:pt>
                <c:pt idx="75">
                  <c:v>4.0466357260880569E-2</c:v>
                </c:pt>
                <c:pt idx="76">
                  <c:v>3.8227885800989257E-2</c:v>
                </c:pt>
                <c:pt idx="77">
                  <c:v>3.9557666921415789E-2</c:v>
                </c:pt>
                <c:pt idx="78">
                  <c:v>3.60839565560429E-2</c:v>
                </c:pt>
                <c:pt idx="79">
                  <c:v>3.6377147466480596E-2</c:v>
                </c:pt>
                <c:pt idx="80">
                  <c:v>3.4925393173171955E-2</c:v>
                </c:pt>
                <c:pt idx="81">
                  <c:v>3.7878537096526874E-2</c:v>
                </c:pt>
                <c:pt idx="82">
                  <c:v>3.9459131086058065E-2</c:v>
                </c:pt>
                <c:pt idx="83">
                  <c:v>3.8821637824568773E-2</c:v>
                </c:pt>
                <c:pt idx="84">
                  <c:v>3.8821637824568773E-2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6D-42FB-A2AE-844C408DFA96}"/>
            </c:ext>
          </c:extLst>
        </c:ser>
        <c:ser>
          <c:idx val="5"/>
          <c:order val="5"/>
          <c:tx>
            <c:strRef>
              <c:f>FCI!$P$2</c:f>
              <c:strCache>
                <c:ptCount val="1"/>
                <c:pt idx="0">
                  <c:v>Stock &amp; bond markets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FCI!$J$3:$J$87</c:f>
              <c:numCache>
                <c:formatCode>[$-409]mmm\-yy;@</c:formatCode>
                <c:ptCount val="85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  <c:pt idx="59">
                  <c:v>44136</c:v>
                </c:pt>
                <c:pt idx="60">
                  <c:v>44166</c:v>
                </c:pt>
                <c:pt idx="61">
                  <c:v>44197</c:v>
                </c:pt>
                <c:pt idx="62">
                  <c:v>44228</c:v>
                </c:pt>
                <c:pt idx="63">
                  <c:v>44256</c:v>
                </c:pt>
                <c:pt idx="64">
                  <c:v>44287</c:v>
                </c:pt>
                <c:pt idx="65">
                  <c:v>44317</c:v>
                </c:pt>
                <c:pt idx="66">
                  <c:v>44348</c:v>
                </c:pt>
                <c:pt idx="67">
                  <c:v>44378</c:v>
                </c:pt>
                <c:pt idx="68">
                  <c:v>44409</c:v>
                </c:pt>
                <c:pt idx="69">
                  <c:v>44440</c:v>
                </c:pt>
                <c:pt idx="70">
                  <c:v>44470</c:v>
                </c:pt>
                <c:pt idx="71">
                  <c:v>44501</c:v>
                </c:pt>
                <c:pt idx="72">
                  <c:v>44531</c:v>
                </c:pt>
                <c:pt idx="73">
                  <c:v>44562</c:v>
                </c:pt>
                <c:pt idx="74">
                  <c:v>44593</c:v>
                </c:pt>
                <c:pt idx="75">
                  <c:v>44621</c:v>
                </c:pt>
                <c:pt idx="76">
                  <c:v>44652</c:v>
                </c:pt>
                <c:pt idx="77">
                  <c:v>44682</c:v>
                </c:pt>
                <c:pt idx="78">
                  <c:v>44713</c:v>
                </c:pt>
                <c:pt idx="79">
                  <c:v>44743</c:v>
                </c:pt>
                <c:pt idx="80">
                  <c:v>44774</c:v>
                </c:pt>
                <c:pt idx="81">
                  <c:v>44805</c:v>
                </c:pt>
                <c:pt idx="82">
                  <c:v>44835</c:v>
                </c:pt>
                <c:pt idx="83">
                  <c:v>44866</c:v>
                </c:pt>
                <c:pt idx="84">
                  <c:v>44896</c:v>
                </c:pt>
              </c:numCache>
            </c:numRef>
          </c:cat>
          <c:val>
            <c:numRef>
              <c:f>FCI!$P$3:$P$87</c:f>
              <c:numCache>
                <c:formatCode>0.00</c:formatCode>
                <c:ptCount val="85"/>
                <c:pt idx="0">
                  <c:v>4.0455461927456422E-2</c:v>
                </c:pt>
                <c:pt idx="1">
                  <c:v>0.25970340120420143</c:v>
                </c:pt>
                <c:pt idx="2">
                  <c:v>1.0290626441484848E-2</c:v>
                </c:pt>
                <c:pt idx="3">
                  <c:v>-0.14255820247940415</c:v>
                </c:pt>
                <c:pt idx="4">
                  <c:v>-3.0475132846497732E-2</c:v>
                </c:pt>
                <c:pt idx="5">
                  <c:v>-3.0019231760454956E-2</c:v>
                </c:pt>
                <c:pt idx="6">
                  <c:v>2.9186926365134657E-2</c:v>
                </c:pt>
                <c:pt idx="7">
                  <c:v>6.4182668495715517E-3</c:v>
                </c:pt>
                <c:pt idx="8">
                  <c:v>0.12564825385720274</c:v>
                </c:pt>
                <c:pt idx="9">
                  <c:v>0.10259697585511</c:v>
                </c:pt>
                <c:pt idx="10">
                  <c:v>0.12047592142115791</c:v>
                </c:pt>
                <c:pt idx="11">
                  <c:v>-0.24370975496672734</c:v>
                </c:pt>
                <c:pt idx="12">
                  <c:v>-0.1048464310005047</c:v>
                </c:pt>
                <c:pt idx="13">
                  <c:v>0.10145296728007151</c:v>
                </c:pt>
                <c:pt idx="14">
                  <c:v>8.0181605751455096E-2</c:v>
                </c:pt>
                <c:pt idx="15">
                  <c:v>0.12171075500377762</c:v>
                </c:pt>
                <c:pt idx="16">
                  <c:v>5.277884195352596E-2</c:v>
                </c:pt>
                <c:pt idx="17">
                  <c:v>0.11179878343148714</c:v>
                </c:pt>
                <c:pt idx="18">
                  <c:v>6.5230037410447014E-2</c:v>
                </c:pt>
                <c:pt idx="19">
                  <c:v>3.6379533504508907E-3</c:v>
                </c:pt>
                <c:pt idx="20">
                  <c:v>0.11075416675156893</c:v>
                </c:pt>
                <c:pt idx="21">
                  <c:v>4.6182088897094277E-2</c:v>
                </c:pt>
                <c:pt idx="22">
                  <c:v>0.1758198933985067</c:v>
                </c:pt>
                <c:pt idx="23">
                  <c:v>0.11335682911969895</c:v>
                </c:pt>
                <c:pt idx="24">
                  <c:v>3.1315643635873726E-2</c:v>
                </c:pt>
                <c:pt idx="25">
                  <c:v>1.6161048224912263E-2</c:v>
                </c:pt>
                <c:pt idx="26">
                  <c:v>7.178332723767411E-2</c:v>
                </c:pt>
                <c:pt idx="27">
                  <c:v>2.1401097152812271E-2</c:v>
                </c:pt>
                <c:pt idx="28">
                  <c:v>-1.2883629708223345E-2</c:v>
                </c:pt>
                <c:pt idx="29">
                  <c:v>7.4283993922993272E-2</c:v>
                </c:pt>
                <c:pt idx="30">
                  <c:v>-4.5145199110496435E-3</c:v>
                </c:pt>
                <c:pt idx="31">
                  <c:v>7.0358198440541114E-2</c:v>
                </c:pt>
                <c:pt idx="32">
                  <c:v>0.1535685921327013</c:v>
                </c:pt>
                <c:pt idx="33">
                  <c:v>0.16718452142696996</c:v>
                </c:pt>
                <c:pt idx="34">
                  <c:v>9.3990855534522855E-2</c:v>
                </c:pt>
                <c:pt idx="35">
                  <c:v>0.10583573209271323</c:v>
                </c:pt>
                <c:pt idx="36">
                  <c:v>2.551532838805046E-2</c:v>
                </c:pt>
                <c:pt idx="37">
                  <c:v>-4.6744039371387304E-2</c:v>
                </c:pt>
                <c:pt idx="38">
                  <c:v>1.6921301396706178E-2</c:v>
                </c:pt>
                <c:pt idx="39">
                  <c:v>7.0922120124451038E-2</c:v>
                </c:pt>
                <c:pt idx="40">
                  <c:v>-2.3667826743024728E-2</c:v>
                </c:pt>
                <c:pt idx="41">
                  <c:v>0.17783062384851653</c:v>
                </c:pt>
                <c:pt idx="42">
                  <c:v>4.0350910457463862E-2</c:v>
                </c:pt>
                <c:pt idx="43">
                  <c:v>7.9533954761097925E-2</c:v>
                </c:pt>
                <c:pt idx="44">
                  <c:v>0.18847175987591525</c:v>
                </c:pt>
                <c:pt idx="45">
                  <c:v>0.20654831009670485</c:v>
                </c:pt>
                <c:pt idx="46">
                  <c:v>0.13013272163068829</c:v>
                </c:pt>
                <c:pt idx="47">
                  <c:v>5.8293035194849831E-2</c:v>
                </c:pt>
                <c:pt idx="48">
                  <c:v>-0.53413524211199426</c:v>
                </c:pt>
                <c:pt idx="49">
                  <c:v>-0.1996970876437292</c:v>
                </c:pt>
                <c:pt idx="50">
                  <c:v>0.17075932327057894</c:v>
                </c:pt>
                <c:pt idx="51">
                  <c:v>0.30317792560523105</c:v>
                </c:pt>
                <c:pt idx="52">
                  <c:v>-0.10826842809516622</c:v>
                </c:pt>
                <c:pt idx="53">
                  <c:v>-3.3124942289169589E-2</c:v>
                </c:pt>
                <c:pt idx="54">
                  <c:v>-0.10727421255895936</c:v>
                </c:pt>
                <c:pt idx="55">
                  <c:v>1.1067418954644383E-2</c:v>
                </c:pt>
                <c:pt idx="56">
                  <c:v>-3.9602554811876266E-2</c:v>
                </c:pt>
                <c:pt idx="57">
                  <c:v>-6.1912105525749148E-2</c:v>
                </c:pt>
                <c:pt idx="58">
                  <c:v>2.2869857212717209E-2</c:v>
                </c:pt>
                <c:pt idx="59">
                  <c:v>5.032319549746031E-2</c:v>
                </c:pt>
                <c:pt idx="60">
                  <c:v>1.6322618001062082E-2</c:v>
                </c:pt>
                <c:pt idx="61">
                  <c:v>5.2476747608295606E-2</c:v>
                </c:pt>
                <c:pt idx="62">
                  <c:v>6.0913188251861032E-2</c:v>
                </c:pt>
                <c:pt idx="63">
                  <c:v>-3.2580329840094978E-2</c:v>
                </c:pt>
                <c:pt idx="64">
                  <c:v>-1.569841137909251E-2</c:v>
                </c:pt>
                <c:pt idx="65">
                  <c:v>3.6506784176758442E-2</c:v>
                </c:pt>
                <c:pt idx="66">
                  <c:v>1.9586876051263545E-2</c:v>
                </c:pt>
                <c:pt idx="67">
                  <c:v>8.6597334095647988E-2</c:v>
                </c:pt>
                <c:pt idx="68">
                  <c:v>4.0353143124619087E-2</c:v>
                </c:pt>
                <c:pt idx="69">
                  <c:v>7.0871683510471087E-2</c:v>
                </c:pt>
                <c:pt idx="70">
                  <c:v>3.7148009590553491E-2</c:v>
                </c:pt>
                <c:pt idx="71">
                  <c:v>0.12211519619035351</c:v>
                </c:pt>
                <c:pt idx="72">
                  <c:v>0.16505050816536432</c:v>
                </c:pt>
                <c:pt idx="73">
                  <c:v>-3.7842106077719498E-2</c:v>
                </c:pt>
                <c:pt idx="74">
                  <c:v>2.3368758774672427E-2</c:v>
                </c:pt>
                <c:pt idx="75">
                  <c:v>-6.8254803781972332E-3</c:v>
                </c:pt>
                <c:pt idx="76">
                  <c:v>7.7579373075563197E-5</c:v>
                </c:pt>
                <c:pt idx="77">
                  <c:v>0.14915667589435994</c:v>
                </c:pt>
                <c:pt idx="78">
                  <c:v>0.21766151792244576</c:v>
                </c:pt>
                <c:pt idx="79">
                  <c:v>0.10664152379865077</c:v>
                </c:pt>
                <c:pt idx="80">
                  <c:v>-3.4998078671742934E-2</c:v>
                </c:pt>
                <c:pt idx="81">
                  <c:v>0.21195305133697462</c:v>
                </c:pt>
                <c:pt idx="82">
                  <c:v>7.521649376246016E-2</c:v>
                </c:pt>
                <c:pt idx="83">
                  <c:v>0.17488581776479778</c:v>
                </c:pt>
                <c:pt idx="84">
                  <c:v>0.18264556939539972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6D-42FB-A2AE-844C408DFA96}"/>
            </c:ext>
          </c:extLst>
        </c:ser>
        <c:ser>
          <c:idx val="6"/>
          <c:order val="6"/>
          <c:tx>
            <c:strRef>
              <c:f>FCI!$Q$2</c:f>
              <c:strCache>
                <c:ptCount val="1"/>
                <c:pt idx="0">
                  <c:v>Exchange rates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FCI!$J$3:$J$87</c:f>
              <c:numCache>
                <c:formatCode>[$-409]mmm\-yy;@</c:formatCode>
                <c:ptCount val="85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  <c:pt idx="59">
                  <c:v>44136</c:v>
                </c:pt>
                <c:pt idx="60">
                  <c:v>44166</c:v>
                </c:pt>
                <c:pt idx="61">
                  <c:v>44197</c:v>
                </c:pt>
                <c:pt idx="62">
                  <c:v>44228</c:v>
                </c:pt>
                <c:pt idx="63">
                  <c:v>44256</c:v>
                </c:pt>
                <c:pt idx="64">
                  <c:v>44287</c:v>
                </c:pt>
                <c:pt idx="65">
                  <c:v>44317</c:v>
                </c:pt>
                <c:pt idx="66">
                  <c:v>44348</c:v>
                </c:pt>
                <c:pt idx="67">
                  <c:v>44378</c:v>
                </c:pt>
                <c:pt idx="68">
                  <c:v>44409</c:v>
                </c:pt>
                <c:pt idx="69">
                  <c:v>44440</c:v>
                </c:pt>
                <c:pt idx="70">
                  <c:v>44470</c:v>
                </c:pt>
                <c:pt idx="71">
                  <c:v>44501</c:v>
                </c:pt>
                <c:pt idx="72">
                  <c:v>44531</c:v>
                </c:pt>
                <c:pt idx="73">
                  <c:v>44562</c:v>
                </c:pt>
                <c:pt idx="74">
                  <c:v>44593</c:v>
                </c:pt>
                <c:pt idx="75">
                  <c:v>44621</c:v>
                </c:pt>
                <c:pt idx="76">
                  <c:v>44652</c:v>
                </c:pt>
                <c:pt idx="77">
                  <c:v>44682</c:v>
                </c:pt>
                <c:pt idx="78">
                  <c:v>44713</c:v>
                </c:pt>
                <c:pt idx="79">
                  <c:v>44743</c:v>
                </c:pt>
                <c:pt idx="80">
                  <c:v>44774</c:v>
                </c:pt>
                <c:pt idx="81">
                  <c:v>44805</c:v>
                </c:pt>
                <c:pt idx="82">
                  <c:v>44835</c:v>
                </c:pt>
                <c:pt idx="83">
                  <c:v>44866</c:v>
                </c:pt>
                <c:pt idx="84">
                  <c:v>44896</c:v>
                </c:pt>
              </c:numCache>
            </c:numRef>
          </c:cat>
          <c:val>
            <c:numRef>
              <c:f>FCI!$Q$3:$Q$87</c:f>
              <c:numCache>
                <c:formatCode>0.00</c:formatCode>
                <c:ptCount val="85"/>
                <c:pt idx="0">
                  <c:v>-8.3841133522435107E-3</c:v>
                </c:pt>
                <c:pt idx="1">
                  <c:v>-1.3402499999944557E-3</c:v>
                </c:pt>
                <c:pt idx="2">
                  <c:v>-2.0586902923518191E-3</c:v>
                </c:pt>
                <c:pt idx="3">
                  <c:v>1.166791976948546E-2</c:v>
                </c:pt>
                <c:pt idx="4">
                  <c:v>5.504565469285439E-3</c:v>
                </c:pt>
                <c:pt idx="5">
                  <c:v>-3.7288545070586487E-3</c:v>
                </c:pt>
                <c:pt idx="6">
                  <c:v>-9.1083882925150003E-3</c:v>
                </c:pt>
                <c:pt idx="7">
                  <c:v>-3.6836709769339903E-3</c:v>
                </c:pt>
                <c:pt idx="8">
                  <c:v>-1.669583138449848E-3</c:v>
                </c:pt>
                <c:pt idx="9">
                  <c:v>-1.1817281321915641E-3</c:v>
                </c:pt>
                <c:pt idx="10">
                  <c:v>-1.1708788944414837E-3</c:v>
                </c:pt>
                <c:pt idx="11">
                  <c:v>0.13340074314717307</c:v>
                </c:pt>
                <c:pt idx="12">
                  <c:v>2.7072198436058324E-2</c:v>
                </c:pt>
                <c:pt idx="13">
                  <c:v>-2.1919585787712081E-4</c:v>
                </c:pt>
                <c:pt idx="14">
                  <c:v>-1.4473352952403195E-2</c:v>
                </c:pt>
                <c:pt idx="15">
                  <c:v>4.7906052739920416E-3</c:v>
                </c:pt>
                <c:pt idx="16">
                  <c:v>-3.1465428531386708E-3</c:v>
                </c:pt>
                <c:pt idx="17">
                  <c:v>-1.0372220064814981E-2</c:v>
                </c:pt>
                <c:pt idx="18">
                  <c:v>-2.8935858361671392E-3</c:v>
                </c:pt>
                <c:pt idx="19">
                  <c:v>-6.7794604014726348E-3</c:v>
                </c:pt>
                <c:pt idx="20">
                  <c:v>-4.8203487056421033E-3</c:v>
                </c:pt>
                <c:pt idx="21">
                  <c:v>-2.6322063921736089E-3</c:v>
                </c:pt>
                <c:pt idx="22">
                  <c:v>-1.4867865974621129E-3</c:v>
                </c:pt>
                <c:pt idx="23">
                  <c:v>-1.2453284439914213E-3</c:v>
                </c:pt>
                <c:pt idx="24">
                  <c:v>-5.900385174102972E-4</c:v>
                </c:pt>
                <c:pt idx="25">
                  <c:v>-4.4913048042482659E-3</c:v>
                </c:pt>
                <c:pt idx="26">
                  <c:v>-4.8709991651768906E-4</c:v>
                </c:pt>
                <c:pt idx="27">
                  <c:v>-1.3514600618751876E-3</c:v>
                </c:pt>
                <c:pt idx="28">
                  <c:v>2.6761452609591038E-4</c:v>
                </c:pt>
                <c:pt idx="29">
                  <c:v>-8.2812478735381449E-5</c:v>
                </c:pt>
                <c:pt idx="30">
                  <c:v>-4.2371144220665052E-3</c:v>
                </c:pt>
                <c:pt idx="31">
                  <c:v>-3.5149763053247637E-3</c:v>
                </c:pt>
                <c:pt idx="32">
                  <c:v>-4.3748405275097586E-3</c:v>
                </c:pt>
                <c:pt idx="33">
                  <c:v>-2.8526971747214183E-3</c:v>
                </c:pt>
                <c:pt idx="34">
                  <c:v>-3.266838971773742E-3</c:v>
                </c:pt>
                <c:pt idx="35">
                  <c:v>-4.5301487743947128E-3</c:v>
                </c:pt>
                <c:pt idx="36">
                  <c:v>-4.9652024882076385E-3</c:v>
                </c:pt>
                <c:pt idx="37">
                  <c:v>-5.1499100206909643E-3</c:v>
                </c:pt>
                <c:pt idx="38">
                  <c:v>-5.1486114344920135E-3</c:v>
                </c:pt>
                <c:pt idx="39">
                  <c:v>-2.5099171619057136E-3</c:v>
                </c:pt>
                <c:pt idx="40">
                  <c:v>3.8275702605833203E-5</c:v>
                </c:pt>
                <c:pt idx="41">
                  <c:v>-1.0672884637968179E-4</c:v>
                </c:pt>
                <c:pt idx="42">
                  <c:v>-2.0433566740719724E-3</c:v>
                </c:pt>
                <c:pt idx="43">
                  <c:v>9.5063698335459321E-4</c:v>
                </c:pt>
                <c:pt idx="44">
                  <c:v>8.5054604674875687E-4</c:v>
                </c:pt>
                <c:pt idx="45">
                  <c:v>-1.3011895881217992E-3</c:v>
                </c:pt>
                <c:pt idx="46">
                  <c:v>-2.7357742177868578E-3</c:v>
                </c:pt>
                <c:pt idx="47">
                  <c:v>-2.9321154303342195E-3</c:v>
                </c:pt>
                <c:pt idx="48">
                  <c:v>-1.5551947100755149E-3</c:v>
                </c:pt>
                <c:pt idx="49">
                  <c:v>-2.5604578896290492E-3</c:v>
                </c:pt>
                <c:pt idx="50">
                  <c:v>-3.4843720654590413E-3</c:v>
                </c:pt>
                <c:pt idx="51">
                  <c:v>-1.3516646234706016E-3</c:v>
                </c:pt>
                <c:pt idx="52">
                  <c:v>2.0658155400067564E-4</c:v>
                </c:pt>
                <c:pt idx="53">
                  <c:v>-1.4135003703891046E-3</c:v>
                </c:pt>
                <c:pt idx="54">
                  <c:v>1.4656661471288226E-3</c:v>
                </c:pt>
                <c:pt idx="55">
                  <c:v>-2.6965490747437341E-3</c:v>
                </c:pt>
                <c:pt idx="56">
                  <c:v>-1.3949411847159108E-3</c:v>
                </c:pt>
                <c:pt idx="57">
                  <c:v>-3.342266232525812E-3</c:v>
                </c:pt>
                <c:pt idx="58">
                  <c:v>-2.1390551633391646E-3</c:v>
                </c:pt>
                <c:pt idx="59">
                  <c:v>-2.1004150007906878E-3</c:v>
                </c:pt>
                <c:pt idx="60">
                  <c:v>-3.0194260588009645E-3</c:v>
                </c:pt>
                <c:pt idx="61">
                  <c:v>-9.0114794327540119E-4</c:v>
                </c:pt>
                <c:pt idx="62">
                  <c:v>-2.1248414586272075E-3</c:v>
                </c:pt>
                <c:pt idx="63">
                  <c:v>-7.7546458279637628E-4</c:v>
                </c:pt>
                <c:pt idx="64">
                  <c:v>-1.9666110634977757E-3</c:v>
                </c:pt>
                <c:pt idx="65">
                  <c:v>-1.9360651657015556E-3</c:v>
                </c:pt>
                <c:pt idx="66">
                  <c:v>-3.1183086709482746E-3</c:v>
                </c:pt>
                <c:pt idx="67">
                  <c:v>4.604082939243723E-4</c:v>
                </c:pt>
                <c:pt idx="68">
                  <c:v>9.4964740711604676E-5</c:v>
                </c:pt>
                <c:pt idx="69">
                  <c:v>-1.6082873838245036E-3</c:v>
                </c:pt>
                <c:pt idx="70">
                  <c:v>-1.1892481592106346E-3</c:v>
                </c:pt>
                <c:pt idx="71">
                  <c:v>-1.1274481673224344E-3</c:v>
                </c:pt>
                <c:pt idx="72">
                  <c:v>-6.2115986311857534E-4</c:v>
                </c:pt>
                <c:pt idx="73">
                  <c:v>-7.9737708679349735E-4</c:v>
                </c:pt>
                <c:pt idx="74">
                  <c:v>-1.0531221547592788E-3</c:v>
                </c:pt>
                <c:pt idx="75">
                  <c:v>1.0505471786354758E-2</c:v>
                </c:pt>
                <c:pt idx="76">
                  <c:v>1.5263259755918536E-2</c:v>
                </c:pt>
                <c:pt idx="77">
                  <c:v>-1.5580180656503126E-3</c:v>
                </c:pt>
                <c:pt idx="78">
                  <c:v>2.4198246922870681E-3</c:v>
                </c:pt>
                <c:pt idx="79">
                  <c:v>2.0969132422260115E-3</c:v>
                </c:pt>
                <c:pt idx="80">
                  <c:v>9.1843403660598363E-4</c:v>
                </c:pt>
                <c:pt idx="81">
                  <c:v>3.9396326461341272E-4</c:v>
                </c:pt>
                <c:pt idx="82">
                  <c:v>6.3414238021679116E-3</c:v>
                </c:pt>
                <c:pt idx="83">
                  <c:v>3.4038833210437318E-2</c:v>
                </c:pt>
                <c:pt idx="84">
                  <c:v>2.665884813487384E-2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6D-42FB-A2AE-844C408DFA96}"/>
            </c:ext>
          </c:extLst>
        </c:ser>
        <c:ser>
          <c:idx val="7"/>
          <c:order val="7"/>
          <c:tx>
            <c:strRef>
              <c:f>FCI!$R$2</c:f>
              <c:strCache>
                <c:ptCount val="1"/>
                <c:pt idx="0">
                  <c:v>External factors</c:v>
                </c:pt>
              </c:strCache>
            </c:strRef>
          </c:tx>
          <c:spPr>
            <a:solidFill>
              <a:srgbClr val="FCA6FC"/>
            </a:solidFill>
            <a:ln>
              <a:noFill/>
            </a:ln>
            <a:effectLst/>
          </c:spPr>
          <c:invertIfNegative val="0"/>
          <c:cat>
            <c:numRef>
              <c:f>FCI!$J$3:$J$87</c:f>
              <c:numCache>
                <c:formatCode>[$-409]mmm\-yy;@</c:formatCode>
                <c:ptCount val="85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  <c:pt idx="59">
                  <c:v>44136</c:v>
                </c:pt>
                <c:pt idx="60">
                  <c:v>44166</c:v>
                </c:pt>
                <c:pt idx="61">
                  <c:v>44197</c:v>
                </c:pt>
                <c:pt idx="62">
                  <c:v>44228</c:v>
                </c:pt>
                <c:pt idx="63">
                  <c:v>44256</c:v>
                </c:pt>
                <c:pt idx="64">
                  <c:v>44287</c:v>
                </c:pt>
                <c:pt idx="65">
                  <c:v>44317</c:v>
                </c:pt>
                <c:pt idx="66">
                  <c:v>44348</c:v>
                </c:pt>
                <c:pt idx="67">
                  <c:v>44378</c:v>
                </c:pt>
                <c:pt idx="68">
                  <c:v>44409</c:v>
                </c:pt>
                <c:pt idx="69">
                  <c:v>44440</c:v>
                </c:pt>
                <c:pt idx="70">
                  <c:v>44470</c:v>
                </c:pt>
                <c:pt idx="71">
                  <c:v>44501</c:v>
                </c:pt>
                <c:pt idx="72">
                  <c:v>44531</c:v>
                </c:pt>
                <c:pt idx="73">
                  <c:v>44562</c:v>
                </c:pt>
                <c:pt idx="74">
                  <c:v>44593</c:v>
                </c:pt>
                <c:pt idx="75">
                  <c:v>44621</c:v>
                </c:pt>
                <c:pt idx="76">
                  <c:v>44652</c:v>
                </c:pt>
                <c:pt idx="77">
                  <c:v>44682</c:v>
                </c:pt>
                <c:pt idx="78">
                  <c:v>44713</c:v>
                </c:pt>
                <c:pt idx="79">
                  <c:v>44743</c:v>
                </c:pt>
                <c:pt idx="80">
                  <c:v>44774</c:v>
                </c:pt>
                <c:pt idx="81">
                  <c:v>44805</c:v>
                </c:pt>
                <c:pt idx="82">
                  <c:v>44835</c:v>
                </c:pt>
                <c:pt idx="83">
                  <c:v>44866</c:v>
                </c:pt>
                <c:pt idx="84">
                  <c:v>44896</c:v>
                </c:pt>
              </c:numCache>
            </c:numRef>
          </c:cat>
          <c:val>
            <c:numRef>
              <c:f>FCI!$R$3:$R$87</c:f>
              <c:numCache>
                <c:formatCode>0.00</c:formatCode>
                <c:ptCount val="85"/>
                <c:pt idx="0">
                  <c:v>0.14866024149093729</c:v>
                </c:pt>
                <c:pt idx="1">
                  <c:v>0.18295004896056505</c:v>
                </c:pt>
                <c:pt idx="2">
                  <c:v>1.1030243114317675E-2</c:v>
                </c:pt>
                <c:pt idx="3">
                  <c:v>-0.1589074440560394</c:v>
                </c:pt>
                <c:pt idx="4">
                  <c:v>-6.1093516518062052E-2</c:v>
                </c:pt>
                <c:pt idx="5">
                  <c:v>-6.1903303930676008E-2</c:v>
                </c:pt>
                <c:pt idx="6">
                  <c:v>-8.1984748358256455E-3</c:v>
                </c:pt>
                <c:pt idx="7">
                  <c:v>6.2333250142135782E-2</c:v>
                </c:pt>
                <c:pt idx="8">
                  <c:v>-3.9895548657489189E-3</c:v>
                </c:pt>
                <c:pt idx="9">
                  <c:v>1.013619232620711E-2</c:v>
                </c:pt>
                <c:pt idx="10">
                  <c:v>-6.6464344578417114E-2</c:v>
                </c:pt>
                <c:pt idx="11">
                  <c:v>9.6087371951433201E-2</c:v>
                </c:pt>
                <c:pt idx="12">
                  <c:v>-0.10541724473903495</c:v>
                </c:pt>
                <c:pt idx="13">
                  <c:v>-1.2158276661105734E-3</c:v>
                </c:pt>
                <c:pt idx="14">
                  <c:v>-9.252269022904969E-5</c:v>
                </c:pt>
                <c:pt idx="15">
                  <c:v>6.1897140403430688E-2</c:v>
                </c:pt>
                <c:pt idx="16">
                  <c:v>-1.1871959972070235E-2</c:v>
                </c:pt>
                <c:pt idx="17">
                  <c:v>4.3156599881076722E-2</c:v>
                </c:pt>
                <c:pt idx="18">
                  <c:v>7.1898586258487815E-2</c:v>
                </c:pt>
                <c:pt idx="19">
                  <c:v>-1.6413048567905434E-2</c:v>
                </c:pt>
                <c:pt idx="20">
                  <c:v>-2.0822051453598681E-2</c:v>
                </c:pt>
                <c:pt idx="21">
                  <c:v>-4.0385114733096084E-2</c:v>
                </c:pt>
                <c:pt idx="22">
                  <c:v>-2.2843813194406228E-2</c:v>
                </c:pt>
                <c:pt idx="23">
                  <c:v>-6.037741302389886E-2</c:v>
                </c:pt>
                <c:pt idx="24">
                  <c:v>-3.7172940115836483E-4</c:v>
                </c:pt>
                <c:pt idx="25">
                  <c:v>-6.9578013659284454E-2</c:v>
                </c:pt>
                <c:pt idx="26">
                  <c:v>6.8680513270815452E-2</c:v>
                </c:pt>
                <c:pt idx="27">
                  <c:v>5.8627491388030806E-3</c:v>
                </c:pt>
                <c:pt idx="28">
                  <c:v>-2.678606486592186E-2</c:v>
                </c:pt>
                <c:pt idx="29">
                  <c:v>-2.175199659713524E-2</c:v>
                </c:pt>
                <c:pt idx="30">
                  <c:v>5.9326829260286193E-2</c:v>
                </c:pt>
                <c:pt idx="31">
                  <c:v>3.6695712746271245E-2</c:v>
                </c:pt>
                <c:pt idx="32">
                  <c:v>5.5207875145139244E-2</c:v>
                </c:pt>
                <c:pt idx="33">
                  <c:v>3.0180735196518415E-3</c:v>
                </c:pt>
                <c:pt idx="34">
                  <c:v>5.7689739803043663E-2</c:v>
                </c:pt>
                <c:pt idx="35">
                  <c:v>0.19384060433333022</c:v>
                </c:pt>
                <c:pt idx="36">
                  <c:v>0.16699653717841145</c:v>
                </c:pt>
                <c:pt idx="37">
                  <c:v>3.7457650838390311E-3</c:v>
                </c:pt>
                <c:pt idx="38">
                  <c:v>-2.2294929740109656E-2</c:v>
                </c:pt>
                <c:pt idx="39">
                  <c:v>1.335377393179496E-2</c:v>
                </c:pt>
                <c:pt idx="40">
                  <c:v>-1.5867149873389223E-2</c:v>
                </c:pt>
                <c:pt idx="41">
                  <c:v>9.7858453123577327E-2</c:v>
                </c:pt>
                <c:pt idx="42">
                  <c:v>0.12941850964210586</c:v>
                </c:pt>
                <c:pt idx="43">
                  <c:v>2.3143281149858794E-2</c:v>
                </c:pt>
                <c:pt idx="44">
                  <c:v>0.12281156545927445</c:v>
                </c:pt>
                <c:pt idx="45">
                  <c:v>6.8847934736574667E-3</c:v>
                </c:pt>
                <c:pt idx="46">
                  <c:v>6.7072869685963127E-2</c:v>
                </c:pt>
                <c:pt idx="47">
                  <c:v>-9.409839581473959E-3</c:v>
                </c:pt>
                <c:pt idx="48">
                  <c:v>-1.2227340483373681E-2</c:v>
                </c:pt>
                <c:pt idx="49">
                  <c:v>4.9477835072640954E-2</c:v>
                </c:pt>
                <c:pt idx="50">
                  <c:v>0.15328520650407318</c:v>
                </c:pt>
                <c:pt idx="51">
                  <c:v>0.3953962420222496</c:v>
                </c:pt>
                <c:pt idx="52">
                  <c:v>0.2194770585251257</c:v>
                </c:pt>
                <c:pt idx="53">
                  <c:v>-0.24792148551859794</c:v>
                </c:pt>
                <c:pt idx="54">
                  <c:v>-0.20537015541193368</c:v>
                </c:pt>
                <c:pt idx="55">
                  <c:v>-6.1435381073301973E-2</c:v>
                </c:pt>
                <c:pt idx="56">
                  <c:v>-4.2792799877200395E-2</c:v>
                </c:pt>
                <c:pt idx="57">
                  <c:v>4.6964379307356641E-2</c:v>
                </c:pt>
                <c:pt idx="58">
                  <c:v>-4.70835134727976E-3</c:v>
                </c:pt>
                <c:pt idx="59">
                  <c:v>-7.2966784719320318E-2</c:v>
                </c:pt>
                <c:pt idx="60">
                  <c:v>-0.14216360319958166</c:v>
                </c:pt>
                <c:pt idx="61">
                  <c:v>-0.11442985644910846</c:v>
                </c:pt>
                <c:pt idx="62">
                  <c:v>-0.13728507205922211</c:v>
                </c:pt>
                <c:pt idx="63">
                  <c:v>-5.8281391807002127E-2</c:v>
                </c:pt>
                <c:pt idx="64">
                  <c:v>-2.7135543840415589E-2</c:v>
                </c:pt>
                <c:pt idx="65">
                  <c:v>-6.9182724337615631E-2</c:v>
                </c:pt>
                <c:pt idx="66">
                  <c:v>-0.10198334928176457</c:v>
                </c:pt>
                <c:pt idx="67">
                  <c:v>-2.6871598014576937E-2</c:v>
                </c:pt>
                <c:pt idx="68">
                  <c:v>2.1430662177396306E-2</c:v>
                </c:pt>
                <c:pt idx="69">
                  <c:v>-5.821856059569068E-2</c:v>
                </c:pt>
                <c:pt idx="70">
                  <c:v>-0.11338372572403331</c:v>
                </c:pt>
                <c:pt idx="71">
                  <c:v>1.2841732540952324E-2</c:v>
                </c:pt>
                <c:pt idx="72">
                  <c:v>5.3257151918054621E-2</c:v>
                </c:pt>
                <c:pt idx="73">
                  <c:v>-0.12367080198997502</c:v>
                </c:pt>
                <c:pt idx="74">
                  <c:v>-7.7572922546549197E-2</c:v>
                </c:pt>
                <c:pt idx="75">
                  <c:v>-0.12711479871253406</c:v>
                </c:pt>
                <c:pt idx="76">
                  <c:v>4.7920252621567565E-2</c:v>
                </c:pt>
                <c:pt idx="77">
                  <c:v>-1.8698483841512344E-2</c:v>
                </c:pt>
                <c:pt idx="78">
                  <c:v>4.2958866475237825E-3</c:v>
                </c:pt>
                <c:pt idx="79">
                  <c:v>0.13661563784542746</c:v>
                </c:pt>
                <c:pt idx="80">
                  <c:v>9.273261411995265E-2</c:v>
                </c:pt>
                <c:pt idx="81">
                  <c:v>0.14717983630871431</c:v>
                </c:pt>
                <c:pt idx="82">
                  <c:v>6.9070662851160786E-2</c:v>
                </c:pt>
                <c:pt idx="83">
                  <c:v>9.4639081601656946E-2</c:v>
                </c:pt>
                <c:pt idx="84">
                  <c:v>9.5675756871738113E-2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6D-42FB-A2AE-844C408DF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64059664"/>
        <c:axId val="164068400"/>
      </c:barChart>
      <c:lineChart>
        <c:grouping val="standard"/>
        <c:varyColors val="0"/>
        <c:ser>
          <c:idx val="0"/>
          <c:order val="0"/>
          <c:tx>
            <c:strRef>
              <c:f>FCI!$K$2</c:f>
              <c:strCache>
                <c:ptCount val="1"/>
                <c:pt idx="0">
                  <c:v>FCI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FCI!$J$3:$J$87</c:f>
              <c:numCache>
                <c:formatCode>[$-409]mmm\-yy;@</c:formatCode>
                <c:ptCount val="85"/>
                <c:pt idx="0">
                  <c:v>42339</c:v>
                </c:pt>
                <c:pt idx="1">
                  <c:v>42370</c:v>
                </c:pt>
                <c:pt idx="2">
                  <c:v>42401</c:v>
                </c:pt>
                <c:pt idx="3">
                  <c:v>42430</c:v>
                </c:pt>
                <c:pt idx="4">
                  <c:v>42461</c:v>
                </c:pt>
                <c:pt idx="5">
                  <c:v>42491</c:v>
                </c:pt>
                <c:pt idx="6">
                  <c:v>42522</c:v>
                </c:pt>
                <c:pt idx="7">
                  <c:v>42552</c:v>
                </c:pt>
                <c:pt idx="8">
                  <c:v>42583</c:v>
                </c:pt>
                <c:pt idx="9">
                  <c:v>42614</c:v>
                </c:pt>
                <c:pt idx="10">
                  <c:v>42644</c:v>
                </c:pt>
                <c:pt idx="11">
                  <c:v>42675</c:v>
                </c:pt>
                <c:pt idx="12">
                  <c:v>42705</c:v>
                </c:pt>
                <c:pt idx="13">
                  <c:v>42736</c:v>
                </c:pt>
                <c:pt idx="14">
                  <c:v>42767</c:v>
                </c:pt>
                <c:pt idx="15">
                  <c:v>42795</c:v>
                </c:pt>
                <c:pt idx="16">
                  <c:v>42826</c:v>
                </c:pt>
                <c:pt idx="17">
                  <c:v>42856</c:v>
                </c:pt>
                <c:pt idx="18">
                  <c:v>42887</c:v>
                </c:pt>
                <c:pt idx="19">
                  <c:v>42917</c:v>
                </c:pt>
                <c:pt idx="20">
                  <c:v>42948</c:v>
                </c:pt>
                <c:pt idx="21">
                  <c:v>42979</c:v>
                </c:pt>
                <c:pt idx="22">
                  <c:v>43009</c:v>
                </c:pt>
                <c:pt idx="23">
                  <c:v>43040</c:v>
                </c:pt>
                <c:pt idx="24">
                  <c:v>43070</c:v>
                </c:pt>
                <c:pt idx="25">
                  <c:v>43101</c:v>
                </c:pt>
                <c:pt idx="26">
                  <c:v>43132</c:v>
                </c:pt>
                <c:pt idx="27">
                  <c:v>43160</c:v>
                </c:pt>
                <c:pt idx="28">
                  <c:v>43191</c:v>
                </c:pt>
                <c:pt idx="29">
                  <c:v>43221</c:v>
                </c:pt>
                <c:pt idx="30">
                  <c:v>43252</c:v>
                </c:pt>
                <c:pt idx="31">
                  <c:v>43282</c:v>
                </c:pt>
                <c:pt idx="32">
                  <c:v>43313</c:v>
                </c:pt>
                <c:pt idx="33">
                  <c:v>43344</c:v>
                </c:pt>
                <c:pt idx="34">
                  <c:v>43374</c:v>
                </c:pt>
                <c:pt idx="35">
                  <c:v>43405</c:v>
                </c:pt>
                <c:pt idx="36">
                  <c:v>43435</c:v>
                </c:pt>
                <c:pt idx="37">
                  <c:v>43466</c:v>
                </c:pt>
                <c:pt idx="38">
                  <c:v>43497</c:v>
                </c:pt>
                <c:pt idx="39">
                  <c:v>43525</c:v>
                </c:pt>
                <c:pt idx="40">
                  <c:v>43556</c:v>
                </c:pt>
                <c:pt idx="41">
                  <c:v>43586</c:v>
                </c:pt>
                <c:pt idx="42">
                  <c:v>43617</c:v>
                </c:pt>
                <c:pt idx="43">
                  <c:v>43647</c:v>
                </c:pt>
                <c:pt idx="44">
                  <c:v>43678</c:v>
                </c:pt>
                <c:pt idx="45">
                  <c:v>43709</c:v>
                </c:pt>
                <c:pt idx="46">
                  <c:v>43739</c:v>
                </c:pt>
                <c:pt idx="47">
                  <c:v>43770</c:v>
                </c:pt>
                <c:pt idx="48">
                  <c:v>43800</c:v>
                </c:pt>
                <c:pt idx="49">
                  <c:v>43831</c:v>
                </c:pt>
                <c:pt idx="50">
                  <c:v>43862</c:v>
                </c:pt>
                <c:pt idx="51">
                  <c:v>43891</c:v>
                </c:pt>
                <c:pt idx="52">
                  <c:v>43922</c:v>
                </c:pt>
                <c:pt idx="53">
                  <c:v>43952</c:v>
                </c:pt>
                <c:pt idx="54">
                  <c:v>43983</c:v>
                </c:pt>
                <c:pt idx="55">
                  <c:v>44013</c:v>
                </c:pt>
                <c:pt idx="56">
                  <c:v>44044</c:v>
                </c:pt>
                <c:pt idx="57">
                  <c:v>44075</c:v>
                </c:pt>
                <c:pt idx="58">
                  <c:v>44105</c:v>
                </c:pt>
                <c:pt idx="59">
                  <c:v>44136</c:v>
                </c:pt>
                <c:pt idx="60">
                  <c:v>44166</c:v>
                </c:pt>
                <c:pt idx="61">
                  <c:v>44197</c:v>
                </c:pt>
                <c:pt idx="62">
                  <c:v>44228</c:v>
                </c:pt>
                <c:pt idx="63">
                  <c:v>44256</c:v>
                </c:pt>
                <c:pt idx="64">
                  <c:v>44287</c:v>
                </c:pt>
                <c:pt idx="65">
                  <c:v>44317</c:v>
                </c:pt>
                <c:pt idx="66">
                  <c:v>44348</c:v>
                </c:pt>
                <c:pt idx="67">
                  <c:v>44378</c:v>
                </c:pt>
                <c:pt idx="68">
                  <c:v>44409</c:v>
                </c:pt>
                <c:pt idx="69">
                  <c:v>44440</c:v>
                </c:pt>
                <c:pt idx="70">
                  <c:v>44470</c:v>
                </c:pt>
                <c:pt idx="71">
                  <c:v>44501</c:v>
                </c:pt>
                <c:pt idx="72">
                  <c:v>44531</c:v>
                </c:pt>
                <c:pt idx="73">
                  <c:v>44562</c:v>
                </c:pt>
                <c:pt idx="74">
                  <c:v>44593</c:v>
                </c:pt>
                <c:pt idx="75">
                  <c:v>44621</c:v>
                </c:pt>
                <c:pt idx="76">
                  <c:v>44652</c:v>
                </c:pt>
                <c:pt idx="77">
                  <c:v>44682</c:v>
                </c:pt>
                <c:pt idx="78">
                  <c:v>44713</c:v>
                </c:pt>
                <c:pt idx="79">
                  <c:v>44743</c:v>
                </c:pt>
                <c:pt idx="80">
                  <c:v>44774</c:v>
                </c:pt>
                <c:pt idx="81">
                  <c:v>44805</c:v>
                </c:pt>
                <c:pt idx="82">
                  <c:v>44835</c:v>
                </c:pt>
                <c:pt idx="83">
                  <c:v>44866</c:v>
                </c:pt>
                <c:pt idx="84">
                  <c:v>44896</c:v>
                </c:pt>
              </c:numCache>
            </c:numRef>
          </c:cat>
          <c:val>
            <c:numRef>
              <c:f>FCI!$K$3:$K$87</c:f>
              <c:numCache>
                <c:formatCode>0.00</c:formatCode>
                <c:ptCount val="85"/>
                <c:pt idx="0">
                  <c:v>-0.32069206237792969</c:v>
                </c:pt>
                <c:pt idx="1">
                  <c:v>7.7162377536296844E-2</c:v>
                </c:pt>
                <c:pt idx="2">
                  <c:v>-0.31413477659225464</c:v>
                </c:pt>
                <c:pt idx="3">
                  <c:v>-0.53151965141296387</c:v>
                </c:pt>
                <c:pt idx="4">
                  <c:v>-0.3145509660243988</c:v>
                </c:pt>
                <c:pt idx="5">
                  <c:v>-0.29031404852867126</c:v>
                </c:pt>
                <c:pt idx="6">
                  <c:v>-0.14957593381404877</c:v>
                </c:pt>
                <c:pt idx="7">
                  <c:v>-9.6504725515842438E-2</c:v>
                </c:pt>
                <c:pt idx="8">
                  <c:v>-6.1607655137777328E-2</c:v>
                </c:pt>
                <c:pt idx="9">
                  <c:v>-1.6755029559135437E-2</c:v>
                </c:pt>
                <c:pt idx="10">
                  <c:v>-9.4112783670425415E-2</c:v>
                </c:pt>
                <c:pt idx="11">
                  <c:v>2.6432756334543228E-2</c:v>
                </c:pt>
                <c:pt idx="12">
                  <c:v>-7.2074532508850098E-2</c:v>
                </c:pt>
                <c:pt idx="13">
                  <c:v>0.28092935681343079</c:v>
                </c:pt>
                <c:pt idx="14">
                  <c:v>0.25001254677772522</c:v>
                </c:pt>
                <c:pt idx="15">
                  <c:v>0.4149625301361084</c:v>
                </c:pt>
                <c:pt idx="16">
                  <c:v>0.28790742158889771</c:v>
                </c:pt>
                <c:pt idx="17">
                  <c:v>0.46385499835014343</c:v>
                </c:pt>
                <c:pt idx="18">
                  <c:v>0.5435909628868103</c:v>
                </c:pt>
                <c:pt idx="19">
                  <c:v>0.54226946830749512</c:v>
                </c:pt>
                <c:pt idx="20">
                  <c:v>0.64430379867553711</c:v>
                </c:pt>
                <c:pt idx="21">
                  <c:v>0.58154934644699097</c:v>
                </c:pt>
                <c:pt idx="22">
                  <c:v>0.73578161001205444</c:v>
                </c:pt>
                <c:pt idx="23">
                  <c:v>0.63706731796264648</c:v>
                </c:pt>
                <c:pt idx="24">
                  <c:v>0.65913999080657959</c:v>
                </c:pt>
                <c:pt idx="25">
                  <c:v>0.62837791442871094</c:v>
                </c:pt>
                <c:pt idx="26">
                  <c:v>0.76924139261245728</c:v>
                </c:pt>
                <c:pt idx="27">
                  <c:v>0.6847272515296936</c:v>
                </c:pt>
                <c:pt idx="28">
                  <c:v>0.59953618049621582</c:v>
                </c:pt>
                <c:pt idx="29">
                  <c:v>0.72402656078338623</c:v>
                </c:pt>
                <c:pt idx="30">
                  <c:v>0.79640322923660278</c:v>
                </c:pt>
                <c:pt idx="31">
                  <c:v>0.85239851474761963</c:v>
                </c:pt>
                <c:pt idx="32">
                  <c:v>0.96525740623474121</c:v>
                </c:pt>
                <c:pt idx="33">
                  <c:v>0.97461944818496704</c:v>
                </c:pt>
                <c:pt idx="34">
                  <c:v>0.99003118276596069</c:v>
                </c:pt>
                <c:pt idx="35">
                  <c:v>1.1377451419830322</c:v>
                </c:pt>
                <c:pt idx="36">
                  <c:v>1.1089290380477905</c:v>
                </c:pt>
                <c:pt idx="37">
                  <c:v>0.79935652017593384</c:v>
                </c:pt>
                <c:pt idx="38">
                  <c:v>0.8011544942855835</c:v>
                </c:pt>
                <c:pt idx="39">
                  <c:v>0.8706129789352417</c:v>
                </c:pt>
                <c:pt idx="40">
                  <c:v>0.71506112813949585</c:v>
                </c:pt>
                <c:pt idx="41">
                  <c:v>1.0238175392150879</c:v>
                </c:pt>
                <c:pt idx="42">
                  <c:v>0.90726321935653687</c:v>
                </c:pt>
                <c:pt idx="43">
                  <c:v>0.82030403614044189</c:v>
                </c:pt>
                <c:pt idx="44">
                  <c:v>0.88322627544403076</c:v>
                </c:pt>
                <c:pt idx="45">
                  <c:v>0.62368953227996826</c:v>
                </c:pt>
                <c:pt idx="46">
                  <c:v>0.52602291107177734</c:v>
                </c:pt>
                <c:pt idx="47">
                  <c:v>0.27609696984291077</c:v>
                </c:pt>
                <c:pt idx="48">
                  <c:v>-0.33957421779632568</c:v>
                </c:pt>
                <c:pt idx="49">
                  <c:v>-0.13104572892189026</c:v>
                </c:pt>
                <c:pt idx="50">
                  <c:v>0.30538615584373474</c:v>
                </c:pt>
                <c:pt idx="51">
                  <c:v>0.1826929897069931</c:v>
                </c:pt>
                <c:pt idx="52">
                  <c:v>-0.54627013206481934</c:v>
                </c:pt>
                <c:pt idx="53">
                  <c:v>-0.98987650871276855</c:v>
                </c:pt>
                <c:pt idx="54">
                  <c:v>-1.094612717628479</c:v>
                </c:pt>
                <c:pt idx="55">
                  <c:v>-0.86070489883422852</c:v>
                </c:pt>
                <c:pt idx="56">
                  <c:v>-0.90260064601898193</c:v>
                </c:pt>
                <c:pt idx="57">
                  <c:v>-0.88472199440002441</c:v>
                </c:pt>
                <c:pt idx="58">
                  <c:v>-0.85070198774337769</c:v>
                </c:pt>
                <c:pt idx="59">
                  <c:v>-0.91912269592285156</c:v>
                </c:pt>
                <c:pt idx="60">
                  <c:v>-1.0452829599380493</c:v>
                </c:pt>
                <c:pt idx="61">
                  <c:v>-0.70114994049072266</c:v>
                </c:pt>
                <c:pt idx="62">
                  <c:v>-0.70567101240158081</c:v>
                </c:pt>
                <c:pt idx="63">
                  <c:v>-0.67814797163009644</c:v>
                </c:pt>
                <c:pt idx="64">
                  <c:v>-0.64179140329360962</c:v>
                </c:pt>
                <c:pt idx="65">
                  <c:v>-0.62462908029556274</c:v>
                </c:pt>
                <c:pt idx="66">
                  <c:v>-0.6745489239692688</c:v>
                </c:pt>
                <c:pt idx="67">
                  <c:v>-0.52434742450714111</c:v>
                </c:pt>
                <c:pt idx="68">
                  <c:v>-0.5274578332901001</c:v>
                </c:pt>
                <c:pt idx="69">
                  <c:v>-0.59833717346191406</c:v>
                </c:pt>
                <c:pt idx="70">
                  <c:v>-0.68800491094589233</c:v>
                </c:pt>
                <c:pt idx="71">
                  <c:v>-0.4855409562587738</c:v>
                </c:pt>
                <c:pt idx="72">
                  <c:v>-0.38487288355827332</c:v>
                </c:pt>
                <c:pt idx="73">
                  <c:v>-0.75817841291427612</c:v>
                </c:pt>
                <c:pt idx="74">
                  <c:v>-0.6590149998664856</c:v>
                </c:pt>
                <c:pt idx="75">
                  <c:v>-0.61625576019287109</c:v>
                </c:pt>
                <c:pt idx="76">
                  <c:v>-0.36261305212974548</c:v>
                </c:pt>
                <c:pt idx="77">
                  <c:v>-3.2009296119213104E-2</c:v>
                </c:pt>
                <c:pt idx="78">
                  <c:v>0.27466970682144165</c:v>
                </c:pt>
                <c:pt idx="79">
                  <c:v>0.54569995403289795</c:v>
                </c:pt>
                <c:pt idx="80">
                  <c:v>0.50956094264984131</c:v>
                </c:pt>
                <c:pt idx="81">
                  <c:v>1.1118017435073853</c:v>
                </c:pt>
                <c:pt idx="82">
                  <c:v>1.1401442289352417</c:v>
                </c:pt>
                <c:pt idx="83">
                  <c:v>1.5433595180511475</c:v>
                </c:pt>
                <c:pt idx="84" formatCode="0.00000">
                  <c:v>1.9294382333755493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86D-42FB-A2AE-844C408DF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059664"/>
        <c:axId val="164068400"/>
        <c:extLst>
          <c:ext xmlns:c15="http://schemas.microsoft.com/office/drawing/2012/chart" uri="{02D57815-91ED-43cb-92C2-25804820EDAC}">
            <c15:filteredLineSeries>
              <c15:ser>
                <c:idx val="8"/>
                <c:order val="8"/>
                <c:tx>
                  <c:strRef>
                    <c:extLst>
                      <c:ext uri="{02D57815-91ED-43cb-92C2-25804820EDAC}">
                        <c15:formulaRef>
                          <c15:sqref>FCI!$S$2</c15:sqref>
                        </c15:formulaRef>
                      </c:ext>
                    </c:extLst>
                    <c:strCache>
                      <c:ptCount val="1"/>
                      <c:pt idx="0">
                        <c:v>Check </c:v>
                      </c:pt>
                    </c:strCache>
                  </c:strRef>
                </c:tx>
                <c:spPr>
                  <a:ln w="19050" cap="rnd">
                    <a:solidFill>
                      <a:srgbClr val="FF0000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FCI!$J$3:$J$87</c15:sqref>
                        </c15:formulaRef>
                      </c:ext>
                    </c:extLst>
                    <c:numCache>
                      <c:formatCode>[$-409]mmm\-yy;@</c:formatCode>
                      <c:ptCount val="85"/>
                      <c:pt idx="0">
                        <c:v>42339</c:v>
                      </c:pt>
                      <c:pt idx="1">
                        <c:v>42370</c:v>
                      </c:pt>
                      <c:pt idx="2">
                        <c:v>42401</c:v>
                      </c:pt>
                      <c:pt idx="3">
                        <c:v>42430</c:v>
                      </c:pt>
                      <c:pt idx="4">
                        <c:v>42461</c:v>
                      </c:pt>
                      <c:pt idx="5">
                        <c:v>42491</c:v>
                      </c:pt>
                      <c:pt idx="6">
                        <c:v>42522</c:v>
                      </c:pt>
                      <c:pt idx="7">
                        <c:v>42552</c:v>
                      </c:pt>
                      <c:pt idx="8">
                        <c:v>42583</c:v>
                      </c:pt>
                      <c:pt idx="9">
                        <c:v>42614</c:v>
                      </c:pt>
                      <c:pt idx="10">
                        <c:v>42644</c:v>
                      </c:pt>
                      <c:pt idx="11">
                        <c:v>42675</c:v>
                      </c:pt>
                      <c:pt idx="12">
                        <c:v>42705</c:v>
                      </c:pt>
                      <c:pt idx="13">
                        <c:v>42736</c:v>
                      </c:pt>
                      <c:pt idx="14">
                        <c:v>42767</c:v>
                      </c:pt>
                      <c:pt idx="15">
                        <c:v>42795</c:v>
                      </c:pt>
                      <c:pt idx="16">
                        <c:v>42826</c:v>
                      </c:pt>
                      <c:pt idx="17">
                        <c:v>42856</c:v>
                      </c:pt>
                      <c:pt idx="18">
                        <c:v>42887</c:v>
                      </c:pt>
                      <c:pt idx="19">
                        <c:v>42917</c:v>
                      </c:pt>
                      <c:pt idx="20">
                        <c:v>42948</c:v>
                      </c:pt>
                      <c:pt idx="21">
                        <c:v>42979</c:v>
                      </c:pt>
                      <c:pt idx="22">
                        <c:v>43009</c:v>
                      </c:pt>
                      <c:pt idx="23">
                        <c:v>43040</c:v>
                      </c:pt>
                      <c:pt idx="24">
                        <c:v>43070</c:v>
                      </c:pt>
                      <c:pt idx="25">
                        <c:v>43101</c:v>
                      </c:pt>
                      <c:pt idx="26">
                        <c:v>43132</c:v>
                      </c:pt>
                      <c:pt idx="27">
                        <c:v>43160</c:v>
                      </c:pt>
                      <c:pt idx="28">
                        <c:v>43191</c:v>
                      </c:pt>
                      <c:pt idx="29">
                        <c:v>43221</c:v>
                      </c:pt>
                      <c:pt idx="30">
                        <c:v>43252</c:v>
                      </c:pt>
                      <c:pt idx="31">
                        <c:v>43282</c:v>
                      </c:pt>
                      <c:pt idx="32">
                        <c:v>43313</c:v>
                      </c:pt>
                      <c:pt idx="33">
                        <c:v>43344</c:v>
                      </c:pt>
                      <c:pt idx="34">
                        <c:v>43374</c:v>
                      </c:pt>
                      <c:pt idx="35">
                        <c:v>43405</c:v>
                      </c:pt>
                      <c:pt idx="36">
                        <c:v>43435</c:v>
                      </c:pt>
                      <c:pt idx="37">
                        <c:v>43466</c:v>
                      </c:pt>
                      <c:pt idx="38">
                        <c:v>43497</c:v>
                      </c:pt>
                      <c:pt idx="39">
                        <c:v>43525</c:v>
                      </c:pt>
                      <c:pt idx="40">
                        <c:v>43556</c:v>
                      </c:pt>
                      <c:pt idx="41">
                        <c:v>43586</c:v>
                      </c:pt>
                      <c:pt idx="42">
                        <c:v>43617</c:v>
                      </c:pt>
                      <c:pt idx="43">
                        <c:v>43647</c:v>
                      </c:pt>
                      <c:pt idx="44">
                        <c:v>43678</c:v>
                      </c:pt>
                      <c:pt idx="45">
                        <c:v>43709</c:v>
                      </c:pt>
                      <c:pt idx="46">
                        <c:v>43739</c:v>
                      </c:pt>
                      <c:pt idx="47">
                        <c:v>43770</c:v>
                      </c:pt>
                      <c:pt idx="48">
                        <c:v>43800</c:v>
                      </c:pt>
                      <c:pt idx="49">
                        <c:v>43831</c:v>
                      </c:pt>
                      <c:pt idx="50">
                        <c:v>43862</c:v>
                      </c:pt>
                      <c:pt idx="51">
                        <c:v>43891</c:v>
                      </c:pt>
                      <c:pt idx="52">
                        <c:v>43922</c:v>
                      </c:pt>
                      <c:pt idx="53">
                        <c:v>43952</c:v>
                      </c:pt>
                      <c:pt idx="54">
                        <c:v>43983</c:v>
                      </c:pt>
                      <c:pt idx="55">
                        <c:v>44013</c:v>
                      </c:pt>
                      <c:pt idx="56">
                        <c:v>44044</c:v>
                      </c:pt>
                      <c:pt idx="57">
                        <c:v>44075</c:v>
                      </c:pt>
                      <c:pt idx="58">
                        <c:v>44105</c:v>
                      </c:pt>
                      <c:pt idx="59">
                        <c:v>44136</c:v>
                      </c:pt>
                      <c:pt idx="60">
                        <c:v>44166</c:v>
                      </c:pt>
                      <c:pt idx="61">
                        <c:v>44197</c:v>
                      </c:pt>
                      <c:pt idx="62">
                        <c:v>44228</c:v>
                      </c:pt>
                      <c:pt idx="63">
                        <c:v>44256</c:v>
                      </c:pt>
                      <c:pt idx="64">
                        <c:v>44287</c:v>
                      </c:pt>
                      <c:pt idx="65">
                        <c:v>44317</c:v>
                      </c:pt>
                      <c:pt idx="66">
                        <c:v>44348</c:v>
                      </c:pt>
                      <c:pt idx="67">
                        <c:v>44378</c:v>
                      </c:pt>
                      <c:pt idx="68">
                        <c:v>44409</c:v>
                      </c:pt>
                      <c:pt idx="69">
                        <c:v>44440</c:v>
                      </c:pt>
                      <c:pt idx="70">
                        <c:v>44470</c:v>
                      </c:pt>
                      <c:pt idx="71">
                        <c:v>44501</c:v>
                      </c:pt>
                      <c:pt idx="72">
                        <c:v>44531</c:v>
                      </c:pt>
                      <c:pt idx="73">
                        <c:v>44562</c:v>
                      </c:pt>
                      <c:pt idx="74">
                        <c:v>44593</c:v>
                      </c:pt>
                      <c:pt idx="75">
                        <c:v>44621</c:v>
                      </c:pt>
                      <c:pt idx="76">
                        <c:v>44652</c:v>
                      </c:pt>
                      <c:pt idx="77">
                        <c:v>44682</c:v>
                      </c:pt>
                      <c:pt idx="78">
                        <c:v>44713</c:v>
                      </c:pt>
                      <c:pt idx="79">
                        <c:v>44743</c:v>
                      </c:pt>
                      <c:pt idx="80">
                        <c:v>44774</c:v>
                      </c:pt>
                      <c:pt idx="81">
                        <c:v>44805</c:v>
                      </c:pt>
                      <c:pt idx="82">
                        <c:v>44835</c:v>
                      </c:pt>
                      <c:pt idx="83">
                        <c:v>44866</c:v>
                      </c:pt>
                      <c:pt idx="84">
                        <c:v>44896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FCI!$S$3:$S$87</c15:sqref>
                        </c15:formulaRef>
                      </c:ext>
                    </c:extLst>
                    <c:numCache>
                      <c:formatCode>0.00</c:formatCode>
                      <c:ptCount val="85"/>
                      <c:pt idx="0">
                        <c:v>1.3737277981817897E-10</c:v>
                      </c:pt>
                      <c:pt idx="1">
                        <c:v>2.41329718708716E-9</c:v>
                      </c:pt>
                      <c:pt idx="2">
                        <c:v>8.4939358879765336E-9</c:v>
                      </c:pt>
                      <c:pt idx="3">
                        <c:v>-5.1000537126810741E-11</c:v>
                      </c:pt>
                      <c:pt idx="4">
                        <c:v>1.3352565719770837E-8</c:v>
                      </c:pt>
                      <c:pt idx="5">
                        <c:v>1.1662283194713297E-8</c:v>
                      </c:pt>
                      <c:pt idx="6">
                        <c:v>-5.7846733236832648E-9</c:v>
                      </c:pt>
                      <c:pt idx="7">
                        <c:v>1.4188043795382299E-9</c:v>
                      </c:pt>
                      <c:pt idx="8">
                        <c:v>-8.6625103618009902E-10</c:v>
                      </c:pt>
                      <c:pt idx="9">
                        <c:v>-4.824911442602442E-10</c:v>
                      </c:pt>
                      <c:pt idx="10">
                        <c:v>2.8152593312125163E-9</c:v>
                      </c:pt>
                      <c:pt idx="11">
                        <c:v>7.3480570239592424E-10</c:v>
                      </c:pt>
                      <c:pt idx="12">
                        <c:v>1.7527612278245286E-9</c:v>
                      </c:pt>
                      <c:pt idx="13">
                        <c:v>9.7927555509080833E-9</c:v>
                      </c:pt>
                      <c:pt idx="14">
                        <c:v>1.2124542814184736E-8</c:v>
                      </c:pt>
                      <c:pt idx="15">
                        <c:v>5.3189658233421255E-9</c:v>
                      </c:pt>
                      <c:pt idx="16">
                        <c:v>1.2660661408148144E-9</c:v>
                      </c:pt>
                      <c:pt idx="17">
                        <c:v>-1.1331920846124888E-8</c:v>
                      </c:pt>
                      <c:pt idx="18">
                        <c:v>-1.3319219616114708E-8</c:v>
                      </c:pt>
                      <c:pt idx="19">
                        <c:v>-8.1133111340392361E-10</c:v>
                      </c:pt>
                      <c:pt idx="20">
                        <c:v>1.1471837702003995E-8</c:v>
                      </c:pt>
                      <c:pt idx="21">
                        <c:v>2.4733811887500678E-8</c:v>
                      </c:pt>
                      <c:pt idx="22">
                        <c:v>1.4080683841122266E-8</c:v>
                      </c:pt>
                      <c:pt idx="23">
                        <c:v>2.7478140207648494E-8</c:v>
                      </c:pt>
                      <c:pt idx="24">
                        <c:v>-3.6634791866774208E-9</c:v>
                      </c:pt>
                      <c:pt idx="25">
                        <c:v>1.4770168865751998E-8</c:v>
                      </c:pt>
                      <c:pt idx="26">
                        <c:v>1.2087846945618708E-8</c:v>
                      </c:pt>
                      <c:pt idx="27">
                        <c:v>2.5139987869238212E-8</c:v>
                      </c:pt>
                      <c:pt idx="28">
                        <c:v>8.8859551938824666E-9</c:v>
                      </c:pt>
                      <c:pt idx="29">
                        <c:v>2.0061391770020975E-8</c:v>
                      </c:pt>
                      <c:pt idx="30">
                        <c:v>-2.0624203789232354E-8</c:v>
                      </c:pt>
                      <c:pt idx="31">
                        <c:v>-2.5198875541754262E-8</c:v>
                      </c:pt>
                      <c:pt idx="32">
                        <c:v>2.7175046768412869E-8</c:v>
                      </c:pt>
                      <c:pt idx="33">
                        <c:v>2.9003578094766169E-8</c:v>
                      </c:pt>
                      <c:pt idx="34">
                        <c:v>-1.0902762248576892E-8</c:v>
                      </c:pt>
                      <c:pt idx="35">
                        <c:v>1.450250297629907E-8</c:v>
                      </c:pt>
                      <c:pt idx="36">
                        <c:v>-2.2347879768958023E-8</c:v>
                      </c:pt>
                      <c:pt idx="37">
                        <c:v>-2.4359159245257445E-8</c:v>
                      </c:pt>
                      <c:pt idx="38">
                        <c:v>-6.0198221962792786E-9</c:v>
                      </c:pt>
                      <c:pt idx="39">
                        <c:v>2.0430230840418062E-8</c:v>
                      </c:pt>
                      <c:pt idx="40">
                        <c:v>5.0715357469144351E-9</c:v>
                      </c:pt>
                      <c:pt idx="41">
                        <c:v>3.4857459141335312E-8</c:v>
                      </c:pt>
                      <c:pt idx="42">
                        <c:v>1.6887345966054568E-9</c:v>
                      </c:pt>
                      <c:pt idx="43">
                        <c:v>2.9939213330720804E-9</c:v>
                      </c:pt>
                      <c:pt idx="44">
                        <c:v>-7.6626625045150831E-9</c:v>
                      </c:pt>
                      <c:pt idx="45">
                        <c:v>-6.1794122041547439E-9</c:v>
                      </c:pt>
                      <c:pt idx="46">
                        <c:v>2.1452223331053233E-9</c:v>
                      </c:pt>
                      <c:pt idx="47">
                        <c:v>9.2225149739277867E-9</c:v>
                      </c:pt>
                      <c:pt idx="48">
                        <c:v>1.4000856973783726E-8</c:v>
                      </c:pt>
                      <c:pt idx="49">
                        <c:v>-6.600378466004031E-9</c:v>
                      </c:pt>
                      <c:pt idx="50">
                        <c:v>-1.3953805888533566E-9</c:v>
                      </c:pt>
                      <c:pt idx="51">
                        <c:v>-2.4065297810071939E-9</c:v>
                      </c:pt>
                      <c:pt idx="52">
                        <c:v>-2.5585467633426617E-8</c:v>
                      </c:pt>
                      <c:pt idx="53">
                        <c:v>6.5590202158460897E-9</c:v>
                      </c:pt>
                      <c:pt idx="54">
                        <c:v>-4.2392077848063536E-8</c:v>
                      </c:pt>
                      <c:pt idx="55">
                        <c:v>4.342068260498877E-9</c:v>
                      </c:pt>
                      <c:pt idx="56">
                        <c:v>-1.7779920313820696E-8</c:v>
                      </c:pt>
                      <c:pt idx="57">
                        <c:v>-9.8846675289365749E-10</c:v>
                      </c:pt>
                      <c:pt idx="58">
                        <c:v>-1.6958470738792641E-8</c:v>
                      </c:pt>
                      <c:pt idx="59">
                        <c:v>-2.6052699553247294E-8</c:v>
                      </c:pt>
                      <c:pt idx="60">
                        <c:v>-1.1999311322341555E-8</c:v>
                      </c:pt>
                      <c:pt idx="61">
                        <c:v>7.3365675756775772E-9</c:v>
                      </c:pt>
                      <c:pt idx="62">
                        <c:v>-2.6259419083629609E-9</c:v>
                      </c:pt>
                      <c:pt idx="63">
                        <c:v>2.7408445180121532E-8</c:v>
                      </c:pt>
                      <c:pt idx="64">
                        <c:v>-6.236755889510448E-9</c:v>
                      </c:pt>
                      <c:pt idx="65">
                        <c:v>2.4323968506045901E-8</c:v>
                      </c:pt>
                      <c:pt idx="66">
                        <c:v>-2.0842057302239425E-8</c:v>
                      </c:pt>
                      <c:pt idx="67">
                        <c:v>-2.6784381268463164E-8</c:v>
                      </c:pt>
                      <c:pt idx="68">
                        <c:v>-2.291828715694777E-8</c:v>
                      </c:pt>
                      <c:pt idx="69">
                        <c:v>2.6607608338835576E-9</c:v>
                      </c:pt>
                      <c:pt idx="70">
                        <c:v>-2.4656547137347218E-8</c:v>
                      </c:pt>
                      <c:pt idx="71">
                        <c:v>-9.9591240254603974E-9</c:v>
                      </c:pt>
                      <c:pt idx="72">
                        <c:v>8.8335105341563747E-9</c:v>
                      </c:pt>
                      <c:pt idx="73">
                        <c:v>1.8540695312374567E-8</c:v>
                      </c:pt>
                      <c:pt idx="74">
                        <c:v>-1.2588792674961269E-8</c:v>
                      </c:pt>
                      <c:pt idx="75">
                        <c:v>-2.5002294901099731E-8</c:v>
                      </c:pt>
                      <c:pt idx="76">
                        <c:v>3.8199747809386508E-9</c:v>
                      </c:pt>
                      <c:pt idx="77">
                        <c:v>-1.9763529701677385E-10</c:v>
                      </c:pt>
                      <c:pt idx="78">
                        <c:v>-1.6746526387834137E-9</c:v>
                      </c:pt>
                      <c:pt idx="79">
                        <c:v>-2.1790900417428816E-8</c:v>
                      </c:pt>
                      <c:pt idx="80">
                        <c:v>2.5929955294046181E-8</c:v>
                      </c:pt>
                      <c:pt idx="81">
                        <c:v>-4.2179371995132442E-8</c:v>
                      </c:pt>
                      <c:pt idx="82">
                        <c:v>-3.1805444278276696E-8</c:v>
                      </c:pt>
                      <c:pt idx="83">
                        <c:v>-5.5006618593367307E-8</c:v>
                      </c:pt>
                      <c:pt idx="84">
                        <c:v>0.1075738353581861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386D-42FB-A2AE-844C408DFA96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FCI!$T$2</c15:sqref>
                        </c15:formulaRef>
                      </c:ext>
                    </c:extLst>
                    <c:strCache>
                      <c:ptCount val="1"/>
                      <c:pt idx="0">
                        <c:v>LT average FCI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FCI!$J$3:$J$87</c15:sqref>
                        </c15:formulaRef>
                      </c:ext>
                    </c:extLst>
                    <c:numCache>
                      <c:formatCode>[$-409]mmm\-yy;@</c:formatCode>
                      <c:ptCount val="85"/>
                      <c:pt idx="0">
                        <c:v>42339</c:v>
                      </c:pt>
                      <c:pt idx="1">
                        <c:v>42370</c:v>
                      </c:pt>
                      <c:pt idx="2">
                        <c:v>42401</c:v>
                      </c:pt>
                      <c:pt idx="3">
                        <c:v>42430</c:v>
                      </c:pt>
                      <c:pt idx="4">
                        <c:v>42461</c:v>
                      </c:pt>
                      <c:pt idx="5">
                        <c:v>42491</c:v>
                      </c:pt>
                      <c:pt idx="6">
                        <c:v>42522</c:v>
                      </c:pt>
                      <c:pt idx="7">
                        <c:v>42552</c:v>
                      </c:pt>
                      <c:pt idx="8">
                        <c:v>42583</c:v>
                      </c:pt>
                      <c:pt idx="9">
                        <c:v>42614</c:v>
                      </c:pt>
                      <c:pt idx="10">
                        <c:v>42644</c:v>
                      </c:pt>
                      <c:pt idx="11">
                        <c:v>42675</c:v>
                      </c:pt>
                      <c:pt idx="12">
                        <c:v>42705</c:v>
                      </c:pt>
                      <c:pt idx="13">
                        <c:v>42736</c:v>
                      </c:pt>
                      <c:pt idx="14">
                        <c:v>42767</c:v>
                      </c:pt>
                      <c:pt idx="15">
                        <c:v>42795</c:v>
                      </c:pt>
                      <c:pt idx="16">
                        <c:v>42826</c:v>
                      </c:pt>
                      <c:pt idx="17">
                        <c:v>42856</c:v>
                      </c:pt>
                      <c:pt idx="18">
                        <c:v>42887</c:v>
                      </c:pt>
                      <c:pt idx="19">
                        <c:v>42917</c:v>
                      </c:pt>
                      <c:pt idx="20">
                        <c:v>42948</c:v>
                      </c:pt>
                      <c:pt idx="21">
                        <c:v>42979</c:v>
                      </c:pt>
                      <c:pt idx="22">
                        <c:v>43009</c:v>
                      </c:pt>
                      <c:pt idx="23">
                        <c:v>43040</c:v>
                      </c:pt>
                      <c:pt idx="24">
                        <c:v>43070</c:v>
                      </c:pt>
                      <c:pt idx="25">
                        <c:v>43101</c:v>
                      </c:pt>
                      <c:pt idx="26">
                        <c:v>43132</c:v>
                      </c:pt>
                      <c:pt idx="27">
                        <c:v>43160</c:v>
                      </c:pt>
                      <c:pt idx="28">
                        <c:v>43191</c:v>
                      </c:pt>
                      <c:pt idx="29">
                        <c:v>43221</c:v>
                      </c:pt>
                      <c:pt idx="30">
                        <c:v>43252</c:v>
                      </c:pt>
                      <c:pt idx="31">
                        <c:v>43282</c:v>
                      </c:pt>
                      <c:pt idx="32">
                        <c:v>43313</c:v>
                      </c:pt>
                      <c:pt idx="33">
                        <c:v>43344</c:v>
                      </c:pt>
                      <c:pt idx="34">
                        <c:v>43374</c:v>
                      </c:pt>
                      <c:pt idx="35">
                        <c:v>43405</c:v>
                      </c:pt>
                      <c:pt idx="36">
                        <c:v>43435</c:v>
                      </c:pt>
                      <c:pt idx="37">
                        <c:v>43466</c:v>
                      </c:pt>
                      <c:pt idx="38">
                        <c:v>43497</c:v>
                      </c:pt>
                      <c:pt idx="39">
                        <c:v>43525</c:v>
                      </c:pt>
                      <c:pt idx="40">
                        <c:v>43556</c:v>
                      </c:pt>
                      <c:pt idx="41">
                        <c:v>43586</c:v>
                      </c:pt>
                      <c:pt idx="42">
                        <c:v>43617</c:v>
                      </c:pt>
                      <c:pt idx="43">
                        <c:v>43647</c:v>
                      </c:pt>
                      <c:pt idx="44">
                        <c:v>43678</c:v>
                      </c:pt>
                      <c:pt idx="45">
                        <c:v>43709</c:v>
                      </c:pt>
                      <c:pt idx="46">
                        <c:v>43739</c:v>
                      </c:pt>
                      <c:pt idx="47">
                        <c:v>43770</c:v>
                      </c:pt>
                      <c:pt idx="48">
                        <c:v>43800</c:v>
                      </c:pt>
                      <c:pt idx="49">
                        <c:v>43831</c:v>
                      </c:pt>
                      <c:pt idx="50">
                        <c:v>43862</c:v>
                      </c:pt>
                      <c:pt idx="51">
                        <c:v>43891</c:v>
                      </c:pt>
                      <c:pt idx="52">
                        <c:v>43922</c:v>
                      </c:pt>
                      <c:pt idx="53">
                        <c:v>43952</c:v>
                      </c:pt>
                      <c:pt idx="54">
                        <c:v>43983</c:v>
                      </c:pt>
                      <c:pt idx="55">
                        <c:v>44013</c:v>
                      </c:pt>
                      <c:pt idx="56">
                        <c:v>44044</c:v>
                      </c:pt>
                      <c:pt idx="57">
                        <c:v>44075</c:v>
                      </c:pt>
                      <c:pt idx="58">
                        <c:v>44105</c:v>
                      </c:pt>
                      <c:pt idx="59">
                        <c:v>44136</c:v>
                      </c:pt>
                      <c:pt idx="60">
                        <c:v>44166</c:v>
                      </c:pt>
                      <c:pt idx="61">
                        <c:v>44197</c:v>
                      </c:pt>
                      <c:pt idx="62">
                        <c:v>44228</c:v>
                      </c:pt>
                      <c:pt idx="63">
                        <c:v>44256</c:v>
                      </c:pt>
                      <c:pt idx="64">
                        <c:v>44287</c:v>
                      </c:pt>
                      <c:pt idx="65">
                        <c:v>44317</c:v>
                      </c:pt>
                      <c:pt idx="66">
                        <c:v>44348</c:v>
                      </c:pt>
                      <c:pt idx="67">
                        <c:v>44378</c:v>
                      </c:pt>
                      <c:pt idx="68">
                        <c:v>44409</c:v>
                      </c:pt>
                      <c:pt idx="69">
                        <c:v>44440</c:v>
                      </c:pt>
                      <c:pt idx="70">
                        <c:v>44470</c:v>
                      </c:pt>
                      <c:pt idx="71">
                        <c:v>44501</c:v>
                      </c:pt>
                      <c:pt idx="72">
                        <c:v>44531</c:v>
                      </c:pt>
                      <c:pt idx="73">
                        <c:v>44562</c:v>
                      </c:pt>
                      <c:pt idx="74">
                        <c:v>44593</c:v>
                      </c:pt>
                      <c:pt idx="75">
                        <c:v>44621</c:v>
                      </c:pt>
                      <c:pt idx="76">
                        <c:v>44652</c:v>
                      </c:pt>
                      <c:pt idx="77">
                        <c:v>44682</c:v>
                      </c:pt>
                      <c:pt idx="78">
                        <c:v>44713</c:v>
                      </c:pt>
                      <c:pt idx="79">
                        <c:v>44743</c:v>
                      </c:pt>
                      <c:pt idx="80">
                        <c:v>44774</c:v>
                      </c:pt>
                      <c:pt idx="81">
                        <c:v>44805</c:v>
                      </c:pt>
                      <c:pt idx="82">
                        <c:v>44835</c:v>
                      </c:pt>
                      <c:pt idx="83">
                        <c:v>44866</c:v>
                      </c:pt>
                      <c:pt idx="84">
                        <c:v>44896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FCI!$T$3:$T$87</c15:sqref>
                        </c15:formulaRef>
                      </c:ext>
                    </c:extLst>
                    <c:numCache>
                      <c:formatCode>0.00</c:formatCode>
                      <c:ptCount val="85"/>
                      <c:pt idx="0">
                        <c:v>0.13737281450351027</c:v>
                      </c:pt>
                      <c:pt idx="1">
                        <c:v>0.13737281450351027</c:v>
                      </c:pt>
                      <c:pt idx="2">
                        <c:v>0.13737281450351027</c:v>
                      </c:pt>
                      <c:pt idx="3">
                        <c:v>0.13737281450351027</c:v>
                      </c:pt>
                      <c:pt idx="4">
                        <c:v>0.13737281450351027</c:v>
                      </c:pt>
                      <c:pt idx="5">
                        <c:v>0.13737281450351027</c:v>
                      </c:pt>
                      <c:pt idx="6">
                        <c:v>0.13737281450351027</c:v>
                      </c:pt>
                      <c:pt idx="7">
                        <c:v>0.13737281450351027</c:v>
                      </c:pt>
                      <c:pt idx="8">
                        <c:v>0.13737281450351027</c:v>
                      </c:pt>
                      <c:pt idx="9">
                        <c:v>0.13737281450351027</c:v>
                      </c:pt>
                      <c:pt idx="10">
                        <c:v>0.13737281450351027</c:v>
                      </c:pt>
                      <c:pt idx="11">
                        <c:v>0.13737281450351027</c:v>
                      </c:pt>
                      <c:pt idx="12">
                        <c:v>0.13737281450351027</c:v>
                      </c:pt>
                      <c:pt idx="13">
                        <c:v>0.13737281450351027</c:v>
                      </c:pt>
                      <c:pt idx="14">
                        <c:v>0.13737281450351027</c:v>
                      </c:pt>
                      <c:pt idx="15">
                        <c:v>0.13737281450351027</c:v>
                      </c:pt>
                      <c:pt idx="16">
                        <c:v>0.13737281450351027</c:v>
                      </c:pt>
                      <c:pt idx="17">
                        <c:v>0.13737281450351027</c:v>
                      </c:pt>
                      <c:pt idx="18">
                        <c:v>0.13737281450351027</c:v>
                      </c:pt>
                      <c:pt idx="19">
                        <c:v>0.13737281450351027</c:v>
                      </c:pt>
                      <c:pt idx="20">
                        <c:v>0.13737281450351027</c:v>
                      </c:pt>
                      <c:pt idx="21">
                        <c:v>0.13737281450351027</c:v>
                      </c:pt>
                      <c:pt idx="22">
                        <c:v>0.13737281450351027</c:v>
                      </c:pt>
                      <c:pt idx="23">
                        <c:v>0.13737281450351027</c:v>
                      </c:pt>
                      <c:pt idx="24">
                        <c:v>0.13737281450351027</c:v>
                      </c:pt>
                      <c:pt idx="25">
                        <c:v>0.13737281450351027</c:v>
                      </c:pt>
                      <c:pt idx="26">
                        <c:v>0.13737281450351027</c:v>
                      </c:pt>
                      <c:pt idx="27">
                        <c:v>0.13737281450351027</c:v>
                      </c:pt>
                      <c:pt idx="28">
                        <c:v>0.13737281450351027</c:v>
                      </c:pt>
                      <c:pt idx="29">
                        <c:v>0.13737281450351027</c:v>
                      </c:pt>
                      <c:pt idx="30">
                        <c:v>0.13737281450351027</c:v>
                      </c:pt>
                      <c:pt idx="31">
                        <c:v>0.13737281450351027</c:v>
                      </c:pt>
                      <c:pt idx="32">
                        <c:v>0.13737281450351027</c:v>
                      </c:pt>
                      <c:pt idx="33">
                        <c:v>0.13737281450351027</c:v>
                      </c:pt>
                      <c:pt idx="34">
                        <c:v>0.13737281450351027</c:v>
                      </c:pt>
                      <c:pt idx="35">
                        <c:v>0.13737281450351027</c:v>
                      </c:pt>
                      <c:pt idx="36">
                        <c:v>0.13737281450351027</c:v>
                      </c:pt>
                      <c:pt idx="37">
                        <c:v>0.13737281450351027</c:v>
                      </c:pt>
                      <c:pt idx="38">
                        <c:v>0.13737281450351027</c:v>
                      </c:pt>
                      <c:pt idx="39">
                        <c:v>0.13737281450351027</c:v>
                      </c:pt>
                      <c:pt idx="40">
                        <c:v>0.13737281450351027</c:v>
                      </c:pt>
                      <c:pt idx="41">
                        <c:v>0.13737281450351027</c:v>
                      </c:pt>
                      <c:pt idx="42">
                        <c:v>0.13737281450351027</c:v>
                      </c:pt>
                      <c:pt idx="43">
                        <c:v>0.13737281450351027</c:v>
                      </c:pt>
                      <c:pt idx="44">
                        <c:v>0.13737281450351027</c:v>
                      </c:pt>
                      <c:pt idx="45">
                        <c:v>0.13737281450351027</c:v>
                      </c:pt>
                      <c:pt idx="46">
                        <c:v>0.13737281450351027</c:v>
                      </c:pt>
                      <c:pt idx="47">
                        <c:v>0.13737281450351027</c:v>
                      </c:pt>
                      <c:pt idx="48">
                        <c:v>0.13737281450351027</c:v>
                      </c:pt>
                      <c:pt idx="49">
                        <c:v>0.13737281450351027</c:v>
                      </c:pt>
                      <c:pt idx="50">
                        <c:v>0.13737281450351027</c:v>
                      </c:pt>
                      <c:pt idx="51">
                        <c:v>0.13737281450351027</c:v>
                      </c:pt>
                      <c:pt idx="52">
                        <c:v>0.13737281450351027</c:v>
                      </c:pt>
                      <c:pt idx="53">
                        <c:v>0.13737281450351027</c:v>
                      </c:pt>
                      <c:pt idx="54">
                        <c:v>0.13737281450351027</c:v>
                      </c:pt>
                      <c:pt idx="55">
                        <c:v>0.13737281450351027</c:v>
                      </c:pt>
                      <c:pt idx="56">
                        <c:v>0.13737281450351027</c:v>
                      </c:pt>
                      <c:pt idx="57">
                        <c:v>0.13737281450351027</c:v>
                      </c:pt>
                      <c:pt idx="58">
                        <c:v>0.13737281450351027</c:v>
                      </c:pt>
                      <c:pt idx="59">
                        <c:v>0.13737281450351027</c:v>
                      </c:pt>
                      <c:pt idx="60">
                        <c:v>0.13737281450351027</c:v>
                      </c:pt>
                      <c:pt idx="61">
                        <c:v>0.13737281450351027</c:v>
                      </c:pt>
                      <c:pt idx="62">
                        <c:v>0.13737281450351027</c:v>
                      </c:pt>
                      <c:pt idx="63">
                        <c:v>0.13737281450351027</c:v>
                      </c:pt>
                      <c:pt idx="64">
                        <c:v>0.13737281450351027</c:v>
                      </c:pt>
                      <c:pt idx="65">
                        <c:v>0.13737281450351027</c:v>
                      </c:pt>
                      <c:pt idx="66">
                        <c:v>0.13737281450351027</c:v>
                      </c:pt>
                      <c:pt idx="67">
                        <c:v>0.13737281450351027</c:v>
                      </c:pt>
                      <c:pt idx="68">
                        <c:v>0.13737281450351027</c:v>
                      </c:pt>
                      <c:pt idx="69">
                        <c:v>0.13737281450351027</c:v>
                      </c:pt>
                      <c:pt idx="70">
                        <c:v>0.13737281450351027</c:v>
                      </c:pt>
                      <c:pt idx="71">
                        <c:v>0.13737281450351027</c:v>
                      </c:pt>
                      <c:pt idx="72">
                        <c:v>0.13737281450351027</c:v>
                      </c:pt>
                      <c:pt idx="73">
                        <c:v>0.13737281450351027</c:v>
                      </c:pt>
                      <c:pt idx="74">
                        <c:v>0.13737281450351027</c:v>
                      </c:pt>
                      <c:pt idx="75">
                        <c:v>0.13737281450351027</c:v>
                      </c:pt>
                      <c:pt idx="76">
                        <c:v>0.13737281450351027</c:v>
                      </c:pt>
                      <c:pt idx="77">
                        <c:v>0.13737281450351027</c:v>
                      </c:pt>
                      <c:pt idx="78">
                        <c:v>0.13737281450351027</c:v>
                      </c:pt>
                      <c:pt idx="79">
                        <c:v>0.13737281450351027</c:v>
                      </c:pt>
                      <c:pt idx="80">
                        <c:v>0.13737281450351027</c:v>
                      </c:pt>
                      <c:pt idx="81">
                        <c:v>0.13737281450351027</c:v>
                      </c:pt>
                      <c:pt idx="82">
                        <c:v>0.13737281450351027</c:v>
                      </c:pt>
                      <c:pt idx="83">
                        <c:v>0.13737281450351027</c:v>
                      </c:pt>
                      <c:pt idx="84">
                        <c:v>0.13737281450351027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86D-42FB-A2AE-844C408DFA96}"/>
                  </c:ext>
                </c:extLst>
              </c15:ser>
            </c15:filteredLineSeries>
          </c:ext>
        </c:extLst>
      </c:lineChart>
      <c:dateAx>
        <c:axId val="164059664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64068400"/>
        <c:crosses val="autoZero"/>
        <c:auto val="0"/>
        <c:lblOffset val="100"/>
        <c:baseTimeUnit val="months"/>
      </c:dateAx>
      <c:valAx>
        <c:axId val="164068400"/>
        <c:scaling>
          <c:orientation val="minMax"/>
          <c:min val="-1.2"/>
        </c:scaling>
        <c:delete val="0"/>
        <c:axPos val="l"/>
        <c:numFmt formatCode="0.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64059664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31374624250323"/>
          <c:y val="9.0903217360588373E-2"/>
          <c:w val="0.68768228594672665"/>
          <c:h val="0.2266068419864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533514882585466E-2"/>
          <c:y val="0.2316568285286125"/>
          <c:w val="0.91558446865837606"/>
          <c:h val="0.639626513677191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'2.4 (3)'!$M$1</c:f>
              <c:strCache>
                <c:ptCount val="1"/>
                <c:pt idx="0">
                  <c:v>Policy rate (end of 2020)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'2.4 (3)'!$L$2:$L$12</c:f>
              <c:strCache>
                <c:ptCount val="11"/>
                <c:pt idx="0">
                  <c:v>PAK</c:v>
                </c:pt>
                <c:pt idx="1">
                  <c:v>EGY</c:v>
                </c:pt>
                <c:pt idx="2">
                  <c:v>TUN</c:v>
                </c:pt>
                <c:pt idx="3">
                  <c:v>JOR</c:v>
                </c:pt>
                <c:pt idx="4">
                  <c:v>BHR</c:v>
                </c:pt>
                <c:pt idx="5">
                  <c:v>QAT</c:v>
                </c:pt>
                <c:pt idx="6">
                  <c:v>SAU</c:v>
                </c:pt>
                <c:pt idx="7">
                  <c:v>OMN</c:v>
                </c:pt>
                <c:pt idx="8">
                  <c:v>UAE</c:v>
                </c:pt>
                <c:pt idx="9">
                  <c:v>KWT</c:v>
                </c:pt>
                <c:pt idx="10">
                  <c:v>MAR</c:v>
                </c:pt>
              </c:strCache>
            </c:strRef>
          </c:cat>
          <c:val>
            <c:numRef>
              <c:f>'2.4 (3)'!$M$2:$M$12</c:f>
              <c:numCache>
                <c:formatCode>General</c:formatCode>
                <c:ptCount val="11"/>
                <c:pt idx="0">
                  <c:v>7</c:v>
                </c:pt>
                <c:pt idx="1">
                  <c:v>8.25</c:v>
                </c:pt>
                <c:pt idx="2">
                  <c:v>6.25</c:v>
                </c:pt>
                <c:pt idx="3">
                  <c:v>2.5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0.5</c:v>
                </c:pt>
                <c:pt idx="8">
                  <c:v>0.1</c:v>
                </c:pt>
                <c:pt idx="9">
                  <c:v>1.5</c:v>
                </c:pt>
                <c:pt idx="1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C3-41A2-AE25-FC93FF60432D}"/>
            </c:ext>
          </c:extLst>
        </c:ser>
        <c:ser>
          <c:idx val="2"/>
          <c:order val="2"/>
          <c:tx>
            <c:strRef>
              <c:f>'2.4 (3)'!$N$1</c:f>
              <c:strCache>
                <c:ptCount val="1"/>
                <c:pt idx="0">
                  <c:v>Policy rate change (end of 2020 to most recent)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25400">
              <a:noFill/>
            </a:ln>
            <a:effectLst/>
          </c:spPr>
          <c:invertIfNegative val="0"/>
          <c:cat>
            <c:strRef>
              <c:f>'2.4 (3)'!$L$2:$L$12</c:f>
              <c:strCache>
                <c:ptCount val="11"/>
                <c:pt idx="0">
                  <c:v>PAK</c:v>
                </c:pt>
                <c:pt idx="1">
                  <c:v>EGY</c:v>
                </c:pt>
                <c:pt idx="2">
                  <c:v>TUN</c:v>
                </c:pt>
                <c:pt idx="3">
                  <c:v>JOR</c:v>
                </c:pt>
                <c:pt idx="4">
                  <c:v>BHR</c:v>
                </c:pt>
                <c:pt idx="5">
                  <c:v>QAT</c:v>
                </c:pt>
                <c:pt idx="6">
                  <c:v>SAU</c:v>
                </c:pt>
                <c:pt idx="7">
                  <c:v>OMN</c:v>
                </c:pt>
                <c:pt idx="8">
                  <c:v>UAE</c:v>
                </c:pt>
                <c:pt idx="9">
                  <c:v>KWT</c:v>
                </c:pt>
                <c:pt idx="10">
                  <c:v>MAR</c:v>
                </c:pt>
              </c:strCache>
            </c:strRef>
          </c:cat>
          <c:val>
            <c:numRef>
              <c:f>'2.4 (3)'!$N$2:$N$12</c:f>
              <c:numCache>
                <c:formatCode>General</c:formatCode>
                <c:ptCount val="11"/>
                <c:pt idx="0">
                  <c:v>13</c:v>
                </c:pt>
                <c:pt idx="1">
                  <c:v>10</c:v>
                </c:pt>
                <c:pt idx="2">
                  <c:v>1.75</c:v>
                </c:pt>
                <c:pt idx="3">
                  <c:v>4.5</c:v>
                </c:pt>
                <c:pt idx="4">
                  <c:v>4.75</c:v>
                </c:pt>
                <c:pt idx="5">
                  <c:v>4.5</c:v>
                </c:pt>
                <c:pt idx="6">
                  <c:v>4.5</c:v>
                </c:pt>
                <c:pt idx="7">
                  <c:v>5</c:v>
                </c:pt>
                <c:pt idx="8">
                  <c:v>4.8000000000000007</c:v>
                </c:pt>
                <c:pt idx="9">
                  <c:v>2.5</c:v>
                </c:pt>
                <c:pt idx="1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C3-41A2-AE25-FC93FF604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35745872"/>
        <c:axId val="2035746704"/>
      </c:barChart>
      <c:scatterChart>
        <c:scatterStyle val="lineMarker"/>
        <c:varyColors val="0"/>
        <c:ser>
          <c:idx val="1"/>
          <c:order val="1"/>
          <c:tx>
            <c:strRef>
              <c:f>'2.4 (3)'!$O$1</c:f>
              <c:strCache>
                <c:ptCount val="1"/>
                <c:pt idx="0">
                  <c:v>Terminal rate (model)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strRef>
              <c:f>'2.4 (3)'!$L$2:$L$14</c:f>
              <c:strCache>
                <c:ptCount val="11"/>
                <c:pt idx="0">
                  <c:v>PAK</c:v>
                </c:pt>
                <c:pt idx="1">
                  <c:v>EGY</c:v>
                </c:pt>
                <c:pt idx="2">
                  <c:v>TUN</c:v>
                </c:pt>
                <c:pt idx="3">
                  <c:v>JOR</c:v>
                </c:pt>
                <c:pt idx="4">
                  <c:v>BHR</c:v>
                </c:pt>
                <c:pt idx="5">
                  <c:v>QAT</c:v>
                </c:pt>
                <c:pt idx="6">
                  <c:v>SAU</c:v>
                </c:pt>
                <c:pt idx="7">
                  <c:v>OMN</c:v>
                </c:pt>
                <c:pt idx="8">
                  <c:v>UAE</c:v>
                </c:pt>
                <c:pt idx="9">
                  <c:v>KWT</c:v>
                </c:pt>
                <c:pt idx="10">
                  <c:v>MAR</c:v>
                </c:pt>
              </c:strCache>
            </c:strRef>
          </c:xVal>
          <c:yVal>
            <c:numRef>
              <c:f>'2.4 (3)'!$O$2:$O$14</c:f>
              <c:numCache>
                <c:formatCode>General</c:formatCode>
                <c:ptCount val="13"/>
                <c:pt idx="0">
                  <c:v>9.8817797918290502</c:v>
                </c:pt>
                <c:pt idx="1">
                  <c:v>11.058717930252712</c:v>
                </c:pt>
                <c:pt idx="2">
                  <c:v>6.9794518504336098</c:v>
                </c:pt>
                <c:pt idx="3">
                  <c:v>3.7399925698810632</c:v>
                </c:pt>
                <c:pt idx="4">
                  <c:v>3.5837404238151125</c:v>
                </c:pt>
                <c:pt idx="5">
                  <c:v>3.8127746762508137</c:v>
                </c:pt>
                <c:pt idx="6">
                  <c:v>3.6194559118615834</c:v>
                </c:pt>
                <c:pt idx="7">
                  <c:v>2.2978816197777072</c:v>
                </c:pt>
                <c:pt idx="8">
                  <c:v>2.2423821826143993</c:v>
                </c:pt>
                <c:pt idx="9">
                  <c:v>2.3275824675784551</c:v>
                </c:pt>
                <c:pt idx="10">
                  <c:v>1.8327906256794364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3C3-41A2-AE25-FC93FF60432D}"/>
            </c:ext>
          </c:extLst>
        </c:ser>
        <c:ser>
          <c:idx val="3"/>
          <c:order val="3"/>
          <c:tx>
            <c:strRef>
              <c:f>'2.4 (3)'!$Q$1</c:f>
              <c:strCache>
                <c:ptCount val="1"/>
                <c:pt idx="0">
                  <c:v>Natural policy rate (model)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8A0000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'2.4 (3)'!$P$2:$P$12</c:f>
                <c:numCache>
                  <c:formatCode>General</c:formatCode>
                  <c:ptCount val="11"/>
                  <c:pt idx="0">
                    <c:v>4.8354356865854786</c:v>
                  </c:pt>
                  <c:pt idx="1">
                    <c:v>8.1322957555454032</c:v>
                  </c:pt>
                  <c:pt idx="2">
                    <c:v>2.589769668953481</c:v>
                  </c:pt>
                  <c:pt idx="3">
                    <c:v>4.1743671330884045</c:v>
                  </c:pt>
                  <c:pt idx="4">
                    <c:v>3.0004771061276618</c:v>
                  </c:pt>
                  <c:pt idx="5">
                    <c:v>6.0775755558677229</c:v>
                  </c:pt>
                  <c:pt idx="6">
                    <c:v>2.9052012191899941</c:v>
                  </c:pt>
                  <c:pt idx="7">
                    <c:v>3.5681458771839942</c:v>
                  </c:pt>
                  <c:pt idx="8">
                    <c:v>4.3547927233327668</c:v>
                  </c:pt>
                  <c:pt idx="9">
                    <c:v>2.8640354251745759</c:v>
                  </c:pt>
                  <c:pt idx="10">
                    <c:v>2.5761889025031142</c:v>
                  </c:pt>
                </c:numCache>
              </c:numRef>
            </c:plus>
            <c:minus>
              <c:numRef>
                <c:f>'2.4 (3)'!$P$2:$P$12</c:f>
                <c:numCache>
                  <c:formatCode>General</c:formatCode>
                  <c:ptCount val="11"/>
                  <c:pt idx="0">
                    <c:v>4.8354356865854786</c:v>
                  </c:pt>
                  <c:pt idx="1">
                    <c:v>8.1322957555454032</c:v>
                  </c:pt>
                  <c:pt idx="2">
                    <c:v>2.589769668953481</c:v>
                  </c:pt>
                  <c:pt idx="3">
                    <c:v>4.1743671330884045</c:v>
                  </c:pt>
                  <c:pt idx="4">
                    <c:v>3.0004771061276618</c:v>
                  </c:pt>
                  <c:pt idx="5">
                    <c:v>6.0775755558677229</c:v>
                  </c:pt>
                  <c:pt idx="6">
                    <c:v>2.9052012191899941</c:v>
                  </c:pt>
                  <c:pt idx="7">
                    <c:v>3.5681458771839942</c:v>
                  </c:pt>
                  <c:pt idx="8">
                    <c:v>4.3547927233327668</c:v>
                  </c:pt>
                  <c:pt idx="9">
                    <c:v>2.8640354251745759</c:v>
                  </c:pt>
                  <c:pt idx="10">
                    <c:v>2.5761889025031142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strRef>
              <c:f>'2.4 (3)'!$L$2:$L$12</c:f>
              <c:strCache>
                <c:ptCount val="11"/>
                <c:pt idx="0">
                  <c:v>PAK</c:v>
                </c:pt>
                <c:pt idx="1">
                  <c:v>EGY</c:v>
                </c:pt>
                <c:pt idx="2">
                  <c:v>TUN</c:v>
                </c:pt>
                <c:pt idx="3">
                  <c:v>JOR</c:v>
                </c:pt>
                <c:pt idx="4">
                  <c:v>BHR</c:v>
                </c:pt>
                <c:pt idx="5">
                  <c:v>QAT</c:v>
                </c:pt>
                <c:pt idx="6">
                  <c:v>SAU</c:v>
                </c:pt>
                <c:pt idx="7">
                  <c:v>OMN</c:v>
                </c:pt>
                <c:pt idx="8">
                  <c:v>UAE</c:v>
                </c:pt>
                <c:pt idx="9">
                  <c:v>KWT</c:v>
                </c:pt>
                <c:pt idx="10">
                  <c:v>MAR</c:v>
                </c:pt>
              </c:strCache>
            </c:strRef>
          </c:xVal>
          <c:yVal>
            <c:numRef>
              <c:f>'2.4 (3)'!$Q$2:$Q$12</c:f>
              <c:numCache>
                <c:formatCode>General</c:formatCode>
                <c:ptCount val="11"/>
                <c:pt idx="0">
                  <c:v>31.019512806712651</c:v>
                </c:pt>
                <c:pt idx="1">
                  <c:v>31.086396757927364</c:v>
                </c:pt>
                <c:pt idx="2">
                  <c:v>11.983428557781817</c:v>
                </c:pt>
                <c:pt idx="3">
                  <c:v>5.123733478450033</c:v>
                </c:pt>
                <c:pt idx="4">
                  <c:v>3.8209226325980628</c:v>
                </c:pt>
                <c:pt idx="5">
                  <c:v>3.9274187368256781</c:v>
                </c:pt>
                <c:pt idx="6">
                  <c:v>4.4380381607850889</c:v>
                </c:pt>
                <c:pt idx="7">
                  <c:v>1.4132374871623297</c:v>
                </c:pt>
                <c:pt idx="8">
                  <c:v>3.6810005501083478</c:v>
                </c:pt>
                <c:pt idx="9">
                  <c:v>2.6472621035718613</c:v>
                </c:pt>
                <c:pt idx="10">
                  <c:v>3.5395673309968583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3C3-41A2-AE25-FC93FF60432D}"/>
            </c:ext>
          </c:extLst>
        </c:ser>
        <c:ser>
          <c:idx val="4"/>
          <c:order val="4"/>
          <c:tx>
            <c:strRef>
              <c:f>'2.4 (3)'!$R$1</c:f>
              <c:strCache>
                <c:ptCount val="1"/>
                <c:pt idx="0">
                  <c:v>Terminal rate (TVP-VAR)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strRef>
              <c:f>'2.4 (3)'!$K$2:$L$19</c:f>
              <c:strCache>
                <c:ptCount val="11"/>
                <c:pt idx="0">
                  <c:v>PAK</c:v>
                </c:pt>
                <c:pt idx="1">
                  <c:v>EGY</c:v>
                </c:pt>
                <c:pt idx="2">
                  <c:v>TUN</c:v>
                </c:pt>
                <c:pt idx="3">
                  <c:v>JOR</c:v>
                </c:pt>
                <c:pt idx="4">
                  <c:v>BHR</c:v>
                </c:pt>
                <c:pt idx="5">
                  <c:v>QAT</c:v>
                </c:pt>
                <c:pt idx="6">
                  <c:v>SAU</c:v>
                </c:pt>
                <c:pt idx="7">
                  <c:v>OMN</c:v>
                </c:pt>
                <c:pt idx="8">
                  <c:v>UAE</c:v>
                </c:pt>
                <c:pt idx="9">
                  <c:v>KWT</c:v>
                </c:pt>
                <c:pt idx="10">
                  <c:v>MAR</c:v>
                </c:pt>
              </c:strCache>
            </c:strRef>
          </c:xVal>
          <c:yVal>
            <c:numRef>
              <c:f>'2.4 (3)'!$R$2:$R$12</c:f>
              <c:numCache>
                <c:formatCode>General</c:formatCode>
                <c:ptCount val="11"/>
                <c:pt idx="0">
                  <c:v>8.0605001334028703</c:v>
                </c:pt>
                <c:pt idx="1">
                  <c:v>10.107664810595001</c:v>
                </c:pt>
                <c:pt idx="2">
                  <c:v>5.3733281909420301</c:v>
                </c:pt>
                <c:pt idx="3">
                  <c:v>4.0726138005846</c:v>
                </c:pt>
                <c:pt idx="4">
                  <c:v>1.3703413980397701</c:v>
                </c:pt>
                <c:pt idx="5">
                  <c:v>2.0602148149787598</c:v>
                </c:pt>
                <c:pt idx="6">
                  <c:v>2.7729100828687199</c:v>
                </c:pt>
                <c:pt idx="7">
                  <c:v>4.4828248277054401</c:v>
                </c:pt>
                <c:pt idx="8">
                  <c:v>1.0459485152502701</c:v>
                </c:pt>
                <c:pt idx="9">
                  <c:v>2.3888658503506401</c:v>
                </c:pt>
                <c:pt idx="10">
                  <c:v>2.2059930852016501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3C3-41A2-AE25-FC93FF604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5745872"/>
        <c:axId val="2035746704"/>
      </c:scatterChart>
      <c:catAx>
        <c:axId val="203574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35746704"/>
        <c:crosses val="autoZero"/>
        <c:auto val="1"/>
        <c:lblAlgn val="ctr"/>
        <c:lblOffset val="100"/>
        <c:noMultiLvlLbl val="0"/>
      </c:catAx>
      <c:valAx>
        <c:axId val="2035746704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35745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2.8461286089238837E-2"/>
          <c:w val="0.98732535327023518"/>
          <c:h val="0.204842603248841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130085301837269E-2"/>
          <c:y val="7.4285597112860896E-2"/>
          <c:w val="0.87886729002624664"/>
          <c:h val="0.81493000874890642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CA!$R$14:$R$15</c:f>
              <c:strCache>
                <c:ptCount val="2"/>
                <c:pt idx="0">
                  <c:v>Goods 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CA!$P$16:$P$18</c:f>
              <c:strCache>
                <c:ptCount val="3"/>
                <c:pt idx="0">
                  <c:v>OE</c:v>
                </c:pt>
                <c:pt idx="1">
                  <c:v>EM&amp;MI</c:v>
                </c:pt>
                <c:pt idx="2">
                  <c:v>LIC</c:v>
                </c:pt>
              </c:strCache>
            </c:strRef>
          </c:cat>
          <c:val>
            <c:numRef>
              <c:f>CA!$R$16:$R$18</c:f>
              <c:numCache>
                <c:formatCode>0.0</c:formatCode>
                <c:ptCount val="3"/>
                <c:pt idx="0">
                  <c:v>5.0076066925937006</c:v>
                </c:pt>
                <c:pt idx="1">
                  <c:v>-1.6454655192186536</c:v>
                </c:pt>
                <c:pt idx="2">
                  <c:v>3.1284675430958018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DF-4439-8BC8-914DA2CEE680}"/>
            </c:ext>
          </c:extLst>
        </c:ser>
        <c:ser>
          <c:idx val="2"/>
          <c:order val="2"/>
          <c:tx>
            <c:strRef>
              <c:f>CA!$S$14:$S$15</c:f>
              <c:strCache>
                <c:ptCount val="2"/>
                <c:pt idx="0">
                  <c:v>Services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CA!$P$16:$P$18</c:f>
              <c:strCache>
                <c:ptCount val="3"/>
                <c:pt idx="0">
                  <c:v>OE</c:v>
                </c:pt>
                <c:pt idx="1">
                  <c:v>EM&amp;MI</c:v>
                </c:pt>
                <c:pt idx="2">
                  <c:v>LIC</c:v>
                </c:pt>
              </c:strCache>
            </c:strRef>
          </c:cat>
          <c:val>
            <c:numRef>
              <c:f>CA!$S$16:$S$18</c:f>
              <c:numCache>
                <c:formatCode>0.0</c:formatCode>
                <c:ptCount val="3"/>
                <c:pt idx="0">
                  <c:v>1.0812978268553279</c:v>
                </c:pt>
                <c:pt idx="1">
                  <c:v>1.8748257857427697</c:v>
                </c:pt>
                <c:pt idx="2">
                  <c:v>-0.29662945381517369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DF-4439-8BC8-914DA2CEE680}"/>
            </c:ext>
          </c:extLst>
        </c:ser>
        <c:ser>
          <c:idx val="3"/>
          <c:order val="3"/>
          <c:tx>
            <c:strRef>
              <c:f>CA!$T$14:$T$15</c:f>
              <c:strCache>
                <c:ptCount val="2"/>
                <c:pt idx="0">
                  <c:v>Income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CA!$P$16:$P$18</c:f>
              <c:strCache>
                <c:ptCount val="3"/>
                <c:pt idx="0">
                  <c:v>OE</c:v>
                </c:pt>
                <c:pt idx="1">
                  <c:v>EM&amp;MI</c:v>
                </c:pt>
                <c:pt idx="2">
                  <c:v>LIC</c:v>
                </c:pt>
              </c:strCache>
            </c:strRef>
          </c:cat>
          <c:val>
            <c:numRef>
              <c:f>CA!$T$16:$T$18</c:f>
              <c:numCache>
                <c:formatCode>0.0</c:formatCode>
                <c:ptCount val="3"/>
                <c:pt idx="0">
                  <c:v>0.51129852722406444</c:v>
                </c:pt>
                <c:pt idx="1">
                  <c:v>-0.66806630599825612</c:v>
                </c:pt>
                <c:pt idx="2">
                  <c:v>-2.7223013653001757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DF-4439-8BC8-914DA2CEE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3928080"/>
        <c:axId val="553928912"/>
      </c:barChart>
      <c:lineChart>
        <c:grouping val="stacked"/>
        <c:varyColors val="0"/>
        <c:ser>
          <c:idx val="0"/>
          <c:order val="0"/>
          <c:tx>
            <c:strRef>
              <c:f>CA!$Q$14:$Q$15</c:f>
              <c:strCache>
                <c:ptCount val="2"/>
                <c:pt idx="0">
                  <c:v>Current account balance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cat>
            <c:strRef>
              <c:f>CA!$P$16:$P$18</c:f>
              <c:strCache>
                <c:ptCount val="3"/>
                <c:pt idx="0">
                  <c:v>OE</c:v>
                </c:pt>
                <c:pt idx="1">
                  <c:v>EM&amp;MI</c:v>
                </c:pt>
                <c:pt idx="2">
                  <c:v>LIC</c:v>
                </c:pt>
              </c:strCache>
            </c:strRef>
          </c:cat>
          <c:val>
            <c:numRef>
              <c:f>CA!$Q$16:$Q$18</c:f>
              <c:numCache>
                <c:formatCode>0.0</c:formatCode>
                <c:ptCount val="3"/>
                <c:pt idx="0">
                  <c:v>5.7431253776545841</c:v>
                </c:pt>
                <c:pt idx="1">
                  <c:v>-0.3914169305113786</c:v>
                </c:pt>
                <c:pt idx="2">
                  <c:v>-0.5897413405165981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DF-4439-8BC8-914DA2CEE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3928080"/>
        <c:axId val="553928912"/>
      </c:lineChart>
      <c:catAx>
        <c:axId val="55392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3928912"/>
        <c:crosses val="autoZero"/>
        <c:auto val="1"/>
        <c:lblAlgn val="ctr"/>
        <c:lblOffset val="100"/>
        <c:noMultiLvlLbl val="0"/>
      </c:catAx>
      <c:valAx>
        <c:axId val="5539289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392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88107168422129"/>
          <c:y val="3.7974901574803148E-2"/>
          <c:w val="0.55437445319335088"/>
          <c:h val="0.17383065398075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62439851268591"/>
          <c:y val="0.25436465154760352"/>
          <c:w val="0.80978592519685044"/>
          <c:h val="0.6633031499659654"/>
        </c:manualLayout>
      </c:layout>
      <c:barChart>
        <c:barDir val="col"/>
        <c:grouping val="stacked"/>
        <c:varyColors val="0"/>
        <c:ser>
          <c:idx val="2"/>
          <c:order val="1"/>
          <c:tx>
            <c:strRef>
              <c:f>DBT!$K$17</c:f>
              <c:strCache>
                <c:ptCount val="1"/>
                <c:pt idx="0">
                  <c:v>Interest rate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DBT!$L$14:$O$14</c:f>
              <c:strCache>
                <c:ptCount val="4"/>
                <c:pt idx="0">
                  <c:v>2016-19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DBT!$L$17:$O$17</c:f>
              <c:numCache>
                <c:formatCode>0.00</c:formatCode>
                <c:ptCount val="4"/>
                <c:pt idx="0">
                  <c:v>4.0577203964345294</c:v>
                </c:pt>
                <c:pt idx="1">
                  <c:v>4.8112868262345501</c:v>
                </c:pt>
                <c:pt idx="2">
                  <c:v>4.5009402705986643</c:v>
                </c:pt>
                <c:pt idx="3">
                  <c:v>4.2495108508820554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0-43E1-A6B2-766EB38D172C}"/>
            </c:ext>
          </c:extLst>
        </c:ser>
        <c:ser>
          <c:idx val="4"/>
          <c:order val="2"/>
          <c:tx>
            <c:strRef>
              <c:f>DBT!$K$18</c:f>
              <c:strCache>
                <c:ptCount val="1"/>
                <c:pt idx="0">
                  <c:v>Inflation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DBT!$L$14:$O$14</c:f>
              <c:strCache>
                <c:ptCount val="4"/>
                <c:pt idx="0">
                  <c:v>2016-19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DBT!$L$18:$O$18</c:f>
              <c:numCache>
                <c:formatCode>0.00</c:formatCode>
                <c:ptCount val="4"/>
                <c:pt idx="0">
                  <c:v>-4.0011929464431608</c:v>
                </c:pt>
                <c:pt idx="1">
                  <c:v>-3.2068625972620608</c:v>
                </c:pt>
                <c:pt idx="2">
                  <c:v>-3.7660810001746627</c:v>
                </c:pt>
                <c:pt idx="3">
                  <c:v>-5.8604354116558497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B0-43E1-A6B2-766EB38D172C}"/>
            </c:ext>
          </c:extLst>
        </c:ser>
        <c:ser>
          <c:idx val="1"/>
          <c:order val="3"/>
          <c:tx>
            <c:strRef>
              <c:f>DBT!$K$19</c:f>
              <c:strCache>
                <c:ptCount val="1"/>
                <c:pt idx="0">
                  <c:v>Real GDP growth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DBT!$L$14:$O$14</c:f>
              <c:strCache>
                <c:ptCount val="4"/>
                <c:pt idx="0">
                  <c:v>2016-19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DBT!$L$19:$O$19</c:f>
              <c:numCache>
                <c:formatCode>0.00</c:formatCode>
                <c:ptCount val="4"/>
                <c:pt idx="0">
                  <c:v>-2.1688611970100626</c:v>
                </c:pt>
                <c:pt idx="1">
                  <c:v>2.0756618142065002</c:v>
                </c:pt>
                <c:pt idx="2">
                  <c:v>-3.3767955404227861</c:v>
                </c:pt>
                <c:pt idx="3">
                  <c:v>-2.9657314224589344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B0-43E1-A6B2-766EB38D172C}"/>
            </c:ext>
          </c:extLst>
        </c:ser>
        <c:ser>
          <c:idx val="3"/>
          <c:order val="4"/>
          <c:tx>
            <c:strRef>
              <c:f>DBT!$K$20</c:f>
              <c:strCache>
                <c:ptCount val="1"/>
                <c:pt idx="0">
                  <c:v>Primary deficit excl. grants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DBT!$L$14:$O$14</c:f>
              <c:strCache>
                <c:ptCount val="4"/>
                <c:pt idx="0">
                  <c:v>2016-19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DBT!$L$20:$O$20</c:f>
              <c:numCache>
                <c:formatCode>0.00</c:formatCode>
                <c:ptCount val="4"/>
                <c:pt idx="0">
                  <c:v>2.3693129883861905</c:v>
                </c:pt>
                <c:pt idx="1">
                  <c:v>3.8183284953673806</c:v>
                </c:pt>
                <c:pt idx="2">
                  <c:v>2.9689188105148774</c:v>
                </c:pt>
                <c:pt idx="3">
                  <c:v>3.1059696688204235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B0-43E1-A6B2-766EB38D172C}"/>
            </c:ext>
          </c:extLst>
        </c:ser>
        <c:ser>
          <c:idx val="0"/>
          <c:order val="5"/>
          <c:tx>
            <c:strRef>
              <c:f>DBT!$K$21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DBT!$L$14:$O$14</c:f>
              <c:strCache>
                <c:ptCount val="4"/>
                <c:pt idx="0">
                  <c:v>2016-19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DBT!$L$21:$O$21</c:f>
              <c:numCache>
                <c:formatCode>0.00</c:formatCode>
                <c:ptCount val="4"/>
                <c:pt idx="0">
                  <c:v>1.3704938260198016</c:v>
                </c:pt>
                <c:pt idx="1">
                  <c:v>1.0716346582699674</c:v>
                </c:pt>
                <c:pt idx="2">
                  <c:v>-0.80582345732016381</c:v>
                </c:pt>
                <c:pt idx="3">
                  <c:v>1.6907517178642828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B0-43E1-A6B2-766EB38D1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32570000"/>
        <c:axId val="1432583728"/>
      </c:barChart>
      <c:lineChart>
        <c:grouping val="standard"/>
        <c:varyColors val="0"/>
        <c:ser>
          <c:idx val="5"/>
          <c:order val="0"/>
          <c:tx>
            <c:strRef>
              <c:f>DBT!$K$15</c:f>
              <c:strCache>
                <c:ptCount val="1"/>
                <c:pt idx="0">
                  <c:v>Gross debt change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cat>
            <c:strRef>
              <c:f>DBT!$L$14:$P$14</c:f>
              <c:strCache>
                <c:ptCount val="5"/>
                <c:pt idx="0">
                  <c:v>2016-19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DBT!$L$15:$O$15</c:f>
              <c:numCache>
                <c:formatCode>0.00</c:formatCode>
                <c:ptCount val="4"/>
                <c:pt idx="0">
                  <c:v>1.6274730673872981</c:v>
                </c:pt>
                <c:pt idx="1">
                  <c:v>8.5700491968163366</c:v>
                </c:pt>
                <c:pt idx="2">
                  <c:v>-0.47884091680407154</c:v>
                </c:pt>
                <c:pt idx="3">
                  <c:v>0.2200654034519772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8B0-43E1-A6B2-766EB38D1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2570000"/>
        <c:axId val="1432583728"/>
      </c:lineChart>
      <c:lineChart>
        <c:grouping val="standard"/>
        <c:varyColors val="0"/>
        <c:ser>
          <c:idx val="6"/>
          <c:order val="6"/>
          <c:tx>
            <c:strRef>
              <c:f>DBT!$K$25</c:f>
              <c:strCache>
                <c:ptCount val="1"/>
                <c:pt idx="0">
                  <c:v>Average debt-to-GDP ratio (rhs)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DBT!$L$28:$O$28</c:f>
                <c:numCache>
                  <c:formatCode>General</c:formatCode>
                  <c:ptCount val="4"/>
                  <c:pt idx="0">
                    <c:v>7.6696222480214118</c:v>
                  </c:pt>
                  <c:pt idx="1">
                    <c:v>5.1440480624120113</c:v>
                  </c:pt>
                  <c:pt idx="2">
                    <c:v>9.3030152697360222</c:v>
                  </c:pt>
                  <c:pt idx="3">
                    <c:v>7.7138753468888552</c:v>
                  </c:pt>
                </c:numCache>
              </c:numRef>
            </c:plus>
            <c:minus>
              <c:numRef>
                <c:f>DBT!$L$29:$O$29</c:f>
                <c:numCache>
                  <c:formatCode>General</c:formatCode>
                  <c:ptCount val="4"/>
                  <c:pt idx="0">
                    <c:v>9.6865127716279602</c:v>
                  </c:pt>
                  <c:pt idx="1">
                    <c:v>1.5195866880711435</c:v>
                  </c:pt>
                  <c:pt idx="2">
                    <c:v>7.0380159520938292</c:v>
                  </c:pt>
                  <c:pt idx="3">
                    <c:v>5.0667962628194942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DBT!$L$25:$O$25</c:f>
              <c:numCache>
                <c:formatCode>0.00</c:formatCode>
                <c:ptCount val="4"/>
                <c:pt idx="0">
                  <c:v>69.762065959247963</c:v>
                </c:pt>
                <c:pt idx="1">
                  <c:v>81.07842698878585</c:v>
                </c:pt>
                <c:pt idx="2">
                  <c:v>80.59958607198179</c:v>
                </c:pt>
                <c:pt idx="3">
                  <c:v>80.819651475433744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8B0-43E1-A6B2-766EB38D1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2431888"/>
        <c:axId val="1432433968"/>
      </c:lineChart>
      <c:catAx>
        <c:axId val="143257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32583728"/>
        <c:crosses val="autoZero"/>
        <c:auto val="1"/>
        <c:lblAlgn val="ctr"/>
        <c:lblOffset val="100"/>
        <c:noMultiLvlLbl val="0"/>
      </c:catAx>
      <c:valAx>
        <c:axId val="1432583728"/>
        <c:scaling>
          <c:orientation val="minMax"/>
          <c:max val="13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32570000"/>
        <c:crosses val="autoZero"/>
        <c:crossBetween val="between"/>
      </c:valAx>
      <c:valAx>
        <c:axId val="1432433968"/>
        <c:scaling>
          <c:orientation val="minMax"/>
          <c:max val="95"/>
          <c:min val="60"/>
        </c:scaling>
        <c:delete val="0"/>
        <c:axPos val="r"/>
        <c:numFmt formatCode="0" sourceLinked="0"/>
        <c:majorTickMark val="in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32431888"/>
        <c:crosses val="max"/>
        <c:crossBetween val="between"/>
      </c:valAx>
      <c:catAx>
        <c:axId val="1432431888"/>
        <c:scaling>
          <c:orientation val="minMax"/>
        </c:scaling>
        <c:delete val="1"/>
        <c:axPos val="b"/>
        <c:majorTickMark val="out"/>
        <c:minorTickMark val="none"/>
        <c:tickLblPos val="nextTo"/>
        <c:crossAx val="14324339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572769224120821E-2"/>
          <c:y val="7.0622736281332876E-3"/>
          <c:w val="0.90557932362064364"/>
          <c:h val="0.223085111891169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Equity!$L$4</c:f>
              <c:strCache>
                <c:ptCount val="1"/>
                <c:pt idx="0">
                  <c:v>March 15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multiLvlStrRef>
              <c:f>(Equity!$J$5:$K$14,Equity!$J$16:$K$25)</c:f>
              <c:multiLvlStrCache>
                <c:ptCount val="20"/>
                <c:lvl>
                  <c:pt idx="0">
                    <c:v>QAT</c:v>
                  </c:pt>
                  <c:pt idx="1">
                    <c:v>BHR</c:v>
                  </c:pt>
                  <c:pt idx="2">
                    <c:v>PAK</c:v>
                  </c:pt>
                  <c:pt idx="3">
                    <c:v>JOR</c:v>
                  </c:pt>
                  <c:pt idx="4">
                    <c:v>OMN</c:v>
                  </c:pt>
                  <c:pt idx="5">
                    <c:v>UAE</c:v>
                  </c:pt>
                  <c:pt idx="6">
                    <c:v>EGY</c:v>
                  </c:pt>
                  <c:pt idx="7">
                    <c:v>MAR</c:v>
                  </c:pt>
                  <c:pt idx="8">
                    <c:v>TUN</c:v>
                  </c:pt>
                  <c:pt idx="9">
                    <c:v>SAU</c:v>
                  </c:pt>
                  <c:pt idx="10">
                    <c:v>QAT</c:v>
                  </c:pt>
                  <c:pt idx="11">
                    <c:v>BHR</c:v>
                  </c:pt>
                  <c:pt idx="12">
                    <c:v>PAK</c:v>
                  </c:pt>
                  <c:pt idx="13">
                    <c:v>JOR</c:v>
                  </c:pt>
                  <c:pt idx="14">
                    <c:v>OMN</c:v>
                  </c:pt>
                  <c:pt idx="15">
                    <c:v>UAE</c:v>
                  </c:pt>
                  <c:pt idx="16">
                    <c:v>EGY</c:v>
                  </c:pt>
                  <c:pt idx="17">
                    <c:v>MAR</c:v>
                  </c:pt>
                  <c:pt idx="18">
                    <c:v>TUN</c:v>
                  </c:pt>
                  <c:pt idx="19">
                    <c:v>SAU</c:v>
                  </c:pt>
                </c:lvl>
                <c:lvl>
                  <c:pt idx="0">
                    <c:v>Bank Equities</c:v>
                  </c:pt>
                  <c:pt idx="10">
                    <c:v>Overall Equities</c:v>
                  </c:pt>
                </c:lvl>
              </c:multiLvlStrCache>
              <c:extLst/>
            </c:multiLvlStrRef>
          </c:cat>
          <c:val>
            <c:numRef>
              <c:f>(Equity!$L$5:$L$14,Equity!$L$16:$L$25)</c:f>
              <c:numCache>
                <c:formatCode>General</c:formatCode>
                <c:ptCount val="20"/>
                <c:pt idx="0">
                  <c:v>-7.6690511512694162</c:v>
                </c:pt>
                <c:pt idx="1">
                  <c:v>-5.7992209289059726</c:v>
                </c:pt>
                <c:pt idx="2">
                  <c:v>-4.6137022268347954</c:v>
                </c:pt>
                <c:pt idx="3">
                  <c:v>-4.007240537249424</c:v>
                </c:pt>
                <c:pt idx="4">
                  <c:v>-2.1324999999999998</c:v>
                </c:pt>
                <c:pt idx="5">
                  <c:v>-1.882199802489249</c:v>
                </c:pt>
                <c:pt idx="6">
                  <c:v>-1.802035822284153</c:v>
                </c:pt>
                <c:pt idx="7">
                  <c:v>-0.75741179949008897</c:v>
                </c:pt>
                <c:pt idx="8">
                  <c:v>0.26812860501619568</c:v>
                </c:pt>
                <c:pt idx="9">
                  <c:v>0.64219819553595592</c:v>
                </c:pt>
                <c:pt idx="10">
                  <c:v>-3.9520708400083322</c:v>
                </c:pt>
                <c:pt idx="11">
                  <c:v>-6.8028984967308048</c:v>
                </c:pt>
                <c:pt idx="12">
                  <c:v>-5.0395914505075012</c:v>
                </c:pt>
                <c:pt idx="13">
                  <c:v>-0.6889228322731924</c:v>
                </c:pt>
                <c:pt idx="14">
                  <c:v>-3.6274185663953347</c:v>
                </c:pt>
                <c:pt idx="15">
                  <c:v>-4.5015946307930221</c:v>
                </c:pt>
                <c:pt idx="16">
                  <c:v>0.44272240253715722</c:v>
                </c:pt>
                <c:pt idx="17">
                  <c:v>-0.16046746782527066</c:v>
                </c:pt>
                <c:pt idx="18">
                  <c:v>-0.44691956663082522</c:v>
                </c:pt>
                <c:pt idx="19">
                  <c:v>-1.3670888953508751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459-4D7F-8EF5-3838D981E2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751123408"/>
        <c:axId val="1751132560"/>
      </c:barChart>
      <c:lineChart>
        <c:grouping val="standard"/>
        <c:varyColors val="0"/>
        <c:ser>
          <c:idx val="1"/>
          <c:order val="1"/>
          <c:tx>
            <c:strRef>
              <c:f>Equity!$M$4</c:f>
              <c:strCache>
                <c:ptCount val="1"/>
                <c:pt idx="0">
                  <c:v>April 28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cat>
            <c:multiLvlStrRef>
              <c:f>(Equity!$J$5:$K$14,Equity!$J$16:$K$25)</c:f>
              <c:multiLvlStrCache>
                <c:ptCount val="20"/>
                <c:lvl>
                  <c:pt idx="0">
                    <c:v>QAT</c:v>
                  </c:pt>
                  <c:pt idx="1">
                    <c:v>BHR</c:v>
                  </c:pt>
                  <c:pt idx="2">
                    <c:v>PAK</c:v>
                  </c:pt>
                  <c:pt idx="3">
                    <c:v>JOR</c:v>
                  </c:pt>
                  <c:pt idx="4">
                    <c:v>OMN</c:v>
                  </c:pt>
                  <c:pt idx="5">
                    <c:v>UAE</c:v>
                  </c:pt>
                  <c:pt idx="6">
                    <c:v>EGY</c:v>
                  </c:pt>
                  <c:pt idx="7">
                    <c:v>MAR</c:v>
                  </c:pt>
                  <c:pt idx="8">
                    <c:v>TUN</c:v>
                  </c:pt>
                  <c:pt idx="9">
                    <c:v>SAU</c:v>
                  </c:pt>
                  <c:pt idx="10">
                    <c:v>QAT</c:v>
                  </c:pt>
                  <c:pt idx="11">
                    <c:v>BHR</c:v>
                  </c:pt>
                  <c:pt idx="12">
                    <c:v>PAK</c:v>
                  </c:pt>
                  <c:pt idx="13">
                    <c:v>JOR</c:v>
                  </c:pt>
                  <c:pt idx="14">
                    <c:v>OMN</c:v>
                  </c:pt>
                  <c:pt idx="15">
                    <c:v>UAE</c:v>
                  </c:pt>
                  <c:pt idx="16">
                    <c:v>EGY</c:v>
                  </c:pt>
                  <c:pt idx="17">
                    <c:v>MAR</c:v>
                  </c:pt>
                  <c:pt idx="18">
                    <c:v>TUN</c:v>
                  </c:pt>
                  <c:pt idx="19">
                    <c:v>SAU</c:v>
                  </c:pt>
                </c:lvl>
                <c:lvl>
                  <c:pt idx="0">
                    <c:v>Bank Equities</c:v>
                  </c:pt>
                  <c:pt idx="10">
                    <c:v>Overall Equities</c:v>
                  </c:pt>
                </c:lvl>
              </c:multiLvlStrCache>
              <c:extLst/>
            </c:multiLvlStrRef>
          </c:cat>
          <c:val>
            <c:numRef>
              <c:f>(Equity!$M$5:$M$14,Equity!$M$16:$M$25)</c:f>
              <c:numCache>
                <c:formatCode>General</c:formatCode>
                <c:ptCount val="20"/>
                <c:pt idx="0">
                  <c:v>-7.1792747787245723</c:v>
                </c:pt>
                <c:pt idx="1">
                  <c:v>-4.08</c:v>
                </c:pt>
                <c:pt idx="2">
                  <c:v>-3.6432715770351893</c:v>
                </c:pt>
                <c:pt idx="3">
                  <c:v>-5.5170540126759473</c:v>
                </c:pt>
                <c:pt idx="4">
                  <c:v>-2.3736919420370723</c:v>
                </c:pt>
                <c:pt idx="5">
                  <c:v>5.8538221234390164</c:v>
                </c:pt>
                <c:pt idx="6">
                  <c:v>1.469612463300177</c:v>
                </c:pt>
                <c:pt idx="7">
                  <c:v>3.2138484967475156</c:v>
                </c:pt>
                <c:pt idx="8">
                  <c:v>7.1193563972348066</c:v>
                </c:pt>
                <c:pt idx="9">
                  <c:v>3.9002889446255558</c:v>
                </c:pt>
                <c:pt idx="10">
                  <c:v>-5.5065849524058024</c:v>
                </c:pt>
                <c:pt idx="11">
                  <c:v>-0.89763977234683656</c:v>
                </c:pt>
                <c:pt idx="12">
                  <c:v>-1.1277958636590757E-2</c:v>
                </c:pt>
                <c:pt idx="13">
                  <c:v>-8.9291924730466761</c:v>
                </c:pt>
                <c:pt idx="14">
                  <c:v>-2.3719775483860284</c:v>
                </c:pt>
                <c:pt idx="15">
                  <c:v>-0.72016940867205559</c:v>
                </c:pt>
                <c:pt idx="16">
                  <c:v>8.1595642722180237</c:v>
                </c:pt>
                <c:pt idx="17">
                  <c:v>-0.30547091301230678</c:v>
                </c:pt>
                <c:pt idx="18">
                  <c:v>2.086326233403657</c:v>
                </c:pt>
                <c:pt idx="19">
                  <c:v>7.7224132625071995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8459-4D7F-8EF5-3838D981E2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1123408"/>
        <c:axId val="1751132560"/>
      </c:lineChart>
      <c:catAx>
        <c:axId val="175112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51132560"/>
        <c:crosses val="autoZero"/>
        <c:auto val="1"/>
        <c:lblAlgn val="ctr"/>
        <c:lblOffset val="100"/>
        <c:noMultiLvlLbl val="0"/>
      </c:catAx>
      <c:valAx>
        <c:axId val="1751132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5112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70687089801943"/>
          <c:y val="3.7135282745171951E-2"/>
          <c:w val="0.82194984306419427"/>
          <c:h val="0.904178742722135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Spreads!$L$8</c:f>
              <c:strCache>
                <c:ptCount val="1"/>
                <c:pt idx="0">
                  <c:v>15-Mar</c:v>
                </c:pt>
              </c:strCache>
            </c:strRef>
          </c:tx>
          <c:spPr>
            <a:solidFill>
              <a:srgbClr val="002060"/>
            </a:solidFill>
            <a:ln>
              <a:noFill/>
              <a:prstDash val="solid"/>
            </a:ln>
            <a:effectLst/>
          </c:spPr>
          <c:invertIfNegative val="0"/>
          <c:cat>
            <c:strRef>
              <c:f>Spreads!$K$9:$K$24</c:f>
              <c:strCache>
                <c:ptCount val="12"/>
                <c:pt idx="0">
                  <c:v>EMBIG</c:v>
                </c:pt>
                <c:pt idx="1">
                  <c:v>TUN</c:v>
                </c:pt>
                <c:pt idx="2">
                  <c:v>PAK</c:v>
                </c:pt>
                <c:pt idx="3">
                  <c:v>EGY</c:v>
                </c:pt>
                <c:pt idx="4">
                  <c:v>KWT</c:v>
                </c:pt>
                <c:pt idx="5">
                  <c:v>BHR</c:v>
                </c:pt>
                <c:pt idx="6">
                  <c:v>OMN</c:v>
                </c:pt>
                <c:pt idx="7">
                  <c:v>JOR</c:v>
                </c:pt>
                <c:pt idx="8">
                  <c:v>UAE</c:v>
                </c:pt>
                <c:pt idx="9">
                  <c:v>SAU</c:v>
                </c:pt>
                <c:pt idx="10">
                  <c:v>QAT</c:v>
                </c:pt>
                <c:pt idx="11">
                  <c:v>MAR</c:v>
                </c:pt>
              </c:strCache>
              <c:extLst/>
            </c:strRef>
          </c:cat>
          <c:val>
            <c:numRef>
              <c:f>Spreads!$L$9:$L$24</c:f>
              <c:numCache>
                <c:formatCode>General</c:formatCode>
                <c:ptCount val="12"/>
                <c:pt idx="0">
                  <c:v>19.009999999999991</c:v>
                </c:pt>
                <c:pt idx="1">
                  <c:v>656</c:v>
                </c:pt>
                <c:pt idx="2">
                  <c:v>394</c:v>
                </c:pt>
                <c:pt idx="3">
                  <c:v>119</c:v>
                </c:pt>
                <c:pt idx="4">
                  <c:v>37.179999999999978</c:v>
                </c:pt>
                <c:pt idx="5">
                  <c:v>34.350999999999999</c:v>
                </c:pt>
                <c:pt idx="6">
                  <c:v>27.472999999999985</c:v>
                </c:pt>
                <c:pt idx="7">
                  <c:v>27</c:v>
                </c:pt>
                <c:pt idx="8">
                  <c:v>12.338999999999999</c:v>
                </c:pt>
                <c:pt idx="9">
                  <c:v>6.960000000000008</c:v>
                </c:pt>
                <c:pt idx="10">
                  <c:v>-1.3059999999999974</c:v>
                </c:pt>
                <c:pt idx="11">
                  <c:v>-7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41F-42DE-9B17-2231672B6B06}"/>
            </c:ext>
          </c:extLst>
        </c:ser>
        <c:ser>
          <c:idx val="1"/>
          <c:order val="1"/>
          <c:tx>
            <c:strRef>
              <c:f>Spreads!$M$8</c:f>
              <c:strCache>
                <c:ptCount val="1"/>
                <c:pt idx="0">
                  <c:v>28-Apr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Spreads!$K$9:$K$24</c:f>
              <c:strCache>
                <c:ptCount val="12"/>
                <c:pt idx="0">
                  <c:v>EMBIG</c:v>
                </c:pt>
                <c:pt idx="1">
                  <c:v>TUN</c:v>
                </c:pt>
                <c:pt idx="2">
                  <c:v>PAK</c:v>
                </c:pt>
                <c:pt idx="3">
                  <c:v>EGY</c:v>
                </c:pt>
                <c:pt idx="4">
                  <c:v>KWT</c:v>
                </c:pt>
                <c:pt idx="5">
                  <c:v>BHR</c:v>
                </c:pt>
                <c:pt idx="6">
                  <c:v>OMN</c:v>
                </c:pt>
                <c:pt idx="7">
                  <c:v>JOR</c:v>
                </c:pt>
                <c:pt idx="8">
                  <c:v>UAE</c:v>
                </c:pt>
                <c:pt idx="9">
                  <c:v>SAU</c:v>
                </c:pt>
                <c:pt idx="10">
                  <c:v>QAT</c:v>
                </c:pt>
                <c:pt idx="11">
                  <c:v>MAR</c:v>
                </c:pt>
              </c:strCache>
              <c:extLst/>
            </c:strRef>
          </c:cat>
          <c:val>
            <c:numRef>
              <c:f>Spreads!$M$9:$M$24</c:f>
              <c:numCache>
                <c:formatCode>General</c:formatCode>
                <c:ptCount val="12"/>
                <c:pt idx="0">
                  <c:v>8.3489999999999895</c:v>
                </c:pt>
                <c:pt idx="1">
                  <c:v>1654</c:v>
                </c:pt>
                <c:pt idx="2">
                  <c:v>526</c:v>
                </c:pt>
                <c:pt idx="3">
                  <c:v>380</c:v>
                </c:pt>
                <c:pt idx="4">
                  <c:v>37.435999999999979</c:v>
                </c:pt>
                <c:pt idx="5">
                  <c:v>31.022000000000048</c:v>
                </c:pt>
                <c:pt idx="6">
                  <c:v>0.39599999999998658</c:v>
                </c:pt>
                <c:pt idx="7">
                  <c:v>56</c:v>
                </c:pt>
                <c:pt idx="8">
                  <c:v>-4.8640000000000043</c:v>
                </c:pt>
                <c:pt idx="9">
                  <c:v>-13.858999999999995</c:v>
                </c:pt>
                <c:pt idx="10">
                  <c:v>-17.829999999999998</c:v>
                </c:pt>
                <c:pt idx="11">
                  <c:v>-28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41F-42DE-9B17-2231672B6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2481391"/>
        <c:axId val="262479311"/>
      </c:barChart>
      <c:catAx>
        <c:axId val="262481391"/>
        <c:scaling>
          <c:orientation val="minMax"/>
        </c:scaling>
        <c:delete val="0"/>
        <c:axPos val="b"/>
        <c:numFmt formatCode="#,##0.00" sourceLinked="0"/>
        <c:majorTickMark val="in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Segoe UI"/>
                <a:cs typeface="Arial" panose="020B0604020202020204" pitchFamily="34" charset="0"/>
              </a:defRPr>
            </a:pPr>
            <a:endParaRPr lang="en-US"/>
          </a:p>
        </c:txPr>
        <c:crossAx val="262479311"/>
        <c:crosses val="autoZero"/>
        <c:auto val="1"/>
        <c:lblAlgn val="ctr"/>
        <c:lblOffset val="100"/>
        <c:noMultiLvlLbl val="0"/>
      </c:catAx>
      <c:valAx>
        <c:axId val="262479311"/>
        <c:scaling>
          <c:orientation val="minMax"/>
          <c:max val="800"/>
        </c:scaling>
        <c:delete val="0"/>
        <c:axPos val="l"/>
        <c:numFmt formatCode="#,##0" sourceLinked="0"/>
        <c:majorTickMark val="in"/>
        <c:minorTickMark val="none"/>
        <c:tickLblPos val="nextTo"/>
        <c:spPr>
          <a:noFill/>
          <a:ln w="3175"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Segoe UI"/>
                <a:cs typeface="Arial" panose="020B0604020202020204" pitchFamily="34" charset="0"/>
              </a:defRPr>
            </a:pPr>
            <a:endParaRPr lang="en-US"/>
          </a:p>
        </c:txPr>
        <c:crossAx val="262481391"/>
        <c:crosses val="autoZero"/>
        <c:crossBetween val="between"/>
      </c:valAx>
      <c:spPr>
        <a:solidFill>
          <a:srgbClr val="FFFFFF"/>
        </a:solidFill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2540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'PB Box'!$J$4:$K$22</cx:f>
        <cx:lvl ptCount="19">
          <cx:pt idx="0">GCC</cx:pt>
          <cx:pt idx="1">GCC</cx:pt>
          <cx:pt idx="2">GCC</cx:pt>
          <cx:pt idx="3">GCC</cx:pt>
          <cx:pt idx="4">GCC</cx:pt>
          <cx:pt idx="5">GCC</cx:pt>
          <cx:pt idx="6">EMMI</cx:pt>
          <cx:pt idx="7">EMMI</cx:pt>
          <cx:pt idx="8">EMMI</cx:pt>
          <cx:pt idx="9">EMMI</cx:pt>
          <cx:pt idx="10">EMMI</cx:pt>
          <cx:pt idx="11">EMMI</cx:pt>
          <cx:pt idx="12">EMMI</cx:pt>
          <cx:pt idx="13">LIC</cx:pt>
          <cx:pt idx="14">LIC</cx:pt>
          <cx:pt idx="15">LIC</cx:pt>
          <cx:pt idx="16">LIC</cx:pt>
          <cx:pt idx="17">LIC</cx:pt>
          <cx:pt idx="18">LIC</cx:pt>
        </cx:lvl>
        <cx:lvl ptCount="19">
          <cx:pt idx="0">BHR</cx:pt>
          <cx:pt idx="1">KWT</cx:pt>
          <cx:pt idx="2">OMN</cx:pt>
          <cx:pt idx="3">QAT</cx:pt>
          <cx:pt idx="4">UAE</cx:pt>
          <cx:pt idx="5">SAU</cx:pt>
          <cx:pt idx="6">EGY</cx:pt>
          <cx:pt idx="7">JOR</cx:pt>
          <cx:pt idx="8">MAR</cx:pt>
          <cx:pt idx="9">PAK</cx:pt>
          <cx:pt idx="10">SYR</cx:pt>
          <cx:pt idx="11">TUN</cx:pt>
          <cx:pt idx="12">WBG</cx:pt>
          <cx:pt idx="13">AFG</cx:pt>
          <cx:pt idx="14">DJI</cx:pt>
          <cx:pt idx="15">MRT</cx:pt>
          <cx:pt idx="16">SOM</cx:pt>
          <cx:pt idx="17">SDN</cx:pt>
          <cx:pt idx="18">YEM</cx:pt>
        </cx:lvl>
      </cx:strDim>
      <cx:numDim type="val">
        <cx:f>'PB Box'!$L$4:$L$22</cx:f>
        <cx:lvl ptCount="19" formatCode="General">
          <cx:pt idx="0">3.328443899358529</cx:pt>
          <cx:pt idx="1">-1.9376521634565051</cx:pt>
          <cx:pt idx="2">3.9948473666255211</cx:pt>
          <cx:pt idx="3">0.36365162676640495</cx:pt>
          <cx:pt idx="4">-0.11140623453607112</cx:pt>
          <cx:pt idx="5">-1.3346331992829903</cx:pt>
          <cx:pt idx="6">-0.6343937511063158</cx:pt>
          <cx:pt idx="7">0.84136508919974151</cx:pt>
          <cx:pt idx="8">0.78724637276774123</cx:pt>
          <cx:pt idx="9">-1.9296645876936429</cx:pt>
          <cx:pt idx="10">0</cx:pt>
          <cx:pt idx="11">0.25019258530474708</cx:pt>
          <cx:pt idx="12">0</cx:pt>
          <cx:pt idx="13">0</cx:pt>
          <cx:pt idx="14">3.0324739514132091</cx:pt>
          <cx:pt idx="15">-2.4421386010259689</cx:pt>
          <cx:pt idx="16">-2.579556304693313</cx:pt>
          <cx:pt idx="17">-0.82043304332307243</cx:pt>
          <cx:pt idx="18">-0.73579228872649094</cx:pt>
        </cx:lvl>
      </cx:numDim>
    </cx:data>
  </cx:chartData>
  <cx:chart>
    <cx:plotArea>
      <cx:plotAreaRegion>
        <cx:series layoutId="boxWhisker" uniqueId="{3161EFAC-94E5-441F-85EF-4324BCEF5E01}">
          <cx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</cx:spPr>
          <cx:dataId val="0"/>
          <cx:layoutPr>
            <cx:statistics quartileMethod="exclusive"/>
          </cx:layoutPr>
        </cx:series>
      </cx:plotAreaRegion>
      <cx:axis id="0">
        <cx:catScaling gapWidth="1.03999996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US" sz="1000" b="0" i="0" u="none" strike="noStrike" baseline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x:txPr>
      </cx:axis>
      <cx:axis id="1">
        <cx:val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US" sz="1000" b="0" i="0" u="none" strike="noStrike" baseline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0.67311</cdr:x>
      <cdr:y>0.82849</cdr:y>
    </cdr:from>
    <cdr:to>
      <cdr:x>0.94469</cdr:x>
      <cdr:y>0.90104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802A135-C230-4894-BFBF-14B561D12A74}"/>
            </a:ext>
          </a:extLst>
        </cdr:cNvPr>
        <cdr:cNvSpPr txBox="1"/>
      </cdr:nvSpPr>
      <cdr:spPr>
        <a:xfrm xmlns:a="http://schemas.openxmlformats.org/drawingml/2006/main">
          <a:off x="2579498" y="3030277"/>
          <a:ext cx="1040756" cy="265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Projections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BDC3EE-A7EE-457E-A336-90CDBB6690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3170238" cy="481013"/>
          </a:xfrm>
          <a:prstGeom prst="rect">
            <a:avLst/>
          </a:prstGeom>
        </p:spPr>
        <p:txBody>
          <a:bodyPr vert="horz" lIns="91415" tIns="45708" rIns="91415" bIns="457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761D8-E644-4A71-B303-D1406E164B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7" y="2"/>
            <a:ext cx="3170238" cy="481013"/>
          </a:xfrm>
          <a:prstGeom prst="rect">
            <a:avLst/>
          </a:prstGeom>
        </p:spPr>
        <p:txBody>
          <a:bodyPr vert="horz" lIns="91415" tIns="45708" rIns="91415" bIns="45708" rtlCol="0"/>
          <a:lstStyle>
            <a:lvl1pPr algn="r">
              <a:defRPr sz="1200"/>
            </a:lvl1pPr>
          </a:lstStyle>
          <a:p>
            <a:fld id="{284DB788-5B67-4240-B150-A692BBEF9884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ECAF4-A1EC-48F6-A7E1-B6F758AD7B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120188"/>
            <a:ext cx="3170238" cy="481012"/>
          </a:xfrm>
          <a:prstGeom prst="rect">
            <a:avLst/>
          </a:prstGeom>
        </p:spPr>
        <p:txBody>
          <a:bodyPr vert="horz" lIns="91415" tIns="45708" rIns="91415" bIns="457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3B682-ECFE-41AB-B477-1BB1750A92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7" y="9120188"/>
            <a:ext cx="3170238" cy="481012"/>
          </a:xfrm>
          <a:prstGeom prst="rect">
            <a:avLst/>
          </a:prstGeom>
        </p:spPr>
        <p:txBody>
          <a:bodyPr vert="horz" lIns="91415" tIns="45708" rIns="91415" bIns="45708" rtlCol="0" anchor="b"/>
          <a:lstStyle>
            <a:lvl1pPr algn="r">
              <a:defRPr sz="1200"/>
            </a:lvl1pPr>
          </a:lstStyle>
          <a:p>
            <a:fld id="{B595A7DD-BC24-4491-8E35-2C70FA3E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8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1727"/>
          </a:xfrm>
          <a:prstGeom prst="rect">
            <a:avLst/>
          </a:prstGeom>
        </p:spPr>
        <p:txBody>
          <a:bodyPr vert="horz" lIns="96635" tIns="48319" rIns="96635" bIns="4831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1727"/>
          </a:xfrm>
          <a:prstGeom prst="rect">
            <a:avLst/>
          </a:prstGeom>
        </p:spPr>
        <p:txBody>
          <a:bodyPr vert="horz" lIns="96635" tIns="48319" rIns="96635" bIns="48319" rtlCol="0"/>
          <a:lstStyle>
            <a:lvl1pPr algn="r">
              <a:defRPr sz="1300"/>
            </a:lvl1pPr>
          </a:lstStyle>
          <a:p>
            <a:fld id="{3E224002-54F7-4B5B-92C4-70A5E3C6070C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5" tIns="48319" rIns="96635" bIns="483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9"/>
            <a:ext cx="5852160" cy="3780473"/>
          </a:xfrm>
          <a:prstGeom prst="rect">
            <a:avLst/>
          </a:prstGeom>
        </p:spPr>
        <p:txBody>
          <a:bodyPr vert="horz" lIns="96635" tIns="48319" rIns="96635" bIns="483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35" tIns="48319" rIns="96635" bIns="4831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35" tIns="48319" rIns="96635" bIns="48319" rtlCol="0" anchor="b"/>
          <a:lstStyle>
            <a:lvl1pPr algn="r">
              <a:defRPr sz="1300"/>
            </a:lvl1pPr>
          </a:lstStyle>
          <a:p>
            <a:fld id="{C9C10D6D-1C14-46E6-8989-9AB9F259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7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735013"/>
            <a:ext cx="6513512" cy="3663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4481" y="4620579"/>
            <a:ext cx="5913010" cy="3780473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21"/>
              </a:spcBef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63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050" y="4620578"/>
            <a:ext cx="5817105" cy="4404455"/>
          </a:xfrm>
        </p:spPr>
        <p:txBody>
          <a:bodyPr/>
          <a:lstStyle/>
          <a:p>
            <a:pPr>
              <a:lnSpc>
                <a:spcPct val="114000"/>
              </a:lnSpc>
              <a:spcAft>
                <a:spcPts val="621"/>
              </a:spcAft>
            </a:pPr>
            <a:r>
              <a:rPr lang="en-US" sz="1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Gulim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351">
              <a:defRPr/>
            </a:pPr>
            <a:fld id="{7A64E2A1-001E-452C-BA12-752819F5EF7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51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1873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050" y="4620579"/>
            <a:ext cx="5817105" cy="4498896"/>
          </a:xfrm>
        </p:spPr>
        <p:txBody>
          <a:bodyPr/>
          <a:lstStyle/>
          <a:p>
            <a:pPr marL="295911" indent="-295911" defTabSz="946916">
              <a:lnSpc>
                <a:spcPct val="125000"/>
              </a:lnSpc>
              <a:spcBef>
                <a:spcPts val="829"/>
              </a:spcBef>
              <a:buFont typeface="Arial" panose="020B0604020202020204" pitchFamily="34" charset="0"/>
              <a:buChar char="•"/>
              <a:tabLst>
                <a:tab pos="473458" algn="l"/>
                <a:tab pos="473458" algn="l"/>
              </a:tabLst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6916">
              <a:defRPr/>
            </a:pPr>
            <a:fld id="{C9C10D6D-1C14-46E6-8989-9AB9F2590A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6916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2060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050" y="4620578"/>
            <a:ext cx="5817105" cy="4094069"/>
          </a:xfrm>
        </p:spPr>
        <p:txBody>
          <a:bodyPr/>
          <a:lstStyle/>
          <a:p>
            <a:pPr>
              <a:lnSpc>
                <a:spcPct val="115000"/>
              </a:lnSpc>
            </a:pPr>
            <a:endParaRPr lang="en-US" sz="1000" dirty="0">
              <a:solidFill>
                <a:schemeClr val="bg1">
                  <a:lumMod val="10000"/>
                </a:schemeClr>
              </a:solidFill>
              <a:latin typeface="Arial"/>
              <a:ea typeface="Arial" panose="020B0604020202020204" pitchFamily="34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351">
              <a:defRPr/>
            </a:pPr>
            <a:fld id="{7A64E2A1-001E-452C-BA12-752819F5EF7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51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7360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2" y="4620579"/>
            <a:ext cx="5834633" cy="3780473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21"/>
              </a:spcBef>
            </a:pPr>
            <a:endParaRPr lang="en-US"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10D6D-1C14-46E6-8989-9AB9F2590A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91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049" y="4620577"/>
            <a:ext cx="5817105" cy="4498897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43"/>
              </a:spcBef>
            </a:pPr>
            <a:endParaRPr lang="en-US" sz="1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10D6D-1C14-46E6-8989-9AB9F2590A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6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9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2" y="4620579"/>
            <a:ext cx="5834633" cy="3780473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21"/>
              </a:spcBef>
            </a:pPr>
            <a:endParaRPr lang="en-US"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10D6D-1C14-46E6-8989-9AB9F2590A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95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050" y="4620578"/>
            <a:ext cx="5817105" cy="4726776"/>
          </a:xfrm>
        </p:spPr>
        <p:txBody>
          <a:bodyPr/>
          <a:lstStyle/>
          <a:p>
            <a:endParaRPr lang="en-US" sz="1900" dirty="0">
              <a:solidFill>
                <a:srgbClr val="000000"/>
              </a:solidFill>
              <a:latin typeface="Arial" panose="020B0604020202020204" pitchFamily="34" charset="0"/>
              <a:ea typeface="Gulim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351">
              <a:defRPr/>
            </a:pPr>
            <a:fld id="{7A64E2A1-001E-452C-BA12-752819F5EF7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51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448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050" y="4620578"/>
            <a:ext cx="5817105" cy="4714839"/>
          </a:xfrm>
        </p:spPr>
        <p:txBody>
          <a:bodyPr/>
          <a:lstStyle/>
          <a:p>
            <a:pPr>
              <a:lnSpc>
                <a:spcPct val="114999"/>
              </a:lnSpc>
              <a:spcBef>
                <a:spcPts val="621"/>
              </a:spcBef>
              <a:defRPr/>
            </a:pPr>
            <a:endParaRPr lang="en-US" sz="1900" dirty="0">
              <a:latin typeface="Arial" panose="020B0604020202020204" pitchFamily="34" charset="0"/>
              <a:ea typeface="Arial" panose="020B0604020202020204" pitchFamily="34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351">
              <a:defRPr/>
            </a:pPr>
            <a:fld id="{7A64E2A1-001E-452C-BA12-752819F5EF7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51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520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050" y="4620578"/>
            <a:ext cx="5817105" cy="4046317"/>
          </a:xfrm>
        </p:spPr>
        <p:txBody>
          <a:bodyPr/>
          <a:lstStyle/>
          <a:p>
            <a:pPr>
              <a:lnSpc>
                <a:spcPct val="114000"/>
              </a:lnSpc>
              <a:spcAft>
                <a:spcPts val="621"/>
              </a:spcAft>
            </a:pPr>
            <a:endParaRPr lang="en-US" sz="10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Gulim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351">
              <a:defRPr/>
            </a:pPr>
            <a:fld id="{7A64E2A1-001E-452C-BA12-752819F5EF7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51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4259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050" y="4620578"/>
            <a:ext cx="5817105" cy="4726776"/>
          </a:xfrm>
        </p:spPr>
        <p:txBody>
          <a:bodyPr/>
          <a:lstStyle/>
          <a:p>
            <a:endParaRPr lang="en-US" sz="1900" dirty="0">
              <a:solidFill>
                <a:srgbClr val="000000"/>
              </a:solidFill>
              <a:latin typeface="Arial" panose="020B0604020202020204" pitchFamily="34" charset="0"/>
              <a:ea typeface="Gulim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351">
              <a:defRPr/>
            </a:pPr>
            <a:fld id="{7A64E2A1-001E-452C-BA12-752819F5EF7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51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1028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2" y="4620579"/>
            <a:ext cx="5834633" cy="3780473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21"/>
              </a:spcBef>
            </a:pPr>
            <a:endParaRPr lang="en-US"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10D6D-1C14-46E6-8989-9AB9F2590A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31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050" y="4620579"/>
            <a:ext cx="5817105" cy="3882154"/>
          </a:xfrm>
        </p:spPr>
        <p:txBody>
          <a:bodyPr/>
          <a:lstStyle/>
          <a:p>
            <a:endParaRPr lang="en-US" sz="1900" dirty="0">
              <a:solidFill>
                <a:srgbClr val="000000"/>
              </a:solidFill>
              <a:latin typeface="Arial" panose="020B0604020202020204" pitchFamily="34" charset="0"/>
              <a:ea typeface="Gulim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351">
              <a:defRPr/>
            </a:pPr>
            <a:fld id="{7A64E2A1-001E-452C-BA12-752819F5EF7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51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2134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050" y="4620577"/>
            <a:ext cx="5817105" cy="4357168"/>
          </a:xfrm>
        </p:spPr>
        <p:txBody>
          <a:bodyPr/>
          <a:lstStyle/>
          <a:p>
            <a:endParaRPr lang="en-US" sz="1900" dirty="0">
              <a:solidFill>
                <a:srgbClr val="000000"/>
              </a:solidFill>
              <a:latin typeface="Arial" panose="020B0604020202020204" pitchFamily="34" charset="0"/>
              <a:ea typeface="Gulim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351">
              <a:defRPr/>
            </a:pPr>
            <a:fld id="{7A64E2A1-001E-452C-BA12-752819F5EF7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51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755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35A615-44B8-AC4C-BDEB-B9D50F7261D9}"/>
              </a:ext>
            </a:extLst>
          </p:cNvPr>
          <p:cNvSpPr/>
          <p:nvPr userDrawn="1"/>
        </p:nvSpPr>
        <p:spPr>
          <a:xfrm>
            <a:off x="11938960" y="-2"/>
            <a:ext cx="253041" cy="6858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25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41048" y="1940931"/>
            <a:ext cx="5515285" cy="2239337"/>
          </a:xfrm>
        </p:spPr>
        <p:txBody>
          <a:bodyPr lIns="0" tIns="0" rIns="0" bIns="45720" anchor="b" anchorCtr="0">
            <a:normAutofit/>
          </a:bodyPr>
          <a:lstStyle>
            <a:lvl1pPr algn="l">
              <a:lnSpc>
                <a:spcPct val="95000"/>
              </a:lnSpc>
              <a:defRPr sz="3000" b="0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Presentation Title up to three lines in length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41048" y="4180268"/>
            <a:ext cx="5515285" cy="465240"/>
          </a:xfrm>
        </p:spPr>
        <p:txBody>
          <a:bodyPr lIns="0" tIns="91440" rIns="0" bIns="0"/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Month </a:t>
            </a:r>
            <a:r>
              <a:rPr lang="en-US" err="1"/>
              <a:t>dd</a:t>
            </a:r>
            <a:r>
              <a:rPr lang="en-US"/>
              <a:t>, </a:t>
            </a:r>
            <a:r>
              <a:rPr lang="en-US" err="1"/>
              <a:t>yyyy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8FC6B8-AF18-8A44-98A9-C2E79C6853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048" y="4879731"/>
            <a:ext cx="5515285" cy="1213338"/>
          </a:xfrm>
        </p:spPr>
        <p:txBody>
          <a:bodyPr lIns="0" tIns="0" rIns="0" bIns="0" anchor="b" anchorCtr="0"/>
          <a:lstStyle>
            <a:lvl1pPr marL="0" indent="0">
              <a:spcBef>
                <a:spcPts val="225"/>
              </a:spcBef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225"/>
              </a:spcBef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225"/>
              </a:spcBef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225"/>
              </a:spcBef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225"/>
              </a:spcBef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Division/Title/Affiliation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DD8EAEE-101A-B04C-9480-47C14533CE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891088" cy="6858000"/>
          </a:xfrm>
          <a:solidFill>
            <a:schemeClr val="tx2"/>
          </a:solidFill>
        </p:spPr>
        <p:txBody>
          <a:bodyPr lIns="365760" tIns="365760" rIns="365760" bIns="2971800" anchor="b">
            <a:normAutofit/>
          </a:bodyPr>
          <a:lstStyle>
            <a:lvl1pPr marL="0" indent="0" algn="ctr">
              <a:buNone/>
              <a:defRPr sz="12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EFAF05C-419E-4343-8983-4850A83FB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597160"/>
            <a:ext cx="4891089" cy="260840"/>
          </a:xfrm>
        </p:spPr>
        <p:txBody>
          <a:bodyPr lIns="91440" tIns="45720" rIns="91440" bIns="45720">
            <a:noAutofit/>
          </a:bodyPr>
          <a:lstStyle>
            <a:lvl1pPr>
              <a:defRPr sz="675">
                <a:solidFill>
                  <a:schemeClr val="bg1"/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84459F0-C776-6C49-B932-81C19C279A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9782" y="723898"/>
            <a:ext cx="1190195" cy="11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30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799">
          <p15:clr>
            <a:srgbClr val="FBAE40"/>
          </p15:clr>
        </p15:guide>
        <p15:guide id="3" pos="4800">
          <p15:clr>
            <a:srgbClr val="FBAE40"/>
          </p15:clr>
        </p15:guide>
        <p15:guide id="4" pos="41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+Text (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39838" y="491386"/>
            <a:ext cx="9715500" cy="9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lang="en-US" sz="2100" dirty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Title for </a:t>
            </a:r>
            <a:r>
              <a:rPr lang="en-US" err="1"/>
              <a:t>Photo+Text</a:t>
            </a:r>
            <a:r>
              <a:rPr lang="en-US"/>
              <a:t> (W) Layout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73A610-5F4D-8049-8881-F136A3242F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338" y="1469873"/>
            <a:ext cx="4572000" cy="4860591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 marL="344089" marR="0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5000"/>
              <a:buFont typeface="ArialMT"/>
              <a:buChar char="►"/>
              <a:tabLst/>
              <a:defRPr sz="1350"/>
            </a:lvl3pPr>
            <a:lvl4pPr>
              <a:defRPr sz="1350"/>
            </a:lvl4pPr>
            <a:lvl5pPr marL="688178" marR="0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.HelveticaNeueDeskInterface-Regular"/>
              <a:buChar char="●"/>
              <a:tabLst/>
              <a:defRPr sz="1350"/>
            </a:lvl5pPr>
          </a:lstStyle>
          <a:p>
            <a:pPr lvl="0"/>
            <a:r>
              <a:rPr lang="en-US"/>
              <a:t>Paragraph/</a:t>
            </a:r>
            <a:r>
              <a:rPr lang="en-US" err="1"/>
              <a:t>unbulleted</a:t>
            </a:r>
            <a:r>
              <a:rPr lang="en-US"/>
              <a:t> text formatting</a:t>
            </a:r>
          </a:p>
          <a:p>
            <a:pPr lvl="1"/>
            <a:r>
              <a:rPr lang="en-US"/>
              <a:t>Click the “Indent More” button (in the Home ribbon, above) for first-level bullets</a:t>
            </a:r>
          </a:p>
          <a:p>
            <a:pPr marL="344089" marR="0" lvl="2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5000"/>
              <a:buFont typeface="ArialMT"/>
              <a:buChar char="►"/>
              <a:tabLst/>
              <a:defRPr/>
            </a:pPr>
            <a:r>
              <a:rPr lang="en-US"/>
              <a:t>Double-click the “Indent More” button (above) for second-level bullets</a:t>
            </a:r>
          </a:p>
          <a:p>
            <a:pPr lvl="3"/>
            <a:r>
              <a:rPr lang="en-US"/>
              <a:t>Triple-click the “Indent More” button (above) for third-level bullets</a:t>
            </a:r>
          </a:p>
          <a:p>
            <a:pPr marL="688178" marR="0" lvl="4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.HelveticaNeueDeskInterface-Regular"/>
              <a:buChar char="●"/>
              <a:tabLst/>
              <a:defRPr/>
            </a:pPr>
            <a:r>
              <a:rPr lang="en-US"/>
              <a:t>Quadruple-click the “Indent More” button (above) for fourth-level bullets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8106178-1013-D249-8751-3EA29B2109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39838" y="1669499"/>
            <a:ext cx="4856162" cy="4480560"/>
          </a:xfrm>
          <a:solidFill>
            <a:schemeClr val="bg1">
              <a:lumMod val="90000"/>
            </a:schemeClr>
          </a:solidFill>
        </p:spPr>
        <p:txBody>
          <a:bodyPr lIns="365760" tIns="365760" rIns="365760" bIns="1828800" anchor="b">
            <a:norm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DAF09BB-AD0B-2041-83F2-50D0A4E860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9839" y="5889219"/>
            <a:ext cx="4856162" cy="260840"/>
          </a:xfrm>
        </p:spPr>
        <p:txBody>
          <a:bodyPr lIns="45720" tIns="45720" rIns="45720" bIns="45720" anchor="b">
            <a:noAutofit/>
          </a:bodyPr>
          <a:lstStyle>
            <a:lvl1pPr>
              <a:defRPr sz="675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</p:spTree>
    <p:extLst>
      <p:ext uri="{BB962C8B-B14F-4D97-AF65-F5344CB8AC3E}">
        <p14:creationId xmlns:p14="http://schemas.microsoft.com/office/powerpoint/2010/main" val="18517325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hoto (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0807" y="491386"/>
            <a:ext cx="3670259" cy="9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lang="en-US" sz="1800" dirty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Title for </a:t>
            </a:r>
            <a:r>
              <a:rPr lang="en-US" err="1"/>
              <a:t>Text+Photo</a:t>
            </a:r>
            <a:r>
              <a:rPr lang="en-US"/>
              <a:t> (W)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590E5-B0BC-F540-8942-A0FB291DEE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807" y="1469873"/>
            <a:ext cx="3670259" cy="4860591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 marL="344089" marR="0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5000"/>
              <a:buFont typeface="ArialMT"/>
              <a:buChar char="►"/>
              <a:tabLst/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Paragraph/</a:t>
            </a:r>
            <a:r>
              <a:rPr lang="en-US" err="1"/>
              <a:t>unbulleted</a:t>
            </a:r>
            <a:r>
              <a:rPr lang="en-US"/>
              <a:t> text formatting</a:t>
            </a:r>
          </a:p>
          <a:p>
            <a:pPr lvl="1"/>
            <a:r>
              <a:rPr lang="en-US"/>
              <a:t>Click the “Indent More” button (in the Home ribbon, above) for first-level bullets</a:t>
            </a:r>
          </a:p>
          <a:p>
            <a:pPr marL="344089" marR="0" lvl="2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5000"/>
              <a:buFont typeface="ArialMT"/>
              <a:buChar char="►"/>
              <a:tabLst/>
              <a:defRPr/>
            </a:pPr>
            <a:r>
              <a:rPr lang="en-US"/>
              <a:t>Double-click the “Indent More” button (above) for second-level bullets</a:t>
            </a:r>
          </a:p>
          <a:p>
            <a:pPr lvl="3"/>
            <a:r>
              <a:rPr lang="en-US"/>
              <a:t>Triple-click the “Indent More” button (above) for third-level bullets</a:t>
            </a:r>
          </a:p>
          <a:p>
            <a:pPr lvl="4"/>
            <a:r>
              <a:rPr lang="en-US"/>
              <a:t>Quadruple-click the “Indent More” button (above) for fourth-level bullets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7569D7D-6010-454B-A86B-B6C69D7E2E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0" y="-1"/>
            <a:ext cx="8001000" cy="6629400"/>
          </a:xfrm>
          <a:solidFill>
            <a:schemeClr val="bg1">
              <a:lumMod val="90000"/>
            </a:schemeClr>
          </a:solidFill>
        </p:spPr>
        <p:txBody>
          <a:bodyPr tIns="0" bIns="2743200" anchor="b"/>
          <a:lstStyle>
            <a:lvl1pPr algn="ctr"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26CCD3-E500-1F49-8DD8-1545E2CBF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8746883" y="3184283"/>
            <a:ext cx="6629396" cy="260839"/>
          </a:xfrm>
        </p:spPr>
        <p:txBody>
          <a:bodyPr lIns="91440" tIns="45720" rIns="91440" bIns="45720">
            <a:noAutofit/>
          </a:bodyPr>
          <a:lstStyle>
            <a:lvl1pPr>
              <a:defRPr sz="675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</p:spTree>
    <p:extLst>
      <p:ext uri="{BB962C8B-B14F-4D97-AF65-F5344CB8AC3E}">
        <p14:creationId xmlns:p14="http://schemas.microsoft.com/office/powerpoint/2010/main" val="13747298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+Photo (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39838" y="491386"/>
            <a:ext cx="9715500" cy="9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lang="en-US" sz="2100" dirty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Title for </a:t>
            </a:r>
            <a:r>
              <a:rPr lang="en-US" err="1"/>
              <a:t>Photo+Photo</a:t>
            </a:r>
            <a:r>
              <a:rPr lang="en-US"/>
              <a:t> (W) Layout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8106178-1013-D249-8751-3EA29B2109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69871"/>
            <a:ext cx="6096000" cy="4251960"/>
          </a:xfrm>
          <a:solidFill>
            <a:schemeClr val="bg1">
              <a:lumMod val="90000"/>
            </a:schemeClr>
          </a:solidFill>
        </p:spPr>
        <p:txBody>
          <a:bodyPr lIns="365760" tIns="365760" rIns="365760" bIns="1828800" anchor="b">
            <a:norm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DAF09BB-AD0B-2041-83F2-50D0A4E860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460991"/>
            <a:ext cx="6096000" cy="260840"/>
          </a:xfrm>
        </p:spPr>
        <p:txBody>
          <a:bodyPr lIns="45720" tIns="45720" rIns="45720" bIns="45720" anchor="b">
            <a:noAutofit/>
          </a:bodyPr>
          <a:lstStyle>
            <a:lvl1pPr>
              <a:defRPr sz="675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7E259A3-746A-2044-822B-3F7D859E7F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438" y="1469871"/>
            <a:ext cx="6096000" cy="4251960"/>
          </a:xfrm>
          <a:solidFill>
            <a:schemeClr val="bg1">
              <a:lumMod val="90000"/>
            </a:schemeClr>
          </a:solidFill>
        </p:spPr>
        <p:txBody>
          <a:bodyPr lIns="365760" tIns="365760" rIns="365760" bIns="1828800" anchor="b">
            <a:norm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3F54B41-918E-644B-B610-DDE8277FB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3440" y="5460991"/>
            <a:ext cx="6096000" cy="260840"/>
          </a:xfrm>
        </p:spPr>
        <p:txBody>
          <a:bodyPr lIns="45720" tIns="45720" rIns="45720" bIns="45720" anchor="b">
            <a:noAutofit/>
          </a:bodyPr>
          <a:lstStyle>
            <a:lvl1pPr>
              <a:defRPr sz="675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</p:spTree>
    <p:extLst>
      <p:ext uri="{BB962C8B-B14F-4D97-AF65-F5344CB8AC3E}">
        <p14:creationId xmlns:p14="http://schemas.microsoft.com/office/powerpoint/2010/main" val="12478112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+Title (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4F27426-24A7-3845-8E05-8360D202A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49455"/>
            <a:ext cx="12192000" cy="1508547"/>
          </a:xfrm>
          <a:prstGeom prst="rect">
            <a:avLst/>
          </a:prstGeom>
        </p:spPr>
        <p:txBody>
          <a:bodyPr vert="horz" lIns="457200" tIns="182880" rIns="457200" bIns="182880" rtlCol="0" anchor="t" anchorCtr="0">
            <a:noAutofit/>
          </a:bodyPr>
          <a:lstStyle>
            <a:lvl1pPr algn="ctr">
              <a:defRPr lang="en-US" sz="1800" dirty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Title for Large Photo (W) Layout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B1EB05-4C3D-C643-8F71-7489EF7CE3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5349875"/>
          </a:xfrm>
          <a:solidFill>
            <a:schemeClr val="bg1">
              <a:lumMod val="90000"/>
            </a:schemeClr>
          </a:solidFill>
        </p:spPr>
        <p:txBody>
          <a:bodyPr tIns="0" bIns="2057400" anchor="b"/>
          <a:lstStyle>
            <a:lvl1pPr algn="ctr"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91875E-B0A9-0447-9F79-6199D7261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9386856" y="2544309"/>
            <a:ext cx="5349451" cy="260839"/>
          </a:xfrm>
        </p:spPr>
        <p:txBody>
          <a:bodyPr lIns="91440" tIns="45720" rIns="91440" bIns="45720">
            <a:noAutofit/>
          </a:bodyPr>
          <a:lstStyle>
            <a:lvl1pPr>
              <a:defRPr sz="675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</p:spTree>
    <p:extLst>
      <p:ext uri="{BB962C8B-B14F-4D97-AF65-F5344CB8AC3E}">
        <p14:creationId xmlns:p14="http://schemas.microsoft.com/office/powerpoint/2010/main" val="32230792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-Large Photo+Title (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B1EB05-4C3D-C643-8F71-7489EF7CE3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172200"/>
          </a:xfrm>
          <a:solidFill>
            <a:schemeClr val="bg1">
              <a:lumMod val="90000"/>
            </a:schemeClr>
          </a:solidFill>
        </p:spPr>
        <p:txBody>
          <a:bodyPr tIns="0" bIns="2560320" anchor="b"/>
          <a:lstStyle>
            <a:lvl1pPr algn="ctr"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91875E-B0A9-0447-9F79-6199D7261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8975484" y="2955683"/>
            <a:ext cx="6172198" cy="260839"/>
          </a:xfrm>
        </p:spPr>
        <p:txBody>
          <a:bodyPr lIns="91440" tIns="45720" rIns="91440" bIns="45720">
            <a:noAutofit/>
          </a:bodyPr>
          <a:lstStyle>
            <a:lvl1pPr>
              <a:defRPr sz="675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4F27426-24A7-3845-8E05-8360D202A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6172200"/>
            <a:ext cx="12202245" cy="685800"/>
          </a:xfrm>
          <a:prstGeom prst="rect">
            <a:avLst/>
          </a:prstGeom>
        </p:spPr>
        <p:txBody>
          <a:bodyPr vert="horz" lIns="457200" tIns="91440" rIns="457200" bIns="182880" rtlCol="0" anchor="t" anchorCtr="0">
            <a:normAutofit/>
          </a:bodyPr>
          <a:lstStyle>
            <a:lvl1pPr algn="ctr">
              <a:defRPr lang="en-US" sz="1650" dirty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Title for Extra-Large </a:t>
            </a:r>
            <a:r>
              <a:rPr lang="en-US" err="1"/>
              <a:t>Photo+Title</a:t>
            </a:r>
            <a:r>
              <a:rPr lang="en-US"/>
              <a:t> (W) Layout</a:t>
            </a:r>
          </a:p>
        </p:txBody>
      </p:sp>
    </p:spTree>
    <p:extLst>
      <p:ext uri="{BB962C8B-B14F-4D97-AF65-F5344CB8AC3E}">
        <p14:creationId xmlns:p14="http://schemas.microsoft.com/office/powerpoint/2010/main" val="2353432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-Large Photo (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B1EB05-4C3D-C643-8F71-7489EF7CE3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583680"/>
          </a:xfrm>
          <a:solidFill>
            <a:schemeClr val="bg1">
              <a:lumMod val="90000"/>
            </a:schemeClr>
          </a:solidFill>
        </p:spPr>
        <p:txBody>
          <a:bodyPr tIns="0" bIns="2743200" anchor="b"/>
          <a:lstStyle>
            <a:lvl1pPr algn="ctr"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91875E-B0A9-0447-9F79-6199D7261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8769744" y="3161423"/>
            <a:ext cx="6583678" cy="260839"/>
          </a:xfrm>
        </p:spPr>
        <p:txBody>
          <a:bodyPr lIns="91440" tIns="45720" rIns="91440" bIns="45720">
            <a:noAutofit/>
          </a:bodyPr>
          <a:lstStyle>
            <a:lvl1pPr>
              <a:defRPr sz="675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</p:spTree>
    <p:extLst>
      <p:ext uri="{BB962C8B-B14F-4D97-AF65-F5344CB8AC3E}">
        <p14:creationId xmlns:p14="http://schemas.microsoft.com/office/powerpoint/2010/main" val="302101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-Column (B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39838" y="491386"/>
            <a:ext cx="9715500" cy="9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lang="en-US" sz="21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Title for Single-Column (B)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590E5-B0BC-F540-8942-A0FB291DEE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9838" y="1469873"/>
            <a:ext cx="9715500" cy="4860591"/>
          </a:xfr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Wingdings" charset="2"/>
              <a:buNone/>
              <a:tabLst/>
              <a:defRPr>
                <a:solidFill>
                  <a:schemeClr val="bg1"/>
                </a:solidFill>
              </a:defRPr>
            </a:lvl1pPr>
            <a:lvl2pPr>
              <a:buClr>
                <a:schemeClr val="tx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733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Wingdings" charset="2"/>
              <a:buNone/>
              <a:tabLst/>
              <a:defRPr/>
            </a:pPr>
            <a:r>
              <a:rPr lang="en-US"/>
              <a:t>Paragraph/</a:t>
            </a:r>
            <a:r>
              <a:rPr lang="en-US" err="1"/>
              <a:t>unbulleted</a:t>
            </a:r>
            <a:r>
              <a:rPr lang="en-US"/>
              <a:t> text formatting</a:t>
            </a:r>
          </a:p>
          <a:p>
            <a:pPr lvl="1"/>
            <a:r>
              <a:rPr lang="en-US"/>
              <a:t>Click the “Indent More” button (in the Home ribbon, above) for first-level bullets</a:t>
            </a:r>
          </a:p>
          <a:p>
            <a:pPr lvl="2"/>
            <a:r>
              <a:rPr lang="en-US"/>
              <a:t>Double-click the “Indent More” button (above) for second-level bullets</a:t>
            </a:r>
          </a:p>
          <a:p>
            <a:pPr lvl="3"/>
            <a:r>
              <a:rPr lang="en-US"/>
              <a:t>Triple-click the “Indent More” button (above) for third-level bullets</a:t>
            </a:r>
          </a:p>
          <a:p>
            <a:pPr lvl="4"/>
            <a:r>
              <a:rPr lang="en-US"/>
              <a:t>Quadruple-click the “Indent More” button (above) for fourth-level bullets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1EA4B-58AD-3842-9BEC-4B9FF60E019D}"/>
              </a:ext>
            </a:extLst>
          </p:cNvPr>
          <p:cNvSpPr txBox="1"/>
          <p:nvPr userDrawn="1"/>
        </p:nvSpPr>
        <p:spPr>
          <a:xfrm>
            <a:off x="0" y="6638779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  <a:cs typeface="Arial Black" charset="0"/>
              </a:rPr>
              <a:t>IMF</a:t>
            </a:r>
            <a:r>
              <a:rPr lang="en-US" sz="675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 Black" charset="0"/>
              </a:rPr>
              <a:t> | Middle East and Central Asia Department</a:t>
            </a:r>
            <a:endParaRPr lang="en-US" sz="675" b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FD9C8-9F14-B64C-88D7-AFEADAB39B39}"/>
              </a:ext>
            </a:extLst>
          </p:cNvPr>
          <p:cNvSpPr txBox="1"/>
          <p:nvPr userDrawn="1"/>
        </p:nvSpPr>
        <p:spPr>
          <a:xfrm>
            <a:off x="10981592" y="6661864"/>
            <a:ext cx="1210408" cy="2077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33391695-0C6B-4B4E-A11F-D5E1D321FCD2}" type="slidenum">
              <a:rPr lang="en-US" sz="750" smtClean="0">
                <a:solidFill>
                  <a:schemeClr val="bg1"/>
                </a:solidFill>
              </a:rPr>
              <a:pPr algn="r"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19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(B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39838" y="491386"/>
            <a:ext cx="9715500" cy="9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lang="en-US" sz="21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Title for Two-Column (B)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590E5-B0BC-F540-8942-A0FB291DEE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9838" y="1469873"/>
            <a:ext cx="4572000" cy="4860591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350">
                <a:solidFill>
                  <a:schemeClr val="bg1"/>
                </a:solidFill>
              </a:defRPr>
            </a:lvl1pPr>
            <a:lvl2pPr>
              <a:buClr>
                <a:schemeClr val="tx2">
                  <a:lumMod val="40000"/>
                  <a:lumOff val="60000"/>
                </a:schemeClr>
              </a:buClr>
              <a:defRPr sz="135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75000"/>
                </a:schemeClr>
              </a:buClr>
              <a:defRPr sz="1350">
                <a:solidFill>
                  <a:schemeClr val="bg1"/>
                </a:solidFill>
              </a:defRPr>
            </a:lvl3pPr>
            <a:lvl4pPr>
              <a:buClr>
                <a:schemeClr val="tx2">
                  <a:lumMod val="40000"/>
                  <a:lumOff val="60000"/>
                </a:schemeClr>
              </a:buClr>
              <a:defRPr sz="135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75000"/>
                </a:schemeClr>
              </a:buCl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Paragraph/</a:t>
            </a:r>
            <a:r>
              <a:rPr lang="en-US" err="1"/>
              <a:t>unbulleted</a:t>
            </a:r>
            <a:r>
              <a:rPr lang="en-US"/>
              <a:t> text formatting</a:t>
            </a:r>
          </a:p>
          <a:p>
            <a:pPr lvl="1"/>
            <a:r>
              <a:rPr lang="en-US"/>
              <a:t>Click the “Indent More” button (in the Home ribbon, above) for first-level bullets</a:t>
            </a:r>
          </a:p>
          <a:p>
            <a:pPr lvl="2"/>
            <a:r>
              <a:rPr lang="en-US"/>
              <a:t>Double-click the “Indent More” button (above) for second-level bullets</a:t>
            </a:r>
          </a:p>
          <a:p>
            <a:pPr lvl="3"/>
            <a:r>
              <a:rPr lang="en-US"/>
              <a:t>Triple-click the “Indent More” button (above) for third-level bullets</a:t>
            </a:r>
          </a:p>
          <a:p>
            <a:pPr lvl="4"/>
            <a:r>
              <a:rPr lang="en-US"/>
              <a:t>Quadruple-click the “Indent More” button (above) for fourth-level bullets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73A610-5F4D-8049-8881-F136A3242F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338" y="1469873"/>
            <a:ext cx="4572000" cy="4860591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350">
                <a:solidFill>
                  <a:schemeClr val="bg1"/>
                </a:solidFill>
              </a:defRPr>
            </a:lvl1pPr>
            <a:lvl2pPr>
              <a:buClr>
                <a:schemeClr val="tx2">
                  <a:lumMod val="40000"/>
                  <a:lumOff val="60000"/>
                </a:schemeClr>
              </a:buClr>
              <a:defRPr sz="135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75000"/>
                </a:schemeClr>
              </a:buClr>
              <a:defRPr sz="1350">
                <a:solidFill>
                  <a:schemeClr val="bg1"/>
                </a:solidFill>
              </a:defRPr>
            </a:lvl3pPr>
            <a:lvl4pPr>
              <a:buClr>
                <a:schemeClr val="tx2">
                  <a:lumMod val="40000"/>
                  <a:lumOff val="60000"/>
                </a:schemeClr>
              </a:buClr>
              <a:defRPr sz="135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75000"/>
                </a:schemeClr>
              </a:buCl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Paragraph/</a:t>
            </a:r>
            <a:r>
              <a:rPr lang="en-US" err="1"/>
              <a:t>unbulleted</a:t>
            </a:r>
            <a:r>
              <a:rPr lang="en-US"/>
              <a:t> text formatting</a:t>
            </a:r>
          </a:p>
          <a:p>
            <a:pPr lvl="1"/>
            <a:r>
              <a:rPr lang="en-US"/>
              <a:t>Click the “Indent More” button (in the Home ribbon, above) for first-level bullets</a:t>
            </a:r>
          </a:p>
          <a:p>
            <a:pPr lvl="2"/>
            <a:r>
              <a:rPr lang="en-US"/>
              <a:t>Double-click the “Indent More” button (above) for second-level bullets</a:t>
            </a:r>
          </a:p>
          <a:p>
            <a:pPr lvl="3"/>
            <a:r>
              <a:rPr lang="en-US"/>
              <a:t>Triple-click the “Indent More” button (above) for third-level bullets</a:t>
            </a:r>
          </a:p>
          <a:p>
            <a:pPr lvl="4"/>
            <a:r>
              <a:rPr lang="en-US"/>
              <a:t>Quadruple-click the “Indent More” button (above) for fourth-level bullets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0B0CE-B013-7641-9551-DA60CF80B4AC}"/>
              </a:ext>
            </a:extLst>
          </p:cNvPr>
          <p:cNvSpPr txBox="1"/>
          <p:nvPr userDrawn="1"/>
        </p:nvSpPr>
        <p:spPr>
          <a:xfrm>
            <a:off x="0" y="6638779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  <a:cs typeface="Arial Black" charset="0"/>
              </a:rPr>
              <a:t>IMF</a:t>
            </a:r>
            <a:r>
              <a:rPr lang="en-US" sz="675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 Black" charset="0"/>
              </a:rPr>
              <a:t> | Middle East and Central Asia Department</a:t>
            </a:r>
            <a:endParaRPr lang="en-US" sz="675" b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62889-E692-BF4A-B8C8-D6FF23EE4CF0}"/>
              </a:ext>
            </a:extLst>
          </p:cNvPr>
          <p:cNvSpPr txBox="1"/>
          <p:nvPr userDrawn="1"/>
        </p:nvSpPr>
        <p:spPr>
          <a:xfrm>
            <a:off x="10981592" y="6661864"/>
            <a:ext cx="1210408" cy="2077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33391695-0C6B-4B4E-A11F-D5E1D321FCD2}" type="slidenum">
              <a:rPr lang="en-US" sz="750" smtClean="0">
                <a:solidFill>
                  <a:schemeClr val="bg1"/>
                </a:solidFill>
              </a:rPr>
              <a:pPr algn="r"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B5B26B-2A1F-084E-BAF6-BEA91A8E3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70538"/>
            <a:ext cx="0" cy="4425462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2582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+Text (B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39838" y="491386"/>
            <a:ext cx="9715500" cy="9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lang="en-US" sz="21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Title for </a:t>
            </a:r>
            <a:r>
              <a:rPr lang="en-US" err="1"/>
              <a:t>Photo+Text</a:t>
            </a:r>
            <a:r>
              <a:rPr lang="en-US"/>
              <a:t> (B) Layout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73A610-5F4D-8049-8881-F136A3242F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338" y="1469873"/>
            <a:ext cx="4572000" cy="4860591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350">
                <a:solidFill>
                  <a:schemeClr val="bg1"/>
                </a:solidFill>
              </a:defRPr>
            </a:lvl1pPr>
            <a:lvl2pPr>
              <a:buClr>
                <a:schemeClr val="tx2">
                  <a:lumMod val="40000"/>
                  <a:lumOff val="60000"/>
                </a:schemeClr>
              </a:buClr>
              <a:defRPr sz="135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75000"/>
                </a:schemeClr>
              </a:buClr>
              <a:defRPr sz="1350">
                <a:solidFill>
                  <a:schemeClr val="bg1"/>
                </a:solidFill>
              </a:defRPr>
            </a:lvl3pPr>
            <a:lvl4pPr>
              <a:buClr>
                <a:schemeClr val="tx2">
                  <a:lumMod val="40000"/>
                  <a:lumOff val="60000"/>
                </a:schemeClr>
              </a:buClr>
              <a:defRPr sz="135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75000"/>
                </a:schemeClr>
              </a:buCl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Paragraph/</a:t>
            </a:r>
            <a:r>
              <a:rPr lang="en-US" err="1"/>
              <a:t>unbulleted</a:t>
            </a:r>
            <a:r>
              <a:rPr lang="en-US"/>
              <a:t> text formatting</a:t>
            </a:r>
          </a:p>
          <a:p>
            <a:pPr lvl="1"/>
            <a:r>
              <a:rPr lang="en-US"/>
              <a:t>Click the “Indent More” button (in the Home ribbon, above) for first-level bullets</a:t>
            </a:r>
          </a:p>
          <a:p>
            <a:pPr lvl="2"/>
            <a:r>
              <a:rPr lang="en-US"/>
              <a:t>Double-click the “Indent More” button (above) for second-level bullets</a:t>
            </a:r>
          </a:p>
          <a:p>
            <a:pPr lvl="3"/>
            <a:r>
              <a:rPr lang="en-US"/>
              <a:t>Triple-click the “Indent More” button (above) for third-level bullets</a:t>
            </a:r>
          </a:p>
          <a:p>
            <a:pPr lvl="4"/>
            <a:r>
              <a:rPr lang="en-US"/>
              <a:t>Quadruple-click the “Indent More” button (above) for fourth-level bullets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0B0CE-B013-7641-9551-DA60CF80B4AC}"/>
              </a:ext>
            </a:extLst>
          </p:cNvPr>
          <p:cNvSpPr txBox="1"/>
          <p:nvPr userDrawn="1"/>
        </p:nvSpPr>
        <p:spPr>
          <a:xfrm>
            <a:off x="0" y="6638779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  <a:cs typeface="Arial Black" charset="0"/>
              </a:rPr>
              <a:t>IMF</a:t>
            </a:r>
            <a:r>
              <a:rPr lang="en-US" sz="675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 Black" charset="0"/>
              </a:rPr>
              <a:t> | Middle East and Central Asia Department</a:t>
            </a:r>
            <a:endParaRPr lang="en-US" sz="675" b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62889-E692-BF4A-B8C8-D6FF23EE4CF0}"/>
              </a:ext>
            </a:extLst>
          </p:cNvPr>
          <p:cNvSpPr txBox="1"/>
          <p:nvPr userDrawn="1"/>
        </p:nvSpPr>
        <p:spPr>
          <a:xfrm>
            <a:off x="10981592" y="6661864"/>
            <a:ext cx="1210408" cy="2077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33391695-0C6B-4B4E-A11F-D5E1D321FCD2}" type="slidenum">
              <a:rPr lang="en-US" sz="750" smtClean="0">
                <a:solidFill>
                  <a:schemeClr val="bg1"/>
                </a:solidFill>
              </a:rPr>
              <a:pPr algn="r"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DC7D600-7783-1F4F-AD62-06B784E12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838" y="1672046"/>
            <a:ext cx="4855464" cy="4480560"/>
          </a:xfrm>
          <a:solidFill>
            <a:schemeClr val="tx2">
              <a:lumMod val="50000"/>
            </a:schemeClr>
          </a:solidFill>
        </p:spPr>
        <p:txBody>
          <a:bodyPr lIns="365760" tIns="365760" rIns="365760" bIns="1828800" anchor="b">
            <a:normAutofit/>
          </a:bodyPr>
          <a:lstStyle>
            <a:lvl1pPr marL="0" indent="0" algn="ctr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3893C67-9BAE-6946-9896-78E2472B03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9838" y="5891766"/>
            <a:ext cx="4855464" cy="260840"/>
          </a:xfrm>
        </p:spPr>
        <p:txBody>
          <a:bodyPr lIns="45720" tIns="45720" rIns="45720" bIns="45720" anchor="b">
            <a:noAutofit/>
          </a:bodyPr>
          <a:lstStyle>
            <a:lvl1pPr>
              <a:defRPr sz="675">
                <a:solidFill>
                  <a:schemeClr val="bg1"/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</p:spTree>
    <p:extLst>
      <p:ext uri="{BB962C8B-B14F-4D97-AF65-F5344CB8AC3E}">
        <p14:creationId xmlns:p14="http://schemas.microsoft.com/office/powerpoint/2010/main" val="6243268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+Photo (B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39838" y="491386"/>
            <a:ext cx="9715500" cy="9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lang="en-US" sz="21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Title for </a:t>
            </a:r>
            <a:r>
              <a:rPr lang="en-US" err="1"/>
              <a:t>Photo+Photo</a:t>
            </a:r>
            <a:r>
              <a:rPr lang="en-US"/>
              <a:t> (B) Layout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8106178-1013-D249-8751-3EA29B2109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69871"/>
            <a:ext cx="6096000" cy="4251960"/>
          </a:xfrm>
          <a:solidFill>
            <a:schemeClr val="tx2">
              <a:lumMod val="50000"/>
            </a:schemeClr>
          </a:solidFill>
        </p:spPr>
        <p:txBody>
          <a:bodyPr lIns="365760" tIns="365760" rIns="365760" bIns="1828800" anchor="b">
            <a:normAutofit/>
          </a:bodyPr>
          <a:lstStyle>
            <a:lvl1pPr marL="0" indent="0" algn="ctr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DAF09BB-AD0B-2041-83F2-50D0A4E860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460991"/>
            <a:ext cx="6096000" cy="260840"/>
          </a:xfrm>
        </p:spPr>
        <p:txBody>
          <a:bodyPr lIns="45720" tIns="45720" rIns="45720" bIns="45720" anchor="b">
            <a:noAutofit/>
          </a:bodyPr>
          <a:lstStyle>
            <a:lvl1pPr>
              <a:defRPr sz="675">
                <a:solidFill>
                  <a:schemeClr val="bg1"/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7E259A3-746A-2044-822B-3F7D859E7F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438" y="1469871"/>
            <a:ext cx="6096000" cy="4251960"/>
          </a:xfrm>
          <a:solidFill>
            <a:schemeClr val="tx2">
              <a:lumMod val="50000"/>
            </a:schemeClr>
          </a:solidFill>
        </p:spPr>
        <p:txBody>
          <a:bodyPr lIns="365760" tIns="365760" rIns="365760" bIns="1828800" anchor="b">
            <a:normAutofit/>
          </a:bodyPr>
          <a:lstStyle>
            <a:lvl1pPr marL="0" indent="0" algn="ctr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3F54B41-918E-644B-B610-DDE8277FB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3440" y="5460991"/>
            <a:ext cx="6096000" cy="260840"/>
          </a:xfrm>
        </p:spPr>
        <p:txBody>
          <a:bodyPr lIns="45720" tIns="45720" rIns="45720" bIns="45720" anchor="b">
            <a:noAutofit/>
          </a:bodyPr>
          <a:lstStyle>
            <a:lvl1pPr>
              <a:defRPr sz="675">
                <a:solidFill>
                  <a:schemeClr val="bg1"/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A7720-BFE2-8541-8CCE-E6CF2AEB21D5}"/>
              </a:ext>
            </a:extLst>
          </p:cNvPr>
          <p:cNvSpPr txBox="1"/>
          <p:nvPr userDrawn="1"/>
        </p:nvSpPr>
        <p:spPr>
          <a:xfrm>
            <a:off x="0" y="6638779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  <a:cs typeface="Arial Black" charset="0"/>
              </a:rPr>
              <a:t>IMF</a:t>
            </a:r>
            <a:r>
              <a:rPr lang="en-US" sz="675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 Black" charset="0"/>
              </a:rPr>
              <a:t> | Middle East and Central Asia Department</a:t>
            </a:r>
            <a:endParaRPr lang="en-US" sz="675" b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CAC3A-914C-D94C-9254-C253E5803F2C}"/>
              </a:ext>
            </a:extLst>
          </p:cNvPr>
          <p:cNvSpPr txBox="1"/>
          <p:nvPr userDrawn="1"/>
        </p:nvSpPr>
        <p:spPr>
          <a:xfrm>
            <a:off x="10981592" y="6661864"/>
            <a:ext cx="1210408" cy="2077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33391695-0C6B-4B4E-A11F-D5E1D321FCD2}" type="slidenum">
              <a:rPr lang="en-US" sz="750" smtClean="0">
                <a:solidFill>
                  <a:schemeClr val="bg1"/>
                </a:solidFill>
              </a:rPr>
              <a:pPr algn="r"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52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35A615-44B8-AC4C-BDEB-B9D50F7261D9}"/>
              </a:ext>
            </a:extLst>
          </p:cNvPr>
          <p:cNvSpPr/>
          <p:nvPr userDrawn="1"/>
        </p:nvSpPr>
        <p:spPr>
          <a:xfrm>
            <a:off x="11938960" y="-2"/>
            <a:ext cx="253041" cy="6858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25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41048" y="1940931"/>
            <a:ext cx="5515285" cy="2239337"/>
          </a:xfrm>
        </p:spPr>
        <p:txBody>
          <a:bodyPr lIns="0" tIns="0" rIns="0" bIns="45720" anchor="b" anchorCtr="0">
            <a:normAutofit/>
          </a:bodyPr>
          <a:lstStyle>
            <a:lvl1pPr algn="l">
              <a:lnSpc>
                <a:spcPct val="95000"/>
              </a:lnSpc>
              <a:defRPr sz="3000" b="0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Presentation Title up to three lines in length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41048" y="4180268"/>
            <a:ext cx="5515285" cy="465240"/>
          </a:xfrm>
        </p:spPr>
        <p:txBody>
          <a:bodyPr lIns="0" tIns="91440" rIns="0" bIns="0"/>
          <a:lstStyle>
            <a:lvl1pPr marL="0" indent="0" algn="l">
              <a:buNone/>
              <a:defRPr b="1" cap="all" baseline="0">
                <a:solidFill>
                  <a:schemeClr val="tx2"/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Month </a:t>
            </a:r>
            <a:r>
              <a:rPr lang="en-US" err="1"/>
              <a:t>dd</a:t>
            </a:r>
            <a:r>
              <a:rPr lang="en-US"/>
              <a:t>, </a:t>
            </a:r>
            <a:r>
              <a:rPr lang="en-US" err="1"/>
              <a:t>yyyy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8FC6B8-AF18-8A44-98A9-C2E79C6853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048" y="4879731"/>
            <a:ext cx="5515285" cy="1213338"/>
          </a:xfrm>
        </p:spPr>
        <p:txBody>
          <a:bodyPr lIns="0" tIns="0" rIns="0" bIns="0" anchor="b" anchorCtr="0"/>
          <a:lstStyle>
            <a:lvl1pPr marL="0" indent="0">
              <a:spcBef>
                <a:spcPts val="225"/>
              </a:spcBef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225"/>
              </a:spcBef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225"/>
              </a:spcBef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225"/>
              </a:spcBef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225"/>
              </a:spcBef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Division/Title/Affiliation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DD8EAEE-101A-B04C-9480-47C14533CE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891088" cy="6858000"/>
          </a:xfrm>
          <a:solidFill>
            <a:schemeClr val="tx2"/>
          </a:solidFill>
        </p:spPr>
        <p:txBody>
          <a:bodyPr lIns="365760" tIns="365760" rIns="365760" bIns="2971800" anchor="b">
            <a:normAutofit/>
          </a:bodyPr>
          <a:lstStyle>
            <a:lvl1pPr marL="0" indent="0" algn="ctr">
              <a:buNone/>
              <a:defRPr sz="1200" i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EFAF05C-419E-4343-8983-4850A83FB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597160"/>
            <a:ext cx="4891089" cy="260840"/>
          </a:xfrm>
        </p:spPr>
        <p:txBody>
          <a:bodyPr lIns="91440" tIns="45720" rIns="91440" bIns="45720">
            <a:noAutofit/>
          </a:bodyPr>
          <a:lstStyle>
            <a:lvl1pPr>
              <a:defRPr sz="675">
                <a:solidFill>
                  <a:schemeClr val="bg1"/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7D2D33-B99A-B046-B49A-16CB982B1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3561" y="749808"/>
            <a:ext cx="465826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59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799">
          <p15:clr>
            <a:srgbClr val="FBAE40"/>
          </p15:clr>
        </p15:guide>
        <p15:guide id="3" pos="4800">
          <p15:clr>
            <a:srgbClr val="FBAE40"/>
          </p15:clr>
        </p15:guide>
        <p15:guide id="4" pos="4108">
          <p15:clr>
            <a:srgbClr val="FBAE40"/>
          </p15:clr>
        </p15:guide>
        <p15:guide id="5" pos="4843">
          <p15:clr>
            <a:srgbClr val="FBAE40"/>
          </p15:clr>
        </p15:guide>
        <p15:guide id="6" orient="horz" pos="8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-Photo (B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" y="5349451"/>
            <a:ext cx="12191999" cy="1508547"/>
          </a:xfrm>
          <a:prstGeom prst="rect">
            <a:avLst/>
          </a:prstGeom>
        </p:spPr>
        <p:txBody>
          <a:bodyPr vert="horz" lIns="457200" tIns="182880" rIns="457200" bIns="182880" rtlCol="0" anchor="t">
            <a:normAutofit/>
          </a:bodyPr>
          <a:lstStyle>
            <a:lvl1pPr algn="ctr">
              <a:defRPr lang="en-US" sz="18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Title for Large-Photo (B)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7DE7E-D5A7-934A-BDAA-810E25C7A2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5349875"/>
          </a:xfrm>
          <a:solidFill>
            <a:schemeClr val="tx2">
              <a:lumMod val="50000"/>
            </a:schemeClr>
          </a:solidFill>
        </p:spPr>
        <p:txBody>
          <a:bodyPr tIns="0" bIns="2057400" anchor="b"/>
          <a:lstStyle>
            <a:lvl1pPr algn="ctr">
              <a:defRPr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insert a photo.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6E3DB-FA3A-7842-8A68-4AE4AACEC5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9386856" y="2544309"/>
            <a:ext cx="5349451" cy="260839"/>
          </a:xfrm>
        </p:spPr>
        <p:txBody>
          <a:bodyPr lIns="91440" tIns="45720" rIns="91440" bIns="45720">
            <a:noAutofit/>
          </a:bodyPr>
          <a:lstStyle>
            <a:lvl1pPr>
              <a:defRPr sz="675">
                <a:solidFill>
                  <a:schemeClr val="bg1"/>
                </a:solidFill>
              </a:defRPr>
            </a:lvl1pPr>
            <a:lvl2pPr>
              <a:defRPr sz="75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insert photo credit/copyright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FF97F-5A7B-3544-BBF1-8D9147069589}"/>
              </a:ext>
            </a:extLst>
          </p:cNvPr>
          <p:cNvSpPr txBox="1"/>
          <p:nvPr userDrawn="1"/>
        </p:nvSpPr>
        <p:spPr>
          <a:xfrm>
            <a:off x="0" y="6638779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  <a:cs typeface="Arial Black" charset="0"/>
              </a:rPr>
              <a:t>IMF</a:t>
            </a:r>
            <a:r>
              <a:rPr lang="en-US" sz="675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 Black" charset="0"/>
              </a:rPr>
              <a:t> | Middle East and Central Asia Department</a:t>
            </a:r>
            <a:endParaRPr lang="en-US" sz="675" b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8205F-7910-2A4D-9D13-3F4027CE12D3}"/>
              </a:ext>
            </a:extLst>
          </p:cNvPr>
          <p:cNvSpPr txBox="1"/>
          <p:nvPr userDrawn="1"/>
        </p:nvSpPr>
        <p:spPr>
          <a:xfrm>
            <a:off x="10981592" y="6661864"/>
            <a:ext cx="1210408" cy="2077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33391695-0C6B-4B4E-A11F-D5E1D321FCD2}" type="slidenum">
              <a:rPr lang="en-US" sz="750" smtClean="0">
                <a:solidFill>
                  <a:schemeClr val="bg1"/>
                </a:solidFill>
              </a:rPr>
              <a:pPr algn="r"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684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59986" y="6491235"/>
            <a:ext cx="2844800" cy="230240"/>
          </a:xfrm>
        </p:spPr>
        <p:txBody>
          <a:bodyPr vert="horz" lIns="91440" tIns="45720" rIns="91440" bIns="45720" rtlCol="0" anchor="ctr"/>
          <a:lstStyle>
            <a:lvl1pPr>
              <a:defRPr lang="en-GB" b="0" smtClean="0"/>
            </a:lvl1pPr>
          </a:lstStyle>
          <a:p>
            <a:fld id="{0FE38F41-FA40-4507-8BA6-9F62F18879CE}" type="datetime1">
              <a:rPr lang="en-US" smtClean="0"/>
              <a:pPr/>
              <a:t>5/25/23</a:t>
            </a:fld>
            <a:r>
              <a:rPr lang="en-US"/>
              <a:t> | </a:t>
            </a:r>
            <a:fld id="{2A059162-5B37-8345-8802-BAFB4069E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4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Cyan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CCFC-0C7C-7E42-AAEE-3FB70C592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1371600"/>
            <a:ext cx="9601200" cy="41148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for Divider (Cyan)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B958B-EF8E-214B-9B02-2EE3EF507FDD}"/>
              </a:ext>
            </a:extLst>
          </p:cNvPr>
          <p:cNvSpPr txBox="1"/>
          <p:nvPr userDrawn="1"/>
        </p:nvSpPr>
        <p:spPr>
          <a:xfrm>
            <a:off x="0" y="6638779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>
                <a:solidFill>
                  <a:schemeClr val="bg1"/>
                </a:solidFill>
                <a:latin typeface="Arial Black" charset="0"/>
                <a:cs typeface="Arial Black" charset="0"/>
              </a:rPr>
              <a:t>IMF</a:t>
            </a:r>
            <a:r>
              <a:rPr lang="en-US" sz="675" b="0">
                <a:solidFill>
                  <a:schemeClr val="bg1"/>
                </a:solidFill>
                <a:latin typeface="+mn-lt"/>
                <a:cs typeface="Arial Black" charset="0"/>
              </a:rPr>
              <a:t> | Middle East and Central Asia Department</a:t>
            </a:r>
            <a:endParaRPr lang="en-US" sz="675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8BA64-B15C-8146-85CE-EE4EA1ADA406}"/>
              </a:ext>
            </a:extLst>
          </p:cNvPr>
          <p:cNvSpPr txBox="1"/>
          <p:nvPr userDrawn="1"/>
        </p:nvSpPr>
        <p:spPr>
          <a:xfrm>
            <a:off x="10981592" y="6661864"/>
            <a:ext cx="1210408" cy="2077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33391695-0C6B-4B4E-A11F-D5E1D321FCD2}" type="slidenum">
              <a:rPr lang="en-US" sz="750" smtClean="0">
                <a:solidFill>
                  <a:schemeClr val="bg1"/>
                </a:solidFill>
              </a:rPr>
              <a:pPr algn="r"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9985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CCFC-0C7C-7E42-AAEE-3FB70C592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1371600"/>
            <a:ext cx="9601200" cy="41148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for Divider (Green)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B958B-EF8E-214B-9B02-2EE3EF507FDD}"/>
              </a:ext>
            </a:extLst>
          </p:cNvPr>
          <p:cNvSpPr txBox="1"/>
          <p:nvPr userDrawn="1"/>
        </p:nvSpPr>
        <p:spPr>
          <a:xfrm>
            <a:off x="0" y="6638779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>
                <a:solidFill>
                  <a:schemeClr val="bg1"/>
                </a:solidFill>
                <a:latin typeface="Arial Black" charset="0"/>
                <a:cs typeface="Arial Black" charset="0"/>
              </a:rPr>
              <a:t>IMF</a:t>
            </a:r>
            <a:r>
              <a:rPr lang="en-US" sz="675" b="0">
                <a:solidFill>
                  <a:schemeClr val="bg1"/>
                </a:solidFill>
                <a:latin typeface="+mn-lt"/>
                <a:cs typeface="Arial Black" charset="0"/>
              </a:rPr>
              <a:t> | Middle East and Central Asia Department</a:t>
            </a:r>
            <a:endParaRPr lang="en-US" sz="675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8BA64-B15C-8146-85CE-EE4EA1ADA406}"/>
              </a:ext>
            </a:extLst>
          </p:cNvPr>
          <p:cNvSpPr txBox="1"/>
          <p:nvPr userDrawn="1"/>
        </p:nvSpPr>
        <p:spPr>
          <a:xfrm>
            <a:off x="10981592" y="6661864"/>
            <a:ext cx="1210408" cy="2077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33391695-0C6B-4B4E-A11F-D5E1D321FCD2}" type="slidenum">
              <a:rPr lang="en-US" sz="750" smtClean="0">
                <a:solidFill>
                  <a:schemeClr val="bg1"/>
                </a:solidFill>
              </a:rPr>
              <a:pPr algn="r"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88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CCFC-0C7C-7E42-AAEE-3FB70C592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1371600"/>
            <a:ext cx="9601200" cy="41148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for Divider (Yellow)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B958B-EF8E-214B-9B02-2EE3EF507FDD}"/>
              </a:ext>
            </a:extLst>
          </p:cNvPr>
          <p:cNvSpPr txBox="1"/>
          <p:nvPr userDrawn="1"/>
        </p:nvSpPr>
        <p:spPr>
          <a:xfrm>
            <a:off x="0" y="6638779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>
                <a:solidFill>
                  <a:schemeClr val="bg1"/>
                </a:solidFill>
                <a:latin typeface="Arial Black" charset="0"/>
                <a:cs typeface="Arial Black" charset="0"/>
              </a:rPr>
              <a:t>IMF</a:t>
            </a:r>
            <a:r>
              <a:rPr lang="en-US" sz="675" b="0">
                <a:solidFill>
                  <a:schemeClr val="bg1"/>
                </a:solidFill>
                <a:latin typeface="+mn-lt"/>
                <a:cs typeface="Arial Black" charset="0"/>
              </a:rPr>
              <a:t> | Middle East and Central Asia Department</a:t>
            </a:r>
            <a:endParaRPr lang="en-US" sz="675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8BA64-B15C-8146-85CE-EE4EA1ADA406}"/>
              </a:ext>
            </a:extLst>
          </p:cNvPr>
          <p:cNvSpPr txBox="1"/>
          <p:nvPr userDrawn="1"/>
        </p:nvSpPr>
        <p:spPr>
          <a:xfrm>
            <a:off x="10981592" y="6661864"/>
            <a:ext cx="1210408" cy="2077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33391695-0C6B-4B4E-A11F-D5E1D321FCD2}" type="slidenum">
              <a:rPr lang="en-US" sz="750" smtClean="0">
                <a:solidFill>
                  <a:schemeClr val="bg1"/>
                </a:solidFill>
              </a:rPr>
              <a:pPr algn="r"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20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DC936A-9C43-D84B-9C24-0185515D689C}"/>
              </a:ext>
            </a:extLst>
          </p:cNvPr>
          <p:cNvSpPr/>
          <p:nvPr userDrawn="1"/>
        </p:nvSpPr>
        <p:spPr>
          <a:xfrm>
            <a:off x="-1" y="6638779"/>
            <a:ext cx="12192001" cy="219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25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B958B-EF8E-214B-9B02-2EE3EF507FDD}"/>
              </a:ext>
            </a:extLst>
          </p:cNvPr>
          <p:cNvSpPr txBox="1"/>
          <p:nvPr userDrawn="1"/>
        </p:nvSpPr>
        <p:spPr>
          <a:xfrm>
            <a:off x="0" y="6638779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>
                <a:solidFill>
                  <a:schemeClr val="bg1"/>
                </a:solidFill>
                <a:latin typeface="Arial Black" charset="0"/>
                <a:cs typeface="Arial Black" charset="0"/>
              </a:rPr>
              <a:t>IMF</a:t>
            </a:r>
            <a:r>
              <a:rPr lang="en-US" sz="675" b="0">
                <a:solidFill>
                  <a:schemeClr val="bg1"/>
                </a:solidFill>
                <a:latin typeface="+mn-lt"/>
                <a:cs typeface="Arial Black" charset="0"/>
              </a:rPr>
              <a:t> | Middle East and Central Asia Department</a:t>
            </a:r>
            <a:endParaRPr lang="en-US" sz="675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8BA64-B15C-8146-85CE-EE4EA1ADA406}"/>
              </a:ext>
            </a:extLst>
          </p:cNvPr>
          <p:cNvSpPr txBox="1"/>
          <p:nvPr userDrawn="1"/>
        </p:nvSpPr>
        <p:spPr>
          <a:xfrm>
            <a:off x="10981592" y="6661864"/>
            <a:ext cx="1210408" cy="2077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33391695-0C6B-4B4E-A11F-D5E1D321FCD2}" type="slidenum">
              <a:rPr lang="en-US" sz="750" smtClean="0">
                <a:solidFill>
                  <a:schemeClr val="bg1"/>
                </a:solidFill>
              </a:rPr>
              <a:pPr algn="r"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CE3741-921D-834E-8354-54991BEB2BD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35965" y="683639"/>
            <a:ext cx="9372600" cy="5486400"/>
          </a:xfrm>
        </p:spPr>
        <p:txBody>
          <a:bodyPr tIns="0" bIns="365760" anchor="ctr" anchorCtr="0"/>
          <a:lstStyle>
            <a:lvl1pPr>
              <a:spcBef>
                <a:spcPts val="0"/>
              </a:spcBef>
              <a:spcAft>
                <a:spcPts val="1800"/>
              </a:spcAft>
              <a:buClrTx/>
              <a:defRPr sz="255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257174" indent="-257174">
              <a:spcBef>
                <a:spcPts val="675"/>
              </a:spcBef>
              <a:spcAft>
                <a:spcPts val="0"/>
              </a:spcAft>
              <a:buClrTx/>
              <a:tabLst/>
              <a:defRPr sz="2400" b="0">
                <a:solidFill>
                  <a:schemeClr val="bg1"/>
                </a:solidFill>
              </a:defRPr>
            </a:lvl2pPr>
            <a:lvl3pPr marL="257174" indent="-257174">
              <a:spcBef>
                <a:spcPts val="675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385761" indent="-128587"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•"/>
              <a:tabLst/>
              <a:defRPr sz="1575" b="0">
                <a:solidFill>
                  <a:schemeClr val="bg1"/>
                </a:solidFill>
              </a:defRPr>
            </a:lvl4pPr>
            <a:lvl5pPr marL="385761" indent="-128587"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•"/>
              <a:tabLst/>
              <a:defRPr sz="1575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Title for Divider–Agenda</a:t>
            </a:r>
          </a:p>
          <a:p>
            <a:pPr lvl="1"/>
            <a:r>
              <a:rPr lang="en-US"/>
              <a:t>Agenda Item—Inactive</a:t>
            </a:r>
          </a:p>
          <a:p>
            <a:pPr lvl="2"/>
            <a:r>
              <a:rPr lang="en-US"/>
              <a:t>Agenda Item—Active</a:t>
            </a:r>
          </a:p>
          <a:p>
            <a:pPr lvl="3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3993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399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6879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-Column (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39838" y="491386"/>
            <a:ext cx="9715500" cy="9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lang="en-US" sz="2100" dirty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Slide Title for Single-Column (W)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590E5-B0BC-F540-8942-A0FB291DEE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9838" y="1469873"/>
            <a:ext cx="9715500" cy="4860591"/>
          </a:xfrm>
        </p:spPr>
        <p:txBody>
          <a:bodyPr/>
          <a:lstStyle>
            <a:lvl1pPr>
              <a:spcBef>
                <a:spcPts val="1800"/>
              </a:spcBef>
              <a:defRPr>
                <a:solidFill>
                  <a:schemeClr val="tx1"/>
                </a:solidFill>
              </a:defRPr>
            </a:lvl1pPr>
            <a:lvl2pPr>
              <a:defRPr/>
            </a:lvl2pPr>
            <a:lvl3pPr marL="344089" marR="0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5000"/>
              <a:buFont typeface="ArialMT"/>
              <a:buChar char="►"/>
              <a:tabLst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Paragraph/</a:t>
            </a:r>
            <a:r>
              <a:rPr lang="en-US" err="1"/>
              <a:t>unbulleted</a:t>
            </a:r>
            <a:r>
              <a:rPr lang="en-US"/>
              <a:t> text formatting</a:t>
            </a:r>
          </a:p>
          <a:p>
            <a:pPr lvl="1"/>
            <a:r>
              <a:rPr lang="en-US"/>
              <a:t>Click the “Indent More” button (in the Home ribbon, above) for first-level bullets</a:t>
            </a:r>
          </a:p>
          <a:p>
            <a:pPr marL="344089" marR="0" lvl="2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5000"/>
              <a:buFont typeface="ArialMT"/>
              <a:buChar char="►"/>
              <a:tabLst/>
              <a:defRPr/>
            </a:pPr>
            <a:r>
              <a:rPr lang="en-US"/>
              <a:t>Double-click the “Indent More” button (above) for second-level bullets</a:t>
            </a:r>
          </a:p>
          <a:p>
            <a:pPr lvl="3"/>
            <a:r>
              <a:rPr lang="en-US"/>
              <a:t>Triple-click the “Indent More” button (above) for third-level bullets</a:t>
            </a:r>
          </a:p>
          <a:p>
            <a:pPr lvl="4"/>
            <a:r>
              <a:rPr lang="en-US"/>
              <a:t>Quadruple-click the “Indent More” button (above) for fourth-level bullets</a:t>
            </a:r>
          </a:p>
        </p:txBody>
      </p:sp>
    </p:spTree>
    <p:extLst>
      <p:ext uri="{BB962C8B-B14F-4D97-AF65-F5344CB8AC3E}">
        <p14:creationId xmlns:p14="http://schemas.microsoft.com/office/powerpoint/2010/main" val="36963440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(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39838" y="491386"/>
            <a:ext cx="9715500" cy="9784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lang="en-US" sz="2100" dirty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lvl="0"/>
            <a:r>
              <a:rPr lang="en-US"/>
              <a:t>Slide Title for Two-Column (W)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590E5-B0BC-F540-8942-A0FB291DEE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9838" y="1469873"/>
            <a:ext cx="4572000" cy="4860591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 marL="344089" marR="0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5000"/>
              <a:buFont typeface="ArialMT"/>
              <a:buChar char="►"/>
              <a:tabLst/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Paragraph/</a:t>
            </a:r>
            <a:r>
              <a:rPr lang="en-US" err="1"/>
              <a:t>unbulleted</a:t>
            </a:r>
            <a:r>
              <a:rPr lang="en-US"/>
              <a:t> text formatting</a:t>
            </a:r>
          </a:p>
          <a:p>
            <a:pPr lvl="1"/>
            <a:r>
              <a:rPr lang="en-US"/>
              <a:t>Click the “Indent More” button (in the Home ribbon, above) for first-level bullets</a:t>
            </a:r>
          </a:p>
          <a:p>
            <a:pPr marL="344089" marR="0" lvl="2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5000"/>
              <a:buFont typeface="ArialMT"/>
              <a:buChar char="►"/>
              <a:tabLst/>
              <a:defRPr/>
            </a:pPr>
            <a:r>
              <a:rPr lang="en-US"/>
              <a:t>Double-click the “Indent More” button (above) for second-level bullets</a:t>
            </a:r>
          </a:p>
          <a:p>
            <a:pPr lvl="3"/>
            <a:r>
              <a:rPr lang="en-US"/>
              <a:t>Triple-click the “Indent More” button (above) for third-level bullets</a:t>
            </a:r>
          </a:p>
          <a:p>
            <a:pPr lvl="4"/>
            <a:r>
              <a:rPr lang="en-US"/>
              <a:t>Quadruple-click the “Indent More” button (above) for fourth-level bullets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BF7038D-D496-7248-87EC-9540380F1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1469873"/>
            <a:ext cx="4572000" cy="4860591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350">
                <a:solidFill>
                  <a:schemeClr val="tx1"/>
                </a:solidFill>
              </a:defRPr>
            </a:lvl1pPr>
            <a:lvl2pPr>
              <a:defRPr sz="1350"/>
            </a:lvl2pPr>
            <a:lvl3pPr marL="344089" marR="0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5000"/>
              <a:buFont typeface="ArialMT"/>
              <a:buChar char="►"/>
              <a:tabLst/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Paragraph/</a:t>
            </a:r>
            <a:r>
              <a:rPr lang="en-US" err="1"/>
              <a:t>unbulleted</a:t>
            </a:r>
            <a:r>
              <a:rPr lang="en-US"/>
              <a:t> text formatting</a:t>
            </a:r>
          </a:p>
          <a:p>
            <a:pPr lvl="1"/>
            <a:r>
              <a:rPr lang="en-US"/>
              <a:t>Click the “Indent More” button (in the Home ribbon, above) for first-level bullets</a:t>
            </a:r>
          </a:p>
          <a:p>
            <a:pPr marL="344089" marR="0" lvl="2" indent="-169068" algn="l" defTabSz="68573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5000"/>
              <a:buFont typeface="ArialMT"/>
              <a:buChar char="►"/>
              <a:tabLst/>
              <a:defRPr/>
            </a:pPr>
            <a:r>
              <a:rPr lang="en-US"/>
              <a:t>Double-click the “Indent More” button (above) for second-level bullets</a:t>
            </a:r>
          </a:p>
          <a:p>
            <a:pPr lvl="3"/>
            <a:r>
              <a:rPr lang="en-US"/>
              <a:t>Triple-click the “Indent More” button (above) for third-level bullets</a:t>
            </a:r>
          </a:p>
          <a:p>
            <a:pPr lvl="4"/>
            <a:r>
              <a:rPr lang="en-US"/>
              <a:t>Quadruple-click the “Indent More” button (above) for fourth-level bullets</a:t>
            </a:r>
          </a:p>
        </p:txBody>
      </p:sp>
    </p:spTree>
    <p:extLst>
      <p:ext uri="{BB962C8B-B14F-4D97-AF65-F5344CB8AC3E}">
        <p14:creationId xmlns:p14="http://schemas.microsoft.com/office/powerpoint/2010/main" val="11732940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pos="1041">
          <p15:clr>
            <a:srgbClr val="FBAE40"/>
          </p15:clr>
        </p15:guide>
        <p15:guide id="4" pos="920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791806"/>
          </a:xfrm>
          <a:prstGeom prst="rect">
            <a:avLst/>
          </a:prstGeom>
        </p:spPr>
        <p:txBody>
          <a:bodyPr vert="horz" lIns="0" tIns="137160" rIns="0" bIns="0" rtlCol="0">
            <a:normAutofit/>
          </a:bodyPr>
          <a:lstStyle/>
          <a:p>
            <a:pPr lvl="0"/>
            <a:r>
              <a:rPr lang="en-US"/>
              <a:t>Paragraph type</a:t>
            </a:r>
          </a:p>
          <a:p>
            <a:pPr lvl="1"/>
            <a:r>
              <a:rPr lang="en-US"/>
              <a:t>Click the “Indent More” button (above) for first-level bullets</a:t>
            </a:r>
          </a:p>
          <a:p>
            <a:pPr lvl="2"/>
            <a:r>
              <a:rPr lang="en-US"/>
              <a:t>Click the “Indent More” button (above) twice for second-level bullets</a:t>
            </a:r>
          </a:p>
          <a:p>
            <a:pPr lvl="3"/>
            <a:r>
              <a:rPr lang="en-US"/>
              <a:t>Click the “Indent More” button (above) three times for third-level bullets</a:t>
            </a:r>
          </a:p>
          <a:p>
            <a:pPr lvl="4"/>
            <a:r>
              <a:rPr lang="en-US"/>
              <a:t>Click the “Indent More” button (above) four times for fourth-level bullets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82139"/>
            <a:ext cx="10972800" cy="11180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Master Slide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9C718-696D-8C48-95E3-35ACB84AD8D9}"/>
              </a:ext>
            </a:extLst>
          </p:cNvPr>
          <p:cNvSpPr txBox="1"/>
          <p:nvPr userDrawn="1"/>
        </p:nvSpPr>
        <p:spPr>
          <a:xfrm>
            <a:off x="0" y="6638779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>
                <a:solidFill>
                  <a:schemeClr val="bg1">
                    <a:lumMod val="75000"/>
                  </a:schemeClr>
                </a:solidFill>
                <a:latin typeface="Arial Black" charset="0"/>
                <a:cs typeface="Arial Black" charset="0"/>
              </a:rPr>
              <a:t>IMF </a:t>
            </a:r>
            <a:r>
              <a:rPr lang="en-US" sz="675" b="0">
                <a:solidFill>
                  <a:schemeClr val="bg1">
                    <a:lumMod val="75000"/>
                  </a:schemeClr>
                </a:solidFill>
                <a:latin typeface="+mn-lt"/>
                <a:cs typeface="Arial Black" charset="0"/>
              </a:rPr>
              <a:t>| Middle East and Central Asia Department</a:t>
            </a:r>
            <a:endParaRPr lang="en-US" sz="675" b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5D478-FD4A-2240-B032-46F4E3BAB6E8}"/>
              </a:ext>
            </a:extLst>
          </p:cNvPr>
          <p:cNvSpPr txBox="1"/>
          <p:nvPr userDrawn="1"/>
        </p:nvSpPr>
        <p:spPr>
          <a:xfrm>
            <a:off x="10981592" y="6661864"/>
            <a:ext cx="1210408" cy="2077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33391695-0C6B-4B4E-A11F-D5E1D321FCD2}" type="slidenum">
              <a:rPr lang="en-US" sz="750" smtClean="0">
                <a:solidFill>
                  <a:schemeClr val="accent1"/>
                </a:solidFill>
              </a:rPr>
              <a:pPr algn="r"/>
              <a:t>‹#›</a:t>
            </a:fld>
            <a:endParaRPr lang="en-US" sz="75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</p:sldLayoutIdLst>
  <p:transition>
    <p:fade/>
  </p:transition>
  <p:hf hd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685733" rtl="0" eaLnBrk="1" latinLnBrk="0" hangingPunct="1">
        <a:spcBef>
          <a:spcPts val="1800"/>
        </a:spcBef>
        <a:buClr>
          <a:schemeClr val="accent1"/>
        </a:buClr>
        <a:buSzPct val="110000"/>
        <a:buFont typeface="Wingdings" charset="2"/>
        <a:buNone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75021" indent="-175021" algn="l" defTabSz="685733" rtl="0" eaLnBrk="1" latinLnBrk="0" hangingPunct="1">
        <a:spcBef>
          <a:spcPts val="450"/>
        </a:spcBef>
        <a:buClr>
          <a:schemeClr val="accent1"/>
        </a:buClr>
        <a:buSzPct val="100000"/>
        <a:buFont typeface="Wingdings" pitchFamily="2" charset="2"/>
        <a:buChar char="§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44089" indent="-169068" algn="l" defTabSz="685733" rtl="0" eaLnBrk="1" latinLnBrk="0" hangingPunct="1">
        <a:spcBef>
          <a:spcPts val="450"/>
        </a:spcBef>
        <a:buClr>
          <a:schemeClr val="bg1">
            <a:lumMod val="50000"/>
          </a:schemeClr>
        </a:buClr>
        <a:buSzPct val="65000"/>
        <a:buFont typeface="Lucida Grande" panose="020B0600040502020204" pitchFamily="34" charset="0"/>
        <a:buChar char="▶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519110" indent="-175021" algn="l" defTabSz="685733" rtl="0" eaLnBrk="1" latinLnBrk="0" hangingPunct="1">
        <a:spcBef>
          <a:spcPts val="450"/>
        </a:spcBef>
        <a:buClr>
          <a:schemeClr val="accent1"/>
        </a:buClr>
        <a:buSzPct val="100000"/>
        <a:buFont typeface="LucidaGrande" charset="0"/>
        <a:buChar char="◆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688178" indent="-169068" algn="l" defTabSz="685733" rtl="0" eaLnBrk="1" latinLnBrk="0" hangingPunct="1">
        <a:spcBef>
          <a:spcPts val="450"/>
        </a:spcBef>
        <a:buClr>
          <a:schemeClr val="bg1">
            <a:lumMod val="50000"/>
          </a:schemeClr>
        </a:buClr>
        <a:buFont typeface=".HelveticaNeueDeskInterface-Regular"/>
        <a:buChar char="●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5" indent="-171433" algn="l" defTabSz="68573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2" indent="-171433" algn="l" defTabSz="68573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8" indent="-171433" algn="l" defTabSz="68573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4" indent="-171433" algn="l" defTabSz="68573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1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tags" Target="../tags/tag15.xml"/><Relationship Id="rId7" Type="http://schemas.openxmlformats.org/officeDocument/2006/relationships/chart" Target="../charts/chart1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chart" Target="../charts/chart13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tags" Target="../tags/tag18.xml"/><Relationship Id="rId7" Type="http://schemas.openxmlformats.org/officeDocument/2006/relationships/chart" Target="../charts/chart1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chart" Target="../charts/chart16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tags" Target="../tags/tag5.xml"/><Relationship Id="rId7" Type="http://schemas.openxmlformats.org/officeDocument/2006/relationships/chart" Target="../charts/char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microsoft.com/office/2014/relationships/chartEx" Target="../charts/chartEx1.xml"/><Relationship Id="rId5" Type="http://schemas.openxmlformats.org/officeDocument/2006/relationships/notesSlide" Target="../notesSlides/notesSlide5.xml"/><Relationship Id="rId10" Type="http://schemas.openxmlformats.org/officeDocument/2006/relationships/chart" Target="../charts/chart7.xml"/><Relationship Id="rId4" Type="http://schemas.openxmlformats.org/officeDocument/2006/relationships/slideLayout" Target="../slideLayouts/slideLayout8.xml"/><Relationship Id="rId9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B5C5-1E1D-4E7D-AE8E-A92A3D737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7101" y="2677756"/>
            <a:ext cx="6092591" cy="1213301"/>
          </a:xfrm>
        </p:spPr>
        <p:txBody>
          <a:bodyPr vert="horz" lIns="0" tIns="0" rIns="0" bIns="45720" rtlCol="0" anchor="b" anchorCtr="0">
            <a:noAutofit/>
          </a:bodyPr>
          <a:lstStyle/>
          <a:p>
            <a:r>
              <a:rPr lang="en-US">
                <a:latin typeface="Arial Black"/>
              </a:rPr>
              <a:t>Middle East, North Africa, and Pakistan </a:t>
            </a:r>
            <a:br>
              <a:rPr lang="en-US">
                <a:latin typeface="Arial Black"/>
              </a:rPr>
            </a:br>
            <a:r>
              <a:rPr lang="en-US">
                <a:latin typeface="Arial Black"/>
              </a:rPr>
              <a:t>Regional Economic Outlook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7D18-5D84-491A-8270-2963607CF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5960" y="4201648"/>
            <a:ext cx="5515285" cy="465226"/>
          </a:xfrm>
        </p:spPr>
        <p:txBody>
          <a:bodyPr/>
          <a:lstStyle/>
          <a:p>
            <a:r>
              <a:rPr lang="en-US" dirty="0"/>
              <a:t>May 23,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7E8C7-2CA0-4352-AFC8-B8892ABD64C1}"/>
              </a:ext>
            </a:extLst>
          </p:cNvPr>
          <p:cNvSpPr txBox="1"/>
          <p:nvPr/>
        </p:nvSpPr>
        <p:spPr>
          <a:xfrm>
            <a:off x="495663" y="3014843"/>
            <a:ext cx="391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Placeholder for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BE9F4-1BD4-4E91-8B1D-5D68839C75C1}"/>
              </a:ext>
            </a:extLst>
          </p:cNvPr>
          <p:cNvSpPr txBox="1"/>
          <p:nvPr/>
        </p:nvSpPr>
        <p:spPr>
          <a:xfrm>
            <a:off x="9363075" y="228600"/>
            <a:ext cx="31527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bg1">
                    <a:lumMod val="50000"/>
                  </a:schemeClr>
                </a:solidFill>
              </a:rPr>
              <a:t>STRICTLY CONFIDENTIAL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4D1CB3E7-430C-C6F3-87F5-9B027D390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83"/>
            <a:ext cx="4629612" cy="2269491"/>
          </a:xfrm>
          <a:prstGeom prst="rect">
            <a:avLst/>
          </a:prstGeom>
        </p:spPr>
      </p:pic>
      <p:pic>
        <p:nvPicPr>
          <p:cNvPr id="11" name="Picture 10" descr="A picture containing outdoor, sky, people, city&#10;&#10;Description automatically generated">
            <a:extLst>
              <a:ext uri="{FF2B5EF4-FFF2-40B4-BE49-F238E27FC236}">
                <a16:creationId xmlns:a16="http://schemas.microsoft.com/office/drawing/2014/main" id="{874CEA51-2658-04C2-9DF9-147B5148F6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/>
          <a:stretch/>
        </p:blipFill>
        <p:spPr>
          <a:xfrm>
            <a:off x="0" y="2232845"/>
            <a:ext cx="4629613" cy="23026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3B13F2-E0CB-3458-5B00-660D56C93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33411"/>
            <a:ext cx="4629613" cy="233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AE1BC87-74A3-9962-F960-248428E009C3}"/>
              </a:ext>
            </a:extLst>
          </p:cNvPr>
          <p:cNvSpPr txBox="1">
            <a:spLocks/>
          </p:cNvSpPr>
          <p:nvPr/>
        </p:nvSpPr>
        <p:spPr>
          <a:xfrm>
            <a:off x="5547101" y="5057433"/>
            <a:ext cx="5515285" cy="465226"/>
          </a:xfrm>
          <a:prstGeom prst="rect">
            <a:avLst/>
          </a:prstGeom>
        </p:spPr>
        <p:txBody>
          <a:bodyPr vert="horz" lIns="0" tIns="91440" rIns="0" bIns="0" rtlCol="0">
            <a:normAutofit/>
          </a:bodyPr>
          <a:lstStyle>
            <a:lvl1pPr marL="0" indent="0" algn="l" defTabSz="685733" rtl="0" eaLnBrk="1" latinLnBrk="0" hangingPunct="1">
              <a:spcBef>
                <a:spcPts val="1800"/>
              </a:spcBef>
              <a:buClr>
                <a:schemeClr val="accent1"/>
              </a:buClr>
              <a:buSzPct val="110000"/>
              <a:buFont typeface="Wingdings" charset="2"/>
              <a:buNone/>
              <a:tabLst/>
              <a:defRPr sz="15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66" indent="0" algn="ctr" defTabSz="685733" rtl="0" eaLnBrk="1" latinLnBrk="0" hangingPunct="1">
              <a:spcBef>
                <a:spcPts val="45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tabLst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733" indent="0" algn="ctr" defTabSz="685733" rtl="0" eaLnBrk="1" latinLnBrk="0" hangingPunct="1">
              <a:spcBef>
                <a:spcPts val="450"/>
              </a:spcBef>
              <a:buClr>
                <a:schemeClr val="bg1">
                  <a:lumMod val="50000"/>
                </a:schemeClr>
              </a:buClr>
              <a:buSzPct val="65000"/>
              <a:buFont typeface="Lucida Grande" panose="020B0600040502020204" pitchFamily="34" charset="0"/>
              <a:buNone/>
              <a:tabLst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599" indent="0" algn="ctr" defTabSz="685733" rtl="0" eaLnBrk="1" latinLnBrk="0" hangingPunct="1">
              <a:spcBef>
                <a:spcPts val="450"/>
              </a:spcBef>
              <a:buClr>
                <a:schemeClr val="accent1"/>
              </a:buClr>
              <a:buSzPct val="100000"/>
              <a:buFont typeface="LucidaGrande" charset="0"/>
              <a:buNone/>
              <a:tabLst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465" indent="0" algn="ctr" defTabSz="685733" rtl="0" eaLnBrk="1" latinLnBrk="0" hangingPunct="1">
              <a:spcBef>
                <a:spcPts val="450"/>
              </a:spcBef>
              <a:buClr>
                <a:schemeClr val="bg1">
                  <a:lumMod val="50000"/>
                </a:schemeClr>
              </a:buClr>
              <a:buFont typeface=".HelveticaNeueDeskInterface-Regular"/>
              <a:buNone/>
              <a:tabLst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331" indent="0" algn="ctr" defTabSz="68573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197" indent="0" algn="ctr" defTabSz="68573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065" indent="0" algn="ctr" defTabSz="68573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931" indent="0" algn="ctr" defTabSz="68573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1598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E6DF-D65D-44F0-8ECB-6F7082E4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106713"/>
            <a:ext cx="11913053" cy="659321"/>
          </a:xfrm>
        </p:spPr>
        <p:txBody>
          <a:bodyPr>
            <a:normAutofit/>
          </a:bodyPr>
          <a:lstStyle/>
          <a:p>
            <a:r>
              <a:rPr lang="en-US" sz="2200">
                <a:latin typeface="Arial Black"/>
                <a:cs typeface="Segoe UI"/>
              </a:rPr>
              <a:t>Fiscal and external vulnerabilities persist for EMs; lower oil prices may renew fiscal pressures in some oil exporters</a:t>
            </a: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F0B66D33-090D-4BB7-A65D-143C4154826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5400000">
            <a:off x="9684847" y="-507014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6429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Gill Sans"/>
              </a:rPr>
              <a:t>External financing needs are set to increase across the board on the back of weaker current accounts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/>
            </a:endParaRPr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id="{DB5ED31E-93D0-4A93-BA67-25DE6136ED4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5832678" y="-500766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6429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/>
              </a:rPr>
              <a:t>… whereas the decline in oil prices may renew fiscal vulnerabilities for some OEs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21DC8234-9312-4835-9E3F-D4E102A8C582}"/>
              </a:ext>
            </a:extLst>
          </p:cNvPr>
          <p:cNvSpPr txBox="1"/>
          <p:nvPr/>
        </p:nvSpPr>
        <p:spPr>
          <a:xfrm>
            <a:off x="580195" y="6153428"/>
            <a:ext cx="3657600" cy="409899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Sources:</a:t>
            </a:r>
            <a:endParaRPr lang="en-US" sz="700" baseline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D59B8ECA-9120-4BB0-A28B-99707094CD42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1969171" y="-519653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>
                <a:solidFill>
                  <a:srgbClr val="FEFEFE"/>
                </a:solidFill>
                <a:latin typeface="Arial" panose="020B0604020202020204"/>
                <a:cs typeface="Arial" panose="020B0604020202020204" pitchFamily="34" charset="0"/>
                <a:sym typeface="Gill Sans"/>
              </a:rPr>
              <a:t>Higher interest </a:t>
            </a:r>
            <a:r>
              <a:rPr lang="en-US" sz="1300" b="1">
                <a:solidFill>
                  <a:schemeClr val="bg1"/>
                </a:solidFill>
                <a:latin typeface="Arial" panose="020B0604020202020204"/>
                <a:cs typeface="Arial" panose="020B0604020202020204" pitchFamily="34" charset="0"/>
                <a:sym typeface="Gill Sans"/>
              </a:rPr>
              <a:t>payments will erode EM&amp;MI fiscal efforts over the medium term … 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EAE66515-9BC9-410F-BE8B-4C92D7B7F4B8}"/>
              </a:ext>
            </a:extLst>
          </p:cNvPr>
          <p:cNvSpPr txBox="1"/>
          <p:nvPr/>
        </p:nvSpPr>
        <p:spPr>
          <a:xfrm>
            <a:off x="540366" y="1760226"/>
            <a:ext cx="3654847" cy="47522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Fiscal Balances</a:t>
            </a:r>
          </a:p>
          <a:p>
            <a:pPr algn="ctr"/>
            <a:r>
              <a:rPr lang="en-US" sz="1000" b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change over 2023-2024, percent of GDP</a:t>
            </a:r>
            <a:r>
              <a:rPr lang="en-US" sz="1000" b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A1D8A093-E182-4871-B4F6-8F22A8A0D8D2}"/>
              </a:ext>
            </a:extLst>
          </p:cNvPr>
          <p:cNvSpPr txBox="1"/>
          <p:nvPr/>
        </p:nvSpPr>
        <p:spPr>
          <a:xfrm>
            <a:off x="518084" y="6119621"/>
            <a:ext cx="3661225" cy="42038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Sources: IMF, World Economic Outlook database; and IMF staff calculations.</a:t>
            </a:r>
            <a:r>
              <a:rPr lang="en-US" sz="800" baseline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sz="800" baseline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Country abbreviations are International Organization for Standardization country codes</a:t>
            </a:r>
            <a:r>
              <a:rPr lang="en-US" sz="80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endParaRPr lang="en-US" sz="800" baseline="0">
              <a:solidFill>
                <a:schemeClr val="dk1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aseline="0">
              <a:solidFill>
                <a:schemeClr val="dk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3CA370-FBFE-7ACC-F398-D5C9D1DAAADE}"/>
              </a:ext>
            </a:extLst>
          </p:cNvPr>
          <p:cNvSpPr txBox="1"/>
          <p:nvPr/>
        </p:nvSpPr>
        <p:spPr>
          <a:xfrm>
            <a:off x="4287798" y="1804430"/>
            <a:ext cx="3800376" cy="47522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 Breakeven Prices and Oil Price Projections</a:t>
            </a:r>
          </a:p>
          <a:p>
            <a:pPr algn="ctr"/>
            <a:r>
              <a:rPr lang="en-US" sz="10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(U.S. dollars per barrel)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4EEDFA4-1031-BA21-DBC3-D6F0923B9BBB}"/>
              </a:ext>
            </a:extLst>
          </p:cNvPr>
          <p:cNvSpPr txBox="1"/>
          <p:nvPr/>
        </p:nvSpPr>
        <p:spPr>
          <a:xfrm>
            <a:off x="8304142" y="1809030"/>
            <a:ext cx="3654847" cy="47522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Financing Needs</a:t>
            </a:r>
          </a:p>
          <a:p>
            <a:pPr algn="ctr"/>
            <a:r>
              <a:rPr lang="en-US" sz="1000" b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(Percent of GDP)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24DB2F5-3BFA-3D38-8F1F-06E8A774FE1D}"/>
              </a:ext>
            </a:extLst>
          </p:cNvPr>
          <p:cNvSpPr txBox="1"/>
          <p:nvPr/>
        </p:nvSpPr>
        <p:spPr>
          <a:xfrm>
            <a:off x="4387028" y="6071295"/>
            <a:ext cx="3661225" cy="67999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Sources: National authorities; IMF, World Economic Outlook</a:t>
            </a:r>
            <a:r>
              <a:rPr lang="en-US" sz="800" baseline="0">
                <a:latin typeface="Arial" panose="020B0604020202020204" pitchFamily="34" charset="0"/>
                <a:cs typeface="Arial" panose="020B0604020202020204" pitchFamily="34" charset="0"/>
              </a:rPr>
              <a:t> database; and 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IMF staff calculations.</a:t>
            </a:r>
          </a:p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Note: Fiscal breakeven price is the price that would achieve a zero fiscal balance given the level of hydrocarbon production, government expenditure and non-oil revenue.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7A5D818C-DA3D-FA46-32C5-A8805F9A5072}"/>
              </a:ext>
            </a:extLst>
          </p:cNvPr>
          <p:cNvSpPr txBox="1"/>
          <p:nvPr/>
        </p:nvSpPr>
        <p:spPr>
          <a:xfrm>
            <a:off x="8425999" y="6148184"/>
            <a:ext cx="3661225" cy="42038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Sources: IMF, World Economic Outlook database; and IMF staff calculations.</a:t>
            </a:r>
            <a:r>
              <a:rPr lang="en-US" sz="800" baseline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aseline="0">
              <a:solidFill>
                <a:schemeClr val="dk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921B011-4B15-40A9-83FE-CF53613F55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512989"/>
              </p:ext>
            </p:extLst>
          </p:nvPr>
        </p:nvGraphicFramePr>
        <p:xfrm>
          <a:off x="4387028" y="2525486"/>
          <a:ext cx="3407143" cy="355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8596FA-4BC2-4B6C-97BB-834CE528D4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9217782"/>
              </p:ext>
            </p:extLst>
          </p:nvPr>
        </p:nvGraphicFramePr>
        <p:xfrm>
          <a:off x="8283133" y="2388345"/>
          <a:ext cx="3646714" cy="3761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5DD1C51-3748-4B61-9F8C-931DEEB8F2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360224"/>
              </p:ext>
            </p:extLst>
          </p:nvPr>
        </p:nvGraphicFramePr>
        <p:xfrm>
          <a:off x="518084" y="2274404"/>
          <a:ext cx="3667125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89634451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695C51A-D76D-4F2F-B18E-464E90175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384" t="-1547" r="80" b="5844"/>
          <a:stretch/>
        </p:blipFill>
        <p:spPr>
          <a:xfrm>
            <a:off x="2224800" y="1612749"/>
            <a:ext cx="5560225" cy="321741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2EB830B-8324-4DC9-90E3-CF39F6FFEE7A}"/>
              </a:ext>
            </a:extLst>
          </p:cNvPr>
          <p:cNvSpPr txBox="1">
            <a:spLocks/>
          </p:cNvSpPr>
          <p:nvPr/>
        </p:nvSpPr>
        <p:spPr>
          <a:xfrm>
            <a:off x="629978" y="106663"/>
            <a:ext cx="10342822" cy="6593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7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1" i="0" kern="1200" dirty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marR="0" lvl="0" indent="0" algn="l" defTabSz="6857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 Black" charset="0"/>
              </a:rPr>
              <a:t>The balance of risks remains tilted to the downside and global financial stress is clouding the outlook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6C8B23-C3E5-4D48-8CD1-11B5D95CC6C8}"/>
              </a:ext>
            </a:extLst>
          </p:cNvPr>
          <p:cNvSpPr txBox="1"/>
          <p:nvPr/>
        </p:nvSpPr>
        <p:spPr>
          <a:xfrm>
            <a:off x="7551664" y="2120129"/>
            <a:ext cx="2308984" cy="332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DOWNSIDE RISKS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EBEA89E7-FB58-4B44-9F6F-D4C697615DD4}"/>
              </a:ext>
            </a:extLst>
          </p:cNvPr>
          <p:cNvSpPr/>
          <p:nvPr/>
        </p:nvSpPr>
        <p:spPr>
          <a:xfrm rot="10800000">
            <a:off x="7336970" y="1531598"/>
            <a:ext cx="4050597" cy="4553516"/>
          </a:xfrm>
          <a:prstGeom prst="triangle">
            <a:avLst/>
          </a:prstGeom>
          <a:solidFill>
            <a:schemeClr val="accent4">
              <a:hueOff val="0"/>
              <a:satOff val="0"/>
              <a:lumOff val="0"/>
              <a:alpha val="64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74CA57A-6F11-40BC-A8A2-7F4437EA4605}"/>
              </a:ext>
            </a:extLst>
          </p:cNvPr>
          <p:cNvSpPr/>
          <p:nvPr/>
        </p:nvSpPr>
        <p:spPr>
          <a:xfrm>
            <a:off x="9485289" y="3183780"/>
            <a:ext cx="2618518" cy="646936"/>
          </a:xfrm>
          <a:custGeom>
            <a:avLst/>
            <a:gdLst>
              <a:gd name="connsiteX0" fmla="*/ 0 w 2630252"/>
              <a:gd name="connsiteY0" fmla="*/ 119871 h 719209"/>
              <a:gd name="connsiteX1" fmla="*/ 119871 w 2630252"/>
              <a:gd name="connsiteY1" fmla="*/ 0 h 719209"/>
              <a:gd name="connsiteX2" fmla="*/ 2510381 w 2630252"/>
              <a:gd name="connsiteY2" fmla="*/ 0 h 719209"/>
              <a:gd name="connsiteX3" fmla="*/ 2630252 w 2630252"/>
              <a:gd name="connsiteY3" fmla="*/ 119871 h 719209"/>
              <a:gd name="connsiteX4" fmla="*/ 2630252 w 2630252"/>
              <a:gd name="connsiteY4" fmla="*/ 599338 h 719209"/>
              <a:gd name="connsiteX5" fmla="*/ 2510381 w 2630252"/>
              <a:gd name="connsiteY5" fmla="*/ 719209 h 719209"/>
              <a:gd name="connsiteX6" fmla="*/ 119871 w 2630252"/>
              <a:gd name="connsiteY6" fmla="*/ 719209 h 719209"/>
              <a:gd name="connsiteX7" fmla="*/ 0 w 2630252"/>
              <a:gd name="connsiteY7" fmla="*/ 599338 h 719209"/>
              <a:gd name="connsiteX8" fmla="*/ 0 w 2630252"/>
              <a:gd name="connsiteY8" fmla="*/ 119871 h 71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0252" h="719209">
                <a:moveTo>
                  <a:pt x="0" y="119871"/>
                </a:moveTo>
                <a:cubicBezTo>
                  <a:pt x="0" y="53668"/>
                  <a:pt x="53668" y="0"/>
                  <a:pt x="119871" y="0"/>
                </a:cubicBezTo>
                <a:lnTo>
                  <a:pt x="2510381" y="0"/>
                </a:lnTo>
                <a:cubicBezTo>
                  <a:pt x="2576584" y="0"/>
                  <a:pt x="2630252" y="53668"/>
                  <a:pt x="2630252" y="119871"/>
                </a:cubicBezTo>
                <a:lnTo>
                  <a:pt x="2630252" y="599338"/>
                </a:lnTo>
                <a:cubicBezTo>
                  <a:pt x="2630252" y="665541"/>
                  <a:pt x="2576584" y="719209"/>
                  <a:pt x="2510381" y="719209"/>
                </a:cubicBezTo>
                <a:lnTo>
                  <a:pt x="119871" y="719209"/>
                </a:lnTo>
                <a:cubicBezTo>
                  <a:pt x="53668" y="719209"/>
                  <a:pt x="0" y="665541"/>
                  <a:pt x="0" y="599338"/>
                </a:cubicBezTo>
                <a:lnTo>
                  <a:pt x="0" y="119871"/>
                </a:lnTo>
                <a:close/>
              </a:path>
            </a:pathLst>
          </a:custGeom>
          <a:ln>
            <a:solidFill>
              <a:schemeClr val="accent4">
                <a:alpha val="90000"/>
              </a:schemeClr>
            </a:solidFill>
          </a:ln>
        </p:spPr>
        <p:style>
          <a:lnRef idx="2">
            <a:schemeClr val="accent4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639" tIns="84639" rIns="84639" bIns="8463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300" b="1" i="0" u="none" strike="noStrike" kern="1200" cap="none" spc="0" normalizeH="0" baseline="0" noProof="0">
                <a:ln/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Deepening geo-economic fragmentation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76174B2-A7D4-4B8F-86BD-585D020E2D63}"/>
              </a:ext>
            </a:extLst>
          </p:cNvPr>
          <p:cNvSpPr/>
          <p:nvPr/>
        </p:nvSpPr>
        <p:spPr>
          <a:xfrm>
            <a:off x="6570937" y="2226525"/>
            <a:ext cx="2667286" cy="756900"/>
          </a:xfrm>
          <a:custGeom>
            <a:avLst/>
            <a:gdLst>
              <a:gd name="connsiteX0" fmla="*/ 0 w 2630252"/>
              <a:gd name="connsiteY0" fmla="*/ 119871 h 719209"/>
              <a:gd name="connsiteX1" fmla="*/ 119871 w 2630252"/>
              <a:gd name="connsiteY1" fmla="*/ 0 h 719209"/>
              <a:gd name="connsiteX2" fmla="*/ 2510381 w 2630252"/>
              <a:gd name="connsiteY2" fmla="*/ 0 h 719209"/>
              <a:gd name="connsiteX3" fmla="*/ 2630252 w 2630252"/>
              <a:gd name="connsiteY3" fmla="*/ 119871 h 719209"/>
              <a:gd name="connsiteX4" fmla="*/ 2630252 w 2630252"/>
              <a:gd name="connsiteY4" fmla="*/ 599338 h 719209"/>
              <a:gd name="connsiteX5" fmla="*/ 2510381 w 2630252"/>
              <a:gd name="connsiteY5" fmla="*/ 719209 h 719209"/>
              <a:gd name="connsiteX6" fmla="*/ 119871 w 2630252"/>
              <a:gd name="connsiteY6" fmla="*/ 719209 h 719209"/>
              <a:gd name="connsiteX7" fmla="*/ 0 w 2630252"/>
              <a:gd name="connsiteY7" fmla="*/ 599338 h 719209"/>
              <a:gd name="connsiteX8" fmla="*/ 0 w 2630252"/>
              <a:gd name="connsiteY8" fmla="*/ 119871 h 71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0252" h="719209">
                <a:moveTo>
                  <a:pt x="0" y="119871"/>
                </a:moveTo>
                <a:cubicBezTo>
                  <a:pt x="0" y="53668"/>
                  <a:pt x="53668" y="0"/>
                  <a:pt x="119871" y="0"/>
                </a:cubicBezTo>
                <a:lnTo>
                  <a:pt x="2510381" y="0"/>
                </a:lnTo>
                <a:cubicBezTo>
                  <a:pt x="2576584" y="0"/>
                  <a:pt x="2630252" y="53668"/>
                  <a:pt x="2630252" y="119871"/>
                </a:cubicBezTo>
                <a:lnTo>
                  <a:pt x="2630252" y="599338"/>
                </a:lnTo>
                <a:cubicBezTo>
                  <a:pt x="2630252" y="665541"/>
                  <a:pt x="2576584" y="719209"/>
                  <a:pt x="2510381" y="719209"/>
                </a:cubicBezTo>
                <a:lnTo>
                  <a:pt x="119871" y="719209"/>
                </a:lnTo>
                <a:cubicBezTo>
                  <a:pt x="53668" y="719209"/>
                  <a:pt x="0" y="665541"/>
                  <a:pt x="0" y="599338"/>
                </a:cubicBezTo>
                <a:lnTo>
                  <a:pt x="0" y="119871"/>
                </a:lnTo>
                <a:close/>
              </a:path>
            </a:pathLst>
          </a:custGeom>
          <a:ln>
            <a:solidFill>
              <a:schemeClr val="accent4">
                <a:alpha val="90000"/>
              </a:schemeClr>
            </a:solidFill>
          </a:ln>
        </p:spPr>
        <p:style>
          <a:lnRef idx="2">
            <a:schemeClr val="accent4">
              <a:alpha val="90000"/>
              <a:hueOff val="0"/>
              <a:satOff val="0"/>
              <a:lumOff val="0"/>
              <a:alphaOff val="-13333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639" tIns="84639" rIns="84639" bIns="84639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/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entrenched inflation expectations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DCF436-3320-406A-A7BC-53DEC4291A74}"/>
              </a:ext>
            </a:extLst>
          </p:cNvPr>
          <p:cNvSpPr/>
          <p:nvPr/>
        </p:nvSpPr>
        <p:spPr>
          <a:xfrm>
            <a:off x="9419317" y="1273740"/>
            <a:ext cx="2743204" cy="783659"/>
          </a:xfrm>
          <a:custGeom>
            <a:avLst/>
            <a:gdLst>
              <a:gd name="connsiteX0" fmla="*/ 0 w 2630252"/>
              <a:gd name="connsiteY0" fmla="*/ 119871 h 719209"/>
              <a:gd name="connsiteX1" fmla="*/ 119871 w 2630252"/>
              <a:gd name="connsiteY1" fmla="*/ 0 h 719209"/>
              <a:gd name="connsiteX2" fmla="*/ 2510381 w 2630252"/>
              <a:gd name="connsiteY2" fmla="*/ 0 h 719209"/>
              <a:gd name="connsiteX3" fmla="*/ 2630252 w 2630252"/>
              <a:gd name="connsiteY3" fmla="*/ 119871 h 719209"/>
              <a:gd name="connsiteX4" fmla="*/ 2630252 w 2630252"/>
              <a:gd name="connsiteY4" fmla="*/ 599338 h 719209"/>
              <a:gd name="connsiteX5" fmla="*/ 2510381 w 2630252"/>
              <a:gd name="connsiteY5" fmla="*/ 719209 h 719209"/>
              <a:gd name="connsiteX6" fmla="*/ 119871 w 2630252"/>
              <a:gd name="connsiteY6" fmla="*/ 719209 h 719209"/>
              <a:gd name="connsiteX7" fmla="*/ 0 w 2630252"/>
              <a:gd name="connsiteY7" fmla="*/ 599338 h 719209"/>
              <a:gd name="connsiteX8" fmla="*/ 0 w 2630252"/>
              <a:gd name="connsiteY8" fmla="*/ 119871 h 71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0252" h="719209">
                <a:moveTo>
                  <a:pt x="0" y="119871"/>
                </a:moveTo>
                <a:cubicBezTo>
                  <a:pt x="0" y="53668"/>
                  <a:pt x="53668" y="0"/>
                  <a:pt x="119871" y="0"/>
                </a:cubicBezTo>
                <a:lnTo>
                  <a:pt x="2510381" y="0"/>
                </a:lnTo>
                <a:cubicBezTo>
                  <a:pt x="2576584" y="0"/>
                  <a:pt x="2630252" y="53668"/>
                  <a:pt x="2630252" y="119871"/>
                </a:cubicBezTo>
                <a:lnTo>
                  <a:pt x="2630252" y="599338"/>
                </a:lnTo>
                <a:cubicBezTo>
                  <a:pt x="2630252" y="665541"/>
                  <a:pt x="2576584" y="719209"/>
                  <a:pt x="2510381" y="719209"/>
                </a:cubicBezTo>
                <a:lnTo>
                  <a:pt x="119871" y="719209"/>
                </a:lnTo>
                <a:cubicBezTo>
                  <a:pt x="53668" y="719209"/>
                  <a:pt x="0" y="665541"/>
                  <a:pt x="0" y="599338"/>
                </a:cubicBezTo>
                <a:lnTo>
                  <a:pt x="0" y="119871"/>
                </a:lnTo>
                <a:close/>
              </a:path>
            </a:pathLst>
          </a:custGeom>
          <a:ln>
            <a:solidFill>
              <a:schemeClr val="accent4">
                <a:alpha val="90000"/>
              </a:schemeClr>
            </a:solidFill>
          </a:ln>
        </p:spPr>
        <p:style>
          <a:lnRef idx="2">
            <a:schemeClr val="accent4">
              <a:alpha val="90000"/>
              <a:hueOff val="0"/>
              <a:satOff val="0"/>
              <a:lumOff val="0"/>
              <a:alphaOff val="-26667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639" tIns="84639" rIns="84639" bIns="84639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highlight>
                  <a:srgbClr val="FEFEFE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Tighter for longer global financial conditions and debt distress risks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A1F606C-970B-4543-9810-8F412E0726FB}"/>
              </a:ext>
            </a:extLst>
          </p:cNvPr>
          <p:cNvSpPr/>
          <p:nvPr/>
        </p:nvSpPr>
        <p:spPr>
          <a:xfrm>
            <a:off x="6628248" y="3183780"/>
            <a:ext cx="2743204" cy="646936"/>
          </a:xfrm>
          <a:custGeom>
            <a:avLst/>
            <a:gdLst>
              <a:gd name="connsiteX0" fmla="*/ 0 w 2630252"/>
              <a:gd name="connsiteY0" fmla="*/ 119871 h 719209"/>
              <a:gd name="connsiteX1" fmla="*/ 119871 w 2630252"/>
              <a:gd name="connsiteY1" fmla="*/ 0 h 719209"/>
              <a:gd name="connsiteX2" fmla="*/ 2510381 w 2630252"/>
              <a:gd name="connsiteY2" fmla="*/ 0 h 719209"/>
              <a:gd name="connsiteX3" fmla="*/ 2630252 w 2630252"/>
              <a:gd name="connsiteY3" fmla="*/ 119871 h 719209"/>
              <a:gd name="connsiteX4" fmla="*/ 2630252 w 2630252"/>
              <a:gd name="connsiteY4" fmla="*/ 599338 h 719209"/>
              <a:gd name="connsiteX5" fmla="*/ 2510381 w 2630252"/>
              <a:gd name="connsiteY5" fmla="*/ 719209 h 719209"/>
              <a:gd name="connsiteX6" fmla="*/ 119871 w 2630252"/>
              <a:gd name="connsiteY6" fmla="*/ 719209 h 719209"/>
              <a:gd name="connsiteX7" fmla="*/ 0 w 2630252"/>
              <a:gd name="connsiteY7" fmla="*/ 599338 h 719209"/>
              <a:gd name="connsiteX8" fmla="*/ 0 w 2630252"/>
              <a:gd name="connsiteY8" fmla="*/ 119871 h 71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0252" h="719209">
                <a:moveTo>
                  <a:pt x="0" y="119871"/>
                </a:moveTo>
                <a:cubicBezTo>
                  <a:pt x="0" y="53668"/>
                  <a:pt x="53668" y="0"/>
                  <a:pt x="119871" y="0"/>
                </a:cubicBezTo>
                <a:lnTo>
                  <a:pt x="2510381" y="0"/>
                </a:lnTo>
                <a:cubicBezTo>
                  <a:pt x="2576584" y="0"/>
                  <a:pt x="2630252" y="53668"/>
                  <a:pt x="2630252" y="119871"/>
                </a:cubicBezTo>
                <a:lnTo>
                  <a:pt x="2630252" y="599338"/>
                </a:lnTo>
                <a:cubicBezTo>
                  <a:pt x="2630252" y="665541"/>
                  <a:pt x="2576584" y="719209"/>
                  <a:pt x="2510381" y="719209"/>
                </a:cubicBezTo>
                <a:lnTo>
                  <a:pt x="119871" y="719209"/>
                </a:lnTo>
                <a:cubicBezTo>
                  <a:pt x="53668" y="719209"/>
                  <a:pt x="0" y="665541"/>
                  <a:pt x="0" y="599338"/>
                </a:cubicBezTo>
                <a:lnTo>
                  <a:pt x="0" y="119871"/>
                </a:lnTo>
                <a:close/>
              </a:path>
            </a:pathLst>
          </a:custGeom>
          <a:ln>
            <a:solidFill>
              <a:schemeClr val="accent4">
                <a:alpha val="90000"/>
              </a:schemeClr>
            </a:solidFill>
          </a:ln>
        </p:spPr>
        <p:style>
          <a:lnRef idx="2">
            <a:schemeClr val="accent4">
              <a:alpha val="90000"/>
              <a:hueOff val="0"/>
              <a:satOff val="0"/>
              <a:lumOff val="0"/>
              <a:alphaOff val="-4000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639" tIns="84639" rIns="84639" bIns="8463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300" b="1" i="0" u="none" strike="noStrike" kern="1200" cap="none" spc="0" normalizeH="0" baseline="0" noProof="0">
                <a:ln/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Intensification of regional conflicts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A17118-4F69-4F55-B4A1-413DDEA6D4EA}"/>
              </a:ext>
            </a:extLst>
          </p:cNvPr>
          <p:cNvSpPr txBox="1"/>
          <p:nvPr/>
        </p:nvSpPr>
        <p:spPr>
          <a:xfrm>
            <a:off x="5940858" y="4830165"/>
            <a:ext cx="2308987" cy="27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UPSIDE RISKS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DB79F59-B41E-4ABA-A044-7A9EF0848182}"/>
              </a:ext>
            </a:extLst>
          </p:cNvPr>
          <p:cNvSpPr/>
          <p:nvPr/>
        </p:nvSpPr>
        <p:spPr>
          <a:xfrm>
            <a:off x="8045808" y="4108547"/>
            <a:ext cx="2745111" cy="672840"/>
          </a:xfrm>
          <a:custGeom>
            <a:avLst/>
            <a:gdLst>
              <a:gd name="connsiteX0" fmla="*/ 0 w 2630252"/>
              <a:gd name="connsiteY0" fmla="*/ 119871 h 719209"/>
              <a:gd name="connsiteX1" fmla="*/ 119871 w 2630252"/>
              <a:gd name="connsiteY1" fmla="*/ 0 h 719209"/>
              <a:gd name="connsiteX2" fmla="*/ 2510381 w 2630252"/>
              <a:gd name="connsiteY2" fmla="*/ 0 h 719209"/>
              <a:gd name="connsiteX3" fmla="*/ 2630252 w 2630252"/>
              <a:gd name="connsiteY3" fmla="*/ 119871 h 719209"/>
              <a:gd name="connsiteX4" fmla="*/ 2630252 w 2630252"/>
              <a:gd name="connsiteY4" fmla="*/ 599338 h 719209"/>
              <a:gd name="connsiteX5" fmla="*/ 2510381 w 2630252"/>
              <a:gd name="connsiteY5" fmla="*/ 719209 h 719209"/>
              <a:gd name="connsiteX6" fmla="*/ 119871 w 2630252"/>
              <a:gd name="connsiteY6" fmla="*/ 719209 h 719209"/>
              <a:gd name="connsiteX7" fmla="*/ 0 w 2630252"/>
              <a:gd name="connsiteY7" fmla="*/ 599338 h 719209"/>
              <a:gd name="connsiteX8" fmla="*/ 0 w 2630252"/>
              <a:gd name="connsiteY8" fmla="*/ 119871 h 71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0252" h="719209">
                <a:moveTo>
                  <a:pt x="0" y="119871"/>
                </a:moveTo>
                <a:cubicBezTo>
                  <a:pt x="0" y="53668"/>
                  <a:pt x="53668" y="0"/>
                  <a:pt x="119871" y="0"/>
                </a:cubicBezTo>
                <a:lnTo>
                  <a:pt x="2510381" y="0"/>
                </a:lnTo>
                <a:cubicBezTo>
                  <a:pt x="2576584" y="0"/>
                  <a:pt x="2630252" y="53668"/>
                  <a:pt x="2630252" y="119871"/>
                </a:cubicBezTo>
                <a:lnTo>
                  <a:pt x="2630252" y="599338"/>
                </a:lnTo>
                <a:cubicBezTo>
                  <a:pt x="2630252" y="665541"/>
                  <a:pt x="2576584" y="719209"/>
                  <a:pt x="2510381" y="719209"/>
                </a:cubicBezTo>
                <a:lnTo>
                  <a:pt x="119871" y="719209"/>
                </a:lnTo>
                <a:cubicBezTo>
                  <a:pt x="53668" y="719209"/>
                  <a:pt x="0" y="665541"/>
                  <a:pt x="0" y="599338"/>
                </a:cubicBezTo>
                <a:lnTo>
                  <a:pt x="0" y="119871"/>
                </a:lnTo>
                <a:close/>
              </a:path>
            </a:pathLst>
          </a:custGeom>
          <a:ln>
            <a:solidFill>
              <a:schemeClr val="accent4">
                <a:alpha val="90000"/>
              </a:schemeClr>
            </a:solidFill>
          </a:ln>
        </p:spPr>
        <p:style>
          <a:lnRef idx="2">
            <a:schemeClr val="accent4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639" tIns="84639" rIns="84639" bIns="84639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Climate-change related risks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C004610-758B-AF84-0F90-11F3932087AA}"/>
              </a:ext>
            </a:extLst>
          </p:cNvPr>
          <p:cNvSpPr/>
          <p:nvPr/>
        </p:nvSpPr>
        <p:spPr>
          <a:xfrm>
            <a:off x="9490202" y="2226525"/>
            <a:ext cx="2669140" cy="756900"/>
          </a:xfrm>
          <a:custGeom>
            <a:avLst/>
            <a:gdLst>
              <a:gd name="connsiteX0" fmla="*/ 0 w 2630252"/>
              <a:gd name="connsiteY0" fmla="*/ 119871 h 719209"/>
              <a:gd name="connsiteX1" fmla="*/ 119871 w 2630252"/>
              <a:gd name="connsiteY1" fmla="*/ 0 h 719209"/>
              <a:gd name="connsiteX2" fmla="*/ 2510381 w 2630252"/>
              <a:gd name="connsiteY2" fmla="*/ 0 h 719209"/>
              <a:gd name="connsiteX3" fmla="*/ 2630252 w 2630252"/>
              <a:gd name="connsiteY3" fmla="*/ 119871 h 719209"/>
              <a:gd name="connsiteX4" fmla="*/ 2630252 w 2630252"/>
              <a:gd name="connsiteY4" fmla="*/ 599338 h 719209"/>
              <a:gd name="connsiteX5" fmla="*/ 2510381 w 2630252"/>
              <a:gd name="connsiteY5" fmla="*/ 719209 h 719209"/>
              <a:gd name="connsiteX6" fmla="*/ 119871 w 2630252"/>
              <a:gd name="connsiteY6" fmla="*/ 719209 h 719209"/>
              <a:gd name="connsiteX7" fmla="*/ 0 w 2630252"/>
              <a:gd name="connsiteY7" fmla="*/ 599338 h 719209"/>
              <a:gd name="connsiteX8" fmla="*/ 0 w 2630252"/>
              <a:gd name="connsiteY8" fmla="*/ 119871 h 71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0252" h="719209">
                <a:moveTo>
                  <a:pt x="0" y="119871"/>
                </a:moveTo>
                <a:cubicBezTo>
                  <a:pt x="0" y="53668"/>
                  <a:pt x="53668" y="0"/>
                  <a:pt x="119871" y="0"/>
                </a:cubicBezTo>
                <a:lnTo>
                  <a:pt x="2510381" y="0"/>
                </a:lnTo>
                <a:cubicBezTo>
                  <a:pt x="2576584" y="0"/>
                  <a:pt x="2630252" y="53668"/>
                  <a:pt x="2630252" y="119871"/>
                </a:cubicBezTo>
                <a:lnTo>
                  <a:pt x="2630252" y="599338"/>
                </a:lnTo>
                <a:cubicBezTo>
                  <a:pt x="2630252" y="665541"/>
                  <a:pt x="2576584" y="719209"/>
                  <a:pt x="2510381" y="719209"/>
                </a:cubicBezTo>
                <a:lnTo>
                  <a:pt x="119871" y="719209"/>
                </a:lnTo>
                <a:cubicBezTo>
                  <a:pt x="53668" y="719209"/>
                  <a:pt x="0" y="665541"/>
                  <a:pt x="0" y="599338"/>
                </a:cubicBezTo>
                <a:lnTo>
                  <a:pt x="0" y="119871"/>
                </a:lnTo>
                <a:close/>
              </a:path>
            </a:pathLst>
          </a:custGeom>
          <a:ln>
            <a:solidFill>
              <a:schemeClr val="accent4">
                <a:alpha val="90000"/>
              </a:schemeClr>
            </a:solidFill>
          </a:ln>
        </p:spPr>
        <p:style>
          <a:lnRef idx="2">
            <a:schemeClr val="accent4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639" tIns="84639" rIns="84639" bIns="84639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Food security and increased social tensions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60FA8B4-8773-1471-AF5B-389C8533A140}"/>
              </a:ext>
            </a:extLst>
          </p:cNvPr>
          <p:cNvSpPr/>
          <p:nvPr/>
        </p:nvSpPr>
        <p:spPr>
          <a:xfrm>
            <a:off x="6477695" y="1273741"/>
            <a:ext cx="2743204" cy="789214"/>
          </a:xfrm>
          <a:custGeom>
            <a:avLst/>
            <a:gdLst>
              <a:gd name="connsiteX0" fmla="*/ 0 w 2630252"/>
              <a:gd name="connsiteY0" fmla="*/ 119871 h 719209"/>
              <a:gd name="connsiteX1" fmla="*/ 119871 w 2630252"/>
              <a:gd name="connsiteY1" fmla="*/ 0 h 719209"/>
              <a:gd name="connsiteX2" fmla="*/ 2510381 w 2630252"/>
              <a:gd name="connsiteY2" fmla="*/ 0 h 719209"/>
              <a:gd name="connsiteX3" fmla="*/ 2630252 w 2630252"/>
              <a:gd name="connsiteY3" fmla="*/ 119871 h 719209"/>
              <a:gd name="connsiteX4" fmla="*/ 2630252 w 2630252"/>
              <a:gd name="connsiteY4" fmla="*/ 599338 h 719209"/>
              <a:gd name="connsiteX5" fmla="*/ 2510381 w 2630252"/>
              <a:gd name="connsiteY5" fmla="*/ 719209 h 719209"/>
              <a:gd name="connsiteX6" fmla="*/ 119871 w 2630252"/>
              <a:gd name="connsiteY6" fmla="*/ 719209 h 719209"/>
              <a:gd name="connsiteX7" fmla="*/ 0 w 2630252"/>
              <a:gd name="connsiteY7" fmla="*/ 599338 h 719209"/>
              <a:gd name="connsiteX8" fmla="*/ 0 w 2630252"/>
              <a:gd name="connsiteY8" fmla="*/ 119871 h 71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0252" h="719209">
                <a:moveTo>
                  <a:pt x="0" y="119871"/>
                </a:moveTo>
                <a:cubicBezTo>
                  <a:pt x="0" y="53668"/>
                  <a:pt x="53668" y="0"/>
                  <a:pt x="119871" y="0"/>
                </a:cubicBezTo>
                <a:lnTo>
                  <a:pt x="2510381" y="0"/>
                </a:lnTo>
                <a:cubicBezTo>
                  <a:pt x="2576584" y="0"/>
                  <a:pt x="2630252" y="53668"/>
                  <a:pt x="2630252" y="119871"/>
                </a:cubicBezTo>
                <a:lnTo>
                  <a:pt x="2630252" y="599338"/>
                </a:lnTo>
                <a:cubicBezTo>
                  <a:pt x="2630252" y="665541"/>
                  <a:pt x="2576584" y="719209"/>
                  <a:pt x="2510381" y="719209"/>
                </a:cubicBezTo>
                <a:lnTo>
                  <a:pt x="119871" y="719209"/>
                </a:lnTo>
                <a:cubicBezTo>
                  <a:pt x="53668" y="719209"/>
                  <a:pt x="0" y="665541"/>
                  <a:pt x="0" y="599338"/>
                </a:cubicBezTo>
                <a:lnTo>
                  <a:pt x="0" y="119871"/>
                </a:lnTo>
                <a:close/>
              </a:path>
            </a:pathLst>
          </a:custGeom>
          <a:ln>
            <a:solidFill>
              <a:schemeClr val="accent4">
                <a:alpha val="90000"/>
              </a:schemeClr>
            </a:solidFill>
          </a:ln>
        </p:spPr>
        <p:style>
          <a:lnRef idx="2">
            <a:schemeClr val="accent4">
              <a:alpha val="90000"/>
              <a:hueOff val="0"/>
              <a:satOff val="0"/>
              <a:lumOff val="0"/>
              <a:alphaOff val="-26667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639" tIns="84639" rIns="84639" bIns="84639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highlight>
                  <a:srgbClr val="FEFEFE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Slower growth in advanced economies due to global financial stress</a:t>
            </a:r>
          </a:p>
        </p:txBody>
      </p:sp>
    </p:spTree>
    <p:extLst>
      <p:ext uri="{BB962C8B-B14F-4D97-AF65-F5344CB8AC3E}">
        <p14:creationId xmlns:p14="http://schemas.microsoft.com/office/powerpoint/2010/main" val="40861877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E6DF-D65D-44F0-8ECB-6F7082E4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69" y="106713"/>
            <a:ext cx="10979102" cy="659321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rgbClr val="004C97"/>
                </a:solidFill>
                <a:latin typeface="Arial Black"/>
              </a:rPr>
              <a:t>Elevated debt and financing needs will weigh on MENAP EMs' prospects</a:t>
            </a: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F0B66D33-090D-4BB7-A65D-143C4154826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5400000">
            <a:off x="9684847" y="-507014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6429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Gill Sans"/>
              </a:rPr>
              <a:t>Strong bank-sovereign nexus increases macro-financial stability risks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/>
            </a:endParaRPr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id="{DB5ED31E-93D0-4A93-BA67-25DE6136ED4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5832678" y="-500766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6429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>
                <a:solidFill>
                  <a:schemeClr val="bg1"/>
                </a:solidFill>
                <a:latin typeface="Arial" panose="020B0604020202020204"/>
                <a:sym typeface="Gill Sans"/>
              </a:rPr>
              <a:t> … and high external net placements of sovereign bonds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/>
            </a:endParaRP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21DC8234-9312-4835-9E3F-D4E102A8C582}"/>
              </a:ext>
            </a:extLst>
          </p:cNvPr>
          <p:cNvSpPr txBox="1"/>
          <p:nvPr/>
        </p:nvSpPr>
        <p:spPr>
          <a:xfrm>
            <a:off x="8239197" y="6297340"/>
            <a:ext cx="3657600" cy="409899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Sources: Integrated Monetary database</a:t>
            </a:r>
            <a:r>
              <a:rPr lang="en-US" sz="800" baseline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and IMF staff calculations.</a:t>
            </a:r>
          </a:p>
          <a:p>
            <a:r>
              <a:rPr lang="en-US" sz="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The sovereign includes general government and state-owned enterprises.</a:t>
            </a:r>
            <a:endParaRPr lang="en-US" sz="800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D59B8ECA-9120-4BB0-A28B-99707094CD42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1969171" y="-519653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>
                <a:solidFill>
                  <a:schemeClr val="bg1"/>
                </a:solidFill>
                <a:latin typeface="Arial" panose="020B0604020202020204"/>
                <a:cs typeface="Arial" panose="020B0604020202020204" pitchFamily="34" charset="0"/>
                <a:sym typeface="Gill Sans"/>
              </a:rPr>
              <a:t>Elevated debt will require ambitious consolidation amid high social needs …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EAE66515-9BC9-410F-BE8B-4C92D7B7F4B8}"/>
              </a:ext>
            </a:extLst>
          </p:cNvPr>
          <p:cNvSpPr txBox="1"/>
          <p:nvPr/>
        </p:nvSpPr>
        <p:spPr>
          <a:xfrm>
            <a:off x="524898" y="1817231"/>
            <a:ext cx="3605371" cy="47522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MENA EM&amp;MI and </a:t>
            </a:r>
            <a:r>
              <a:rPr lang="en-US" sz="1000" b="1" dirty="0">
                <a:solidFill>
                  <a:schemeClr val="tx1"/>
                </a:solidFill>
                <a:cs typeface="Arial" panose="020B0604020202020204" pitchFamily="34" charset="0"/>
              </a:rPr>
              <a:t>PAK: Debt and Consolidation Path</a:t>
            </a:r>
          </a:p>
          <a:p>
            <a:pPr algn="ctr"/>
            <a:r>
              <a:rPr lang="en-US" sz="1000" b="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sz="1000" dirty="0">
                <a:solidFill>
                  <a:schemeClr val="tx1"/>
                </a:solidFill>
                <a:cs typeface="Arial" panose="020B0604020202020204" pitchFamily="34" charset="0"/>
              </a:rPr>
              <a:t>Percent of Fiscal Revenues and GDP, respectively</a:t>
            </a:r>
            <a:r>
              <a:rPr lang="en-US" sz="1000" b="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A1D8A093-E182-4871-B4F6-8F22A8A0D8D2}"/>
              </a:ext>
            </a:extLst>
          </p:cNvPr>
          <p:cNvSpPr txBox="1"/>
          <p:nvPr/>
        </p:nvSpPr>
        <p:spPr>
          <a:xfrm>
            <a:off x="248319" y="6268448"/>
            <a:ext cx="3661225" cy="42038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Sources: IMF, World Economic Outlook database; and IMF staff calculations. Consolidation is defined as cumulative changes in the primary balance as a share of GDP.</a:t>
            </a:r>
            <a:endParaRPr lang="en-US" sz="800" baseline="0">
              <a:solidFill>
                <a:schemeClr val="dk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CEE4D50-0D37-EF72-D4E8-079377AFE7B1}"/>
              </a:ext>
            </a:extLst>
          </p:cNvPr>
          <p:cNvSpPr txBox="1"/>
          <p:nvPr/>
        </p:nvSpPr>
        <p:spPr>
          <a:xfrm>
            <a:off x="8304142" y="1809030"/>
            <a:ext cx="3654847" cy="47522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Banking system exposure to the sovereign: Bank holdings of government debt</a:t>
            </a:r>
            <a:endParaRPr kumimoji="0" lang="en-US" sz="1000" b="1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(Percent of </a:t>
            </a:r>
            <a:r>
              <a:rPr lang="en-US" sz="1000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banking system assets</a:t>
            </a:r>
            <a:r>
              <a:rPr kumimoji="0" lang="en-US" sz="10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lang="en-US" sz="1000" b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3CA370-FBFE-7ACC-F398-D5C9D1DAAADE}"/>
              </a:ext>
            </a:extLst>
          </p:cNvPr>
          <p:cNvSpPr txBox="1"/>
          <p:nvPr/>
        </p:nvSpPr>
        <p:spPr>
          <a:xfrm>
            <a:off x="4389782" y="1804430"/>
            <a:ext cx="3654847" cy="47522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MENA EM&amp;MI and </a:t>
            </a:r>
            <a:r>
              <a:rPr lang="en-US" sz="1000" b="1" dirty="0">
                <a:solidFill>
                  <a:schemeClr val="tx1"/>
                </a:solidFill>
                <a:cs typeface="Arial" panose="020B0604020202020204" pitchFamily="34" charset="0"/>
              </a:rPr>
              <a:t>PAK: Maturing Debt and External Market Debt Issuance</a:t>
            </a:r>
            <a:endParaRPr lang="en-US" sz="1000" b="1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1000" b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(</a:t>
            </a:r>
            <a:r>
              <a:rPr lang="en-US" sz="1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Billions of USD</a:t>
            </a:r>
            <a:r>
              <a:rPr lang="en-US" sz="1000" b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)</a:t>
            </a:r>
            <a:endParaRPr lang="en-US" sz="1000" b="1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E84F133-29F6-C43A-87F2-97085CFB6913}"/>
              </a:ext>
            </a:extLst>
          </p:cNvPr>
          <p:cNvSpPr txBox="1"/>
          <p:nvPr/>
        </p:nvSpPr>
        <p:spPr>
          <a:xfrm>
            <a:off x="4413143" y="6268631"/>
            <a:ext cx="3513469" cy="42038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s: Bloomberg L.P.; IMF, World Economic Outlook database; and IMF staff calculations.</a:t>
            </a:r>
          </a:p>
          <a:p>
            <a:pPr>
              <a:defRPr/>
            </a:pPr>
            <a:endParaRPr lang="en-US" sz="800" baseline="0">
              <a:solidFill>
                <a:schemeClr val="dk1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baseline="0">
              <a:solidFill>
                <a:schemeClr val="dk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97FE884-2820-4402-B4FB-3A302B5F6C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132514"/>
              </p:ext>
            </p:extLst>
          </p:nvPr>
        </p:nvGraphicFramePr>
        <p:xfrm>
          <a:off x="4387028" y="2492746"/>
          <a:ext cx="36576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5C23CE1-32FD-4AB2-92BD-51B36546E6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110891"/>
              </p:ext>
            </p:extLst>
          </p:nvPr>
        </p:nvGraphicFramePr>
        <p:xfrm>
          <a:off x="362543" y="2194842"/>
          <a:ext cx="3666555" cy="4073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4E70725-17B4-4074-8122-8B1D68BB8A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707960"/>
              </p:ext>
            </p:extLst>
          </p:nvPr>
        </p:nvGraphicFramePr>
        <p:xfrm>
          <a:off x="8162904" y="2610848"/>
          <a:ext cx="3635375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322759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8D0F-D192-467B-BAC4-C500B732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2351977"/>
            <a:ext cx="10896600" cy="132937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3300" dirty="0">
                <a:latin typeface="Arial Black"/>
              </a:rPr>
              <a:t>Policy Priorities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04627471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2A4341-EB49-4E31-A6B8-3C67D2FF675C}"/>
              </a:ext>
            </a:extLst>
          </p:cNvPr>
          <p:cNvSpPr txBox="1">
            <a:spLocks/>
          </p:cNvSpPr>
          <p:nvPr/>
        </p:nvSpPr>
        <p:spPr>
          <a:xfrm>
            <a:off x="264207" y="239243"/>
            <a:ext cx="11056898" cy="6593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defTabSz="685733">
              <a:lnSpc>
                <a:spcPct val="90000"/>
              </a:lnSpc>
              <a:spcBef>
                <a:spcPct val="0"/>
              </a:spcBef>
              <a:buNone/>
              <a:defRPr lang="en-US" sz="2400" b="1" i="0" dirty="0">
                <a:solidFill>
                  <a:schemeClr val="tx2"/>
                </a:solidFill>
                <a:latin typeface="Arial Black" panose="020B0A04020102020204" pitchFamily="34" charset="0"/>
                <a:ea typeface="Arial Black" charset="0"/>
                <a:cs typeface="Segoe U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/>
              <a:t>Multipronged reform agenda will help</a:t>
            </a:r>
            <a:r>
              <a:rPr lang="en-US">
                <a:solidFill>
                  <a:srgbClr val="004C97"/>
                </a:solidFill>
              </a:rPr>
              <a:t> strengthen resilience and inclusion </a:t>
            </a:r>
            <a:r>
              <a:rPr lang="en-US" sz="2400"/>
              <a:t>and mitigate growing fragmentation risks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2A900"/>
              </a:solidFill>
              <a:effectLst/>
              <a:uLnTx/>
              <a:uFillTx/>
              <a:latin typeface="Arial Black" panose="020B0A04020102020204" pitchFamily="34" charset="0"/>
              <a:cs typeface="Segoe U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F134A7-9DB5-4ABF-8C6A-714AEFEE2FB7}"/>
              </a:ext>
            </a:extLst>
          </p:cNvPr>
          <p:cNvGrpSpPr/>
          <p:nvPr/>
        </p:nvGrpSpPr>
        <p:grpSpPr>
          <a:xfrm>
            <a:off x="763168" y="5183520"/>
            <a:ext cx="3291840" cy="1299104"/>
            <a:chOff x="33393" y="3317691"/>
            <a:chExt cx="2840706" cy="1299104"/>
          </a:xfrm>
          <a:solidFill>
            <a:srgbClr val="004C97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B516107-271F-4B48-A658-A0C1B6D732E6}"/>
                </a:ext>
              </a:extLst>
            </p:cNvPr>
            <p:cNvSpPr/>
            <p:nvPr/>
          </p:nvSpPr>
          <p:spPr>
            <a:xfrm>
              <a:off x="33393" y="3317691"/>
              <a:ext cx="2840706" cy="12991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AAA6A3EB-A08A-47DB-B21A-519FADD38E71}"/>
                </a:ext>
              </a:extLst>
            </p:cNvPr>
            <p:cNvSpPr txBox="1"/>
            <p:nvPr/>
          </p:nvSpPr>
          <p:spPr>
            <a:xfrm>
              <a:off x="71442" y="3355740"/>
              <a:ext cx="2764608" cy="12230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b="1" kern="1200">
                <a:solidFill>
                  <a:schemeClr val="bg1"/>
                </a:solidFill>
                <a:latin typeface="+mj-lt"/>
              </a:endParaRPr>
            </a:p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>
                  <a:solidFill>
                    <a:schemeClr val="bg1"/>
                  </a:solidFill>
                </a:rPr>
                <a:t>Ensure adequate stress testing frameworks are in place and closely monitor financial sector vulnerabilities </a:t>
              </a:r>
              <a:endParaRPr lang="en-US" sz="1600" b="1">
                <a:solidFill>
                  <a:schemeClr val="bg1"/>
                </a:solidFill>
                <a:latin typeface="+mj-lt"/>
              </a:endParaRP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F972D94-4335-4982-88CA-E17AD3DD5C46}"/>
              </a:ext>
            </a:extLst>
          </p:cNvPr>
          <p:cNvSpPr/>
          <p:nvPr/>
        </p:nvSpPr>
        <p:spPr>
          <a:xfrm>
            <a:off x="769114" y="3629278"/>
            <a:ext cx="3291840" cy="1299104"/>
          </a:xfrm>
          <a:prstGeom prst="roundRect">
            <a:avLst>
              <a:gd name="adj" fmla="val 10000"/>
            </a:avLst>
          </a:prstGeom>
          <a:solidFill>
            <a:srgbClr val="004C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Rectangle: Rounded Corners 6">
            <a:extLst>
              <a:ext uri="{FF2B5EF4-FFF2-40B4-BE49-F238E27FC236}">
                <a16:creationId xmlns:a16="http://schemas.microsoft.com/office/drawing/2014/main" id="{87EDB397-DC77-4F78-B08C-01123CD7655D}"/>
              </a:ext>
            </a:extLst>
          </p:cNvPr>
          <p:cNvSpPr txBox="1"/>
          <p:nvPr/>
        </p:nvSpPr>
        <p:spPr>
          <a:xfrm>
            <a:off x="807433" y="3655241"/>
            <a:ext cx="3203311" cy="122300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b="1" kern="12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Do not loosen prematurely where stance is neutral or tight, and inflation has peaked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b="1" kern="12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D07947-DDEF-42CA-B64D-D9A3A9ECDB74}"/>
              </a:ext>
            </a:extLst>
          </p:cNvPr>
          <p:cNvGrpSpPr/>
          <p:nvPr/>
        </p:nvGrpSpPr>
        <p:grpSpPr>
          <a:xfrm>
            <a:off x="763168" y="2092413"/>
            <a:ext cx="3291840" cy="1288035"/>
            <a:chOff x="52908" y="439944"/>
            <a:chExt cx="3291840" cy="1288035"/>
          </a:xfrm>
          <a:solidFill>
            <a:srgbClr val="004C97"/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5F72744-EA8E-413B-8ECD-FF786AD825B8}"/>
                </a:ext>
              </a:extLst>
            </p:cNvPr>
            <p:cNvSpPr/>
            <p:nvPr/>
          </p:nvSpPr>
          <p:spPr>
            <a:xfrm>
              <a:off x="52908" y="439944"/>
              <a:ext cx="3291840" cy="128803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: Rounded Corners 8">
              <a:extLst>
                <a:ext uri="{FF2B5EF4-FFF2-40B4-BE49-F238E27FC236}">
                  <a16:creationId xmlns:a16="http://schemas.microsoft.com/office/drawing/2014/main" id="{D4B1DBCA-19E9-4235-9386-CF78F76927BA}"/>
                </a:ext>
              </a:extLst>
            </p:cNvPr>
            <p:cNvSpPr txBox="1"/>
            <p:nvPr/>
          </p:nvSpPr>
          <p:spPr>
            <a:xfrm>
              <a:off x="332756" y="477668"/>
              <a:ext cx="2732144" cy="12125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rtl="0">
                <a:buNone/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Tighter monetary policy for countries with loose stance and inflationary pressures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B5933B-0FD3-443C-A642-616B96A66B1C}"/>
              </a:ext>
            </a:extLst>
          </p:cNvPr>
          <p:cNvGrpSpPr/>
          <p:nvPr/>
        </p:nvGrpSpPr>
        <p:grpSpPr>
          <a:xfrm>
            <a:off x="4577735" y="5143598"/>
            <a:ext cx="3212665" cy="1288035"/>
            <a:chOff x="3294459" y="3277769"/>
            <a:chExt cx="3212665" cy="1288035"/>
          </a:xfrm>
          <a:solidFill>
            <a:schemeClr val="bg2">
              <a:lumMod val="5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FAF067A-FCD8-4D12-819F-4F9EB3BB1020}"/>
                </a:ext>
              </a:extLst>
            </p:cNvPr>
            <p:cNvSpPr/>
            <p:nvPr/>
          </p:nvSpPr>
          <p:spPr>
            <a:xfrm>
              <a:off x="3294459" y="3277769"/>
              <a:ext cx="3212665" cy="128803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10">
              <a:extLst>
                <a:ext uri="{FF2B5EF4-FFF2-40B4-BE49-F238E27FC236}">
                  <a16:creationId xmlns:a16="http://schemas.microsoft.com/office/drawing/2014/main" id="{D5E2FCB3-6FD0-4CA3-96AD-EE00E45F5A25}"/>
                </a:ext>
              </a:extLst>
            </p:cNvPr>
            <p:cNvSpPr txBox="1"/>
            <p:nvPr/>
          </p:nvSpPr>
          <p:spPr>
            <a:xfrm>
              <a:off x="3332184" y="3315494"/>
              <a:ext cx="3137215" cy="12125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rtl="0"/>
              <a:r>
                <a:rPr lang="en-US" sz="1600" b="1">
                  <a:solidFill>
                    <a:schemeClr val="bg1"/>
                  </a:solidFill>
                </a:rPr>
                <a:t>LICs/FCS should seek grants and concessional financing to mitigate risks of debt distress and food insecurity</a:t>
              </a:r>
              <a:endParaRPr lang="en-US" sz="16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DB1F1C-039B-4B40-9628-C9F8BC840646}"/>
              </a:ext>
            </a:extLst>
          </p:cNvPr>
          <p:cNvGrpSpPr/>
          <p:nvPr/>
        </p:nvGrpSpPr>
        <p:grpSpPr>
          <a:xfrm>
            <a:off x="4577746" y="3629278"/>
            <a:ext cx="3212642" cy="1288035"/>
            <a:chOff x="3304512" y="1834570"/>
            <a:chExt cx="3212642" cy="1288035"/>
          </a:xfrm>
          <a:solidFill>
            <a:schemeClr val="bg2">
              <a:lumMod val="50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E760E30-8095-4D1B-B02B-FDD27C83B03B}"/>
                </a:ext>
              </a:extLst>
            </p:cNvPr>
            <p:cNvSpPr/>
            <p:nvPr/>
          </p:nvSpPr>
          <p:spPr>
            <a:xfrm>
              <a:off x="3304512" y="1834570"/>
              <a:ext cx="3212642" cy="128803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12">
              <a:extLst>
                <a:ext uri="{FF2B5EF4-FFF2-40B4-BE49-F238E27FC236}">
                  <a16:creationId xmlns:a16="http://schemas.microsoft.com/office/drawing/2014/main" id="{6E430D4F-3AE2-4899-B119-12F9D3D98592}"/>
                </a:ext>
              </a:extLst>
            </p:cNvPr>
            <p:cNvSpPr txBox="1"/>
            <p:nvPr/>
          </p:nvSpPr>
          <p:spPr>
            <a:xfrm>
              <a:off x="3342237" y="1872295"/>
              <a:ext cx="3137192" cy="12125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For EM&amp;MIs, fiscal consolidation to preserve debt sustainability and improve fiscal institutions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FA2F9B-DECA-4BE0-B382-F6E8BAAA0EEB}"/>
              </a:ext>
            </a:extLst>
          </p:cNvPr>
          <p:cNvGrpSpPr/>
          <p:nvPr/>
        </p:nvGrpSpPr>
        <p:grpSpPr>
          <a:xfrm>
            <a:off x="4577735" y="2115602"/>
            <a:ext cx="3198376" cy="1288035"/>
            <a:chOff x="3269489" y="463133"/>
            <a:chExt cx="2887806" cy="1288035"/>
          </a:xfrm>
          <a:solidFill>
            <a:schemeClr val="bg2">
              <a:lumMod val="50000"/>
            </a:schemeClr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981CA23-07E8-4387-AE7F-0D506EFDB979}"/>
                </a:ext>
              </a:extLst>
            </p:cNvPr>
            <p:cNvSpPr/>
            <p:nvPr/>
          </p:nvSpPr>
          <p:spPr>
            <a:xfrm>
              <a:off x="3269489" y="463133"/>
              <a:ext cx="2887806" cy="128803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14">
              <a:extLst>
                <a:ext uri="{FF2B5EF4-FFF2-40B4-BE49-F238E27FC236}">
                  <a16:creationId xmlns:a16="http://schemas.microsoft.com/office/drawing/2014/main" id="{F6E3894E-0EB3-4E08-81B6-9FEA96E55B80}"/>
                </a:ext>
              </a:extLst>
            </p:cNvPr>
            <p:cNvSpPr txBox="1"/>
            <p:nvPr/>
          </p:nvSpPr>
          <p:spPr>
            <a:xfrm>
              <a:off x="3307214" y="500858"/>
              <a:ext cx="2812356" cy="12125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rtl="0">
                <a:buNone/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Oil exporters should continue avoiding pro-cyclical policies and improve budget transparency</a:t>
              </a:r>
              <a:r>
                <a:rPr lang="en-US" sz="1600" b="1" i="1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376874C-AB27-4991-9D36-99B3CF653D03}"/>
              </a:ext>
            </a:extLst>
          </p:cNvPr>
          <p:cNvSpPr/>
          <p:nvPr/>
        </p:nvSpPr>
        <p:spPr>
          <a:xfrm>
            <a:off x="4748187" y="3702002"/>
            <a:ext cx="2272748" cy="160712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3" name="Rectangle: Rounded Corners 4">
            <a:extLst>
              <a:ext uri="{FF2B5EF4-FFF2-40B4-BE49-F238E27FC236}">
                <a16:creationId xmlns:a16="http://schemas.microsoft.com/office/drawing/2014/main" id="{E41C4377-0D77-4CA7-B343-55970FE63ACD}"/>
              </a:ext>
            </a:extLst>
          </p:cNvPr>
          <p:cNvSpPr txBox="1"/>
          <p:nvPr/>
        </p:nvSpPr>
        <p:spPr>
          <a:xfrm>
            <a:off x="753410" y="1358843"/>
            <a:ext cx="3442669" cy="49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>
                <a:solidFill>
                  <a:schemeClr val="tx1"/>
                </a:solidFill>
                <a:latin typeface="+mj-lt"/>
              </a:rPr>
              <a:t>RESTORE PRICE STABILITY AND PRESERVE FINANCIAL STABILITY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FD58847-F1BE-4D82-BD4F-19303A69D64F}"/>
              </a:ext>
            </a:extLst>
          </p:cNvPr>
          <p:cNvGrpSpPr/>
          <p:nvPr/>
        </p:nvGrpSpPr>
        <p:grpSpPr>
          <a:xfrm>
            <a:off x="4588609" y="1224675"/>
            <a:ext cx="3187502" cy="799123"/>
            <a:chOff x="3200258" y="-237333"/>
            <a:chExt cx="3187502" cy="79912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84A341E-A35E-4FA5-B9F8-6B1914D174DD}"/>
                </a:ext>
              </a:extLst>
            </p:cNvPr>
            <p:cNvSpPr/>
            <p:nvPr/>
          </p:nvSpPr>
          <p:spPr>
            <a:xfrm>
              <a:off x="3550955" y="0"/>
              <a:ext cx="2272748" cy="514289"/>
            </a:xfrm>
            <a:prstGeom prst="roundRect">
              <a:avLst>
                <a:gd name="adj" fmla="val 1000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Rectangle: Rounded Corners 4">
              <a:extLst>
                <a:ext uri="{FF2B5EF4-FFF2-40B4-BE49-F238E27FC236}">
                  <a16:creationId xmlns:a16="http://schemas.microsoft.com/office/drawing/2014/main" id="{C86E5001-D196-4560-BA3D-B5497D7F81E7}"/>
                </a:ext>
              </a:extLst>
            </p:cNvPr>
            <p:cNvSpPr txBox="1"/>
            <p:nvPr/>
          </p:nvSpPr>
          <p:spPr>
            <a:xfrm>
              <a:off x="3200258" y="-237333"/>
              <a:ext cx="3187502" cy="7991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rtl="0"/>
              <a:r>
                <a:rPr lang="en-US" sz="1600" b="1">
                  <a:solidFill>
                    <a:schemeClr val="tx1"/>
                  </a:solidFill>
                  <a:latin typeface="+mj-lt"/>
                </a:rPr>
                <a:t>MAINTAIN A TIGHT FISCAL STANCE WHILE PROTECTING THE VULNERABLE 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7B02B99-CE9D-471F-B70C-6213AB486BC5}"/>
              </a:ext>
            </a:extLst>
          </p:cNvPr>
          <p:cNvGrpSpPr/>
          <p:nvPr/>
        </p:nvGrpSpPr>
        <p:grpSpPr>
          <a:xfrm>
            <a:off x="8461800" y="1358842"/>
            <a:ext cx="3294229" cy="562873"/>
            <a:chOff x="6340451" y="-19450"/>
            <a:chExt cx="2737647" cy="53373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146394-2F04-41BE-916F-6B67F4DB8937}"/>
                </a:ext>
              </a:extLst>
            </p:cNvPr>
            <p:cNvSpPr/>
            <p:nvPr/>
          </p:nvSpPr>
          <p:spPr>
            <a:xfrm>
              <a:off x="6805350" y="0"/>
              <a:ext cx="2272748" cy="514289"/>
            </a:xfrm>
            <a:prstGeom prst="roundRect">
              <a:avLst>
                <a:gd name="adj" fmla="val 1000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Rectangle: Rounded Corners 4">
              <a:extLst>
                <a:ext uri="{FF2B5EF4-FFF2-40B4-BE49-F238E27FC236}">
                  <a16:creationId xmlns:a16="http://schemas.microsoft.com/office/drawing/2014/main" id="{BCC19139-8ED2-4CBD-999F-54AA238B6B10}"/>
                </a:ext>
              </a:extLst>
            </p:cNvPr>
            <p:cNvSpPr txBox="1"/>
            <p:nvPr/>
          </p:nvSpPr>
          <p:spPr>
            <a:xfrm>
              <a:off x="6340451" y="-19450"/>
              <a:ext cx="2272748" cy="484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>
                  <a:solidFill>
                    <a:schemeClr val="tx1"/>
                  </a:solidFill>
                  <a:latin typeface="+mj-lt"/>
                </a:rPr>
                <a:t>STRUCTURAL POLICIES TO MAXIMIZE POTENTIAL GROWTH</a:t>
              </a:r>
              <a:endParaRPr lang="en-US" sz="1600" b="1">
                <a:solidFill>
                  <a:schemeClr val="tx1"/>
                </a:solidFill>
                <a:latin typeface="+mj-lt"/>
                <a:cs typeface="Arial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29CEC72-463F-4F14-BB65-F3F9F15FC4EF}"/>
              </a:ext>
            </a:extLst>
          </p:cNvPr>
          <p:cNvGrpSpPr/>
          <p:nvPr/>
        </p:nvGrpSpPr>
        <p:grpSpPr>
          <a:xfrm>
            <a:off x="8265308" y="2106318"/>
            <a:ext cx="3291840" cy="1288035"/>
            <a:chOff x="3269489" y="463133"/>
            <a:chExt cx="2887806" cy="1288035"/>
          </a:xfrm>
          <a:solidFill>
            <a:schemeClr val="bg1">
              <a:lumMod val="50000"/>
            </a:schemeClr>
          </a:solidFill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DD5BB029-1D41-4D86-AFEC-5E6768C51502}"/>
                </a:ext>
              </a:extLst>
            </p:cNvPr>
            <p:cNvSpPr/>
            <p:nvPr/>
          </p:nvSpPr>
          <p:spPr>
            <a:xfrm>
              <a:off x="3269489" y="463133"/>
              <a:ext cx="2887806" cy="128803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Rectangle: Rounded Corners 14">
              <a:extLst>
                <a:ext uri="{FF2B5EF4-FFF2-40B4-BE49-F238E27FC236}">
                  <a16:creationId xmlns:a16="http://schemas.microsoft.com/office/drawing/2014/main" id="{2D133527-AF51-4777-92D4-BFC27A2DDB4B}"/>
                </a:ext>
              </a:extLst>
            </p:cNvPr>
            <p:cNvSpPr txBox="1"/>
            <p:nvPr/>
          </p:nvSpPr>
          <p:spPr>
            <a:xfrm>
              <a:off x="3307214" y="500858"/>
              <a:ext cx="2812356" cy="12125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rtl="0">
                <a:buNone/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Bolstering private sector development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BBDF461-9EB3-4074-BE5D-0A0D73885A30}"/>
              </a:ext>
            </a:extLst>
          </p:cNvPr>
          <p:cNvGrpSpPr/>
          <p:nvPr/>
        </p:nvGrpSpPr>
        <p:grpSpPr>
          <a:xfrm>
            <a:off x="8265308" y="3629278"/>
            <a:ext cx="3291840" cy="1288035"/>
            <a:chOff x="3269489" y="463133"/>
            <a:chExt cx="2887806" cy="1288035"/>
          </a:xfrm>
          <a:solidFill>
            <a:schemeClr val="bg1">
              <a:lumMod val="50000"/>
            </a:schemeClr>
          </a:solidFill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0567B5B4-A70D-4B88-BFE8-A7872FDDD0BF}"/>
                </a:ext>
              </a:extLst>
            </p:cNvPr>
            <p:cNvSpPr/>
            <p:nvPr/>
          </p:nvSpPr>
          <p:spPr>
            <a:xfrm>
              <a:off x="3269489" y="463133"/>
              <a:ext cx="2887806" cy="128803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Rectangle: Rounded Corners 14">
              <a:extLst>
                <a:ext uri="{FF2B5EF4-FFF2-40B4-BE49-F238E27FC236}">
                  <a16:creationId xmlns:a16="http://schemas.microsoft.com/office/drawing/2014/main" id="{30D9F40E-B058-4D89-BE31-E572A30F212D}"/>
                </a:ext>
              </a:extLst>
            </p:cNvPr>
            <p:cNvSpPr txBox="1"/>
            <p:nvPr/>
          </p:nvSpPr>
          <p:spPr>
            <a:xfrm>
              <a:off x="3307214" y="500858"/>
              <a:ext cx="2812356" cy="12125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rtl="0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Adjusting trade policy to improve resilience 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96FCD7A-1E45-4718-8C68-CA82FE8D0287}"/>
              </a:ext>
            </a:extLst>
          </p:cNvPr>
          <p:cNvGrpSpPr/>
          <p:nvPr/>
        </p:nvGrpSpPr>
        <p:grpSpPr>
          <a:xfrm>
            <a:off x="8265308" y="5143597"/>
            <a:ext cx="3291840" cy="1288035"/>
            <a:chOff x="3269489" y="463133"/>
            <a:chExt cx="2887806" cy="1288035"/>
          </a:xfrm>
          <a:solidFill>
            <a:schemeClr val="bg1">
              <a:lumMod val="50000"/>
            </a:schemeClr>
          </a:solidFill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861A233B-E8AF-4D62-BB13-24AB66C53115}"/>
                </a:ext>
              </a:extLst>
            </p:cNvPr>
            <p:cNvSpPr/>
            <p:nvPr/>
          </p:nvSpPr>
          <p:spPr>
            <a:xfrm>
              <a:off x="3269489" y="463133"/>
              <a:ext cx="2887806" cy="128803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Rectangle: Rounded Corners 14">
              <a:extLst>
                <a:ext uri="{FF2B5EF4-FFF2-40B4-BE49-F238E27FC236}">
                  <a16:creationId xmlns:a16="http://schemas.microsoft.com/office/drawing/2014/main" id="{87AD1490-21F3-4D72-9CFD-7499A6E73C3C}"/>
                </a:ext>
              </a:extLst>
            </p:cNvPr>
            <p:cNvSpPr txBox="1"/>
            <p:nvPr/>
          </p:nvSpPr>
          <p:spPr>
            <a:xfrm>
              <a:off x="3307214" y="500858"/>
              <a:ext cx="2812356" cy="12125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rtl="0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Ramp up diversification and de-carbonization while ensuring energy security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59564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37F5-88FB-4198-A2CD-EBBED06E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371600"/>
            <a:ext cx="9601200" cy="2804160"/>
          </a:xfrm>
        </p:spPr>
        <p:txBody>
          <a:bodyPr>
            <a:normAutofit/>
          </a:bodyPr>
          <a:lstStyle/>
          <a:p>
            <a:pPr>
              <a:spcBef>
                <a:spcPts val="422"/>
              </a:spcBef>
              <a:spcAft>
                <a:spcPts val="844"/>
              </a:spcAft>
            </a:pPr>
            <a:r>
              <a:rPr lang="en-US" altLang="en-US" sz="3300">
                <a:latin typeface="Arial Black" panose="020B0A04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09282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8D0F-D192-467B-BAC4-C500B732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2351977"/>
            <a:ext cx="10896600" cy="132937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3300">
                <a:latin typeface="Arial Black"/>
              </a:rPr>
              <a:t>Recent Developments</a:t>
            </a:r>
            <a:endParaRPr lang="en-US" sz="3300"/>
          </a:p>
        </p:txBody>
      </p:sp>
    </p:spTree>
    <p:extLst>
      <p:ext uri="{BB962C8B-B14F-4D97-AF65-F5344CB8AC3E}">
        <p14:creationId xmlns:p14="http://schemas.microsoft.com/office/powerpoint/2010/main" val="355841894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E6DF-D65D-44F0-8ECB-6F7082E4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86" y="106713"/>
            <a:ext cx="11007174" cy="659321"/>
          </a:xfrm>
        </p:spPr>
        <p:txBody>
          <a:bodyPr>
            <a:normAutofit/>
          </a:bodyPr>
          <a:lstStyle/>
          <a:p>
            <a:r>
              <a:rPr lang="en-US" sz="2200">
                <a:latin typeface="Arial Black"/>
                <a:cs typeface="Segoe UI"/>
              </a:rPr>
              <a:t>In 2022, MENAP economies proved more resilient than expected, while elevated inflation persisted among emerging markets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162124-E5B0-AD30-A0BF-B631CFD525D4}"/>
              </a:ext>
            </a:extLst>
          </p:cNvPr>
          <p:cNvGrpSpPr/>
          <p:nvPr/>
        </p:nvGrpSpPr>
        <p:grpSpPr>
          <a:xfrm>
            <a:off x="585386" y="925997"/>
            <a:ext cx="4768933" cy="5757545"/>
            <a:chOff x="580195" y="925997"/>
            <a:chExt cx="4398701" cy="5757545"/>
          </a:xfrm>
        </p:grpSpPr>
        <p:sp>
          <p:nvSpPr>
            <p:cNvPr id="28" name="AutoShape 5">
              <a:extLst>
                <a:ext uri="{FF2B5EF4-FFF2-40B4-BE49-F238E27FC236}">
                  <a16:creationId xmlns:a16="http://schemas.microsoft.com/office/drawing/2014/main" id="{D59B8ECA-9120-4BB0-A28B-99707094CD42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5400000">
              <a:off x="2398537" y="-888060"/>
              <a:ext cx="766301" cy="4394416"/>
            </a:xfrm>
            <a:prstGeom prst="homePlate">
              <a:avLst>
                <a:gd name="adj" fmla="val 17185"/>
              </a:avLst>
            </a:prstGeom>
            <a:solidFill>
              <a:srgbClr val="004C97"/>
            </a:solidFill>
            <a:ln>
              <a:noFill/>
            </a:ln>
          </p:spPr>
          <p:txBody>
            <a:bodyPr rot="10800000" vert="eaVert"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  <a:sym typeface="Gill Sans"/>
                </a:rPr>
                <a:t>2022 growth in MENAP surprised on the upside</a:t>
              </a:r>
            </a:p>
          </p:txBody>
        </p: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EAE66515-9BC9-410F-BE8B-4C92D7B7F4B8}"/>
                </a:ext>
              </a:extLst>
            </p:cNvPr>
            <p:cNvSpPr txBox="1"/>
            <p:nvPr/>
          </p:nvSpPr>
          <p:spPr>
            <a:xfrm>
              <a:off x="585857" y="1817231"/>
              <a:ext cx="4391107" cy="47522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Real GDP Growth, 2022</a:t>
              </a:r>
            </a:p>
            <a:p>
              <a:pPr algn="ctr"/>
              <a:r>
                <a:rPr lang="en-US" sz="1000" b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(Year-over-year </a:t>
              </a:r>
              <a:r>
                <a:rPr lang="en-US" sz="100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percent change</a:t>
              </a:r>
              <a:r>
                <a:rPr lang="en-US" sz="1000" b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A1D8A093-E182-4871-B4F6-8F22A8A0D8D2}"/>
                </a:ext>
              </a:extLst>
            </p:cNvPr>
            <p:cNvSpPr txBox="1"/>
            <p:nvPr/>
          </p:nvSpPr>
          <p:spPr>
            <a:xfrm>
              <a:off x="580195" y="6263156"/>
              <a:ext cx="3661225" cy="420386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chemeClr val="dk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Sources: IMF, World Economic Outlook database; and IMF staff calculations.</a:t>
              </a:r>
              <a:endParaRPr lang="en-US" sz="800" baseline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71D94F-1C50-3026-90CA-F0FA9482D452}"/>
              </a:ext>
            </a:extLst>
          </p:cNvPr>
          <p:cNvGrpSpPr/>
          <p:nvPr/>
        </p:nvGrpSpPr>
        <p:grpSpPr>
          <a:xfrm>
            <a:off x="6031590" y="938636"/>
            <a:ext cx="5453099" cy="5744906"/>
            <a:chOff x="795894" y="938636"/>
            <a:chExt cx="4876820" cy="5744906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011B158C-A2AF-49CF-C145-289A2A84ABC0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rot="5400000">
              <a:off x="2699847" y="-965317"/>
              <a:ext cx="766301" cy="4574208"/>
            </a:xfrm>
            <a:prstGeom prst="homePlate">
              <a:avLst>
                <a:gd name="adj" fmla="val 17185"/>
              </a:avLst>
            </a:prstGeom>
            <a:solidFill>
              <a:srgbClr val="004C97"/>
            </a:solidFill>
            <a:ln>
              <a:noFill/>
            </a:ln>
          </p:spPr>
          <p:txBody>
            <a:bodyPr rot="10800000" vert="eaVert"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ctr" defTabSz="64291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Gill Sans"/>
                </a:rPr>
                <a:t>Headline and core inflationary pressures persisted in  </a:t>
              </a:r>
              <a:r>
                <a:rPr lang="en-US" sz="1400" b="1">
                  <a:solidFill>
                    <a:schemeClr val="bg1"/>
                  </a:solidFill>
                  <a:latin typeface="Arial" panose="020B0604020202020204"/>
                  <a:cs typeface="Arial"/>
                  <a:sym typeface="Gill Sans"/>
                </a:rPr>
                <a:t>MENAP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Gill Sans"/>
                </a:rPr>
                <a:t> emerging</a:t>
              </a:r>
              <a:r>
                <a:rPr lang="en-US" sz="1400" b="1">
                  <a:solidFill>
                    <a:schemeClr val="bg1"/>
                  </a:solidFill>
                  <a:latin typeface="Arial" panose="020B0604020202020204"/>
                  <a:cs typeface="Arial"/>
                  <a:sym typeface="Gill Sans"/>
                </a:rPr>
                <a:t> markets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Gill Sans"/>
              </a:endParaRPr>
            </a:p>
          </p:txBody>
        </p:sp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BABD47CD-F5AD-FBBB-72D6-0009BAC6E0CC}"/>
                </a:ext>
              </a:extLst>
            </p:cNvPr>
            <p:cNvSpPr txBox="1"/>
            <p:nvPr/>
          </p:nvSpPr>
          <p:spPr>
            <a:xfrm>
              <a:off x="860838" y="1809030"/>
              <a:ext cx="4615629" cy="47522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Headline and Core Price Inflation</a:t>
              </a:r>
            </a:p>
            <a:p>
              <a:pPr algn="ctr"/>
              <a:r>
                <a:rPr lang="en-US" sz="1000" b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(Month-over-month </a:t>
              </a:r>
              <a:r>
                <a:rPr lang="en-US" sz="10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 change</a:t>
              </a:r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sz="10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seasonally adjusted </a:t>
              </a:r>
              <a:r>
                <a:rPr 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  <a:r>
                <a:rPr lang="en-US" sz="1000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annualized</a:t>
              </a:r>
              <a:r>
                <a:rPr lang="en-US" sz="1000" b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84A4D769-649E-23EC-672A-8EDF23EE7C06}"/>
                </a:ext>
              </a:extLst>
            </p:cNvPr>
            <p:cNvSpPr txBox="1"/>
            <p:nvPr/>
          </p:nvSpPr>
          <p:spPr>
            <a:xfrm>
              <a:off x="1039664" y="6263156"/>
              <a:ext cx="4633050" cy="420386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chemeClr val="dk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Sources: Haver Analytics; national </a:t>
              </a:r>
              <a:r>
                <a:rPr lang="en-US" sz="8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800">
                  <a:solidFill>
                    <a:schemeClr val="dk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uthorities; and IMF staff calculations.</a:t>
              </a:r>
              <a:endParaRPr lang="en-US" sz="800" baseline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03AE595-5783-4B94-BC72-4AA85E66DA4F}"/>
              </a:ext>
            </a:extLst>
          </p:cNvPr>
          <p:cNvGraphicFramePr>
            <a:graphicFrameLocks/>
          </p:cNvGraphicFramePr>
          <p:nvPr/>
        </p:nvGraphicFramePr>
        <p:xfrm>
          <a:off x="828378" y="2193264"/>
          <a:ext cx="3640667" cy="3738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514B372-874C-4247-A50E-77B5621E9399}"/>
              </a:ext>
            </a:extLst>
          </p:cNvPr>
          <p:cNvGraphicFramePr>
            <a:graphicFrameLocks/>
          </p:cNvGraphicFramePr>
          <p:nvPr/>
        </p:nvGraphicFramePr>
        <p:xfrm>
          <a:off x="6304166" y="2388344"/>
          <a:ext cx="4346856" cy="387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2271448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E6DF-D65D-44F0-8ECB-6F7082E4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50" y="128485"/>
            <a:ext cx="11762104" cy="65932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Black"/>
                <a:cs typeface="Segoe UI"/>
              </a:rPr>
              <a:t>MENAP countries responded strongly to persistent inflationary pressures, and financial conditions have tightened across the board </a:t>
            </a: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F0B66D33-090D-4BB7-A65D-143C4154826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5400000">
            <a:off x="9684847" y="-507014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lvl="0" algn="ctr" defTabSz="6429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EFEFE"/>
                </a:solidFill>
                <a:latin typeface="Arial" panose="020B0604020202020204"/>
                <a:cs typeface="Arial" panose="020B0604020202020204" pitchFamily="34" charset="0"/>
                <a:sym typeface="Gill Sans"/>
              </a:rPr>
              <a:t>Overall, domestic financial conditions</a:t>
            </a:r>
          </a:p>
          <a:p>
            <a:pPr lvl="0" algn="ctr" defTabSz="6429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EFEFE"/>
                </a:solidFill>
                <a:latin typeface="Arial" panose="020B0604020202020204"/>
                <a:cs typeface="Arial" panose="020B0604020202020204" pitchFamily="34" charset="0"/>
                <a:sym typeface="Gill Sans"/>
              </a:rPr>
              <a:t>have tightened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/>
            </a:endParaRPr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id="{DB5ED31E-93D0-4A93-BA67-25DE6136ED4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5832678" y="-500766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6429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bg1"/>
                </a:solidFill>
                <a:latin typeface="Arial" panose="020B0604020202020204"/>
                <a:sym typeface="Gill Sans"/>
              </a:rPr>
              <a:t>… but  the monetary stance remains loose for some countries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21DC8234-9312-4835-9E3F-D4E102A8C582}"/>
              </a:ext>
            </a:extLst>
          </p:cNvPr>
          <p:cNvSpPr txBox="1"/>
          <p:nvPr/>
        </p:nvSpPr>
        <p:spPr>
          <a:xfrm>
            <a:off x="580195" y="6153428"/>
            <a:ext cx="3657600" cy="409899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Sources:</a:t>
            </a:r>
            <a:endParaRPr lang="en-US" sz="700" baseline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D59B8ECA-9120-4BB0-A28B-99707094CD42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1938691" y="-519653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Gill Sans"/>
              </a:rPr>
              <a:t>Central banks have raised policy rates substantially over the past two years …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EAE66515-9BC9-410F-BE8B-4C92D7B7F4B8}"/>
              </a:ext>
            </a:extLst>
          </p:cNvPr>
          <p:cNvSpPr txBox="1"/>
          <p:nvPr/>
        </p:nvSpPr>
        <p:spPr>
          <a:xfrm>
            <a:off x="524898" y="1840375"/>
            <a:ext cx="3618839" cy="45207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MENAP: Change in Policy Interest Rates,</a:t>
            </a:r>
          </a:p>
          <a:p>
            <a:pPr algn="ctr"/>
            <a:r>
              <a:rPr lang="en-US" sz="1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 2021 – Feb. 2023</a:t>
            </a:r>
          </a:p>
          <a:p>
            <a:pPr algn="ctr"/>
            <a:r>
              <a:rPr lang="en-US" sz="10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(Percent)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A1D8A093-E182-4871-B4F6-8F22A8A0D8D2}"/>
              </a:ext>
            </a:extLst>
          </p:cNvPr>
          <p:cNvSpPr txBox="1"/>
          <p:nvPr/>
        </p:nvSpPr>
        <p:spPr>
          <a:xfrm>
            <a:off x="430962" y="6090183"/>
            <a:ext cx="3661225" cy="42038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Sources: 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Haver Analytics; national authorities; and IMF staff calculations.</a:t>
            </a:r>
            <a:r>
              <a:rPr lang="en-US" sz="800" baseline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Note: Countries are classified based on their exchange rate regimes. Country abbreviations are International Organization for Standardization country codes.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CEE4D50-0D37-EF72-D4E8-079377AFE7B1}"/>
              </a:ext>
            </a:extLst>
          </p:cNvPr>
          <p:cNvSpPr txBox="1"/>
          <p:nvPr/>
        </p:nvSpPr>
        <p:spPr>
          <a:xfrm>
            <a:off x="8304142" y="1809030"/>
            <a:ext cx="3654847" cy="47522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MENAP</a:t>
            </a: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Financial Conditions Index Decomposition</a:t>
            </a:r>
          </a:p>
          <a:p>
            <a:pPr algn="ctr"/>
            <a:endParaRPr lang="en-US" sz="1000" b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3CA370-FBFE-7ACC-F398-D5C9D1DAAADE}"/>
              </a:ext>
            </a:extLst>
          </p:cNvPr>
          <p:cNvSpPr txBox="1"/>
          <p:nvPr/>
        </p:nvSpPr>
        <p:spPr>
          <a:xfrm>
            <a:off x="4389782" y="1804430"/>
            <a:ext cx="3654847" cy="47522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 Policy Rates</a:t>
            </a:r>
          </a:p>
          <a:p>
            <a:pPr algn="ctr"/>
            <a:r>
              <a:rPr lang="en-US" sz="1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(Percent)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385BC9B-4909-28D7-8F2E-A7D3E246D5CC}"/>
              </a:ext>
            </a:extLst>
          </p:cNvPr>
          <p:cNvSpPr txBox="1"/>
          <p:nvPr/>
        </p:nvSpPr>
        <p:spPr>
          <a:xfrm>
            <a:off x="4387028" y="6071294"/>
            <a:ext cx="3661225" cy="575241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I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MF staff calculations.</a:t>
            </a:r>
            <a:r>
              <a:rPr lang="en-US" sz="800" baseline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Note: Country abbreviations are International Organization for Standardization country codes. The ranges around the model estimates reflect one SD confidence intervals.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3F1EC7F-6181-4A93-9F2A-2808C3CD8805}"/>
              </a:ext>
            </a:extLst>
          </p:cNvPr>
          <p:cNvSpPr txBox="1"/>
          <p:nvPr/>
        </p:nvSpPr>
        <p:spPr>
          <a:xfrm>
            <a:off x="8297764" y="6071295"/>
            <a:ext cx="3661225" cy="42038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Sources: Bloomberg Finance LP.; Haver Analytics; national authorities; IMF, IFS database; and IMF staff calculations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800" baseline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6F69DCA-D175-427E-B2D4-89253FC9A3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27995"/>
              </p:ext>
            </p:extLst>
          </p:nvPr>
        </p:nvGraphicFramePr>
        <p:xfrm>
          <a:off x="430962" y="2292452"/>
          <a:ext cx="3719680" cy="3747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110D14-94CB-4C4B-B302-BD9B4917A4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2676914"/>
              </p:ext>
            </p:extLst>
          </p:nvPr>
        </p:nvGraphicFramePr>
        <p:xfrm>
          <a:off x="8297764" y="2340682"/>
          <a:ext cx="3628571" cy="3522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2E183E-352F-4BDF-A522-5BEE5605C2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956408"/>
              </p:ext>
            </p:extLst>
          </p:nvPr>
        </p:nvGraphicFramePr>
        <p:xfrm>
          <a:off x="4383760" y="2413694"/>
          <a:ext cx="36576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0292659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E6DF-D65D-44F0-8ECB-6F7082E4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1" y="127033"/>
            <a:ext cx="11154229" cy="659321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rial Black"/>
                <a:cs typeface="Segoe UI"/>
              </a:rPr>
              <a:t>Fiscal positions remain broadly tight, debt has stabilized at a high level, and external balances have improved</a:t>
            </a: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F0B66D33-090D-4BB7-A65D-143C4154826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5400000">
            <a:off x="9684847" y="-507014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6429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Gill Sans"/>
              </a:rPr>
              <a:t>Oil exporters recorded large current account improvements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/>
            </a:endParaRPr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id="{DB5ED31E-93D0-4A93-BA67-25DE6136ED4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5832678" y="-500766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6429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/>
              </a:rPr>
              <a:t>Debt ratios in 2022 stabilized for </a:t>
            </a:r>
            <a:r>
              <a:rPr lang="en-US" sz="1300" b="1">
                <a:solidFill>
                  <a:schemeClr val="bg1"/>
                </a:solidFill>
                <a:latin typeface="Arial" panose="020B0604020202020204"/>
                <a:sym typeface="Gill Sans"/>
              </a:rPr>
              <a:t>MENA EMMI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/>
              </a:rPr>
              <a:t>, </a:t>
            </a:r>
            <a:r>
              <a:rPr lang="en-US" sz="1300" b="1">
                <a:solidFill>
                  <a:schemeClr val="bg1"/>
                </a:solidFill>
                <a:latin typeface="Arial" panose="020B0604020202020204"/>
                <a:sym typeface="Gill Sans"/>
              </a:rPr>
              <a:t>although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/>
              </a:rPr>
              <a:t> at an elevated level</a:t>
            </a:r>
          </a:p>
        </p:txBody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D59B8ECA-9120-4BB0-A28B-99707094CD42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1969171" y="-519653"/>
            <a:ext cx="766301" cy="365760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Gill Sans"/>
              </a:rPr>
              <a:t>The consolidation path was maintained in most GCC and EMs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EAE66515-9BC9-410F-BE8B-4C92D7B7F4B8}"/>
              </a:ext>
            </a:extLst>
          </p:cNvPr>
          <p:cNvSpPr txBox="1"/>
          <p:nvPr/>
        </p:nvSpPr>
        <p:spPr>
          <a:xfrm>
            <a:off x="524898" y="1817231"/>
            <a:ext cx="3654847" cy="47522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</a:t>
            </a:r>
            <a:r>
              <a: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10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AP: Change in Primary Balance excl. Grants, 2021-22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(Percent of GDP; non-oil balances for oil exporters)</a:t>
            </a:r>
            <a:endParaRPr lang="en-US" sz="1000" b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A1D8A093-E182-4871-B4F6-8F22A8A0D8D2}"/>
              </a:ext>
            </a:extLst>
          </p:cNvPr>
          <p:cNvSpPr txBox="1"/>
          <p:nvPr/>
        </p:nvSpPr>
        <p:spPr>
          <a:xfrm>
            <a:off x="518520" y="6131089"/>
            <a:ext cx="3661225" cy="50300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effectLst/>
                <a:latin typeface="Arial"/>
                <a:cs typeface="Arial"/>
              </a:rPr>
              <a:t>Source: </a:t>
            </a:r>
            <a:r>
              <a:rPr lang="en-US" sz="800">
                <a:latin typeface="Arial"/>
                <a:cs typeface="Arial"/>
              </a:rPr>
              <a:t>IMF World Economic Outlook databases; and IMF staff calculations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Arial"/>
                <a:cs typeface="Arial"/>
              </a:rPr>
              <a:t>Note: non-oil balances refer to non-hydrocarbon primary balances (i.e., excludes energy revenues) as a share of non-hydrocarbon GDP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3CA370-FBFE-7ACC-F398-D5C9D1DAAADE}"/>
              </a:ext>
            </a:extLst>
          </p:cNvPr>
          <p:cNvSpPr txBox="1"/>
          <p:nvPr/>
        </p:nvSpPr>
        <p:spPr>
          <a:xfrm>
            <a:off x="4389782" y="1692299"/>
            <a:ext cx="3654847" cy="587354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MENAP EM&amp;MI: Contributions to Changes in Gross Public Debt-to-GDP Ratios</a:t>
            </a:r>
          </a:p>
          <a:p>
            <a:pPr algn="ctr"/>
            <a:r>
              <a:rPr lang="en-US" sz="10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ercent)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E4B8779-B71B-8A77-97B2-ECA35EF226A3}"/>
              </a:ext>
            </a:extLst>
          </p:cNvPr>
          <p:cNvSpPr txBox="1"/>
          <p:nvPr/>
        </p:nvSpPr>
        <p:spPr>
          <a:xfrm>
            <a:off x="8194588" y="1744494"/>
            <a:ext cx="3654847" cy="47522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Account Components, 2022</a:t>
            </a:r>
          </a:p>
          <a:p>
            <a:pPr algn="ctr"/>
            <a:r>
              <a:rPr lang="en-US" sz="1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(Change from 2021, percent of GDP)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1692496-7F55-8718-E53E-E83FC0F3901E}"/>
              </a:ext>
            </a:extLst>
          </p:cNvPr>
          <p:cNvSpPr txBox="1"/>
          <p:nvPr/>
        </p:nvSpPr>
        <p:spPr>
          <a:xfrm>
            <a:off x="8261054" y="6213705"/>
            <a:ext cx="3661225" cy="42038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IMF, World Economic Outlook database; and IMF staff calculations</a:t>
            </a: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aseline="0">
              <a:solidFill>
                <a:schemeClr val="dk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C25531C-62CD-CEC7-0595-F68FC53A5ACE}"/>
              </a:ext>
            </a:extLst>
          </p:cNvPr>
          <p:cNvSpPr txBox="1"/>
          <p:nvPr/>
        </p:nvSpPr>
        <p:spPr>
          <a:xfrm>
            <a:off x="4387028" y="6131089"/>
            <a:ext cx="3661225" cy="42038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IMF, World Economic Outlook database; and IMF staff calculations</a:t>
            </a:r>
            <a:r>
              <a:rPr lang="en-US" sz="80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Note: Vertical lines show the interquartile range for the debt-to-GDP ratio.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aseline="0">
              <a:solidFill>
                <a:schemeClr val="dk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6332737C-E44E-4239-B564-03CFE19B80D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79541963"/>
                  </p:ext>
                </p:extLst>
              </p:nvPr>
            </p:nvGraphicFramePr>
            <p:xfrm>
              <a:off x="739195" y="2417385"/>
              <a:ext cx="3500529" cy="357351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6332737C-E44E-4239-B564-03CFE19B80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9195" y="2417385"/>
                <a:ext cx="3500529" cy="3573511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73C803D-A8DA-4826-A04D-B4DB042017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5907935"/>
              </p:ext>
            </p:extLst>
          </p:nvPr>
        </p:nvGraphicFramePr>
        <p:xfrm>
          <a:off x="8258103" y="2473489"/>
          <a:ext cx="3667125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A4D2F16-668C-03A6-853D-337BBF7883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9182145"/>
              </p:ext>
            </p:extLst>
          </p:nvPr>
        </p:nvGraphicFramePr>
        <p:xfrm>
          <a:off x="4239724" y="2301999"/>
          <a:ext cx="3864429" cy="368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68452775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E6DF-D65D-44F0-8ECB-6F7082E4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86" y="106713"/>
            <a:ext cx="11007174" cy="819283"/>
          </a:xfrm>
        </p:spPr>
        <p:txBody>
          <a:bodyPr>
            <a:normAutofit fontScale="90000"/>
          </a:bodyPr>
          <a:lstStyle/>
          <a:p>
            <a:r>
              <a:rPr lang="en-US" sz="2300" dirty="0">
                <a:solidFill>
                  <a:srgbClr val="004C97"/>
                </a:solidFill>
                <a:latin typeface="Arial Black" panose="020B0A04020102020204" pitchFamily="34" charset="0"/>
              </a:rPr>
              <a:t>Following the global financial turmoil, equity </a:t>
            </a:r>
            <a:r>
              <a:rPr lang="en-US" sz="2300" u="none" strike="noStrike" baseline="0" dirty="0">
                <a:solidFill>
                  <a:srgbClr val="004C97"/>
                </a:solidFill>
                <a:latin typeface="Arial Black" panose="020B0A04020102020204" pitchFamily="34" charset="0"/>
              </a:rPr>
              <a:t>markets have declined in most MENAP countries but recovered partly since then. Meanwhile spreads widened</a:t>
            </a:r>
            <a:r>
              <a:rPr lang="en-US" sz="2300" dirty="0">
                <a:solidFill>
                  <a:srgbClr val="004C97"/>
                </a:solidFill>
                <a:latin typeface="Arial Black" panose="020B0A04020102020204" pitchFamily="34" charset="0"/>
              </a:rPr>
              <a:t> </a:t>
            </a:r>
            <a:r>
              <a:rPr lang="en-US" sz="2300" u="none" strike="noStrike" baseline="0" dirty="0">
                <a:solidFill>
                  <a:srgbClr val="004C97"/>
                </a:solidFill>
                <a:latin typeface="Arial Black" panose="020B0A04020102020204" pitchFamily="34" charset="0"/>
              </a:rPr>
              <a:t>in </a:t>
            </a:r>
            <a:r>
              <a:rPr lang="en-US" sz="2300" dirty="0">
                <a:solidFill>
                  <a:srgbClr val="004C97"/>
                </a:solidFill>
                <a:latin typeface="Arial Black" panose="020B0A04020102020204" pitchFamily="34" charset="0"/>
              </a:rPr>
              <a:t>vulnerable ones…</a:t>
            </a:r>
            <a:br>
              <a:rPr lang="en-US" sz="2000" u="none" strike="noStrike" baseline="0" dirty="0">
                <a:solidFill>
                  <a:srgbClr val="004C97"/>
                </a:solidFill>
                <a:latin typeface="Arial Black" panose="020B0A04020102020204" pitchFamily="34" charset="0"/>
              </a:rPr>
            </a:br>
            <a:endParaRPr lang="en-US" sz="2200" dirty="0">
              <a:latin typeface="Arial Black"/>
              <a:cs typeface="Segoe UI"/>
            </a:endParaRPr>
          </a:p>
        </p:txBody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D59B8ECA-9120-4BB0-A28B-99707094CD4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5400000">
            <a:off x="2589024" y="-1072996"/>
            <a:ext cx="766301" cy="4764287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Gill Sans"/>
              </a:rPr>
              <a:t>Most MENAP equity markets declined but recovered since then in some countries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1A879B1B-7AC0-C4FC-F925-54368DF1A58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16646" y="-866393"/>
            <a:ext cx="766301" cy="4351080"/>
          </a:xfrm>
          <a:prstGeom prst="homePlate">
            <a:avLst>
              <a:gd name="adj" fmla="val 17185"/>
            </a:avLst>
          </a:prstGeom>
          <a:solidFill>
            <a:srgbClr val="004C97"/>
          </a:solidFill>
          <a:ln>
            <a:noFill/>
          </a:ln>
        </p:spPr>
        <p:txBody>
          <a:bodyPr rot="10800000" vert="eaVert" lIns="0" tIns="0" rIns="0" bIns="0" anchor="ctr"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/>
                <a:cs typeface="Arial" panose="020B0604020202020204" pitchFamily="34" charset="0"/>
                <a:sym typeface="Gill Sans"/>
              </a:rPr>
              <a:t>…sovereign spreads widened, with strong differentiation across the risk spectrum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43BE723A-FAFC-471A-9937-403EFE3161D7}"/>
              </a:ext>
            </a:extLst>
          </p:cNvPr>
          <p:cNvSpPr txBox="1"/>
          <p:nvPr/>
        </p:nvSpPr>
        <p:spPr>
          <a:xfrm>
            <a:off x="929976" y="1863304"/>
            <a:ext cx="3943349" cy="53823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sz="10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Equity Markets</a:t>
            </a:r>
            <a:r>
              <a:rPr lang="en-US" sz="1000" b="1" kern="0">
                <a:latin typeface="Arial"/>
                <a:cs typeface="Arial"/>
              </a:rPr>
              <a:t> </a:t>
            </a:r>
            <a:endParaRPr lang="en-US" sz="1000" b="1" i="0" u="none" strike="noStrike" kern="0" cap="none" spc="0" normalizeH="0" baseline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(Index points; percent change since SVB’s collapse)</a:t>
            </a:r>
            <a:endParaRPr lang="en-US" sz="1000" b="0" i="0" u="none" strike="noStrike" kern="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2810FAF8-BA92-480D-AE16-6D834D2ABCEC}"/>
              </a:ext>
            </a:extLst>
          </p:cNvPr>
          <p:cNvSpPr txBox="1"/>
          <p:nvPr/>
        </p:nvSpPr>
        <p:spPr>
          <a:xfrm>
            <a:off x="929976" y="6300353"/>
            <a:ext cx="3695700" cy="22161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Sources: Bloomberg Finance LP; </a:t>
            </a:r>
            <a:r>
              <a:rPr lang="en-US" sz="700" baseline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IMF staff calculations.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9D471E24-4392-4A5A-8F4E-B51CC4587649}"/>
              </a:ext>
            </a:extLst>
          </p:cNvPr>
          <p:cNvSpPr txBox="1"/>
          <p:nvPr/>
        </p:nvSpPr>
        <p:spPr>
          <a:xfrm>
            <a:off x="6720270" y="1871243"/>
            <a:ext cx="3653064" cy="56741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Change in Spreads since SVB's Collapse</a:t>
            </a:r>
          </a:p>
          <a:p>
            <a:pPr algn="ctr">
              <a:defRPr/>
            </a:pPr>
            <a:r>
              <a:rPr kumimoji="0" lang="en-US" sz="1000" b="0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(Basis points)</a:t>
            </a:r>
            <a:endParaRPr lang="en-US" sz="1000" b="0" i="0" u="none" strike="noStrike" kern="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i="0" u="none" strike="noStrike" kern="0" cap="none" spc="0" normalizeH="0" baseline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400A2C3E-AFF9-439B-83F5-222335D32050}"/>
              </a:ext>
            </a:extLst>
          </p:cNvPr>
          <p:cNvSpPr txBox="1"/>
          <p:nvPr/>
        </p:nvSpPr>
        <p:spPr>
          <a:xfrm>
            <a:off x="6720270" y="6300353"/>
            <a:ext cx="3659414" cy="22161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Sources: Bloomberg Finance LP; </a:t>
            </a:r>
            <a:r>
              <a:rPr lang="en-US" sz="700" baseline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IMF staff calculations.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96B0823-3920-3434-4A4A-E7CCFAFBD8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347247"/>
              </p:ext>
            </p:extLst>
          </p:nvPr>
        </p:nvGraphicFramePr>
        <p:xfrm>
          <a:off x="758952" y="2401536"/>
          <a:ext cx="4443748" cy="3770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02A4A92-50EC-A103-C642-101E738EF5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441010"/>
              </p:ext>
            </p:extLst>
          </p:nvPr>
        </p:nvGraphicFramePr>
        <p:xfrm>
          <a:off x="6191554" y="2331720"/>
          <a:ext cx="4616483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960521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8D0F-D192-467B-BAC4-C500B732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2351977"/>
            <a:ext cx="10896600" cy="132937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3300">
                <a:latin typeface="Arial Black"/>
              </a:rPr>
              <a:t>2023 Outlook and Risks</a:t>
            </a:r>
            <a:endParaRPr lang="en-US" sz="3300"/>
          </a:p>
        </p:txBody>
      </p:sp>
    </p:spTree>
    <p:extLst>
      <p:ext uri="{BB962C8B-B14F-4D97-AF65-F5344CB8AC3E}">
        <p14:creationId xmlns:p14="http://schemas.microsoft.com/office/powerpoint/2010/main" val="188719280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E6DF-D65D-44F0-8ECB-6F7082E4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04" y="356360"/>
            <a:ext cx="10064248" cy="65932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Black"/>
                <a:cs typeface="Segoe UI"/>
              </a:rPr>
              <a:t>Growth in MENAP is set to weaken in 2023, 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  <a:sym typeface="Gill Sans"/>
              </a:rPr>
              <a:t>but will shift gears </a:t>
            </a:r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  <a:sym typeface="Gill Sans"/>
              </a:rPr>
              <a:t>in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  <a:sym typeface="Gill Sans"/>
              </a:rPr>
              <a:t> MENAP oil exporters …</a:t>
            </a:r>
            <a:endParaRPr lang="en-US" sz="2400" dirty="0">
              <a:latin typeface="Arial Black" panose="020B0A04020102020204" pitchFamily="34" charset="0"/>
              <a:cs typeface="Segoe U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3F15B6-DF78-3549-FFF9-6FCA946DA2C5}"/>
              </a:ext>
            </a:extLst>
          </p:cNvPr>
          <p:cNvGrpSpPr/>
          <p:nvPr/>
        </p:nvGrpSpPr>
        <p:grpSpPr>
          <a:xfrm>
            <a:off x="1334657" y="1110724"/>
            <a:ext cx="9824377" cy="5625586"/>
            <a:chOff x="303984" y="1591991"/>
            <a:chExt cx="3773928" cy="5156008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EAE66515-9BC9-410F-BE8B-4C92D7B7F4B8}"/>
                </a:ext>
              </a:extLst>
            </p:cNvPr>
            <p:cNvSpPr txBox="1"/>
            <p:nvPr/>
          </p:nvSpPr>
          <p:spPr>
            <a:xfrm>
              <a:off x="423065" y="1591991"/>
              <a:ext cx="3654847" cy="659321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GDP Growth, 2022-24</a:t>
              </a:r>
            </a:p>
            <a:p>
              <a:pPr algn="ctr"/>
              <a:r>
                <a:rPr lang="en-US" sz="1400" b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(Year-over-year percent change)</a:t>
              </a:r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A1D8A093-E182-4871-B4F6-8F22A8A0D8D2}"/>
                </a:ext>
              </a:extLst>
            </p:cNvPr>
            <p:cNvSpPr txBox="1"/>
            <p:nvPr/>
          </p:nvSpPr>
          <p:spPr>
            <a:xfrm>
              <a:off x="303984" y="6317836"/>
              <a:ext cx="3658036" cy="430163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solidFill>
                    <a:schemeClr val="dk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Sources: IMF, World Economic Outlook database; and IMF staff calculations.</a:t>
              </a:r>
              <a:endParaRPr lang="en-US" sz="800" baseline="0" dirty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0D02B61-813B-4238-8036-64C423568F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8657930"/>
              </p:ext>
            </p:extLst>
          </p:nvPr>
        </p:nvGraphicFramePr>
        <p:xfrm>
          <a:off x="1135152" y="1925135"/>
          <a:ext cx="9440833" cy="4216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5151698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E6DF-D65D-44F0-8ECB-6F7082E4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547" y="141742"/>
            <a:ext cx="10527034" cy="659321"/>
          </a:xfrm>
        </p:spPr>
        <p:txBody>
          <a:bodyPr>
            <a:normAutofit/>
          </a:bodyPr>
          <a:lstStyle/>
          <a:p>
            <a:r>
              <a:rPr lang="en-US" sz="2400">
                <a:latin typeface="Arial Black"/>
                <a:cs typeface="Segoe UI"/>
              </a:rPr>
              <a:t>… amid a slower and heterogenous disinflation 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E6696B-DD22-BC14-0E7E-F578E4EA4A3B}"/>
              </a:ext>
            </a:extLst>
          </p:cNvPr>
          <p:cNvGrpSpPr/>
          <p:nvPr/>
        </p:nvGrpSpPr>
        <p:grpSpPr>
          <a:xfrm>
            <a:off x="6786880" y="938635"/>
            <a:ext cx="4850178" cy="5469239"/>
            <a:chOff x="8239197" y="938635"/>
            <a:chExt cx="3722981" cy="5469239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F0B66D33-090D-4BB7-A65D-143C41548264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5400000">
              <a:off x="9684847" y="-507014"/>
              <a:ext cx="766301" cy="3657600"/>
            </a:xfrm>
            <a:prstGeom prst="homePlate">
              <a:avLst>
                <a:gd name="adj" fmla="val 17185"/>
              </a:avLst>
            </a:prstGeom>
            <a:solidFill>
              <a:srgbClr val="004C97"/>
            </a:solidFill>
            <a:ln>
              <a:noFill/>
            </a:ln>
          </p:spPr>
          <p:txBody>
            <a:bodyPr rot="10800000" vert="eaVert"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marL="0" marR="0" lvl="0" indent="0" algn="ctr" defTabSz="64291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b="1">
                  <a:solidFill>
                    <a:schemeClr val="bg1"/>
                  </a:solidFill>
                  <a:latin typeface="Arial" panose="020B0604020202020204"/>
                  <a:sym typeface="Gill Sans"/>
                </a:rPr>
                <a:t>… and will differ across countries given heterogeneous monetary policy transmission</a:t>
              </a:r>
              <a:endPara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ECEE4D50-0D37-EF72-D4E8-079377AFE7B1}"/>
                </a:ext>
              </a:extLst>
            </p:cNvPr>
            <p:cNvSpPr txBox="1"/>
            <p:nvPr/>
          </p:nvSpPr>
          <p:spPr>
            <a:xfrm>
              <a:off x="8304142" y="1809030"/>
              <a:ext cx="3654847" cy="47522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 of end-2022 Policy Rates on Inflation in 2023</a:t>
              </a:r>
            </a:p>
            <a:p>
              <a:pPr algn="ctr"/>
              <a:r>
                <a:rPr lang="en-US" sz="1000" b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(Percentage average, estimated deviation from baseline projection)</a:t>
              </a:r>
            </a:p>
          </p:txBody>
        </p:sp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D78E846E-C86D-4512-8A47-532C3DE5E1A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17821020"/>
                </p:ext>
              </p:extLst>
            </p:nvPr>
          </p:nvGraphicFramePr>
          <p:xfrm>
            <a:off x="8239197" y="2279652"/>
            <a:ext cx="3657600" cy="3657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D8AE16CC-9DBD-41F1-79AD-5F94041727BD}"/>
                </a:ext>
              </a:extLst>
            </p:cNvPr>
            <p:cNvSpPr txBox="1"/>
            <p:nvPr/>
          </p:nvSpPr>
          <p:spPr>
            <a:xfrm>
              <a:off x="8304142" y="5977711"/>
              <a:ext cx="3658036" cy="430163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chemeClr val="dk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Sources: IMF staff calculations.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baseline="0">
                  <a:latin typeface="Arial" panose="020B0604020202020204" pitchFamily="34" charset="0"/>
                  <a:cs typeface="Arial" panose="020B0604020202020204" pitchFamily="34" charset="0"/>
                </a:rPr>
                <a:t>Note: </a:t>
              </a:r>
              <a:r>
                <a:rPr lang="en-US" sz="800">
                  <a:latin typeface="Arial" panose="020B0604020202020204" pitchFamily="34" charset="0"/>
                  <a:cs typeface="Arial" panose="020B0604020202020204" pitchFamily="34" charset="0"/>
                </a:rPr>
                <a:t>Circles represent the median peak while error bars show the range of peaks for the countries in our sample. F = floater; MP = managed pegger; CP = conventional pegger.</a:t>
              </a:r>
              <a:endParaRPr lang="en-US" sz="800" baseline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6C31E8-3FCB-660D-7E00-339350EFFADD}"/>
              </a:ext>
            </a:extLst>
          </p:cNvPr>
          <p:cNvGrpSpPr/>
          <p:nvPr/>
        </p:nvGrpSpPr>
        <p:grpSpPr>
          <a:xfrm>
            <a:off x="1189860" y="944883"/>
            <a:ext cx="4832205" cy="5546797"/>
            <a:chOff x="820084" y="944883"/>
            <a:chExt cx="3709185" cy="5546797"/>
          </a:xfrm>
        </p:grpSpPr>
        <p:sp>
          <p:nvSpPr>
            <p:cNvPr id="23" name="AutoShape 5">
              <a:extLst>
                <a:ext uri="{FF2B5EF4-FFF2-40B4-BE49-F238E27FC236}">
                  <a16:creationId xmlns:a16="http://schemas.microsoft.com/office/drawing/2014/main" id="{DB5ED31E-93D0-4A93-BA67-25DE6136ED43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rot="5400000">
              <a:off x="2317318" y="-500766"/>
              <a:ext cx="766301" cy="3657600"/>
            </a:xfrm>
            <a:prstGeom prst="homePlate">
              <a:avLst>
                <a:gd name="adj" fmla="val 17185"/>
              </a:avLst>
            </a:prstGeom>
            <a:solidFill>
              <a:srgbClr val="004C97"/>
            </a:solidFill>
            <a:ln>
              <a:noFill/>
            </a:ln>
          </p:spPr>
          <p:txBody>
            <a:bodyPr rot="10800000" vert="eaVert"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defTabSz="64291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>
                  <a:solidFill>
                    <a:schemeClr val="bg1"/>
                  </a:solidFill>
                  <a:latin typeface="Arial" panose="020B0604020202020204"/>
                  <a:sym typeface="Gill Sans"/>
                </a:rPr>
                <a:t>The disinflation process will take longer than anticipated …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BE3CA370-FBFE-7ACC-F398-D5C9D1DAAADE}"/>
                </a:ext>
              </a:extLst>
            </p:cNvPr>
            <p:cNvSpPr txBox="1"/>
            <p:nvPr/>
          </p:nvSpPr>
          <p:spPr>
            <a:xfrm>
              <a:off x="874422" y="1804430"/>
              <a:ext cx="3654847" cy="47522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Headline Inflation</a:t>
              </a:r>
            </a:p>
            <a:p>
              <a:pPr algn="ctr"/>
              <a:r>
                <a:rPr lang="en-US" sz="1000" b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(Year-over-year percent change, average)</a:t>
              </a: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4AB69F3-B578-954C-02AD-7A7B62DC5948}"/>
                </a:ext>
              </a:extLst>
            </p:cNvPr>
            <p:cNvSpPr txBox="1"/>
            <p:nvPr/>
          </p:nvSpPr>
          <p:spPr>
            <a:xfrm>
              <a:off x="820084" y="6061517"/>
              <a:ext cx="3658036" cy="430163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chemeClr val="dk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Sources: IMF, World Economic Outlook database; and IMF staff calculations.</a:t>
              </a:r>
            </a:p>
          </p:txBody>
        </p:sp>
      </p:grp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CED01E2-9089-4ABC-BDF3-C11D962FF895}"/>
              </a:ext>
              <a:ext uri="{147F2762-F138-4A5C-976F-8EAC2B608ADB}">
                <a16:predDERef xmlns:a16="http://schemas.microsoft.com/office/drawing/2014/main" pred="{07680C5C-B83B-4D59-BE8A-035B454200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918692"/>
              </p:ext>
            </p:extLst>
          </p:nvPr>
        </p:nvGraphicFramePr>
        <p:xfrm>
          <a:off x="1289761" y="2256644"/>
          <a:ext cx="4565768" cy="3761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5497778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mjWzFP1UOrY73khy34xw"/>
</p:tagLst>
</file>

<file path=ppt/theme/theme1.xml><?xml version="1.0" encoding="utf-8"?>
<a:theme xmlns:a="http://schemas.openxmlformats.org/drawingml/2006/main" name="4_Custom Design">
  <a:themeElements>
    <a:clrScheme name="IMF Colors V2">
      <a:dk1>
        <a:srgbClr val="000000"/>
      </a:dk1>
      <a:lt1>
        <a:srgbClr val="FEFEFE"/>
      </a:lt1>
      <a:dk2>
        <a:srgbClr val="004C97"/>
      </a:dk2>
      <a:lt2>
        <a:srgbClr val="CAEDFE"/>
      </a:lt2>
      <a:accent1>
        <a:srgbClr val="009CDE"/>
      </a:accent1>
      <a:accent2>
        <a:srgbClr val="F2A900"/>
      </a:accent2>
      <a:accent3>
        <a:srgbClr val="8030A7"/>
      </a:accent3>
      <a:accent4>
        <a:srgbClr val="DA281C"/>
      </a:accent4>
      <a:accent5>
        <a:srgbClr val="78BE20"/>
      </a:accent5>
      <a:accent6>
        <a:srgbClr val="00B0B9"/>
      </a:accent6>
      <a:hlink>
        <a:srgbClr val="0065B3"/>
      </a:hlink>
      <a:folHlink>
        <a:srgbClr val="FFBD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34518DDD-2F67-7047-97D8-E7E4766D9226}" vid="{A3D9BB1D-CBFC-F94A-A503-59128DD95E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MF Colors V2">
    <a:dk1>
      <a:srgbClr val="000000"/>
    </a:dk1>
    <a:lt1>
      <a:srgbClr val="FEFEFE"/>
    </a:lt1>
    <a:dk2>
      <a:srgbClr val="004C97"/>
    </a:dk2>
    <a:lt2>
      <a:srgbClr val="CAEDFE"/>
    </a:lt2>
    <a:accent1>
      <a:srgbClr val="009CDE"/>
    </a:accent1>
    <a:accent2>
      <a:srgbClr val="F2A900"/>
    </a:accent2>
    <a:accent3>
      <a:srgbClr val="8030A7"/>
    </a:accent3>
    <a:accent4>
      <a:srgbClr val="DA281C"/>
    </a:accent4>
    <a:accent5>
      <a:srgbClr val="78BE20"/>
    </a:accent5>
    <a:accent6>
      <a:srgbClr val="00B0B9"/>
    </a:accent6>
    <a:hlink>
      <a:srgbClr val="0065B3"/>
    </a:hlink>
    <a:folHlink>
      <a:srgbClr val="FFBD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97167DB1510F439663434E6D69AAA7" ma:contentTypeVersion="13" ma:contentTypeDescription="Create a new document." ma:contentTypeScope="" ma:versionID="314c7d801db59f4806a2e03c78bd3d4d">
  <xsd:schema xmlns:xsd="http://www.w3.org/2001/XMLSchema" xmlns:xs="http://www.w3.org/2001/XMLSchema" xmlns:p="http://schemas.microsoft.com/office/2006/metadata/properties" xmlns:ns2="17ac9971-ba94-4a44-b55e-b5632be7420b" xmlns:ns3="74e6f7e9-3a24-4def-900b-191a91390bd5" targetNamespace="http://schemas.microsoft.com/office/2006/metadata/properties" ma:root="true" ma:fieldsID="e72e45c73ad5c5cd78ad562574ac7ad1" ns2:_="" ns3:_="">
    <xsd:import namespace="17ac9971-ba94-4a44-b55e-b5632be7420b"/>
    <xsd:import namespace="74e6f7e9-3a24-4def-900b-191a91390b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c9971-ba94-4a44-b55e-b5632be742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81b0229-19ef-4425-8520-9f00e8db62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6f7e9-3a24-4def-900b-191a91390bd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824f2f1-6dc2-496a-978d-07c1beaae920}" ma:internalName="TaxCatchAll" ma:showField="CatchAllData" ma:web="74e6f7e9-3a24-4def-900b-191a91390b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ac9971-ba94-4a44-b55e-b5632be7420b">
      <Terms xmlns="http://schemas.microsoft.com/office/infopath/2007/PartnerControls"/>
    </lcf76f155ced4ddcb4097134ff3c332f>
    <TaxCatchAll xmlns="74e6f7e9-3a24-4def-900b-191a91390bd5" xsi:nil="true"/>
    <SharedWithUsers xmlns="74e6f7e9-3a24-4def-900b-191a91390bd5">
      <UserInfo>
        <DisplayName>Menkulasi, Jeta</DisplayName>
        <AccountId>28</AccountId>
        <AccountType/>
      </UserInfo>
      <UserInfo>
        <DisplayName>Koranchelian, Taline</DisplayName>
        <AccountId>44</AccountId>
        <AccountType/>
      </UserInfo>
      <UserInfo>
        <DisplayName>Velkumar, Subi Suvetha</DisplayName>
        <AccountId>67</AccountId>
        <AccountType/>
      </UserInfo>
      <UserInfo>
        <DisplayName>Boranova, Vizhdan</DisplayName>
        <AccountId>35</AccountId>
        <AccountType/>
      </UserInfo>
      <UserInfo>
        <DisplayName>Brown, Bronwen</DisplayName>
        <AccountId>59</AccountId>
        <AccountType/>
      </UserInfo>
      <UserInfo>
        <DisplayName>Abel, Will</DisplayName>
        <AccountId>123</AccountId>
        <AccountType/>
      </UserInfo>
      <UserInfo>
        <DisplayName>Abdulkarim, Azhin Ihsan</DisplayName>
        <AccountId>17</AccountId>
        <AccountType/>
      </UserInfo>
      <UserInfo>
        <DisplayName>Gedrimaite, Gintare</DisplayName>
        <AccountId>20</AccountId>
        <AccountType/>
      </UserInfo>
      <UserInfo>
        <DisplayName>Randen, Roy</DisplayName>
        <AccountId>34</AccountId>
        <AccountType/>
      </UserInfo>
      <UserInfo>
        <DisplayName>Serra, Cesar Manuel</DisplayName>
        <AccountId>23</AccountId>
        <AccountType/>
      </UserInfo>
      <UserInfo>
        <DisplayName>Bizimana, Olivier</DisplayName>
        <AccountId>24</AccountId>
        <AccountType/>
      </UserInfo>
      <UserInfo>
        <DisplayName>Hlayhel, Bashar</DisplayName>
        <AccountId>43</AccountId>
        <AccountType/>
      </UserInfo>
      <UserInfo>
        <DisplayName>Garcia-Verdu, Rodrigo</DisplayName>
        <AccountId>30</AccountId>
        <AccountType/>
      </UserInfo>
      <UserInfo>
        <DisplayName>Abdih, Yasser</DisplayName>
        <AccountId>33</AccountId>
        <AccountType/>
      </UserInfo>
      <UserInfo>
        <DisplayName>Gori, Filippo</DisplayName>
        <AccountId>41</AccountId>
        <AccountType/>
      </UserInfo>
      <UserInfo>
        <DisplayName>Matheson, Troy Dale</DisplayName>
        <AccountId>29</AccountId>
        <AccountType/>
      </UserInfo>
      <UserInfo>
        <DisplayName>Christiansen, Lone Engbo</DisplayName>
        <AccountId>127</AccountId>
        <AccountType/>
      </UserInfo>
      <UserInfo>
        <DisplayName>Sakha, Sahra</DisplayName>
        <AccountId>25</AccountId>
        <AccountType/>
      </UserInfo>
      <UserInfo>
        <DisplayName>GAETSKAYA, MARIA</DisplayName>
        <AccountId>40</AccountId>
        <AccountType/>
      </UserInfo>
      <UserInfo>
        <DisplayName>Belkhir, Mohamed</DisplayName>
        <AccountId>18</AccountId>
        <AccountType/>
      </UserInfo>
      <UserInfo>
        <DisplayName>Kroen, Thomas</DisplayName>
        <AccountId>70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9BA8327-8EED-4E0C-B976-3385D1CA70EA}">
  <ds:schemaRefs>
    <ds:schemaRef ds:uri="17ac9971-ba94-4a44-b55e-b5632be7420b"/>
    <ds:schemaRef ds:uri="74e6f7e9-3a24-4def-900b-191a91390b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58192EA-F634-4924-B9EC-6FE7A54079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67B2EF-EA93-451E-84D9-3AF75A8156E4}">
  <ds:schemaRefs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74e6f7e9-3a24-4def-900b-191a91390bd5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7ac9971-ba94-4a44-b55e-b5632be7420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2101</TotalTime>
  <Words>1291</Words>
  <Application>Microsoft Macintosh PowerPoint</Application>
  <PresentationFormat>Widescreen</PresentationFormat>
  <Paragraphs>147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.HelveticaNeueDeskInterface-Regular</vt:lpstr>
      <vt:lpstr>Arial</vt:lpstr>
      <vt:lpstr>Arial Black</vt:lpstr>
      <vt:lpstr>Arial Narrow</vt:lpstr>
      <vt:lpstr>ArialMT</vt:lpstr>
      <vt:lpstr>Book Antiqua</vt:lpstr>
      <vt:lpstr>Calibri</vt:lpstr>
      <vt:lpstr>Lucida Grande</vt:lpstr>
      <vt:lpstr>LucidaGrande</vt:lpstr>
      <vt:lpstr>Segoe UI</vt:lpstr>
      <vt:lpstr>Wingdings</vt:lpstr>
      <vt:lpstr>4_Custom Design</vt:lpstr>
      <vt:lpstr>Middle East, North Africa, and Pakistan  Regional Economic Outlook</vt:lpstr>
      <vt:lpstr>Recent Developments</vt:lpstr>
      <vt:lpstr>In 2022, MENAP economies proved more resilient than expected, while elevated inflation persisted among emerging markets </vt:lpstr>
      <vt:lpstr>MENAP countries responded strongly to persistent inflationary pressures, and financial conditions have tightened across the board </vt:lpstr>
      <vt:lpstr>Fiscal positions remain broadly tight, debt has stabilized at a high level, and external balances have improved</vt:lpstr>
      <vt:lpstr>Following the global financial turmoil, equity markets have declined in most MENAP countries but recovered partly since then. Meanwhile spreads widened in vulnerable ones… </vt:lpstr>
      <vt:lpstr>2023 Outlook and Risks</vt:lpstr>
      <vt:lpstr>Growth in MENAP is set to weaken in 2023, but will shift gears in MENAP oil exporters …</vt:lpstr>
      <vt:lpstr>… amid a slower and heterogenous disinflation process</vt:lpstr>
      <vt:lpstr>Fiscal and external vulnerabilities persist for EMs; lower oil prices may renew fiscal pressures in some oil exporters</vt:lpstr>
      <vt:lpstr>PowerPoint Presentation</vt:lpstr>
      <vt:lpstr>Elevated debt and financing needs will weigh on MENAP EMs' prospects</vt:lpstr>
      <vt:lpstr>Policy Priorities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Boranova, Vizhdan</dc:creator>
  <cp:lastModifiedBy>Basil Awad</cp:lastModifiedBy>
  <cp:revision>33</cp:revision>
  <cp:lastPrinted>2023-03-27T17:49:45Z</cp:lastPrinted>
  <dcterms:created xsi:type="dcterms:W3CDTF">2021-08-27T16:00:13Z</dcterms:created>
  <dcterms:modified xsi:type="dcterms:W3CDTF">2023-05-25T06:00:39Z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c07ed86-5dc5-4593-ad03-a8684b843815_Enabled">
    <vt:lpwstr>true</vt:lpwstr>
  </property>
  <property fmtid="{D5CDD505-2E9C-101B-9397-08002B2CF9AE}" pid="3" name="MSIP_Label_0c07ed86-5dc5-4593-ad03-a8684b843815_SetDate">
    <vt:lpwstr>2021-09-28T04:28:51Z</vt:lpwstr>
  </property>
  <property fmtid="{D5CDD505-2E9C-101B-9397-08002B2CF9AE}" pid="4" name="MSIP_Label_0c07ed86-5dc5-4593-ad03-a8684b843815_Method">
    <vt:lpwstr>Privileged</vt:lpwstr>
  </property>
  <property fmtid="{D5CDD505-2E9C-101B-9397-08002B2CF9AE}" pid="5" name="MSIP_Label_0c07ed86-5dc5-4593-ad03-a8684b843815_Name">
    <vt:lpwstr>0c07ed86-5dc5-4593-ad03-a8684b843815</vt:lpwstr>
  </property>
  <property fmtid="{D5CDD505-2E9C-101B-9397-08002B2CF9AE}" pid="6" name="MSIP_Label_0c07ed86-5dc5-4593-ad03-a8684b843815_SiteId">
    <vt:lpwstr>8085fa43-302e-45bd-b171-a6648c3b6be7</vt:lpwstr>
  </property>
  <property fmtid="{D5CDD505-2E9C-101B-9397-08002B2CF9AE}" pid="7" name="MSIP_Label_0c07ed86-5dc5-4593-ad03-a8684b843815_ActionId">
    <vt:lpwstr>5c536dd0-344b-454e-9a1b-b251d56f1ef3</vt:lpwstr>
  </property>
  <property fmtid="{D5CDD505-2E9C-101B-9397-08002B2CF9AE}" pid="8" name="MSIP_Label_0c07ed86-5dc5-4593-ad03-a8684b843815_ContentBits">
    <vt:lpwstr>0</vt:lpwstr>
  </property>
  <property fmtid="{D5CDD505-2E9C-101B-9397-08002B2CF9AE}" pid="9" name="ContentTypeId">
    <vt:lpwstr>0x0101007197167DB1510F439663434E6D69AAA7</vt:lpwstr>
  </property>
  <property fmtid="{D5CDD505-2E9C-101B-9397-08002B2CF9AE}" pid="10" name="MediaServiceImageTags">
    <vt:lpwstr/>
  </property>
  <property fmtid="{D5CDD505-2E9C-101B-9397-08002B2CF9AE}" pid="11" name="eDOCS AutoSave">
    <vt:lpwstr/>
  </property>
</Properties>
</file>