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6" r:id="rId3"/>
    <p:sldMasterId id="2147483714" r:id="rId4"/>
    <p:sldMasterId id="2147483736" r:id="rId5"/>
    <p:sldMasterId id="2147483774" r:id="rId6"/>
    <p:sldMasterId id="2147483799" r:id="rId7"/>
    <p:sldMasterId id="2147483836" r:id="rId8"/>
  </p:sldMasterIdLst>
  <p:notesMasterIdLst>
    <p:notesMasterId r:id="rId30"/>
  </p:notesMasterIdLst>
  <p:sldIdLst>
    <p:sldId id="1220" r:id="rId9"/>
    <p:sldId id="2147377155" r:id="rId10"/>
    <p:sldId id="2147377165" r:id="rId11"/>
    <p:sldId id="2147377159" r:id="rId12"/>
    <p:sldId id="2147377147" r:id="rId13"/>
    <p:sldId id="2147377160" r:id="rId14"/>
    <p:sldId id="2147377148" r:id="rId15"/>
    <p:sldId id="2147377144" r:id="rId16"/>
    <p:sldId id="2147377158" r:id="rId17"/>
    <p:sldId id="2147377156" r:id="rId18"/>
    <p:sldId id="2999" r:id="rId19"/>
    <p:sldId id="2147377162" r:id="rId20"/>
    <p:sldId id="3032" r:id="rId21"/>
    <p:sldId id="2147377163" r:id="rId22"/>
    <p:sldId id="2147377161" r:id="rId23"/>
    <p:sldId id="3045" r:id="rId24"/>
    <p:sldId id="2147377164" r:id="rId25"/>
    <p:sldId id="3064" r:id="rId26"/>
    <p:sldId id="3060" r:id="rId27"/>
    <p:sldId id="3059" r:id="rId28"/>
    <p:sldId id="30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BF701-44E3-4670-ACD5-2A0B49C52E7F}" v="13" dt="2023-02-01T16:35:16.396"/>
    <p1510:client id="{C4CA1A06-5409-4CB7-9456-87B5BA8EFB29}" v="20" dt="2023-02-01T16:30:33.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D3AA7-B930-4FCC-87AC-95B5BFC6F3C5}"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8E604-DBB5-4549-A3CA-D01C83A23AC0}" type="slidenum">
              <a:rPr lang="en-US" smtClean="0"/>
              <a:t>‹#›</a:t>
            </a:fld>
            <a:endParaRPr lang="en-US"/>
          </a:p>
        </p:txBody>
      </p:sp>
    </p:spTree>
    <p:extLst>
      <p:ext uri="{BB962C8B-B14F-4D97-AF65-F5344CB8AC3E}">
        <p14:creationId xmlns:p14="http://schemas.microsoft.com/office/powerpoint/2010/main" val="365730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77001-0F41-42A4-965B-CA9ABD353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07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48763">
              <a:buFont typeface="Arial" panose="020B0604020202020204" pitchFamily="34" charset="0"/>
              <a:buNone/>
              <a:defRPr/>
            </a:pPr>
            <a:endParaRPr lang="en-US"/>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579DF-73D5-4C76-97DE-212E9E5D19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01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official is the red, the one with supplementary measures is the blue (the two lines go different direction </a:t>
            </a:r>
            <a:r>
              <a:rPr lang="en-US" err="1"/>
              <a:t>swith</a:t>
            </a:r>
            <a:r>
              <a:rPr lang="en-US"/>
              <a:t> covid)</a:t>
            </a:r>
          </a:p>
        </p:txBody>
      </p:sp>
      <p:sp>
        <p:nvSpPr>
          <p:cNvPr id="4" name="Slide Number Placeholder 3"/>
          <p:cNvSpPr>
            <a:spLocks noGrp="1"/>
          </p:cNvSpPr>
          <p:nvPr>
            <p:ph type="sldNum" sz="quarter" idx="5"/>
          </p:nvPr>
        </p:nvSpPr>
        <p:spPr/>
        <p:txBody>
          <a:bodyPr/>
          <a:lstStyle/>
          <a:p>
            <a:fld id="{0BD8E604-DBB5-4549-A3CA-D01C83A23AC0}" type="slidenum">
              <a:rPr lang="en-US" smtClean="0"/>
              <a:t>12</a:t>
            </a:fld>
            <a:endParaRPr lang="en-US"/>
          </a:p>
        </p:txBody>
      </p:sp>
    </p:spTree>
    <p:extLst>
      <p:ext uri="{BB962C8B-B14F-4D97-AF65-F5344CB8AC3E}">
        <p14:creationId xmlns:p14="http://schemas.microsoft.com/office/powerpoint/2010/main" val="275729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48763">
              <a:buFont typeface="Arial" panose="020B0604020202020204" pitchFamily="34" charset="0"/>
              <a:buNone/>
              <a:defRPr/>
            </a:pPr>
            <a:r>
              <a:rPr lang="en-US"/>
              <a:t>The shock is the reduction in market income but the reduction is to the disposable income</a:t>
            </a:r>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fld id="{94D579DF-73D5-4C76-97DE-212E9E5D19DA}" type="slidenum">
              <a:rPr lang="en-US" smtClean="0"/>
              <a:pPr/>
              <a:t>13</a:t>
            </a:fld>
            <a:endParaRPr lang="en-US"/>
          </a:p>
        </p:txBody>
      </p:sp>
    </p:spTree>
    <p:extLst>
      <p:ext uri="{BB962C8B-B14F-4D97-AF65-F5344CB8AC3E}">
        <p14:creationId xmlns:p14="http://schemas.microsoft.com/office/powerpoint/2010/main" val="170891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at the SDN to see if there is better chart for the LHS</a:t>
            </a:r>
          </a:p>
          <a:p>
            <a:endParaRPr lang="en-US"/>
          </a:p>
        </p:txBody>
      </p:sp>
      <p:sp>
        <p:nvSpPr>
          <p:cNvPr id="4" name="Slide Number Placeholder 3"/>
          <p:cNvSpPr>
            <a:spLocks noGrp="1"/>
          </p:cNvSpPr>
          <p:nvPr>
            <p:ph type="sldNum" sz="quarter" idx="5"/>
          </p:nvPr>
        </p:nvSpPr>
        <p:spPr/>
        <p:txBody>
          <a:bodyPr/>
          <a:lstStyle/>
          <a:p>
            <a:fld id="{0BD8E604-DBB5-4549-A3CA-D01C83A23AC0}" type="slidenum">
              <a:rPr lang="en-US" smtClean="0"/>
              <a:t>15</a:t>
            </a:fld>
            <a:endParaRPr lang="en-US"/>
          </a:p>
        </p:txBody>
      </p:sp>
    </p:spTree>
    <p:extLst>
      <p:ext uri="{BB962C8B-B14F-4D97-AF65-F5344CB8AC3E}">
        <p14:creationId xmlns:p14="http://schemas.microsoft.com/office/powerpoint/2010/main" val="270891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487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effectLst/>
                <a:latin typeface="Garamond" panose="02020404030301010803" pitchFamily="18" charset="0"/>
                <a:ea typeface="Batang"/>
                <a:cs typeface="Arial" panose="020B0604020202020204" pitchFamily="34" charset="0"/>
              </a:rPr>
              <a:t>Credit programs constitute fiscal risks and continued close monitoring of fiscal risks is warranted. In fact, most governments fail to recognize the full cost of credit assistance upfront in their budgetary accounts. The costs of credit support measures are not easy to quantify, relative to traditional fiscal expenditures like cash grants or tax reductions, due to contingent cash flows that expose the issuing government to significant but low-probability risks, often over an extended period. However, it is crucial to be able to make the costs of credit programs comparable to other above-the-line measures to ensure prudent use of fiscal policy.</a:t>
            </a:r>
          </a:p>
          <a:p>
            <a:pPr marL="0" indent="0" defTabSz="948763">
              <a:buFont typeface="Arial" panose="020B0604020202020204" pitchFamily="34" charset="0"/>
              <a:buNone/>
              <a:defRPr/>
            </a:pPr>
            <a:endParaRPr lang="en-US" sz="1200">
              <a:effectLst/>
              <a:latin typeface="Garamond" panose="02020404030301010803" pitchFamily="18" charset="0"/>
              <a:ea typeface="Batang"/>
              <a:cs typeface="Arial" panose="020B0604020202020204" pitchFamily="34" charset="0"/>
            </a:endParaRPr>
          </a:p>
          <a:p>
            <a:pPr marL="0" indent="0" defTabSz="948763">
              <a:buFont typeface="Arial" panose="020B0604020202020204" pitchFamily="34" charset="0"/>
              <a:buNone/>
              <a:defRPr/>
            </a:pPr>
            <a:endParaRPr lang="en-US" sz="1200">
              <a:effectLst/>
              <a:latin typeface="Garamond" panose="02020404030301010803" pitchFamily="18" charset="0"/>
              <a:ea typeface="Batang"/>
              <a:cs typeface="Arial" panose="020B0604020202020204" pitchFamily="34" charset="0"/>
            </a:endParaRPr>
          </a:p>
          <a:p>
            <a:pPr marL="0" indent="0" defTabSz="948763">
              <a:buFont typeface="Arial" panose="020B0604020202020204" pitchFamily="34" charset="0"/>
              <a:buNone/>
              <a:defRPr/>
            </a:pPr>
            <a:r>
              <a:rPr lang="en-US" sz="1200">
                <a:effectLst/>
                <a:latin typeface="Garamond" panose="02020404030301010803" pitchFamily="18" charset="0"/>
                <a:ea typeface="Batang"/>
                <a:cs typeface="Arial" panose="020B0604020202020204" pitchFamily="34" charset="0"/>
              </a:rPr>
              <a:t>In the Chapter, we employ a fair-value method to estimate the costs of guarantee programs for seven large advanced economies for credit guarantee programs during the pandemic. A fair-value method reflects the uncertain cash flows of corporate loans by using the market rate to calculate the present value of government guarantees, comparable to other (above-the-line) fiscal spending. </a:t>
            </a:r>
          </a:p>
          <a:p>
            <a:pPr marL="0" indent="0" defTabSz="948763">
              <a:buFont typeface="Arial" panose="020B0604020202020204" pitchFamily="34" charset="0"/>
              <a:buNone/>
              <a:defRPr/>
            </a:pPr>
            <a:endParaRPr lang="en-US" sz="1200">
              <a:effectLst/>
              <a:latin typeface="Garamond" panose="02020404030301010803" pitchFamily="18" charset="0"/>
              <a:cs typeface="Arial" panose="020B0604020202020204" pitchFamily="34" charset="0"/>
            </a:endParaRPr>
          </a:p>
          <a:p>
            <a:pPr marL="0" indent="0" defTabSz="948763">
              <a:buFont typeface="Arial" panose="020B0604020202020204" pitchFamily="34" charset="0"/>
              <a:buNone/>
              <a:defRPr/>
            </a:pPr>
            <a:r>
              <a:rPr lang="en-US" sz="1200">
                <a:effectLst/>
                <a:latin typeface="Garamond" panose="02020404030301010803" pitchFamily="18" charset="0"/>
                <a:cs typeface="Arial" panose="020B0604020202020204" pitchFamily="34" charset="0"/>
              </a:rPr>
              <a:t>A subsidy element is measured as the difference between actual disbursement amount and the present value of all the expected future cash flows associated with the program. The average subsidy element of credit guarantee programs is about 38 percent (as a percent of loan principal), and there exists a wide variation across programs.</a:t>
            </a:r>
          </a:p>
          <a:p>
            <a:pPr marL="0" indent="0" defTabSz="948763">
              <a:buFont typeface="Arial" panose="020B0604020202020204" pitchFamily="34" charset="0"/>
              <a:buNone/>
              <a:defRPr/>
            </a:pPr>
            <a:endParaRPr lang="en-US" sz="1200">
              <a:effectLst/>
              <a:latin typeface="Garamond" panose="02020404030301010803" pitchFamily="18" charset="0"/>
              <a:cs typeface="Arial" panose="020B0604020202020204" pitchFamily="34" charset="0"/>
            </a:endParaRPr>
          </a:p>
          <a:p>
            <a:pPr marL="0" indent="0" defTabSz="948763">
              <a:buFont typeface="Arial" panose="020B0604020202020204" pitchFamily="34" charset="0"/>
              <a:buNone/>
              <a:defRPr/>
            </a:pPr>
            <a:r>
              <a:rPr lang="en-US" sz="1200">
                <a:effectLst/>
                <a:latin typeface="Garamond" panose="02020404030301010803" pitchFamily="18" charset="0"/>
                <a:cs typeface="Arial" panose="020B0604020202020204" pitchFamily="34" charset="0"/>
              </a:rPr>
              <a:t>The subsidy element depends on the program design, with an increased maturity, guarantee coverages leading to an increase in subsidy element, while an increase in mandated rate lowers subsidy element. </a:t>
            </a:r>
            <a:endParaRPr lang="en-US"/>
          </a:p>
          <a:p>
            <a:pPr defTabSz="968308">
              <a:defRPr/>
            </a:pPr>
            <a:endParaRPr lang="en-US"/>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pPr defTabSz="933237">
              <a:defRPr/>
            </a:pPr>
            <a:fld id="{94D579DF-73D5-4C76-97DE-212E9E5D19DA}" type="slidenum">
              <a:rPr lang="en-US">
                <a:solidFill>
                  <a:prstClr val="black"/>
                </a:solidFill>
                <a:latin typeface="Calibri" panose="020F0502020204030204"/>
              </a:rPr>
              <a:pPr defTabSz="933237">
                <a:defRPr/>
              </a:pPr>
              <a:t>16</a:t>
            </a:fld>
            <a:endParaRPr lang="en-US">
              <a:solidFill>
                <a:prstClr val="black"/>
              </a:solidFill>
              <a:latin typeface="Calibri" panose="020F0502020204030204"/>
            </a:endParaRPr>
          </a:p>
        </p:txBody>
      </p:sp>
      <p:sp>
        <p:nvSpPr>
          <p:cNvPr id="5" name="Notes Placeholder 2">
            <a:extLst>
              <a:ext uri="{FF2B5EF4-FFF2-40B4-BE49-F238E27FC236}">
                <a16:creationId xmlns:a16="http://schemas.microsoft.com/office/drawing/2014/main" id="{70350911-C7F7-47D9-83DF-B63FBFB4BEC6}"/>
              </a:ext>
            </a:extLst>
          </p:cNvPr>
          <p:cNvSpPr txBox="1">
            <a:spLocks/>
          </p:cNvSpPr>
          <p:nvPr/>
        </p:nvSpPr>
        <p:spPr>
          <a:xfrm>
            <a:off x="702310" y="4503277"/>
            <a:ext cx="5618480" cy="3665458"/>
          </a:xfrm>
          <a:prstGeom prst="rect">
            <a:avLst/>
          </a:prstGeom>
        </p:spPr>
        <p:txBody>
          <a:bodyPr vert="horz" lIns="93324" tIns="46662" rIns="93324" bIns="46662"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674160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48763">
              <a:buFont typeface="Arial" panose="020B0604020202020204" pitchFamily="34" charset="0"/>
              <a:buNone/>
              <a:defRPr/>
            </a:pPr>
            <a:r>
              <a:rPr lang="en-US"/>
              <a:t>Story for the right chart: fiscal council are important, even in covid crisis, for instance when they do costing</a:t>
            </a:r>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579DF-73D5-4C76-97DE-212E9E5D19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1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200">
                <a:latin typeface="+mj-lt"/>
              </a:rPr>
              <a:t>Nearly 80% of countries activated escape clauses, suspended, or modified fiscal rules during the pandemic, to create additional space for fiscal policy reaction.</a:t>
            </a:r>
          </a:p>
          <a:p>
            <a:pPr marL="342900" indent="-342900">
              <a:buFont typeface="Arial" panose="020B0604020202020204" pitchFamily="34" charset="0"/>
              <a:buChar char="•"/>
            </a:pPr>
            <a:endParaRPr lang="en-US" sz="1200">
              <a:latin typeface="+mj-lt"/>
            </a:endParaRPr>
          </a:p>
          <a:p>
            <a:pPr marL="342900" indent="-342900">
              <a:buFont typeface="Arial" panose="020B0604020202020204" pitchFamily="34" charset="0"/>
              <a:buChar char="•"/>
            </a:pPr>
            <a:r>
              <a:rPr lang="en-US" sz="1200">
                <a:latin typeface="+mj-lt"/>
              </a:rPr>
              <a:t>Large deviations from fiscal rule debt and deficit limits makes a return to old rules unfeasible for many</a:t>
            </a:r>
            <a:r>
              <a:rPr lang="en-US" sz="1200"/>
              <a:t>.</a:t>
            </a:r>
          </a:p>
          <a:p>
            <a:pPr marL="0" indent="0" defTabSz="948763">
              <a:buFont typeface="Arial" panose="020B0604020202020204" pitchFamily="34" charset="0"/>
              <a:buNone/>
              <a:defRPr/>
            </a:pPr>
            <a:endParaRPr lang="en-US"/>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579DF-73D5-4C76-97DE-212E9E5D19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55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defTabSz="948763">
              <a:buFont typeface="Arial" panose="020B0604020202020204" pitchFamily="34" charset="0"/>
              <a:buChar char="•"/>
              <a:defRPr/>
            </a:pPr>
            <a:endParaRPr lang="en-US"/>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579DF-73D5-4C76-97DE-212E9E5D19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48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200">
                <a:latin typeface="+mj-lt"/>
              </a:rPr>
              <a:t>In response to COVID-19, governments provided sizable fiscal support and relaxed fiscal rules</a:t>
            </a:r>
            <a:r>
              <a:rPr lang="en-US" sz="1200" i="1">
                <a:solidFill>
                  <a:srgbClr val="000000"/>
                </a:solidFill>
                <a:effectLst/>
                <a:latin typeface="+mj-lt"/>
                <a:ea typeface="Arial" panose="020B0604020202020204" pitchFamily="34" charset="0"/>
              </a:rPr>
              <a:t>.</a:t>
            </a:r>
          </a:p>
          <a:p>
            <a:pPr marL="342900" indent="-342900">
              <a:buFont typeface="Wingdings" panose="05000000000000000000" pitchFamily="2" charset="2"/>
              <a:buChar char="v"/>
            </a:pPr>
            <a:endParaRPr lang="en-US" sz="1200" i="1">
              <a:solidFill>
                <a:srgbClr val="000000"/>
              </a:solidFill>
              <a:effectLst/>
              <a:latin typeface="Segoe UI" panose="020B0502040204020203" pitchFamily="34" charset="0"/>
              <a:ea typeface="Arial" panose="020B0604020202020204" pitchFamily="34" charset="0"/>
            </a:endParaRPr>
          </a:p>
          <a:p>
            <a:pPr marL="342900" indent="-342900">
              <a:buFont typeface="Arial" panose="020B0604020202020204" pitchFamily="34" charset="0"/>
              <a:buChar char="•"/>
            </a:pPr>
            <a:r>
              <a:rPr lang="en-US" sz="1200">
                <a:latin typeface="+mj-lt"/>
              </a:rPr>
              <a:t>Countries now face record debt levels, amidst tightening financial conditions and rising fiscal sustainability concerns.</a:t>
            </a:r>
          </a:p>
          <a:p>
            <a:pPr marL="342900" indent="-342900">
              <a:buFont typeface="Arial" panose="020B0604020202020204" pitchFamily="34" charset="0"/>
              <a:buChar char="•"/>
            </a:pPr>
            <a:endParaRPr lang="en-US" sz="1200">
              <a:latin typeface="+mj-lt"/>
            </a:endParaRPr>
          </a:p>
          <a:p>
            <a:pPr marL="342900" indent="-342900">
              <a:buFont typeface="Arial" panose="020B0604020202020204" pitchFamily="34" charset="0"/>
              <a:buChar char="•"/>
            </a:pPr>
            <a:r>
              <a:rPr lang="en-US" sz="1200">
                <a:latin typeface="+mj-lt"/>
              </a:rPr>
              <a:t>New shocks (energy crisis, global security) and emerging long-term trends (climate change, demographics) add to the challenge</a:t>
            </a:r>
            <a:r>
              <a:rPr lang="en-US" sz="1200"/>
              <a:t>.</a:t>
            </a:r>
          </a:p>
          <a:p>
            <a:pPr marL="342900" indent="-342900">
              <a:buFont typeface="Arial" panose="020B0604020202020204" pitchFamily="34" charset="0"/>
              <a:buChar char="•"/>
            </a:pPr>
            <a:endParaRPr lang="en-US" sz="1200"/>
          </a:p>
          <a:p>
            <a:pPr marL="342900" indent="-342900">
              <a:buFont typeface="Arial" panose="020B0604020202020204" pitchFamily="34" charset="0"/>
              <a:buChar char="•"/>
            </a:pPr>
            <a:r>
              <a:rPr lang="en-US" sz="1200"/>
              <a:t>The main question now is how to </a:t>
            </a:r>
            <a:r>
              <a:rPr lang="en-US" sz="1200">
                <a:solidFill>
                  <a:srgbClr val="000000"/>
                </a:solidFill>
                <a:latin typeface="Segoe UI" panose="020B0502040204020203" pitchFamily="34" charset="0"/>
                <a:ea typeface="Arial" panose="020B0604020202020204" pitchFamily="34" charset="0"/>
              </a:rPr>
              <a:t>design a medium-term fiscal framework (MTFF) that provides credible forward guidance to navigate policy trade-offs?</a:t>
            </a:r>
            <a:endParaRPr lang="en-US" sz="1200"/>
          </a:p>
          <a:p>
            <a:pPr marL="171450" indent="-171450" defTabSz="948763">
              <a:buFont typeface="Arial" panose="020B0604020202020204" pitchFamily="34" charset="0"/>
              <a:buChar char="•"/>
              <a:defRPr/>
            </a:pPr>
            <a:endParaRPr lang="en-US"/>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579DF-73D5-4C76-97DE-212E9E5D19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72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200">
                <a:latin typeface="+mj-lt"/>
              </a:rPr>
              <a:t>In response to COVID-19, governments provided sizable fiscal support and relaxed fiscal rules</a:t>
            </a:r>
            <a:r>
              <a:rPr lang="en-US" sz="1200" i="1">
                <a:solidFill>
                  <a:srgbClr val="000000"/>
                </a:solidFill>
                <a:effectLst/>
                <a:latin typeface="+mj-lt"/>
                <a:ea typeface="Arial" panose="020B0604020202020204" pitchFamily="34" charset="0"/>
              </a:rPr>
              <a:t>.</a:t>
            </a:r>
          </a:p>
          <a:p>
            <a:pPr marL="342900" indent="-342900">
              <a:buFont typeface="Wingdings" panose="05000000000000000000" pitchFamily="2" charset="2"/>
              <a:buChar char="v"/>
            </a:pPr>
            <a:endParaRPr lang="en-US" sz="1200" i="1">
              <a:solidFill>
                <a:srgbClr val="000000"/>
              </a:solidFill>
              <a:effectLst/>
              <a:latin typeface="Segoe UI" panose="020B0502040204020203" pitchFamily="34" charset="0"/>
              <a:ea typeface="Arial" panose="020B0604020202020204" pitchFamily="34" charset="0"/>
            </a:endParaRPr>
          </a:p>
          <a:p>
            <a:pPr marL="342900" indent="-342900">
              <a:buFont typeface="Arial" panose="020B0604020202020204" pitchFamily="34" charset="0"/>
              <a:buChar char="•"/>
            </a:pPr>
            <a:r>
              <a:rPr lang="en-US" sz="1200">
                <a:latin typeface="+mj-lt"/>
              </a:rPr>
              <a:t>Countries now face record debt levels, amidst tightening financial conditions and rising fiscal sustainability concerns.</a:t>
            </a:r>
          </a:p>
          <a:p>
            <a:pPr marL="342900" indent="-342900">
              <a:buFont typeface="Arial" panose="020B0604020202020204" pitchFamily="34" charset="0"/>
              <a:buChar char="•"/>
            </a:pPr>
            <a:endParaRPr lang="en-US" sz="1200">
              <a:latin typeface="+mj-lt"/>
            </a:endParaRPr>
          </a:p>
          <a:p>
            <a:pPr marL="342900" indent="-342900">
              <a:buFont typeface="Arial" panose="020B0604020202020204" pitchFamily="34" charset="0"/>
              <a:buChar char="•"/>
            </a:pPr>
            <a:r>
              <a:rPr lang="en-US" sz="1200">
                <a:latin typeface="+mj-lt"/>
              </a:rPr>
              <a:t>New shocks (energy crisis, global security) and emerging long-term trends (climate change, demographics) add to the challenge</a:t>
            </a:r>
            <a:r>
              <a:rPr lang="en-US" sz="1200"/>
              <a:t>.</a:t>
            </a:r>
          </a:p>
          <a:p>
            <a:pPr marL="342900" indent="-342900">
              <a:buFont typeface="Arial" panose="020B0604020202020204" pitchFamily="34" charset="0"/>
              <a:buChar char="•"/>
            </a:pPr>
            <a:endParaRPr lang="en-US" sz="1200"/>
          </a:p>
          <a:p>
            <a:pPr marL="342900" indent="-342900">
              <a:buFont typeface="Arial" panose="020B0604020202020204" pitchFamily="34" charset="0"/>
              <a:buChar char="•"/>
            </a:pPr>
            <a:r>
              <a:rPr lang="en-US" sz="1200"/>
              <a:t>The main question now is how to </a:t>
            </a:r>
            <a:r>
              <a:rPr lang="en-US" sz="1200">
                <a:solidFill>
                  <a:srgbClr val="000000"/>
                </a:solidFill>
                <a:latin typeface="Segoe UI" panose="020B0502040204020203" pitchFamily="34" charset="0"/>
                <a:ea typeface="Arial" panose="020B0604020202020204" pitchFamily="34" charset="0"/>
              </a:rPr>
              <a:t>design a medium-term fiscal framework (MTFF) that provides credible forward guidance to navigate policy trade-offs?</a:t>
            </a:r>
            <a:endParaRPr lang="en-US" sz="1200"/>
          </a:p>
          <a:p>
            <a:pPr marL="171450" indent="-171450" defTabSz="948763">
              <a:buFont typeface="Arial" panose="020B0604020202020204" pitchFamily="34" charset="0"/>
              <a:buChar char="•"/>
              <a:defRPr/>
            </a:pPr>
            <a:endParaRPr lang="en-US"/>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579DF-73D5-4C76-97DE-212E9E5D19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52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200">
                <a:latin typeface="+mj-lt"/>
              </a:rPr>
              <a:t>In response to COVID-19, governments provided sizable fiscal support and relaxed fiscal rules</a:t>
            </a:r>
            <a:r>
              <a:rPr lang="en-US" sz="1200" i="1">
                <a:solidFill>
                  <a:srgbClr val="000000"/>
                </a:solidFill>
                <a:effectLst/>
                <a:latin typeface="+mj-lt"/>
                <a:ea typeface="Arial" panose="020B0604020202020204" pitchFamily="34" charset="0"/>
              </a:rPr>
              <a:t>.</a:t>
            </a:r>
          </a:p>
          <a:p>
            <a:pPr marL="342900" indent="-342900">
              <a:buFont typeface="Wingdings" panose="05000000000000000000" pitchFamily="2" charset="2"/>
              <a:buChar char="v"/>
            </a:pPr>
            <a:endParaRPr lang="en-US" sz="1200" i="1">
              <a:solidFill>
                <a:srgbClr val="000000"/>
              </a:solidFill>
              <a:effectLst/>
              <a:latin typeface="Segoe UI" panose="020B0502040204020203" pitchFamily="34" charset="0"/>
              <a:ea typeface="Arial" panose="020B0604020202020204" pitchFamily="34" charset="0"/>
            </a:endParaRPr>
          </a:p>
          <a:p>
            <a:pPr marL="342900" indent="-342900">
              <a:buFont typeface="Arial" panose="020B0604020202020204" pitchFamily="34" charset="0"/>
              <a:buChar char="•"/>
            </a:pPr>
            <a:r>
              <a:rPr lang="en-US" sz="1200">
                <a:latin typeface="+mj-lt"/>
              </a:rPr>
              <a:t>Countries now face record debt levels, amidst tightening financial conditions and rising fiscal sustainability concerns.</a:t>
            </a:r>
          </a:p>
          <a:p>
            <a:pPr marL="342900" indent="-342900">
              <a:buFont typeface="Arial" panose="020B0604020202020204" pitchFamily="34" charset="0"/>
              <a:buChar char="•"/>
            </a:pPr>
            <a:endParaRPr lang="en-US" sz="1200">
              <a:latin typeface="+mj-lt"/>
            </a:endParaRPr>
          </a:p>
          <a:p>
            <a:pPr marL="342900" indent="-342900">
              <a:buFont typeface="Arial" panose="020B0604020202020204" pitchFamily="34" charset="0"/>
              <a:buChar char="•"/>
            </a:pPr>
            <a:r>
              <a:rPr lang="en-US" sz="1200">
                <a:latin typeface="+mj-lt"/>
              </a:rPr>
              <a:t>New shocks (energy crisis, global security) and emerging long-term trends (climate change, demographics) add to the challenge</a:t>
            </a:r>
            <a:r>
              <a:rPr lang="en-US" sz="1200"/>
              <a:t>.</a:t>
            </a:r>
          </a:p>
          <a:p>
            <a:pPr marL="342900" indent="-342900">
              <a:buFont typeface="Arial" panose="020B0604020202020204" pitchFamily="34" charset="0"/>
              <a:buChar char="•"/>
            </a:pPr>
            <a:endParaRPr lang="en-US" sz="1200"/>
          </a:p>
          <a:p>
            <a:pPr marL="342900" indent="-342900">
              <a:buFont typeface="Arial" panose="020B0604020202020204" pitchFamily="34" charset="0"/>
              <a:buChar char="•"/>
            </a:pPr>
            <a:r>
              <a:rPr lang="en-US" sz="1200"/>
              <a:t>The main question now is how to </a:t>
            </a:r>
            <a:r>
              <a:rPr lang="en-US" sz="1200">
                <a:solidFill>
                  <a:srgbClr val="000000"/>
                </a:solidFill>
                <a:latin typeface="Segoe UI" panose="020B0502040204020203" pitchFamily="34" charset="0"/>
                <a:ea typeface="Arial" panose="020B0604020202020204" pitchFamily="34" charset="0"/>
              </a:rPr>
              <a:t>design a medium-term fiscal framework (MTFF) that provides credible forward guidance to navigate policy trade-offs?</a:t>
            </a:r>
            <a:endParaRPr lang="en-US" sz="1200"/>
          </a:p>
          <a:p>
            <a:pPr marL="171450" indent="-171450" defTabSz="948763">
              <a:buFont typeface="Arial" panose="020B0604020202020204" pitchFamily="34" charset="0"/>
              <a:buChar char="•"/>
              <a:defRPr/>
            </a:pPr>
            <a:endParaRPr lang="en-US"/>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579DF-73D5-4C76-97DE-212E9E5D19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018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200">
                <a:latin typeface="+mj-lt"/>
              </a:rPr>
              <a:t>In response to COVID-19, governments provided sizable fiscal support and relaxed fiscal rules</a:t>
            </a:r>
            <a:r>
              <a:rPr lang="en-US" sz="1200" i="1">
                <a:solidFill>
                  <a:srgbClr val="000000"/>
                </a:solidFill>
                <a:effectLst/>
                <a:latin typeface="+mj-lt"/>
                <a:ea typeface="Arial" panose="020B0604020202020204" pitchFamily="34" charset="0"/>
              </a:rPr>
              <a:t>.</a:t>
            </a:r>
          </a:p>
          <a:p>
            <a:pPr marL="342900" indent="-342900">
              <a:buFont typeface="Wingdings" panose="05000000000000000000" pitchFamily="2" charset="2"/>
              <a:buChar char="v"/>
            </a:pPr>
            <a:endParaRPr lang="en-US" sz="1200" i="1">
              <a:solidFill>
                <a:srgbClr val="000000"/>
              </a:solidFill>
              <a:effectLst/>
              <a:latin typeface="Segoe UI" panose="020B0502040204020203" pitchFamily="34" charset="0"/>
              <a:ea typeface="Arial" panose="020B0604020202020204" pitchFamily="34" charset="0"/>
            </a:endParaRPr>
          </a:p>
          <a:p>
            <a:pPr marL="342900" indent="-342900">
              <a:buFont typeface="Arial" panose="020B0604020202020204" pitchFamily="34" charset="0"/>
              <a:buChar char="•"/>
            </a:pPr>
            <a:r>
              <a:rPr lang="en-US" sz="1200">
                <a:latin typeface="+mj-lt"/>
              </a:rPr>
              <a:t>Countries now face record debt levels, amidst tightening financial conditions and rising fiscal sustainability concerns.</a:t>
            </a:r>
          </a:p>
          <a:p>
            <a:pPr marL="342900" indent="-342900">
              <a:buFont typeface="Arial" panose="020B0604020202020204" pitchFamily="34" charset="0"/>
              <a:buChar char="•"/>
            </a:pPr>
            <a:endParaRPr lang="en-US" sz="1200">
              <a:latin typeface="+mj-lt"/>
            </a:endParaRPr>
          </a:p>
          <a:p>
            <a:pPr marL="342900" indent="-342900">
              <a:buFont typeface="Arial" panose="020B0604020202020204" pitchFamily="34" charset="0"/>
              <a:buChar char="•"/>
            </a:pPr>
            <a:r>
              <a:rPr lang="en-US" sz="1200">
                <a:latin typeface="+mj-lt"/>
              </a:rPr>
              <a:t>New shocks (energy crisis, global security) and emerging long-term trends (climate change, demographics) add to the challenge</a:t>
            </a:r>
            <a:r>
              <a:rPr lang="en-US" sz="1200"/>
              <a:t>.</a:t>
            </a:r>
          </a:p>
          <a:p>
            <a:pPr marL="342900" indent="-342900">
              <a:buFont typeface="Arial" panose="020B0604020202020204" pitchFamily="34" charset="0"/>
              <a:buChar char="•"/>
            </a:pPr>
            <a:endParaRPr lang="en-US" sz="1200"/>
          </a:p>
          <a:p>
            <a:pPr marL="342900" indent="-342900">
              <a:buFont typeface="Arial" panose="020B0604020202020204" pitchFamily="34" charset="0"/>
              <a:buChar char="•"/>
            </a:pPr>
            <a:r>
              <a:rPr lang="en-US" sz="1200"/>
              <a:t>The main question now is how to </a:t>
            </a:r>
            <a:r>
              <a:rPr lang="en-US" sz="1200">
                <a:solidFill>
                  <a:srgbClr val="000000"/>
                </a:solidFill>
                <a:latin typeface="Segoe UI" panose="020B0502040204020203" pitchFamily="34" charset="0"/>
                <a:ea typeface="Arial" panose="020B0604020202020204" pitchFamily="34" charset="0"/>
              </a:rPr>
              <a:t>design a medium-term fiscal framework (MTFF) that provides credible forward guidance to navigate policy trade-offs?</a:t>
            </a:r>
            <a:endParaRPr lang="en-US" sz="1200"/>
          </a:p>
          <a:p>
            <a:pPr marL="171450" indent="-171450" defTabSz="948763">
              <a:buFont typeface="Arial" panose="020B0604020202020204" pitchFamily="34" charset="0"/>
              <a:buChar char="•"/>
              <a:defRPr/>
            </a:pPr>
            <a:endParaRPr lang="en-US"/>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579DF-73D5-4C76-97DE-212E9E5D19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38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200">
                <a:latin typeface="+mj-lt"/>
              </a:rPr>
              <a:t>In response to COVID-19, governments provided sizable fiscal support and relaxed fiscal rules</a:t>
            </a:r>
            <a:r>
              <a:rPr lang="en-US" sz="1200" i="1">
                <a:solidFill>
                  <a:srgbClr val="000000"/>
                </a:solidFill>
                <a:effectLst/>
                <a:latin typeface="+mj-lt"/>
                <a:ea typeface="Arial" panose="020B0604020202020204" pitchFamily="34" charset="0"/>
              </a:rPr>
              <a:t>.</a:t>
            </a:r>
          </a:p>
          <a:p>
            <a:pPr marL="342900" indent="-342900">
              <a:buFont typeface="Wingdings" panose="05000000000000000000" pitchFamily="2" charset="2"/>
              <a:buChar char="v"/>
            </a:pPr>
            <a:endParaRPr lang="en-US" sz="1200" i="1">
              <a:solidFill>
                <a:srgbClr val="000000"/>
              </a:solidFill>
              <a:effectLst/>
              <a:latin typeface="Segoe UI" panose="020B0502040204020203" pitchFamily="34" charset="0"/>
              <a:ea typeface="Arial" panose="020B0604020202020204" pitchFamily="34" charset="0"/>
            </a:endParaRPr>
          </a:p>
          <a:p>
            <a:pPr marL="342900" indent="-342900">
              <a:buFont typeface="Arial" panose="020B0604020202020204" pitchFamily="34" charset="0"/>
              <a:buChar char="•"/>
            </a:pPr>
            <a:r>
              <a:rPr lang="en-US" sz="1200">
                <a:latin typeface="+mj-lt"/>
              </a:rPr>
              <a:t>Countries now face record debt levels, amidst tightening financial conditions and rising fiscal sustainability concerns.</a:t>
            </a:r>
          </a:p>
          <a:p>
            <a:pPr marL="342900" indent="-342900">
              <a:buFont typeface="Arial" panose="020B0604020202020204" pitchFamily="34" charset="0"/>
              <a:buChar char="•"/>
            </a:pPr>
            <a:endParaRPr lang="en-US" sz="1200">
              <a:latin typeface="+mj-lt"/>
            </a:endParaRPr>
          </a:p>
          <a:p>
            <a:pPr marL="342900" indent="-342900">
              <a:buFont typeface="Arial" panose="020B0604020202020204" pitchFamily="34" charset="0"/>
              <a:buChar char="•"/>
            </a:pPr>
            <a:r>
              <a:rPr lang="en-US" sz="1200">
                <a:latin typeface="+mj-lt"/>
              </a:rPr>
              <a:t>New shocks (energy crisis, global security) and emerging long-term trends (climate change, demographics) add to the challenge</a:t>
            </a:r>
            <a:r>
              <a:rPr lang="en-US" sz="1200"/>
              <a:t>.</a:t>
            </a:r>
          </a:p>
          <a:p>
            <a:pPr marL="342900" indent="-342900">
              <a:buFont typeface="Arial" panose="020B0604020202020204" pitchFamily="34" charset="0"/>
              <a:buChar char="•"/>
            </a:pPr>
            <a:endParaRPr lang="en-US" sz="1200"/>
          </a:p>
          <a:p>
            <a:pPr marL="342900" indent="-342900">
              <a:buFont typeface="Arial" panose="020B0604020202020204" pitchFamily="34" charset="0"/>
              <a:buChar char="•"/>
            </a:pPr>
            <a:r>
              <a:rPr lang="en-US" sz="1200"/>
              <a:t>The main question now is how to </a:t>
            </a:r>
            <a:r>
              <a:rPr lang="en-US" sz="1200">
                <a:solidFill>
                  <a:srgbClr val="000000"/>
                </a:solidFill>
                <a:latin typeface="Segoe UI" panose="020B0502040204020203" pitchFamily="34" charset="0"/>
                <a:ea typeface="Arial" panose="020B0604020202020204" pitchFamily="34" charset="0"/>
              </a:rPr>
              <a:t>design a medium-term fiscal framework (MTFF) that provides credible forward guidance to navigate policy trade-offs?</a:t>
            </a:r>
            <a:endParaRPr lang="en-US" sz="1200"/>
          </a:p>
          <a:p>
            <a:pPr marL="171450" indent="-171450" defTabSz="948763">
              <a:buFont typeface="Arial" panose="020B0604020202020204" pitchFamily="34" charset="0"/>
              <a:buChar char="•"/>
              <a:defRPr/>
            </a:pPr>
            <a:endParaRPr lang="en-US"/>
          </a:p>
        </p:txBody>
      </p:sp>
      <p:sp>
        <p:nvSpPr>
          <p:cNvPr id="4" name="Slide Number Placeholder 3">
            <a:extLst>
              <a:ext uri="{FF2B5EF4-FFF2-40B4-BE49-F238E27FC236}">
                <a16:creationId xmlns:a16="http://schemas.microsoft.com/office/drawing/2014/main" id="{A2B792E6-6976-4E1A-BB69-628F5C2F77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579DF-73D5-4C76-97DE-212E9E5D19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39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Replace red bar with MCS oil exporting and the grey bar with non oil exporting (the other bars stay the same)</a:t>
            </a:r>
          </a:p>
        </p:txBody>
      </p:sp>
      <p:sp>
        <p:nvSpPr>
          <p:cNvPr id="4" name="Slide Number Placeholder 3"/>
          <p:cNvSpPr>
            <a:spLocks noGrp="1"/>
          </p:cNvSpPr>
          <p:nvPr>
            <p:ph type="sldNum" sz="quarter" idx="5"/>
          </p:nvPr>
        </p:nvSpPr>
        <p:spPr/>
        <p:txBody>
          <a:bodyPr/>
          <a:lstStyle/>
          <a:p>
            <a:fld id="{0BD8E604-DBB5-4549-A3CA-D01C83A23AC0}" type="slidenum">
              <a:rPr lang="en-US" smtClean="0"/>
              <a:t>8</a:t>
            </a:fld>
            <a:endParaRPr lang="en-US"/>
          </a:p>
        </p:txBody>
      </p:sp>
    </p:spTree>
    <p:extLst>
      <p:ext uri="{BB962C8B-B14F-4D97-AF65-F5344CB8AC3E}">
        <p14:creationId xmlns:p14="http://schemas.microsoft.com/office/powerpoint/2010/main" val="276324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402D3-9395-4B2B-A0F2-363994404E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458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3885982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vider (Purple)">
    <p:bg>
      <p:bgPr>
        <a:solidFill>
          <a:srgbClr val="5900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(Purple)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6915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154559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290718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262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1450811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34657485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634684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2799385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932355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372892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1301660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5BD7-0FEE-49D3-936C-A4C9ABE0CB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8736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952811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13896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040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438700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34368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204529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15417618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1980"/>
          <a:stretch/>
        </p:blipFill>
        <p:spPr>
          <a:xfrm>
            <a:off x="5623560" y="749808"/>
            <a:ext cx="1111976" cy="1143096"/>
          </a:xfrm>
          <a:prstGeom prst="rect">
            <a:avLst/>
          </a:prstGeom>
        </p:spPr>
      </p:pic>
    </p:spTree>
    <p:extLst>
      <p:ext uri="{BB962C8B-B14F-4D97-AF65-F5344CB8AC3E}">
        <p14:creationId xmlns:p14="http://schemas.microsoft.com/office/powerpoint/2010/main" val="393602045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flipH="1">
            <a:off x="12423392" y="-2"/>
            <a:ext cx="54056"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968150" cy="1143000"/>
          </a:xfrm>
          <a:prstGeom prst="rect">
            <a:avLst/>
          </a:prstGeom>
        </p:spPr>
      </p:pic>
    </p:spTree>
    <p:extLst>
      <p:ext uri="{BB962C8B-B14F-4D97-AF65-F5344CB8AC3E}">
        <p14:creationId xmlns:p14="http://schemas.microsoft.com/office/powerpoint/2010/main" val="255553441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3893234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10492" y="3749"/>
            <a:ext cx="12194638" cy="910652"/>
          </a:xfrm>
          <a:prstGeom prst="rect">
            <a:avLst/>
          </a:prstGeom>
          <a:solidFill>
            <a:srgbClr val="7030A0"/>
          </a:solidFill>
          <a:ln w="25400" cap="flat" cmpd="sng" algn="ctr">
            <a:noFill/>
            <a:prstDash val="solid"/>
          </a:ln>
          <a:effectLst/>
        </p:spPr>
        <p:txBody>
          <a:bodyPr lIns="108845" tIns="54423" rIns="108845" bIns="54423" rtlCol="0" anchor="ctr"/>
          <a:lstStyle/>
          <a:p>
            <a:pPr defTabSz="1088452" fontAlgn="auto">
              <a:spcBef>
                <a:spcPts val="0"/>
              </a:spcBef>
              <a:spcAft>
                <a:spcPts val="0"/>
              </a:spcAft>
              <a:defRPr/>
            </a:pPr>
            <a:endParaRPr lang="en-US" sz="2150" kern="0">
              <a:solidFill>
                <a:srgbClr val="90101C"/>
              </a:solidFill>
              <a:latin typeface="Arial"/>
              <a:ea typeface="+mn-ea"/>
              <a:cs typeface="Arial"/>
            </a:endParaRPr>
          </a:p>
        </p:txBody>
      </p:sp>
      <p:sp>
        <p:nvSpPr>
          <p:cNvPr id="13" name="Title 12"/>
          <p:cNvSpPr>
            <a:spLocks noGrp="1"/>
          </p:cNvSpPr>
          <p:nvPr>
            <p:ph type="title"/>
          </p:nvPr>
        </p:nvSpPr>
        <p:spPr>
          <a:xfrm>
            <a:off x="10492" y="6615"/>
            <a:ext cx="12181508" cy="850635"/>
          </a:xfrm>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a:p>
        </p:txBody>
      </p:sp>
      <p:sp>
        <p:nvSpPr>
          <p:cNvPr id="8" name="Footer Placeholder 7"/>
          <p:cNvSpPr>
            <a:spLocks noGrp="1"/>
          </p:cNvSpPr>
          <p:nvPr>
            <p:ph type="ftr" sz="quarter" idx="12"/>
          </p:nvPr>
        </p:nvSpPr>
        <p:spPr/>
        <p:txBody>
          <a:bodyPr/>
          <a:lstStyle/>
          <a:p>
            <a:endParaRPr lang="en-US"/>
          </a:p>
        </p:txBody>
      </p:sp>
      <p:sp>
        <p:nvSpPr>
          <p:cNvPr id="10" name="Content Placeholder 9"/>
          <p:cNvSpPr>
            <a:spLocks noGrp="1"/>
          </p:cNvSpPr>
          <p:nvPr>
            <p:ph sz="quarter" idx="13"/>
          </p:nvPr>
        </p:nvSpPr>
        <p:spPr>
          <a:xfrm>
            <a:off x="812800" y="1295400"/>
            <a:ext cx="1087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4"/>
          </p:nvPr>
        </p:nvSpPr>
        <p:spPr>
          <a:xfrm>
            <a:off x="9347200" y="6381750"/>
            <a:ext cx="2844800" cy="476250"/>
          </a:xfrm>
        </p:spPr>
        <p:txBody>
          <a:bodyPr/>
          <a:lstStyle>
            <a:lvl1pPr>
              <a:defRPr>
                <a:solidFill>
                  <a:schemeClr val="tx1"/>
                </a:solidFill>
              </a:defRPr>
            </a:lvl1pPr>
          </a:lstStyle>
          <a:p>
            <a:fld id="{AAE606DD-D066-4020-99B8-4F9D94E94EA0}" type="slidenum">
              <a:rPr lang="en-US" smtClean="0"/>
              <a:pPr/>
              <a:t>‹#›</a:t>
            </a:fld>
            <a:endParaRPr lang="en-US"/>
          </a:p>
        </p:txBody>
      </p:sp>
    </p:spTree>
    <p:extLst>
      <p:ext uri="{BB962C8B-B14F-4D97-AF65-F5344CB8AC3E}">
        <p14:creationId xmlns:p14="http://schemas.microsoft.com/office/powerpoint/2010/main" val="28070860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Divider (Purple)">
    <p:bg>
      <p:bgPr>
        <a:solidFill>
          <a:srgbClr val="5900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(Purple)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769323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2_Divider (Imag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(Image)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1993110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1301957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455812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2434045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07155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36720655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515448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34505239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55280657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Divider (Imag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(Image)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4277820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4767922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8204420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24784496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37963216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1359832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94896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41031746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1959587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42414634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1980"/>
          <a:stretch/>
        </p:blipFill>
        <p:spPr>
          <a:xfrm>
            <a:off x="5623560" y="749808"/>
            <a:ext cx="1111976" cy="1143096"/>
          </a:xfrm>
          <a:prstGeom prst="rect">
            <a:avLst/>
          </a:prstGeom>
        </p:spPr>
      </p:pic>
    </p:spTree>
    <p:extLst>
      <p:ext uri="{BB962C8B-B14F-4D97-AF65-F5344CB8AC3E}">
        <p14:creationId xmlns:p14="http://schemas.microsoft.com/office/powerpoint/2010/main" val="375579037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679244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968150" cy="1143000"/>
          </a:xfrm>
          <a:prstGeom prst="rect">
            <a:avLst/>
          </a:prstGeom>
        </p:spPr>
      </p:pic>
    </p:spTree>
    <p:extLst>
      <p:ext uri="{BB962C8B-B14F-4D97-AF65-F5344CB8AC3E}">
        <p14:creationId xmlns:p14="http://schemas.microsoft.com/office/powerpoint/2010/main" val="28464188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4BC4-5A23-47F0-9007-D63F9A14D7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95927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5271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Divider (Purple)">
    <p:bg>
      <p:bgPr>
        <a:solidFill>
          <a:srgbClr val="5900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(Purple)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0720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2_Divider (Imag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(Image)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73862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10185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96943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220138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866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3738080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7030" y="0"/>
            <a:ext cx="9715500" cy="978486"/>
          </a:xfrm>
          <a:prstGeom prst="rect">
            <a:avLst/>
          </a:prstGeom>
        </p:spPr>
        <p:txBody>
          <a:bodyPr vert="horz" lIns="0" tIns="0" rIns="0" bIns="0" rtlCol="0" anchor="ctr">
            <a:normAutofit/>
          </a:bodyPr>
          <a:lstStyle>
            <a:lvl1pPr algn="l">
              <a:defRPr lang="en-US" sz="2800" dirty="0">
                <a:solidFill>
                  <a:schemeClr val="accent3">
                    <a:lumMod val="75000"/>
                  </a:schemeClr>
                </a:solidFill>
                <a:latin typeface="Arial Black" charset="0"/>
                <a:ea typeface="Arial Black" charset="0"/>
                <a:cs typeface="Arial Black" charset="0"/>
              </a:defRPr>
            </a:lvl1pPr>
          </a:lstStyle>
          <a:p>
            <a:pPr marL="0" lvl="0"/>
            <a:r>
              <a:rPr lang="en-US"/>
              <a:t>Slide Title for Single-Column, White Layout</a:t>
            </a:r>
          </a:p>
        </p:txBody>
      </p:sp>
    </p:spTree>
    <p:extLst>
      <p:ext uri="{BB962C8B-B14F-4D97-AF65-F5344CB8AC3E}">
        <p14:creationId xmlns:p14="http://schemas.microsoft.com/office/powerpoint/2010/main" val="30359538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960482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4677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5346820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109024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394283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132049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879571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48637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926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227411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69927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86049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762276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315292" y="1016265"/>
            <a:ext cx="12181508" cy="850635"/>
          </a:xfrm>
        </p:spPr>
        <p:txBody>
          <a:bodyPr/>
          <a:lstStyle/>
          <a:p>
            <a:r>
              <a:rPr lang="en-US"/>
              <a:t>Click to edit Master title style</a:t>
            </a:r>
          </a:p>
        </p:txBody>
      </p:sp>
      <p:sp>
        <p:nvSpPr>
          <p:cNvPr id="6" name="Date Placeholder 5"/>
          <p:cNvSpPr>
            <a:spLocks noGrp="1"/>
          </p:cNvSpPr>
          <p:nvPr>
            <p:ph type="dt" sz="half" idx="10"/>
          </p:nvPr>
        </p:nvSpPr>
        <p:spPr/>
        <p:txBody>
          <a:bodyPr/>
          <a:lstStyle/>
          <a:p>
            <a:fld id="{648475EC-8CED-47B1-ADE9-87EC997C37BA}" type="datetime1">
              <a:rPr lang="en-US" smtClean="0"/>
              <a:t>2/1/2023</a:t>
            </a:fld>
            <a:endParaRPr lang="en-US"/>
          </a:p>
        </p:txBody>
      </p:sp>
      <p:sp>
        <p:nvSpPr>
          <p:cNvPr id="8" name="Footer Placeholder 7"/>
          <p:cNvSpPr>
            <a:spLocks noGrp="1"/>
          </p:cNvSpPr>
          <p:nvPr>
            <p:ph type="ftr" sz="quarter" idx="12"/>
          </p:nvPr>
        </p:nvSpPr>
        <p:spPr/>
        <p:txBody>
          <a:bodyPr/>
          <a:lstStyle/>
          <a:p>
            <a:endParaRPr lang="en-US"/>
          </a:p>
        </p:txBody>
      </p:sp>
      <p:sp>
        <p:nvSpPr>
          <p:cNvPr id="10" name="Content Placeholder 9"/>
          <p:cNvSpPr>
            <a:spLocks noGrp="1"/>
          </p:cNvSpPr>
          <p:nvPr>
            <p:ph sz="quarter" idx="13"/>
          </p:nvPr>
        </p:nvSpPr>
        <p:spPr>
          <a:xfrm>
            <a:off x="812800" y="1295400"/>
            <a:ext cx="1087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8994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Only">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3">
                    <a:lumMod val="75000"/>
                  </a:schemeClr>
                </a:solidFill>
              </a:defRPr>
            </a:lvl1pPr>
          </a:lstStyle>
          <a:p>
            <a:r>
              <a:rPr lang="en-US"/>
              <a:t>Click to edit Master title style</a:t>
            </a:r>
          </a:p>
        </p:txBody>
      </p:sp>
      <p:sp>
        <p:nvSpPr>
          <p:cNvPr id="3" name="Date Placeholder 3">
            <a:extLst>
              <a:ext uri="{FF2B5EF4-FFF2-40B4-BE49-F238E27FC236}">
                <a16:creationId xmlns:a16="http://schemas.microsoft.com/office/drawing/2014/main" id="{8869ED21-5ECE-4DCE-8FA1-25113F8FDECE}"/>
              </a:ext>
            </a:extLst>
          </p:cNvPr>
          <p:cNvSpPr>
            <a:spLocks noGrp="1"/>
          </p:cNvSpPr>
          <p:nvPr>
            <p:ph type="dt" sz="half" idx="10"/>
          </p:nvPr>
        </p:nvSpPr>
        <p:spPr>
          <a:xfrm>
            <a:off x="609600" y="6356351"/>
            <a:ext cx="2844800" cy="365125"/>
          </a:xfrm>
          <a:prstGeom prst="rect">
            <a:avLst/>
          </a:prstGeom>
        </p:spPr>
        <p:txBody>
          <a:bodyPr vert="horz" lIns="91440" tIns="45720" rIns="91440" bIns="45720" rtlCol="0" anchor="ctr"/>
          <a:lstStyle>
            <a:defPPr>
              <a:defRPr lang="en-US"/>
            </a:defPPr>
            <a:lvl1pPr marL="0" algn="l" defTabSz="914314" rtl="0" eaLnBrk="1" fontAlgn="auto" latinLnBrk="0" hangingPunct="1">
              <a:spcBef>
                <a:spcPts val="0"/>
              </a:spcBef>
              <a:spcAft>
                <a:spcPts val="0"/>
              </a:spcAft>
              <a:defRPr sz="1200" kern="1200">
                <a:solidFill>
                  <a:schemeClr val="tx1">
                    <a:tint val="75000"/>
                  </a:schemeClr>
                </a:solidFill>
                <a:latin typeface="Arial" pitchFamily="34" charset="0"/>
                <a:ea typeface="+mn-ea"/>
                <a:cs typeface="Arial" pitchFamily="34" charset="0"/>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9843C3E-AAEE-43B9-A236-560E5C24B313}" type="datetime1">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t>2/1/2023</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8" name="Rectangle 7">
            <a:extLst>
              <a:ext uri="{FF2B5EF4-FFF2-40B4-BE49-F238E27FC236}">
                <a16:creationId xmlns:a16="http://schemas.microsoft.com/office/drawing/2014/main" id="{8B7CC225-8FD7-45CA-BD50-24F9CCB14FA8}"/>
              </a:ext>
            </a:extLst>
          </p:cNvPr>
          <p:cNvSpPr/>
          <p:nvPr userDrawn="1"/>
        </p:nvSpPr>
        <p:spPr>
          <a:xfrm>
            <a:off x="10439400" y="0"/>
            <a:ext cx="1752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3A3B987-2205-4687-B774-4016776CDC01}"/>
              </a:ext>
            </a:extLst>
          </p:cNvPr>
          <p:cNvSpPr txBox="1"/>
          <p:nvPr userDrawn="1"/>
        </p:nvSpPr>
        <p:spPr>
          <a:xfrm>
            <a:off x="-44705" y="6671291"/>
            <a:ext cx="7961378" cy="230832"/>
          </a:xfrm>
          <a:prstGeom prst="rect">
            <a:avLst/>
          </a:prstGeom>
          <a:noFill/>
        </p:spPr>
        <p:txBody>
          <a:bodyPr wrap="square" rtlCol="0">
            <a:spAutoFit/>
          </a:bodyPr>
          <a:lstStyle/>
          <a:p>
            <a:r>
              <a:rPr lang="en-US" sz="900" b="1">
                <a:solidFill>
                  <a:schemeClr val="tx1">
                    <a:lumMod val="50000"/>
                    <a:lumOff val="50000"/>
                  </a:schemeClr>
                </a:solidFill>
                <a:latin typeface="Arial Black" charset="0"/>
                <a:cs typeface="Arial Black" charset="0"/>
              </a:rPr>
              <a:t>INTERNATIONAL MONETARY FUND</a:t>
            </a:r>
            <a:endParaRPr lang="en-US" sz="900">
              <a:solidFill>
                <a:schemeClr val="tx1">
                  <a:lumMod val="50000"/>
                  <a:lumOff val="50000"/>
                </a:schemeClr>
              </a:solidFill>
            </a:endParaRPr>
          </a:p>
        </p:txBody>
      </p:sp>
      <p:sp>
        <p:nvSpPr>
          <p:cNvPr id="7" name="Slide Number Placeholder 5">
            <a:extLst>
              <a:ext uri="{FF2B5EF4-FFF2-40B4-BE49-F238E27FC236}">
                <a16:creationId xmlns:a16="http://schemas.microsoft.com/office/drawing/2014/main" id="{2FD4D3E5-A120-4380-AAF0-1FAEC0AB1D01}"/>
              </a:ext>
            </a:extLst>
          </p:cNvPr>
          <p:cNvSpPr>
            <a:spLocks noGrp="1"/>
          </p:cNvSpPr>
          <p:nvPr>
            <p:ph type="sldNum" sz="quarter" idx="12"/>
          </p:nvPr>
        </p:nvSpPr>
        <p:spPr>
          <a:xfrm>
            <a:off x="9448800" y="6544849"/>
            <a:ext cx="2743200" cy="309004"/>
          </a:xfrm>
          <a:prstGeom prst="rect">
            <a:avLst/>
          </a:prstGeom>
        </p:spPr>
        <p:txBody>
          <a:bodyPr/>
          <a:lstStyle>
            <a:lvl1pPr algn="r">
              <a:defRPr sz="1200">
                <a:solidFill>
                  <a:schemeClr val="tx2"/>
                </a:solidFill>
              </a:defRPr>
            </a:lvl1pPr>
          </a:lstStyle>
          <a:p>
            <a:fld id="{3923C113-8362-4F77-B553-36AEEE3960D5}" type="slidenum">
              <a:rPr lang="en-US" smtClean="0"/>
              <a:pPr/>
              <a:t>‹#›</a:t>
            </a:fld>
            <a:endParaRPr lang="en-US"/>
          </a:p>
        </p:txBody>
      </p:sp>
    </p:spTree>
    <p:extLst>
      <p:ext uri="{BB962C8B-B14F-4D97-AF65-F5344CB8AC3E}">
        <p14:creationId xmlns:p14="http://schemas.microsoft.com/office/powerpoint/2010/main" val="35002998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815937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userDrawn="1"/>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237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892627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153794707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rgbClr val="004C97"/>
                </a:solidFill>
              </a:rPr>
              <a:pPr algn="r"/>
              <a:t>‹#›</a:t>
            </a:fld>
            <a:endParaRPr lang="en-US" sz="1000">
              <a:solidFill>
                <a:srgbClr val="004C97"/>
              </a:solidFill>
            </a:endParaRPr>
          </a:p>
        </p:txBody>
      </p:sp>
    </p:spTree>
    <p:extLst>
      <p:ext uri="{BB962C8B-B14F-4D97-AF65-F5344CB8AC3E}">
        <p14:creationId xmlns:p14="http://schemas.microsoft.com/office/powerpoint/2010/main" val="35491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217941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182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426437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1980"/>
          <a:stretch/>
        </p:blipFill>
        <p:spPr>
          <a:xfrm>
            <a:off x="5623560" y="749808"/>
            <a:ext cx="1111976" cy="1143096"/>
          </a:xfrm>
          <a:prstGeom prst="rect">
            <a:avLst/>
          </a:prstGeom>
        </p:spPr>
      </p:pic>
      <p:sp>
        <p:nvSpPr>
          <p:cNvPr id="7" name="Slide Number Placeholder 6">
            <a:extLst>
              <a:ext uri="{FF2B5EF4-FFF2-40B4-BE49-F238E27FC236}">
                <a16:creationId xmlns:a16="http://schemas.microsoft.com/office/drawing/2014/main" id="{E4AD5065-B5B4-4D56-82A5-040F2817D2A4}"/>
              </a:ext>
            </a:extLst>
          </p:cNvPr>
          <p:cNvSpPr>
            <a:spLocks noGrp="1"/>
          </p:cNvSpPr>
          <p:nvPr>
            <p:ph type="sldNum" sz="quarter" idx="13"/>
          </p:nvPr>
        </p:nvSpPr>
        <p:spPr/>
        <p:txBody>
          <a:bodyPr/>
          <a:lstStyle/>
          <a:p>
            <a:fld id="{3923C113-8362-4F77-B553-36AEEE3960D5}" type="slidenum">
              <a:rPr lang="en-US" smtClean="0"/>
              <a:pPr/>
              <a:t>‹#›</a:t>
            </a:fld>
            <a:endParaRPr lang="en-US"/>
          </a:p>
        </p:txBody>
      </p:sp>
    </p:spTree>
    <p:extLst>
      <p:ext uri="{BB962C8B-B14F-4D97-AF65-F5344CB8AC3E}">
        <p14:creationId xmlns:p14="http://schemas.microsoft.com/office/powerpoint/2010/main" val="169708940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flipH="1">
            <a:off x="12423392" y="-2"/>
            <a:ext cx="54056"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968150" cy="1143000"/>
          </a:xfrm>
          <a:prstGeom prst="rect">
            <a:avLst/>
          </a:prstGeom>
        </p:spPr>
      </p:pic>
    </p:spTree>
    <p:extLst>
      <p:ext uri="{BB962C8B-B14F-4D97-AF65-F5344CB8AC3E}">
        <p14:creationId xmlns:p14="http://schemas.microsoft.com/office/powerpoint/2010/main" val="1348725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417686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ivider (Purple)">
    <p:bg>
      <p:bgPr>
        <a:solidFill>
          <a:srgbClr val="5900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(Purple)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104995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Divider (Imag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(Image)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22282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203417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29809007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27547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288682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7D51C7-82D3-4B4F-9344-82BAE048D7B4}"/>
              </a:ext>
            </a:extLst>
          </p:cNvPr>
          <p:cNvSpPr>
            <a:spLocks noGrp="1"/>
          </p:cNvSpPr>
          <p:nvPr>
            <p:ph type="sldNum" sz="quarter" idx="10"/>
          </p:nvPr>
        </p:nvSpPr>
        <p:spPr/>
        <p:txBody>
          <a:bodyPr/>
          <a:lstStyle/>
          <a:p>
            <a:fld id="{3923C113-8362-4F77-B553-36AEEE3960D5}" type="slidenum">
              <a:rPr lang="en-US" smtClean="0"/>
              <a:pPr/>
              <a:t>‹#›</a:t>
            </a:fld>
            <a:endParaRPr lang="en-US"/>
          </a:p>
        </p:txBody>
      </p:sp>
    </p:spTree>
    <p:extLst>
      <p:ext uri="{BB962C8B-B14F-4D97-AF65-F5344CB8AC3E}">
        <p14:creationId xmlns:p14="http://schemas.microsoft.com/office/powerpoint/2010/main" val="3968071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2" name="Slide Number Placeholder 1">
            <a:extLst>
              <a:ext uri="{FF2B5EF4-FFF2-40B4-BE49-F238E27FC236}">
                <a16:creationId xmlns:a16="http://schemas.microsoft.com/office/drawing/2014/main" id="{AB42554C-5005-4007-835B-F95CEB9F241B}"/>
              </a:ext>
            </a:extLst>
          </p:cNvPr>
          <p:cNvSpPr>
            <a:spLocks noGrp="1"/>
          </p:cNvSpPr>
          <p:nvPr>
            <p:ph type="sldNum" sz="quarter" idx="11"/>
          </p:nvPr>
        </p:nvSpPr>
        <p:spPr/>
        <p:txBody>
          <a:bodyPr/>
          <a:lstStyle/>
          <a:p>
            <a:fld id="{3923C113-8362-4F77-B553-36AEEE3960D5}" type="slidenum">
              <a:rPr lang="en-US" smtClean="0"/>
              <a:pPr/>
              <a:t>‹#›</a:t>
            </a:fld>
            <a:endParaRPr lang="en-US"/>
          </a:p>
        </p:txBody>
      </p:sp>
    </p:spTree>
    <p:extLst>
      <p:ext uri="{BB962C8B-B14F-4D97-AF65-F5344CB8AC3E}">
        <p14:creationId xmlns:p14="http://schemas.microsoft.com/office/powerpoint/2010/main" val="933898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2" name="Slide Number Placeholder 1">
            <a:extLst>
              <a:ext uri="{FF2B5EF4-FFF2-40B4-BE49-F238E27FC236}">
                <a16:creationId xmlns:a16="http://schemas.microsoft.com/office/drawing/2014/main" id="{D6310BB5-57C7-4E85-9B9A-E26592B0BDD0}"/>
              </a:ext>
            </a:extLst>
          </p:cNvPr>
          <p:cNvSpPr>
            <a:spLocks noGrp="1"/>
          </p:cNvSpPr>
          <p:nvPr>
            <p:ph type="sldNum" sz="quarter" idx="14"/>
          </p:nvPr>
        </p:nvSpPr>
        <p:spPr/>
        <p:txBody>
          <a:bodyPr/>
          <a:lstStyle/>
          <a:p>
            <a:fld id="{3923C113-8362-4F77-B553-36AEEE3960D5}" type="slidenum">
              <a:rPr lang="en-US" smtClean="0"/>
              <a:pPr/>
              <a:t>‹#›</a:t>
            </a:fld>
            <a:endParaRPr lang="en-US"/>
          </a:p>
        </p:txBody>
      </p:sp>
    </p:spTree>
    <p:extLst>
      <p:ext uri="{BB962C8B-B14F-4D97-AF65-F5344CB8AC3E}">
        <p14:creationId xmlns:p14="http://schemas.microsoft.com/office/powerpoint/2010/main" val="2954848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AEF7-A4F2-468E-B258-33C1C8DFA68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6A453C2-69B4-46FD-977B-05FB62B02F40}"/>
              </a:ext>
            </a:extLst>
          </p:cNvPr>
          <p:cNvSpPr>
            <a:spLocks noGrp="1"/>
          </p:cNvSpPr>
          <p:nvPr>
            <p:ph type="sldNum" sz="quarter" idx="10"/>
          </p:nvPr>
        </p:nvSpPr>
        <p:spPr/>
        <p:txBody>
          <a:bodyPr/>
          <a:lstStyle/>
          <a:p>
            <a:fld id="{3923C113-8362-4F77-B553-36AEEE3960D5}" type="slidenum">
              <a:rPr lang="en-US" smtClean="0"/>
              <a:pPr/>
              <a:t>‹#›</a:t>
            </a:fld>
            <a:endParaRPr lang="en-US"/>
          </a:p>
        </p:txBody>
      </p:sp>
    </p:spTree>
    <p:extLst>
      <p:ext uri="{BB962C8B-B14F-4D97-AF65-F5344CB8AC3E}">
        <p14:creationId xmlns:p14="http://schemas.microsoft.com/office/powerpoint/2010/main" val="1737451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171113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2324798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539719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91578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userDrawn="1"/>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65804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120180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415543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26597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166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036668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310643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1106598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89DD-74B1-46BF-BDC8-C5B82C86C7A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7F56B7C-FB6A-493D-A901-9DB8961E8D0E}"/>
              </a:ext>
            </a:extLst>
          </p:cNvPr>
          <p:cNvSpPr>
            <a:spLocks noGrp="1"/>
          </p:cNvSpPr>
          <p:nvPr>
            <p:ph type="sldNum" sz="quarter" idx="10"/>
          </p:nvPr>
        </p:nvSpPr>
        <p:spPr/>
        <p:txBody>
          <a:bodyPr/>
          <a:lstStyle/>
          <a:p>
            <a:fld id="{3923C113-8362-4F77-B553-36AEEE3960D5}" type="slidenum">
              <a:rPr lang="en-US" smtClean="0"/>
              <a:pPr/>
              <a:t>‹#›</a:t>
            </a:fld>
            <a:endParaRPr lang="en-US"/>
          </a:p>
        </p:txBody>
      </p:sp>
    </p:spTree>
    <p:extLst>
      <p:ext uri="{BB962C8B-B14F-4D97-AF65-F5344CB8AC3E}">
        <p14:creationId xmlns:p14="http://schemas.microsoft.com/office/powerpoint/2010/main" val="2833742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7030" y="0"/>
            <a:ext cx="9715500" cy="978486"/>
          </a:xfrm>
          <a:prstGeom prst="rect">
            <a:avLst/>
          </a:prstGeom>
        </p:spPr>
        <p:txBody>
          <a:bodyPr vert="horz" lIns="0" tIns="0" rIns="0" bIns="0" rtlCol="0" anchor="ctr">
            <a:normAutofit/>
          </a:bodyPr>
          <a:lstStyle>
            <a:lvl1pPr algn="l">
              <a:defRPr lang="en-US" sz="2800" dirty="0">
                <a:solidFill>
                  <a:schemeClr val="accent3">
                    <a:lumMod val="75000"/>
                  </a:schemeClr>
                </a:solidFill>
                <a:latin typeface="Arial Black" charset="0"/>
                <a:ea typeface="Arial Black" charset="0"/>
                <a:cs typeface="Arial Black" charset="0"/>
              </a:defRPr>
            </a:lvl1pPr>
          </a:lstStyle>
          <a:p>
            <a:pPr marL="0" lvl="0"/>
            <a:r>
              <a:rPr lang="en-US"/>
              <a:t>Slide Title for Single-Column, White Layout</a:t>
            </a:r>
          </a:p>
        </p:txBody>
      </p:sp>
      <p:sp>
        <p:nvSpPr>
          <p:cNvPr id="3" name="Slide Number Placeholder 5">
            <a:extLst>
              <a:ext uri="{FF2B5EF4-FFF2-40B4-BE49-F238E27FC236}">
                <a16:creationId xmlns:a16="http://schemas.microsoft.com/office/drawing/2014/main" id="{391B0733-68F1-42B7-A0FF-FCEECF8213FA}"/>
              </a:ext>
            </a:extLst>
          </p:cNvPr>
          <p:cNvSpPr>
            <a:spLocks noGrp="1"/>
          </p:cNvSpPr>
          <p:nvPr>
            <p:ph type="sldNum" sz="quarter" idx="10"/>
          </p:nvPr>
        </p:nvSpPr>
        <p:spPr>
          <a:xfrm>
            <a:off x="9448800" y="6456216"/>
            <a:ext cx="2743200" cy="365125"/>
          </a:xfrm>
        </p:spPr>
        <p:txBody>
          <a:bodyPr/>
          <a:lstStyle/>
          <a:p>
            <a:fld id="{3923C113-8362-4F77-B553-36AEEE3960D5}" type="slidenum">
              <a:rPr lang="en-US" smtClean="0"/>
              <a:pPr/>
              <a:t>‹#›</a:t>
            </a:fld>
            <a:endParaRPr lang="en-US"/>
          </a:p>
        </p:txBody>
      </p:sp>
    </p:spTree>
    <p:extLst>
      <p:ext uri="{BB962C8B-B14F-4D97-AF65-F5344CB8AC3E}">
        <p14:creationId xmlns:p14="http://schemas.microsoft.com/office/powerpoint/2010/main" val="404214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10492" y="3749"/>
            <a:ext cx="12194638" cy="910652"/>
          </a:xfrm>
          <a:prstGeom prst="rect">
            <a:avLst/>
          </a:prstGeom>
          <a:solidFill>
            <a:srgbClr val="7030A0"/>
          </a:solidFill>
          <a:ln w="25400" cap="flat" cmpd="sng" algn="ctr">
            <a:noFill/>
            <a:prstDash val="solid"/>
          </a:ln>
          <a:effectLst/>
        </p:spPr>
        <p:txBody>
          <a:bodyPr lIns="108845" tIns="54423" rIns="108845" bIns="54423" rtlCol="0" anchor="ctr"/>
          <a:lstStyle/>
          <a:p>
            <a:pPr defTabSz="1088452" fontAlgn="auto">
              <a:spcBef>
                <a:spcPts val="0"/>
              </a:spcBef>
              <a:spcAft>
                <a:spcPts val="0"/>
              </a:spcAft>
              <a:defRPr/>
            </a:pPr>
            <a:endParaRPr lang="en-US" sz="2150" kern="0">
              <a:solidFill>
                <a:srgbClr val="90101C"/>
              </a:solidFill>
              <a:latin typeface="Arial"/>
              <a:ea typeface="+mn-ea"/>
              <a:cs typeface="Arial"/>
            </a:endParaRPr>
          </a:p>
        </p:txBody>
      </p:sp>
      <p:sp>
        <p:nvSpPr>
          <p:cNvPr id="13" name="Title 12"/>
          <p:cNvSpPr>
            <a:spLocks noGrp="1"/>
          </p:cNvSpPr>
          <p:nvPr>
            <p:ph type="title"/>
          </p:nvPr>
        </p:nvSpPr>
        <p:spPr>
          <a:xfrm>
            <a:off x="10492" y="6615"/>
            <a:ext cx="12181508" cy="850635"/>
          </a:xfrm>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a:p>
        </p:txBody>
      </p:sp>
      <p:sp>
        <p:nvSpPr>
          <p:cNvPr id="8" name="Footer Placeholder 7"/>
          <p:cNvSpPr>
            <a:spLocks noGrp="1"/>
          </p:cNvSpPr>
          <p:nvPr>
            <p:ph type="ftr" sz="quarter" idx="12"/>
          </p:nvPr>
        </p:nvSpPr>
        <p:spPr/>
        <p:txBody>
          <a:bodyPr/>
          <a:lstStyle/>
          <a:p>
            <a:endParaRPr lang="en-US"/>
          </a:p>
        </p:txBody>
      </p:sp>
      <p:sp>
        <p:nvSpPr>
          <p:cNvPr id="10" name="Content Placeholder 9"/>
          <p:cNvSpPr>
            <a:spLocks noGrp="1"/>
          </p:cNvSpPr>
          <p:nvPr>
            <p:ph sz="quarter" idx="13"/>
          </p:nvPr>
        </p:nvSpPr>
        <p:spPr>
          <a:xfrm>
            <a:off x="812800" y="1295400"/>
            <a:ext cx="1087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4"/>
          </p:nvPr>
        </p:nvSpPr>
        <p:spPr>
          <a:xfrm>
            <a:off x="9347200" y="6381750"/>
            <a:ext cx="2844800" cy="476250"/>
          </a:xfrm>
        </p:spPr>
        <p:txBody>
          <a:bodyPr/>
          <a:lstStyle>
            <a:lvl1pPr>
              <a:defRPr>
                <a:solidFill>
                  <a:schemeClr val="tx1"/>
                </a:solidFill>
              </a:defRPr>
            </a:lvl1pPr>
          </a:lstStyle>
          <a:p>
            <a:fld id="{AAE606DD-D066-4020-99B8-4F9D94E94EA0}" type="slidenum">
              <a:rPr lang="en-US" smtClean="0"/>
              <a:pPr/>
              <a:t>‹#›</a:t>
            </a:fld>
            <a:endParaRPr lang="en-US"/>
          </a:p>
        </p:txBody>
      </p:sp>
    </p:spTree>
    <p:extLst>
      <p:ext uri="{BB962C8B-B14F-4D97-AF65-F5344CB8AC3E}">
        <p14:creationId xmlns:p14="http://schemas.microsoft.com/office/powerpoint/2010/main" val="179742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7785561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122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99781" y="723898"/>
            <a:ext cx="1190195" cy="1190195"/>
          </a:xfrm>
          <a:prstGeom prst="rect">
            <a:avLst/>
          </a:prstGeom>
        </p:spPr>
      </p:pic>
    </p:spTree>
    <p:extLst>
      <p:ext uri="{BB962C8B-B14F-4D97-AF65-F5344CB8AC3E}">
        <p14:creationId xmlns:p14="http://schemas.microsoft.com/office/powerpoint/2010/main" val="27467549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978700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ivider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tx2"/>
                </a:solidFill>
              </a:defRPr>
            </a:lvl1pPr>
          </a:lstStyle>
          <a:p>
            <a:r>
              <a:rPr lang="en-US"/>
              <a:t>Title for Divider (Photo 1)</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47235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ivider (Pho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(Photo 2)</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935344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ivider (Phot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tx2"/>
                </a:solidFill>
              </a:defRPr>
            </a:lvl1pPr>
          </a:lstStyle>
          <a:p>
            <a:r>
              <a:rPr lang="en-US"/>
              <a:t>Title for Divider (Photo 3)</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680055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
                <a:schemeClr val="accent5">
                  <a:lumMod val="60000"/>
                  <a:lumOff val="40000"/>
                </a:schemeClr>
              </a:buClr>
              <a:buSzPct val="100000"/>
              <a:buFont typeface="Wingdings" pitchFamily="2" charset="2"/>
              <a:buChar char="§"/>
              <a:tabLst/>
              <a:defRPr sz="3200" b="1">
                <a:solidFill>
                  <a:schemeClr val="accent5">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
                <a:schemeClr val="accent5">
                  <a:lumMod val="60000"/>
                  <a:lumOff val="40000"/>
                </a:schemeClr>
              </a:buClr>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3298815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97316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buClr>
                <a:schemeClr val="accent5"/>
              </a:buCl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buClr>
                <a:schemeClr val="accent5"/>
              </a:buCl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1966615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buClr>
                <a:schemeClr val="accent5"/>
              </a:buClr>
              <a:defRPr sz="1800"/>
            </a:lvl2pPr>
            <a:lvl3pPr marL="458788" marR="0" indent="-225425" algn="l" defTabSz="914314" rtl="0" eaLnBrk="1" fontAlgn="auto" latinLnBrk="0" hangingPunct="1">
              <a:lnSpc>
                <a:spcPct val="100000"/>
              </a:lnSpc>
              <a:spcBef>
                <a:spcPts val="600"/>
              </a:spcBef>
              <a:spcAft>
                <a:spcPts val="0"/>
              </a:spcAft>
              <a:buClr>
                <a:schemeClr val="tx2"/>
              </a:buClr>
              <a:buSzPct val="100000"/>
              <a:buFont typeface="ArialMT"/>
              <a:buChar char="►"/>
              <a:tabLst/>
              <a:defRPr sz="1800">
                <a:solidFill>
                  <a:schemeClr val="tx1"/>
                </a:solidFill>
              </a:defRPr>
            </a:lvl3pPr>
            <a:lvl4pPr>
              <a:buClr>
                <a:schemeClr val="accent5"/>
              </a:buCl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buClr>
                <a:schemeClr val="accent5"/>
              </a:buCl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buClr>
                <a:schemeClr val="accent5"/>
              </a:buCl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18242952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792151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buClr>
                <a:schemeClr val="accent5"/>
              </a:buCl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buClr>
                <a:schemeClr val="accent5"/>
              </a:buCl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5571382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buClr>
                <a:schemeClr val="accent5"/>
              </a:buCl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buClr>
                <a:schemeClr val="accent5"/>
              </a:buCl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1292232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35231970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5162481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4001895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87868146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accent5"/>
              </a:buClr>
              <a:defRPr>
                <a:solidFill>
                  <a:schemeClr val="bg1"/>
                </a:solidFill>
              </a:defRPr>
            </a:lvl2pPr>
            <a:lvl3pPr>
              <a:buClr>
                <a:schemeClr val="bg1">
                  <a:lumMod val="75000"/>
                </a:schemeClr>
              </a:buClr>
              <a:defRPr>
                <a:solidFill>
                  <a:schemeClr val="bg1"/>
                </a:solidFill>
              </a:defRPr>
            </a:lvl3pPr>
            <a:lvl4pPr>
              <a:buClr>
                <a:schemeClr val="accent5"/>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956285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accent5"/>
              </a:buClr>
              <a:defRPr sz="1800">
                <a:solidFill>
                  <a:schemeClr val="bg1"/>
                </a:solidFill>
              </a:defRPr>
            </a:lvl2pPr>
            <a:lvl3pPr>
              <a:buClr>
                <a:schemeClr val="bg1">
                  <a:lumMod val="75000"/>
                </a:schemeClr>
              </a:buClr>
              <a:defRPr sz="1800">
                <a:solidFill>
                  <a:schemeClr val="bg1"/>
                </a:solidFill>
              </a:defRPr>
            </a:lvl3pPr>
            <a:lvl4pPr>
              <a:buClr>
                <a:schemeClr val="accent5"/>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accent5"/>
              </a:buClr>
              <a:defRPr sz="1800">
                <a:solidFill>
                  <a:schemeClr val="bg1"/>
                </a:solidFill>
              </a:defRPr>
            </a:lvl2pPr>
            <a:lvl3pPr>
              <a:buClr>
                <a:schemeClr val="bg1">
                  <a:lumMod val="75000"/>
                </a:schemeClr>
              </a:buClr>
              <a:defRPr sz="1800">
                <a:solidFill>
                  <a:schemeClr val="bg1"/>
                </a:solidFill>
              </a:defRPr>
            </a:lvl3pPr>
            <a:lvl4pPr>
              <a:buClr>
                <a:schemeClr val="accent5"/>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0284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accent5"/>
              </a:buClr>
              <a:defRPr sz="1800">
                <a:solidFill>
                  <a:schemeClr val="bg1"/>
                </a:solidFill>
              </a:defRPr>
            </a:lvl2pPr>
            <a:lvl3pPr>
              <a:buClr>
                <a:schemeClr val="bg1">
                  <a:lumMod val="75000"/>
                </a:schemeClr>
              </a:buClr>
              <a:defRPr sz="1800">
                <a:solidFill>
                  <a:schemeClr val="bg1"/>
                </a:solidFill>
              </a:defRPr>
            </a:lvl3pPr>
            <a:lvl4pPr>
              <a:buClr>
                <a:schemeClr val="accent5"/>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63824161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11" name="TextBox 10">
            <a:extLst>
              <a:ext uri="{FF2B5EF4-FFF2-40B4-BE49-F238E27FC236}">
                <a16:creationId xmlns:a16="http://schemas.microsoft.com/office/drawing/2014/main" id="{DF7CAC3A-914C-D94C-9254-C253E5803F2C}"/>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7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8646534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769168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1980"/>
          <a:stretch/>
        </p:blipFill>
        <p:spPr>
          <a:xfrm>
            <a:off x="5623560" y="749808"/>
            <a:ext cx="1111976" cy="1143096"/>
          </a:xfrm>
          <a:prstGeom prst="rect">
            <a:avLst/>
          </a:prstGeom>
        </p:spPr>
      </p:pic>
    </p:spTree>
    <p:extLst>
      <p:ext uri="{BB962C8B-B14F-4D97-AF65-F5344CB8AC3E}">
        <p14:creationId xmlns:p14="http://schemas.microsoft.com/office/powerpoint/2010/main" val="338082283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968150" cy="1143000"/>
          </a:xfrm>
          <a:prstGeom prst="rect">
            <a:avLst/>
          </a:prstGeom>
        </p:spPr>
      </p:pic>
    </p:spTree>
    <p:extLst>
      <p:ext uri="{BB962C8B-B14F-4D97-AF65-F5344CB8AC3E}">
        <p14:creationId xmlns:p14="http://schemas.microsoft.com/office/powerpoint/2010/main" val="2052423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4BC4-5A23-47F0-9007-D63F9A14D7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7249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05944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Divider (Purple)">
    <p:bg>
      <p:bgPr>
        <a:solidFill>
          <a:srgbClr val="5900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(Purple)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63265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Divider (Imag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(Image)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58959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79076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64095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 — Fiscal Monitor</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291967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39504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537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828967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39490029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495910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688121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71071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75563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40892217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913244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65670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90604132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571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25383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3535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Fiscal Affairs — Fiscal Monitor</a:t>
            </a:r>
            <a:endParaRPr lang="en-US" sz="900" b="0">
              <a:solidFill>
                <a:schemeClr val="accent1">
                  <a:lumMod val="60000"/>
                  <a:lumOff val="40000"/>
                </a:schemeClr>
              </a:solidFill>
              <a:latin typeface="+mn-lt"/>
            </a:endParaRPr>
          </a:p>
          <a:p>
            <a:endParaRPr lang="en-US" sz="900" b="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618586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1980"/>
          <a:stretch/>
        </p:blipFill>
        <p:spPr>
          <a:xfrm>
            <a:off x="5623560" y="749808"/>
            <a:ext cx="1111976" cy="1143096"/>
          </a:xfrm>
          <a:prstGeom prst="rect">
            <a:avLst/>
          </a:prstGeom>
        </p:spPr>
      </p:pic>
    </p:spTree>
    <p:extLst>
      <p:ext uri="{BB962C8B-B14F-4D97-AF65-F5344CB8AC3E}">
        <p14:creationId xmlns:p14="http://schemas.microsoft.com/office/powerpoint/2010/main" val="31329184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flipH="1">
            <a:off x="12423392" y="-2"/>
            <a:ext cx="54056"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968150" cy="1143000"/>
          </a:xfrm>
          <a:prstGeom prst="rect">
            <a:avLst/>
          </a:prstGeom>
        </p:spPr>
      </p:pic>
    </p:spTree>
    <p:extLst>
      <p:ext uri="{BB962C8B-B14F-4D97-AF65-F5344CB8AC3E}">
        <p14:creationId xmlns:p14="http://schemas.microsoft.com/office/powerpoint/2010/main" val="320856714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95307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Divider (Purple)">
    <p:bg>
      <p:bgPr>
        <a:solidFill>
          <a:srgbClr val="5900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(Purple)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26593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Divider (Imag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(Image)</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178129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Fiscal Affairs</a:t>
            </a:r>
            <a:endParaRPr lang="en-US" sz="900" b="0">
              <a:solidFill>
                <a:schemeClr val="bg1"/>
              </a:solidFill>
              <a:latin typeface="+mn-lt"/>
            </a:endParaRPr>
          </a:p>
        </p:txBody>
      </p:sp>
    </p:spTree>
    <p:extLst>
      <p:ext uri="{BB962C8B-B14F-4D97-AF65-F5344CB8AC3E}">
        <p14:creationId xmlns:p14="http://schemas.microsoft.com/office/powerpoint/2010/main" val="33198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theme" Target="../theme/theme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theme" Target="../theme/theme5.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theme" Target="../theme/theme6.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theme" Target="../theme/theme7.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theme" Target="../theme/theme8.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INTERNATIONAL MONETARY FUND</a:t>
            </a:r>
            <a:endParaRPr lang="en-US" sz="90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extLst>
      <p:ext uri="{BB962C8B-B14F-4D97-AF65-F5344CB8AC3E}">
        <p14:creationId xmlns:p14="http://schemas.microsoft.com/office/powerpoint/2010/main" val="3387208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4" r:id="rId11"/>
    <p:sldLayoutId id="2147483863" r:id="rId12"/>
    <p:sldLayoutId id="2147483864" r:id="rId13"/>
  </p:sldLayoutIdLst>
  <p:transition>
    <p:fade/>
  </p:transition>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INTERNATIONAL MONETARY FUND</a:t>
            </a:r>
            <a:endParaRPr lang="en-US" sz="90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65921"/>
            <a:ext cx="1210408" cy="246221"/>
          </a:xfrm>
          <a:prstGeom prst="rect">
            <a:avLst/>
          </a:prstGeom>
          <a:noFill/>
        </p:spPr>
        <p:txBody>
          <a:bodyPr wrap="square" rtlCol="0" anchor="b">
            <a:spAutoFit/>
          </a:bodyPr>
          <a:lstStyle/>
          <a:p>
            <a:pPr algn="r"/>
            <a:fld id="{33391695-0C6B-4B4E-A11F-D5E1D321FCD2}" type="slidenum">
              <a:rPr lang="en-US" sz="1000" smtClean="0">
                <a:solidFill>
                  <a:srgbClr val="004C97"/>
                </a:solidFill>
              </a:rPr>
              <a:pPr algn="r"/>
              <a:t>‹#›</a:t>
            </a:fld>
            <a:endParaRPr lang="en-US" sz="1000">
              <a:solidFill>
                <a:srgbClr val="004C97"/>
              </a:solidFill>
            </a:endParaRPr>
          </a:p>
        </p:txBody>
      </p:sp>
    </p:spTree>
    <p:extLst>
      <p:ext uri="{BB962C8B-B14F-4D97-AF65-F5344CB8AC3E}">
        <p14:creationId xmlns:p14="http://schemas.microsoft.com/office/powerpoint/2010/main" val="35238089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IMF </a:t>
            </a:r>
            <a:r>
              <a:rPr lang="en-US" sz="900" b="0">
                <a:solidFill>
                  <a:schemeClr val="bg1">
                    <a:lumMod val="75000"/>
                  </a:schemeClr>
                </a:solidFill>
                <a:latin typeface="+mn-lt"/>
                <a:cs typeface="Arial Black" charset="0"/>
              </a:rPr>
              <a:t>| Fiscal Affairs — Fiscal Monitor</a:t>
            </a:r>
            <a:endParaRPr lang="en-US" sz="900" b="0">
              <a:solidFill>
                <a:schemeClr val="bg1">
                  <a:lumMod val="75000"/>
                </a:schemeClr>
              </a:solidFill>
              <a:latin typeface="+mn-lt"/>
            </a:endParaRPr>
          </a:p>
        </p:txBody>
      </p:sp>
      <p:sp>
        <p:nvSpPr>
          <p:cNvPr id="5" name="Slide Number Placeholder 4">
            <a:extLst>
              <a:ext uri="{FF2B5EF4-FFF2-40B4-BE49-F238E27FC236}">
                <a16:creationId xmlns:a16="http://schemas.microsoft.com/office/drawing/2014/main" id="{D830DD8A-964C-4DFA-9730-4AF8ECD53296}"/>
              </a:ext>
            </a:extLst>
          </p:cNvPr>
          <p:cNvSpPr>
            <a:spLocks noGrp="1"/>
          </p:cNvSpPr>
          <p:nvPr>
            <p:ph type="sldNum" sz="quarter" idx="4"/>
          </p:nvPr>
        </p:nvSpPr>
        <p:spPr>
          <a:xfrm>
            <a:off x="9448800" y="6456216"/>
            <a:ext cx="2743200" cy="365125"/>
          </a:xfrm>
          <a:prstGeom prst="rect">
            <a:avLst/>
          </a:prstGeom>
        </p:spPr>
        <p:txBody>
          <a:bodyPr vert="horz" lIns="91440" tIns="45720" rIns="91440" bIns="45720" rtlCol="0" anchor="ctr"/>
          <a:lstStyle>
            <a:lvl1pPr algn="r">
              <a:defRPr sz="1200">
                <a:solidFill>
                  <a:schemeClr val="tx2"/>
                </a:solidFill>
              </a:defRPr>
            </a:lvl1pPr>
          </a:lstStyle>
          <a:p>
            <a:fld id="{3923C113-8362-4F77-B553-36AEEE3960D5}" type="slidenum">
              <a:rPr lang="en-US" smtClean="0"/>
              <a:pPr/>
              <a:t>‹#›</a:t>
            </a:fld>
            <a:endParaRPr lang="en-US"/>
          </a:p>
        </p:txBody>
      </p:sp>
      <p:sp>
        <p:nvSpPr>
          <p:cNvPr id="8" name="Footer Placeholder 7">
            <a:extLst>
              <a:ext uri="{FF2B5EF4-FFF2-40B4-BE49-F238E27FC236}">
                <a16:creationId xmlns:a16="http://schemas.microsoft.com/office/drawing/2014/main" id="{F894692F-7D1C-432C-96F5-668030A0B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504557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865" r:id="rId26"/>
    <p:sldLayoutId id="2147483868" r:id="rId27"/>
  </p:sldLayoutIdLst>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p:nvSpPr>
        <p:spPr>
          <a:xfrm>
            <a:off x="-1" y="6638779"/>
            <a:ext cx="9144000" cy="230832"/>
          </a:xfrm>
          <a:prstGeom prst="rect">
            <a:avLst/>
          </a:prstGeom>
          <a:noFill/>
        </p:spPr>
        <p:txBody>
          <a:bodyPr wrap="square" rtlCol="0">
            <a:spAutoFit/>
          </a:bodyPr>
          <a:lstStyle/>
          <a:p>
            <a:r>
              <a:rPr lang="en-US" sz="900" b="1">
                <a:solidFill>
                  <a:schemeClr val="tx2"/>
                </a:solidFill>
                <a:latin typeface="Arial Black" charset="0"/>
                <a:cs typeface="Arial Black" charset="0"/>
              </a:rPr>
              <a:t>INTERNATIONAL MONETARY FUND</a:t>
            </a:r>
            <a:endParaRPr lang="en-US" sz="900">
              <a:solidFill>
                <a:schemeClr val="tx2"/>
              </a:solidFill>
            </a:endParaRPr>
          </a:p>
        </p:txBody>
      </p:sp>
      <p:sp>
        <p:nvSpPr>
          <p:cNvPr id="5" name="TextBox 4">
            <a:extLst>
              <a:ext uri="{FF2B5EF4-FFF2-40B4-BE49-F238E27FC236}">
                <a16:creationId xmlns:a16="http://schemas.microsoft.com/office/drawing/2014/main" id="{00B5D478-FD4A-2240-B032-46F4E3BAB6E8}"/>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5"/>
                </a:solidFill>
              </a:rPr>
              <a:pPr algn="r"/>
              <a:t>‹#›</a:t>
            </a:fld>
            <a:endParaRPr lang="en-US" sz="1000">
              <a:solidFill>
                <a:schemeClr val="accent5"/>
              </a:solidFill>
            </a:endParaRPr>
          </a:p>
        </p:txBody>
      </p:sp>
    </p:spTree>
    <p:extLst>
      <p:ext uri="{BB962C8B-B14F-4D97-AF65-F5344CB8AC3E}">
        <p14:creationId xmlns:p14="http://schemas.microsoft.com/office/powerpoint/2010/main" val="28006927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transition>
    <p:fade/>
  </p:transition>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extLst>
      <p:ext uri="{BB962C8B-B14F-4D97-AF65-F5344CB8AC3E}">
        <p14:creationId xmlns:p14="http://schemas.microsoft.com/office/powerpoint/2010/main" val="21407031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Lst>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IMF </a:t>
            </a:r>
            <a:r>
              <a:rPr lang="en-US" sz="900" b="0">
                <a:solidFill>
                  <a:schemeClr val="bg1">
                    <a:lumMod val="75000"/>
                  </a:schemeClr>
                </a:solidFill>
                <a:latin typeface="+mn-lt"/>
                <a:cs typeface="Arial Black" charset="0"/>
              </a:rPr>
              <a:t>| Fiscal Affairs — Fiscal Monitor</a:t>
            </a:r>
            <a:endParaRPr lang="en-US" sz="900" b="0">
              <a:solidFill>
                <a:schemeClr val="bg1">
                  <a:lumMod val="75000"/>
                </a:schemeClr>
              </a:solidFill>
              <a:latin typeface="+mn-lt"/>
            </a:endParaRPr>
          </a:p>
        </p:txBody>
      </p:sp>
    </p:spTree>
    <p:extLst>
      <p:ext uri="{BB962C8B-B14F-4D97-AF65-F5344CB8AC3E}">
        <p14:creationId xmlns:p14="http://schemas.microsoft.com/office/powerpoint/2010/main" val="357591071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8" r:id="rId23"/>
  </p:sldLayoutIdLst>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IMF </a:t>
            </a:r>
            <a:r>
              <a:rPr lang="en-US" sz="900" b="0">
                <a:solidFill>
                  <a:schemeClr val="bg1">
                    <a:lumMod val="75000"/>
                  </a:schemeClr>
                </a:solidFill>
                <a:latin typeface="+mn-lt"/>
                <a:cs typeface="Arial Black" charset="0"/>
              </a:rPr>
              <a:t>| Fiscal Affairs — Fiscal Monitor</a:t>
            </a:r>
            <a:endParaRPr lang="en-US" sz="900" b="0">
              <a:solidFill>
                <a:schemeClr val="bg1">
                  <a:lumMod val="75000"/>
                </a:schemeClr>
              </a:solidFill>
              <a:latin typeface="+mn-lt"/>
            </a:endParaRPr>
          </a:p>
        </p:txBody>
      </p:sp>
    </p:spTree>
    <p:extLst>
      <p:ext uri="{BB962C8B-B14F-4D97-AF65-F5344CB8AC3E}">
        <p14:creationId xmlns:p14="http://schemas.microsoft.com/office/powerpoint/2010/main" val="325301416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Lst>
  <p:transition>
    <p:fade/>
  </p:transition>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extLst>
      <p:ext uri="{BB962C8B-B14F-4D97-AF65-F5344CB8AC3E}">
        <p14:creationId xmlns:p14="http://schemas.microsoft.com/office/powerpoint/2010/main" val="152156518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Lst>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9.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a:xfrm>
            <a:off x="5251450" y="1864730"/>
            <a:ext cx="6896100" cy="1213338"/>
          </a:xfrm>
        </p:spPr>
        <p:txBody>
          <a:bodyPr>
            <a:normAutofit/>
          </a:bodyPr>
          <a:lstStyle/>
          <a:p>
            <a:r>
              <a:rPr lang="en-US" sz="3200">
                <a:solidFill>
                  <a:srgbClr val="004C97"/>
                </a:solidFill>
              </a:rPr>
              <a:t>Presentation of IMF </a:t>
            </a:r>
            <a:br>
              <a:rPr lang="en-US" sz="3200">
                <a:solidFill>
                  <a:srgbClr val="004C97"/>
                </a:solidFill>
              </a:rPr>
            </a:br>
            <a:r>
              <a:rPr lang="en-US" sz="3200">
                <a:solidFill>
                  <a:srgbClr val="004C97"/>
                </a:solidFill>
              </a:rPr>
              <a:t>Fiscal Monitor</a:t>
            </a:r>
          </a:p>
        </p:txBody>
      </p:sp>
      <p:sp>
        <p:nvSpPr>
          <p:cNvPr id="3" name="Subtitle 2">
            <a:extLst>
              <a:ext uri="{FF2B5EF4-FFF2-40B4-BE49-F238E27FC236}">
                <a16:creationId xmlns:a16="http://schemas.microsoft.com/office/drawing/2014/main" id="{AE34567D-8DF8-2F4C-807C-947F097BF330}"/>
              </a:ext>
            </a:extLst>
          </p:cNvPr>
          <p:cNvSpPr>
            <a:spLocks noGrp="1"/>
          </p:cNvSpPr>
          <p:nvPr>
            <p:ph type="subTitle" idx="1"/>
          </p:nvPr>
        </p:nvSpPr>
        <p:spPr>
          <a:xfrm>
            <a:off x="5251449" y="4261909"/>
            <a:ext cx="6418467" cy="887033"/>
          </a:xfrm>
        </p:spPr>
        <p:txBody>
          <a:bodyPr>
            <a:normAutofit fontScale="62500" lnSpcReduction="20000"/>
          </a:bodyPr>
          <a:lstStyle/>
          <a:p>
            <a:pPr>
              <a:lnSpc>
                <a:spcPct val="130000"/>
              </a:lnSpc>
              <a:spcBef>
                <a:spcPts val="600"/>
              </a:spcBef>
            </a:pPr>
            <a:r>
              <a:rPr lang="en-US"/>
              <a:t>IMF Middle East Center for Economics and Finance (IMF-CEF)</a:t>
            </a:r>
          </a:p>
          <a:p>
            <a:pPr>
              <a:lnSpc>
                <a:spcPct val="130000"/>
              </a:lnSpc>
              <a:spcBef>
                <a:spcPts val="600"/>
              </a:spcBef>
            </a:pPr>
            <a:r>
              <a:rPr lang="en-US"/>
              <a:t>Institute of Capacity Development</a:t>
            </a:r>
          </a:p>
          <a:p>
            <a:pPr>
              <a:lnSpc>
                <a:spcPct val="130000"/>
              </a:lnSpc>
              <a:spcBef>
                <a:spcPts val="600"/>
              </a:spcBef>
            </a:pPr>
            <a:r>
              <a:rPr lang="en-US"/>
              <a:t>February 2023</a:t>
            </a:r>
          </a:p>
        </p:txBody>
      </p:sp>
      <p:sp>
        <p:nvSpPr>
          <p:cNvPr id="4" name="Text Placeholder 3">
            <a:extLst>
              <a:ext uri="{FF2B5EF4-FFF2-40B4-BE49-F238E27FC236}">
                <a16:creationId xmlns:a16="http://schemas.microsoft.com/office/drawing/2014/main" id="{EF2EA944-E770-B641-8381-99B0FD277FBC}"/>
              </a:ext>
            </a:extLst>
          </p:cNvPr>
          <p:cNvSpPr>
            <a:spLocks noGrp="1"/>
          </p:cNvSpPr>
          <p:nvPr>
            <p:ph type="body" sz="quarter" idx="10"/>
          </p:nvPr>
        </p:nvSpPr>
        <p:spPr>
          <a:xfrm>
            <a:off x="5251450" y="4808793"/>
            <a:ext cx="5515284" cy="1213338"/>
          </a:xfrm>
        </p:spPr>
        <p:txBody>
          <a:bodyPr>
            <a:normAutofit/>
          </a:bodyPr>
          <a:lstStyle/>
          <a:p>
            <a:r>
              <a:rPr lang="en-US">
                <a:solidFill>
                  <a:schemeClr val="tx1"/>
                </a:solidFill>
              </a:rPr>
              <a:t>Raphael Lam and Roberto Piazza</a:t>
            </a:r>
          </a:p>
          <a:p>
            <a:r>
              <a:rPr lang="en-US">
                <a:solidFill>
                  <a:schemeClr val="tx1"/>
                </a:solidFill>
              </a:rPr>
              <a:t>Fiscal Affairs Department</a:t>
            </a:r>
          </a:p>
        </p:txBody>
      </p:sp>
      <p:pic>
        <p:nvPicPr>
          <p:cNvPr id="6" name="Picture Placeholder 5">
            <a:extLst>
              <a:ext uri="{FF2B5EF4-FFF2-40B4-BE49-F238E27FC236}">
                <a16:creationId xmlns:a16="http://schemas.microsoft.com/office/drawing/2014/main" id="{0AEC74A7-AE9B-6F42-95A4-75342DEFB64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637" r="3637"/>
          <a:stretch/>
        </p:blipFill>
        <p:spPr>
          <a:xfrm>
            <a:off x="0" y="0"/>
            <a:ext cx="4891088" cy="6858000"/>
          </a:xfrm>
        </p:spPr>
      </p:pic>
      <p:pic>
        <p:nvPicPr>
          <p:cNvPr id="7" name="image2.png">
            <a:extLst>
              <a:ext uri="{FF2B5EF4-FFF2-40B4-BE49-F238E27FC236}">
                <a16:creationId xmlns:a16="http://schemas.microsoft.com/office/drawing/2014/main" id="{AADFF8EB-342A-4D54-B098-56881B68E14D}"/>
              </a:ext>
            </a:extLst>
          </p:cNvPr>
          <p:cNvPicPr>
            <a:picLocks noChangeAspect="1"/>
          </p:cNvPicPr>
          <p:nvPr/>
        </p:nvPicPr>
        <p:blipFill>
          <a:blip r:embed="rId4" cstate="print"/>
          <a:stretch>
            <a:fillRect/>
          </a:stretch>
        </p:blipFill>
        <p:spPr>
          <a:xfrm>
            <a:off x="10968475" y="835869"/>
            <a:ext cx="1006989" cy="994219"/>
          </a:xfrm>
          <a:prstGeom prst="rect">
            <a:avLst/>
          </a:prstGeom>
        </p:spPr>
      </p:pic>
    </p:spTree>
    <p:extLst>
      <p:ext uri="{BB962C8B-B14F-4D97-AF65-F5344CB8AC3E}">
        <p14:creationId xmlns:p14="http://schemas.microsoft.com/office/powerpoint/2010/main" val="257189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BEBFC2-B706-4DDF-BAE4-D159A3125161}"/>
              </a:ext>
            </a:extLst>
          </p:cNvPr>
          <p:cNvSpPr>
            <a:spLocks noGrp="1"/>
          </p:cNvSpPr>
          <p:nvPr>
            <p:ph type="title"/>
          </p:nvPr>
        </p:nvSpPr>
        <p:spPr>
          <a:xfrm>
            <a:off x="1295400" y="1214846"/>
            <a:ext cx="9601200" cy="4114800"/>
          </a:xfrm>
        </p:spPr>
        <p:txBody>
          <a:bodyPr/>
          <a:lstStyle/>
          <a:p>
            <a:r>
              <a:rPr lang="en-US"/>
              <a:t>Early Lessons from the Pandemic</a:t>
            </a:r>
          </a:p>
        </p:txBody>
      </p:sp>
      <p:sp>
        <p:nvSpPr>
          <p:cNvPr id="5" name="Slide Number Placeholder 4">
            <a:extLst>
              <a:ext uri="{FF2B5EF4-FFF2-40B4-BE49-F238E27FC236}">
                <a16:creationId xmlns:a16="http://schemas.microsoft.com/office/drawing/2014/main" id="{D8D22EB1-2D47-45DD-B4FB-1307DB21968E}"/>
              </a:ext>
            </a:extLst>
          </p:cNvPr>
          <p:cNvSpPr>
            <a:spLocks noGrp="1"/>
          </p:cNvSpPr>
          <p:nvPr>
            <p:ph type="sldNum" sz="quarter" idx="4294967295"/>
          </p:nvPr>
        </p:nvSpPr>
        <p:spPr>
          <a:xfrm>
            <a:off x="9347200" y="6381750"/>
            <a:ext cx="2844800" cy="476250"/>
          </a:xfrm>
        </p:spPr>
        <p:txBody>
          <a:bodyPr/>
          <a:lstStyle/>
          <a:p>
            <a:fld id="{AAE606DD-D066-4020-99B8-4F9D94E94EA0}" type="slidenum">
              <a:rPr lang="en-US" smtClean="0"/>
              <a:pPr/>
              <a:t>10</a:t>
            </a:fld>
            <a:endParaRPr lang="en-US"/>
          </a:p>
        </p:txBody>
      </p:sp>
    </p:spTree>
    <p:extLst>
      <p:ext uri="{BB962C8B-B14F-4D97-AF65-F5344CB8AC3E}">
        <p14:creationId xmlns:p14="http://schemas.microsoft.com/office/powerpoint/2010/main" val="3439122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11995484" cy="745457"/>
          </a:xfrm>
          <a:prstGeom prst="rect">
            <a:avLst/>
          </a:prstGeom>
        </p:spPr>
        <p:txBody>
          <a:bodyPr vert="horz" lIns="45720" tIns="22860" rIns="45720" bIns="2286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300" b="1" i="1" u="none" strike="noStrike" kern="0" cap="none" spc="0" normalizeH="0" baseline="0" noProof="0">
              <a:ln>
                <a:noFill/>
              </a:ln>
              <a:solidFill>
                <a:srgbClr val="FEFEFE"/>
              </a:solidFill>
              <a:effectLst/>
              <a:uLnTx/>
              <a:uFillTx/>
              <a:latin typeface="Franklin Gothic Medium" pitchFamily="34" charset="0"/>
              <a:ea typeface="+mn-ea"/>
              <a:cs typeface="+mn-cs"/>
            </a:endParaRPr>
          </a:p>
        </p:txBody>
      </p:sp>
      <p:sp>
        <p:nvSpPr>
          <p:cNvPr id="6" name="Title 3"/>
          <p:cNvSpPr txBox="1">
            <a:spLocks/>
          </p:cNvSpPr>
          <p:nvPr/>
        </p:nvSpPr>
        <p:spPr>
          <a:xfrm>
            <a:off x="313907" y="0"/>
            <a:ext cx="11878093" cy="858357"/>
          </a:xfrm>
          <a:prstGeom prst="rect">
            <a:avLst/>
          </a:prstGeom>
        </p:spPr>
        <p:txBody>
          <a:bodyPr vert="horz" lIns="45720" tIns="22860" rIns="45720" bIns="22860" rtlCol="0" anchor="ctr">
            <a:normAutofit/>
          </a:bodyPr>
          <a:lstStyle>
            <a:defPPr>
              <a:defRPr lang="en-US"/>
            </a:defPPr>
            <a:lvl1pPr lvl="0" eaLnBrk="0" hangingPunct="0">
              <a:defRPr sz="3200" b="1" kern="0">
                <a:solidFill>
                  <a:schemeClr val="bg1"/>
                </a:solidFill>
                <a:latin typeface="Franklin Gothic Medium" panose="020B0603020102020204" pitchFamily="34" charset="0"/>
              </a:defRPr>
            </a:lvl1pPr>
          </a:lstStyle>
          <a:p>
            <a:r>
              <a:rPr lang="en-US"/>
              <a:t>Fiscal Policy can be Swift and Impactful </a:t>
            </a:r>
          </a:p>
        </p:txBody>
      </p:sp>
      <p:sp>
        <p:nvSpPr>
          <p:cNvPr id="2" name="TextBox 1">
            <a:extLst>
              <a:ext uri="{FF2B5EF4-FFF2-40B4-BE49-F238E27FC236}">
                <a16:creationId xmlns:a16="http://schemas.microsoft.com/office/drawing/2014/main" id="{54F21C7C-6553-41F0-83F4-72CC53AF9343}"/>
              </a:ext>
            </a:extLst>
          </p:cNvPr>
          <p:cNvSpPr txBox="1"/>
          <p:nvPr/>
        </p:nvSpPr>
        <p:spPr>
          <a:xfrm>
            <a:off x="283803" y="985249"/>
            <a:ext cx="6127884" cy="5478423"/>
          </a:xfrm>
          <a:prstGeom prst="rect">
            <a:avLst/>
          </a:prstGeom>
          <a:noFill/>
        </p:spPr>
        <p:txBody>
          <a:bodyPr wrap="square" rtlCol="0">
            <a:spAutoFit/>
          </a:bodyPr>
          <a:lstStyle/>
          <a:p>
            <a:pPr marL="342900" indent="-342900">
              <a:buFont typeface="Arial" panose="020B0604020202020204" pitchFamily="34" charset="0"/>
              <a:buChar char="•"/>
            </a:pPr>
            <a:endParaRPr lang="en-US" sz="2200" i="1">
              <a:solidFill>
                <a:srgbClr val="000000"/>
              </a:solidFill>
              <a:effectLst/>
              <a:latin typeface="+mj-lt"/>
              <a:ea typeface="Arial" panose="020B0604020202020204" pitchFamily="34" charset="0"/>
            </a:endParaRPr>
          </a:p>
          <a:p>
            <a:pPr marL="342900" indent="-342900">
              <a:buFont typeface="Arial" panose="020B0604020202020204" pitchFamily="34" charset="0"/>
              <a:buChar char="•"/>
            </a:pPr>
            <a:r>
              <a:rPr lang="en-US" sz="2200">
                <a:solidFill>
                  <a:srgbClr val="000000"/>
                </a:solidFill>
                <a:effectLst/>
                <a:latin typeface="+mj-lt"/>
                <a:ea typeface="Arial" panose="020B0604020202020204" pitchFamily="34" charset="0"/>
              </a:rPr>
              <a:t>The degree of counter-cyclical fiscal policy tends to be larger during large adverse shocks. </a:t>
            </a:r>
            <a:endParaRPr lang="en-US" sz="2200">
              <a:solidFill>
                <a:srgbClr val="000000"/>
              </a:solidFill>
              <a:latin typeface="+mj-lt"/>
              <a:ea typeface="Arial" panose="020B0604020202020204" pitchFamily="34" charset="0"/>
            </a:endParaRPr>
          </a:p>
          <a:p>
            <a:pPr marL="342900" indent="-342900">
              <a:buFont typeface="Arial" panose="020B0604020202020204" pitchFamily="34" charset="0"/>
              <a:buChar char="•"/>
            </a:pPr>
            <a:endParaRPr lang="en-US" sz="2200">
              <a:solidFill>
                <a:srgbClr val="000000"/>
              </a:solidFill>
              <a:latin typeface="+mj-lt"/>
            </a:endParaRPr>
          </a:p>
          <a:p>
            <a:pPr marL="342900" indent="-342900">
              <a:buFont typeface="Arial" panose="020B0604020202020204" pitchFamily="34" charset="0"/>
              <a:buChar char="•"/>
            </a:pPr>
            <a:r>
              <a:rPr lang="en-US" sz="2200">
                <a:solidFill>
                  <a:srgbClr val="000000"/>
                </a:solidFill>
                <a:latin typeface="+mj-lt"/>
              </a:rPr>
              <a:t>Past experience shows that </a:t>
            </a:r>
            <a:r>
              <a:rPr lang="en-US" sz="2400">
                <a:latin typeface="+mj-lt"/>
              </a:rPr>
              <a:t>fiscal policy can be impactful and quickly implemented, particularly when monetary policy is constrained.</a:t>
            </a:r>
          </a:p>
          <a:p>
            <a:pPr marL="342900" indent="-342900">
              <a:buFont typeface="Wingdings" panose="05000000000000000000" pitchFamily="2" charset="2"/>
              <a:buChar char="v"/>
            </a:pPr>
            <a:endParaRPr lang="en-US" sz="2400" i="1">
              <a:solidFill>
                <a:srgbClr val="000000"/>
              </a:solidFill>
              <a:effectLst/>
              <a:latin typeface="Segoe UI" panose="020B0502040204020203" pitchFamily="34" charset="0"/>
              <a:ea typeface="Arial" panose="020B0604020202020204" pitchFamily="34" charset="0"/>
            </a:endParaRPr>
          </a:p>
          <a:p>
            <a:pPr marL="342900" indent="-342900">
              <a:buFont typeface="Wingdings" panose="05000000000000000000" pitchFamily="2" charset="2"/>
              <a:buChar char="v"/>
            </a:pPr>
            <a:endParaRPr lang="en-US" sz="2400"/>
          </a:p>
          <a:p>
            <a:br>
              <a:rPr lang="en-US" sz="2400">
                <a:solidFill>
                  <a:srgbClr val="000000"/>
                </a:solidFill>
                <a:latin typeface="Segoe UI" panose="020B0502040204020203" pitchFamily="34" charset="0"/>
                <a:ea typeface="Arial" panose="020B0604020202020204" pitchFamily="34" charset="0"/>
              </a:rPr>
            </a:br>
            <a:br>
              <a:rPr lang="en-US" sz="2400">
                <a:solidFill>
                  <a:srgbClr val="000000"/>
                </a:solidFill>
                <a:latin typeface="Segoe UI" panose="020B0502040204020203" pitchFamily="34" charset="0"/>
                <a:ea typeface="Arial" panose="020B0604020202020204" pitchFamily="34" charset="0"/>
              </a:rPr>
            </a:br>
            <a:endParaRPr lang="en-US" sz="2400">
              <a:solidFill>
                <a:srgbClr val="000000"/>
              </a:solidFill>
              <a:latin typeface="Segoe UI" panose="020B0502040204020203" pitchFamily="34" charset="0"/>
              <a:ea typeface="Arial" panose="020B0604020202020204" pitchFamily="34" charset="0"/>
            </a:endParaRPr>
          </a:p>
          <a:p>
            <a:pPr marL="342900" indent="-342900">
              <a:buFont typeface="Wingdings" panose="05000000000000000000" pitchFamily="2" charset="2"/>
              <a:buChar char="v"/>
            </a:pPr>
            <a:endParaRPr lang="en-US" sz="2400" b="1">
              <a:solidFill>
                <a:srgbClr val="000000"/>
              </a:solidFill>
              <a:latin typeface="Segoe UI" panose="020B0502040204020203" pitchFamily="34" charset="0"/>
              <a:ea typeface="Arial" panose="020B0604020202020204" pitchFamily="34" charset="0"/>
            </a:endParaRPr>
          </a:p>
        </p:txBody>
      </p:sp>
      <p:sp>
        <p:nvSpPr>
          <p:cNvPr id="12" name="TextBox 11">
            <a:extLst>
              <a:ext uri="{FF2B5EF4-FFF2-40B4-BE49-F238E27FC236}">
                <a16:creationId xmlns:a16="http://schemas.microsoft.com/office/drawing/2014/main" id="{3570A64E-B8FC-4359-A200-B8DED46D2BC3}"/>
              </a:ext>
            </a:extLst>
          </p:cNvPr>
          <p:cNvSpPr txBox="1"/>
          <p:nvPr/>
        </p:nvSpPr>
        <p:spPr>
          <a:xfrm>
            <a:off x="6983068" y="1001007"/>
            <a:ext cx="4925130" cy="1046440"/>
          </a:xfrm>
          <a:prstGeom prst="rect">
            <a:avLst/>
          </a:prstGeom>
          <a:noFill/>
        </p:spPr>
        <p:txBody>
          <a:bodyPr wrap="square" rtlCol="0">
            <a:spAutoFit/>
          </a:bodyPr>
          <a:lstStyle/>
          <a:p>
            <a:r>
              <a:rPr lang="en-US" sz="2200" b="1">
                <a:solidFill>
                  <a:srgbClr val="7030A0"/>
                </a:solidFill>
              </a:rPr>
              <a:t>Degree of counter-cyclicality of fiscal policies</a:t>
            </a:r>
          </a:p>
          <a:p>
            <a:r>
              <a:rPr lang="en-US">
                <a:solidFill>
                  <a:srgbClr val="7030A0"/>
                </a:solidFill>
              </a:rPr>
              <a:t>(Estimated coefficients)</a:t>
            </a:r>
            <a:endParaRPr lang="en-US"/>
          </a:p>
        </p:txBody>
      </p:sp>
      <p:pic>
        <p:nvPicPr>
          <p:cNvPr id="13" name="Picture 12">
            <a:extLst>
              <a:ext uri="{FF2B5EF4-FFF2-40B4-BE49-F238E27FC236}">
                <a16:creationId xmlns:a16="http://schemas.microsoft.com/office/drawing/2014/main" id="{208EB8BD-FED4-46DC-AB97-4391891E3C15}"/>
              </a:ext>
            </a:extLst>
          </p:cNvPr>
          <p:cNvPicPr/>
          <p:nvPr/>
        </p:nvPicPr>
        <p:blipFill>
          <a:blip r:embed="rId3"/>
          <a:stretch>
            <a:fillRect/>
          </a:stretch>
        </p:blipFill>
        <p:spPr>
          <a:xfrm>
            <a:off x="6872580" y="2047446"/>
            <a:ext cx="5233391" cy="4235788"/>
          </a:xfrm>
          <a:prstGeom prst="rect">
            <a:avLst/>
          </a:prstGeom>
        </p:spPr>
      </p:pic>
      <p:sp>
        <p:nvSpPr>
          <p:cNvPr id="14" name="TextBox 13">
            <a:extLst>
              <a:ext uri="{FF2B5EF4-FFF2-40B4-BE49-F238E27FC236}">
                <a16:creationId xmlns:a16="http://schemas.microsoft.com/office/drawing/2014/main" id="{FB2F7FC6-3218-4AA3-912C-AD28D62396B1}"/>
              </a:ext>
            </a:extLst>
          </p:cNvPr>
          <p:cNvSpPr txBox="1"/>
          <p:nvPr/>
        </p:nvSpPr>
        <p:spPr>
          <a:xfrm>
            <a:off x="6983068" y="5856993"/>
            <a:ext cx="5012416" cy="646331"/>
          </a:xfrm>
          <a:prstGeom prst="rect">
            <a:avLst/>
          </a:prstGeom>
          <a:noFill/>
        </p:spPr>
        <p:txBody>
          <a:bodyPr wrap="square" rtlCol="0">
            <a:spAutoFit/>
          </a:bodyPr>
          <a:lstStyle/>
          <a:p>
            <a:r>
              <a:rPr lang="en-US" sz="1200"/>
              <a:t>Estimated based on a panel regression of change in overall balance on real growth and other control variables over 170 countries during 1990-2021.</a:t>
            </a:r>
          </a:p>
        </p:txBody>
      </p:sp>
    </p:spTree>
    <p:extLst>
      <p:ext uri="{BB962C8B-B14F-4D97-AF65-F5344CB8AC3E}">
        <p14:creationId xmlns:p14="http://schemas.microsoft.com/office/powerpoint/2010/main" val="32237932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1D9C-296B-4D98-A9D8-1195B91CE8A9}"/>
              </a:ext>
            </a:extLst>
          </p:cNvPr>
          <p:cNvSpPr>
            <a:spLocks noGrp="1"/>
          </p:cNvSpPr>
          <p:nvPr>
            <p:ph type="title"/>
          </p:nvPr>
        </p:nvSpPr>
        <p:spPr>
          <a:xfrm>
            <a:off x="228600" y="6615"/>
            <a:ext cx="11963400" cy="850635"/>
          </a:xfrm>
        </p:spPr>
        <p:txBody>
          <a:bodyPr>
            <a:normAutofit/>
          </a:bodyPr>
          <a:lstStyle/>
          <a:p>
            <a:r>
              <a:rPr kumimoji="0" lang="en-US" sz="3000" b="1" i="0" u="none" strike="noStrike" kern="1200" cap="none" spc="0" normalizeH="0" baseline="0" noProof="0">
                <a:ln>
                  <a:noFill/>
                </a:ln>
                <a:solidFill>
                  <a:schemeClr val="bg1"/>
                </a:solidFill>
                <a:effectLst/>
                <a:uLnTx/>
                <a:uFillTx/>
                <a:latin typeface="Arial Black" panose="020B0604020202020204" pitchFamily="34" charset="0"/>
                <a:ea typeface="+mj-ea"/>
                <a:cs typeface="+mn-cs"/>
              </a:rPr>
              <a:t>Fiscal Support During the Pandemic Helped Reduce Income Inequality and </a:t>
            </a:r>
            <a:r>
              <a:rPr lang="en-US" sz="3000">
                <a:solidFill>
                  <a:schemeClr val="bg1"/>
                </a:solidFill>
                <a:cs typeface="+mn-cs"/>
              </a:rPr>
              <a:t>Extreme </a:t>
            </a:r>
            <a:r>
              <a:rPr kumimoji="0" lang="en-US" sz="3000" b="1" i="0" u="none" strike="noStrike" kern="1200" cap="none" spc="0" normalizeH="0" baseline="0" noProof="0">
                <a:ln>
                  <a:noFill/>
                </a:ln>
                <a:solidFill>
                  <a:schemeClr val="bg1"/>
                </a:solidFill>
                <a:effectLst/>
                <a:uLnTx/>
                <a:uFillTx/>
                <a:latin typeface="Arial Black" panose="020B0604020202020204" pitchFamily="34" charset="0"/>
                <a:ea typeface="+mj-ea"/>
                <a:cs typeface="+mn-cs"/>
              </a:rPr>
              <a:t>Poverty</a:t>
            </a:r>
            <a:endParaRPr lang="en-US" sz="3000">
              <a:solidFill>
                <a:schemeClr val="bg1"/>
              </a:solidFill>
            </a:endParaRPr>
          </a:p>
        </p:txBody>
      </p:sp>
      <p:sp>
        <p:nvSpPr>
          <p:cNvPr id="4" name="Slide Number Placeholder 3">
            <a:extLst>
              <a:ext uri="{FF2B5EF4-FFF2-40B4-BE49-F238E27FC236}">
                <a16:creationId xmlns:a16="http://schemas.microsoft.com/office/drawing/2014/main" id="{5B31184B-2C96-488A-A9BC-A4EE299718BD}"/>
              </a:ext>
            </a:extLst>
          </p:cNvPr>
          <p:cNvSpPr>
            <a:spLocks noGrp="1"/>
          </p:cNvSpPr>
          <p:nvPr>
            <p:ph type="sldNum" sz="quarter" idx="14"/>
          </p:nvPr>
        </p:nvSpPr>
        <p:spPr/>
        <p:txBody>
          <a:bodyPr/>
          <a:lstStyle/>
          <a:p>
            <a:fld id="{AAE606DD-D066-4020-99B8-4F9D94E94EA0}" type="slidenum">
              <a:rPr lang="en-US" smtClean="0"/>
              <a:pPr/>
              <a:t>12</a:t>
            </a:fld>
            <a:endParaRPr lang="en-US"/>
          </a:p>
        </p:txBody>
      </p:sp>
      <p:sp>
        <p:nvSpPr>
          <p:cNvPr id="8" name="TextBox 7">
            <a:extLst>
              <a:ext uri="{FF2B5EF4-FFF2-40B4-BE49-F238E27FC236}">
                <a16:creationId xmlns:a16="http://schemas.microsoft.com/office/drawing/2014/main" id="{C0DE86F9-802A-4257-A513-D10605AF6922}"/>
              </a:ext>
            </a:extLst>
          </p:cNvPr>
          <p:cNvSpPr txBox="1"/>
          <p:nvPr/>
        </p:nvSpPr>
        <p:spPr>
          <a:xfrm>
            <a:off x="6424780" y="1169013"/>
            <a:ext cx="54411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Child Poverty Rates Using The Official and The Supplemental Poverty Measures in the United States (2008-2021)</a:t>
            </a:r>
          </a:p>
        </p:txBody>
      </p:sp>
      <p:sp>
        <p:nvSpPr>
          <p:cNvPr id="9" name="TextBox 8">
            <a:extLst>
              <a:ext uri="{FF2B5EF4-FFF2-40B4-BE49-F238E27FC236}">
                <a16:creationId xmlns:a16="http://schemas.microsoft.com/office/drawing/2014/main" id="{01034873-4E23-48E0-AE81-8D59DAED9D08}"/>
              </a:ext>
            </a:extLst>
          </p:cNvPr>
          <p:cNvSpPr txBox="1"/>
          <p:nvPr/>
        </p:nvSpPr>
        <p:spPr>
          <a:xfrm>
            <a:off x="6309042" y="5380075"/>
            <a:ext cx="5844857"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a:ea typeface="+mn-ea"/>
                <a:cs typeface="+mn-cs"/>
              </a:rPr>
              <a:t>Sources: US Census Bureau; Current Population Survey, 2010 to 2022 Annual Social and Economic Supplements (CPS, ASEC)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Arial" panose="020B0604020202020204"/>
                <a:ea typeface="+mn-ea"/>
                <a:cs typeface="+mn-cs"/>
              </a:rPr>
              <a:t>Note: Population as of March of the following year. Official includes unrelated individuals under age 15. The Supplemental Poverty Measure (SPM) estimates for 2019 and beyond reflect the implementation of revised SPM methodology. More information is available in the report, </a:t>
            </a:r>
            <a:r>
              <a:rPr kumimoji="0" lang="en-US" sz="700" b="0" i="1" u="none" strike="noStrike" kern="1200" cap="none" spc="0" normalizeH="0" baseline="0" noProof="0">
                <a:ln>
                  <a:noFill/>
                </a:ln>
                <a:solidFill>
                  <a:srgbClr val="000000"/>
                </a:solidFill>
                <a:effectLst/>
                <a:uLnTx/>
                <a:uFillTx/>
                <a:latin typeface="Arial" panose="020B0604020202020204"/>
                <a:ea typeface="+mn-ea"/>
                <a:cs typeface="+mn-cs"/>
              </a:rPr>
              <a:t>Poverty in the United States: 2021</a:t>
            </a:r>
            <a:r>
              <a:rPr kumimoji="0" lang="en-US" sz="700" b="0" i="0" u="none" strike="noStrike" kern="1200" cap="none" spc="0" normalizeH="0" baseline="0" noProof="0">
                <a:ln>
                  <a:noFill/>
                </a:ln>
                <a:solidFill>
                  <a:srgbClr val="000000"/>
                </a:solidFill>
                <a:effectLst/>
                <a:uLnTx/>
                <a:uFillTx/>
                <a:latin typeface="Arial" panose="020B0604020202020204"/>
                <a:ea typeface="+mn-ea"/>
                <a:cs typeface="+mn-cs"/>
              </a:rPr>
              <a:t>. The data for 2017 and beyond reflect the implementation of an updated processing system. The data for 2013 and beyond reflect the implementation of the redesigned income questions. SPM extends the official poverty measure by taking account of many government programs that are designed to assist low-income families but are not included in the official poverty measure. The SPM also includes federal and state taxes and work and medical expenses. In addition, the SPM accounts for geographic variation in poverty thresholds, while the official poverty measure does not. The data points are placed at the midpoints of the respective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CD312FA5-E750-44A2-BB7D-25F63E4FAAD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18345" y="1828800"/>
            <a:ext cx="5054022" cy="3525875"/>
          </a:xfrm>
          <a:prstGeom prst="rect">
            <a:avLst/>
          </a:prstGeom>
        </p:spPr>
      </p:pic>
      <p:pic>
        <p:nvPicPr>
          <p:cNvPr id="11" name="Picture 10">
            <a:extLst>
              <a:ext uri="{FF2B5EF4-FFF2-40B4-BE49-F238E27FC236}">
                <a16:creationId xmlns:a16="http://schemas.microsoft.com/office/drawing/2014/main" id="{07DD677B-D103-4557-B3F6-31EE6BF5452E}"/>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Lst>
          </a:blip>
          <a:srcRect b="35374"/>
          <a:stretch/>
        </p:blipFill>
        <p:spPr>
          <a:xfrm>
            <a:off x="545033" y="1900230"/>
            <a:ext cx="4477817" cy="3260740"/>
          </a:xfrm>
          <a:prstGeom prst="rect">
            <a:avLst/>
          </a:prstGeom>
        </p:spPr>
      </p:pic>
      <p:sp>
        <p:nvSpPr>
          <p:cNvPr id="12" name="TextBox 11">
            <a:extLst>
              <a:ext uri="{FF2B5EF4-FFF2-40B4-BE49-F238E27FC236}">
                <a16:creationId xmlns:a16="http://schemas.microsoft.com/office/drawing/2014/main" id="{3E704F33-1B10-48A8-BF33-E3FEF35758CE}"/>
              </a:ext>
            </a:extLst>
          </p:cNvPr>
          <p:cNvSpPr txBox="1"/>
          <p:nvPr/>
        </p:nvSpPr>
        <p:spPr>
          <a:xfrm>
            <a:off x="351468" y="1092069"/>
            <a:ext cx="4722181" cy="677108"/>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Evolution of Poverty and Income Inequality during the Pandemic in Brazil, 2019−21</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(Percent, left scale; Gini coefficients, right scale)</a:t>
            </a:r>
          </a:p>
        </p:txBody>
      </p:sp>
      <p:sp>
        <p:nvSpPr>
          <p:cNvPr id="13" name="TextBox 22">
            <a:extLst>
              <a:ext uri="{FF2B5EF4-FFF2-40B4-BE49-F238E27FC236}">
                <a16:creationId xmlns:a16="http://schemas.microsoft.com/office/drawing/2014/main" id="{4EBB68AB-7572-420C-891E-8A7947754BC2}"/>
              </a:ext>
            </a:extLst>
          </p:cNvPr>
          <p:cNvSpPr txBox="1"/>
          <p:nvPr/>
        </p:nvSpPr>
        <p:spPr>
          <a:xfrm>
            <a:off x="228600" y="5380075"/>
            <a:ext cx="5407090" cy="12091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Source: IMF Fiscal Monitor (October 2022); </a:t>
            </a:r>
            <a:r>
              <a:rPr kumimoji="0" lang="en-US" sz="9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BraSim</a:t>
            </a: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tax and benefit tool and IMF staff estimates.</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Note: Estimates are based on microsimulations. Poverty is defined as per capita household income less than half of minimum wage (US$6.30 per day in 2011 purchasing power parity [PPP] terms). Extreme poverty is US$2.25 per day at 2011 PPP, defined using the Bolsa Familia eligibility thresholds. Income inequality is based on disposable income (market income after taxes and transfers).</a:t>
            </a:r>
            <a:endPar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366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21065" y="0"/>
            <a:ext cx="11995484" cy="745457"/>
          </a:xfrm>
          <a:prstGeom prst="rect">
            <a:avLst/>
          </a:prstGeom>
        </p:spPr>
        <p:txBody>
          <a:bodyPr vert="horz" lIns="45720" tIns="22860" rIns="45720" bIns="22860" rtlCol="0" anchor="ctr">
            <a:normAutofit/>
          </a:bodyPr>
          <a:lstStyle/>
          <a:p>
            <a:pPr defTabSz="457200" eaLnBrk="0" fontAlgn="base" hangingPunct="0">
              <a:spcBef>
                <a:spcPct val="0"/>
              </a:spcBef>
              <a:spcAft>
                <a:spcPct val="0"/>
              </a:spcAft>
              <a:defRPr/>
            </a:pPr>
            <a:endParaRPr lang="en-US" sz="3300" b="1" i="1" kern="0">
              <a:solidFill>
                <a:schemeClr val="bg1"/>
              </a:solidFill>
              <a:latin typeface="Franklin Gothic Medium" pitchFamily="34" charset="0"/>
              <a:ea typeface="+mj-ea"/>
              <a:cs typeface="+mj-cs"/>
            </a:endParaRPr>
          </a:p>
        </p:txBody>
      </p:sp>
      <p:sp>
        <p:nvSpPr>
          <p:cNvPr id="6" name="Title 3"/>
          <p:cNvSpPr txBox="1">
            <a:spLocks/>
          </p:cNvSpPr>
          <p:nvPr/>
        </p:nvSpPr>
        <p:spPr>
          <a:xfrm>
            <a:off x="313907" y="0"/>
            <a:ext cx="11878093" cy="858357"/>
          </a:xfrm>
          <a:prstGeom prst="rect">
            <a:avLst/>
          </a:prstGeom>
        </p:spPr>
        <p:txBody>
          <a:bodyPr vert="horz" lIns="45720" tIns="22860" rIns="45720" bIns="22860" rtlCol="0" anchor="ctr">
            <a:normAutofit/>
          </a:bodyPr>
          <a:lstStyle/>
          <a:p>
            <a:pPr lvl="0" algn="l" eaLnBrk="0" hangingPunct="0">
              <a:defRPr/>
            </a:pPr>
            <a:r>
              <a:rPr lang="en-US" sz="2400" b="1" kern="0">
                <a:solidFill>
                  <a:schemeClr val="bg1"/>
                </a:solidFill>
                <a:latin typeface="+mj-lt"/>
              </a:rPr>
              <a:t>Job-retention schemes proved effective and well-targeted, making them a useful fiscal tool in face of a crisis.  </a:t>
            </a:r>
          </a:p>
        </p:txBody>
      </p:sp>
      <p:sp>
        <p:nvSpPr>
          <p:cNvPr id="3" name="Slide Number Placeholder 2">
            <a:extLst>
              <a:ext uri="{FF2B5EF4-FFF2-40B4-BE49-F238E27FC236}">
                <a16:creationId xmlns:a16="http://schemas.microsoft.com/office/drawing/2014/main" id="{B1E319E0-FB46-4943-B6E0-25DEB898B6F1}"/>
              </a:ext>
            </a:extLst>
          </p:cNvPr>
          <p:cNvSpPr>
            <a:spLocks noGrp="1"/>
          </p:cNvSpPr>
          <p:nvPr>
            <p:ph type="sldNum" sz="quarter" idx="14"/>
          </p:nvPr>
        </p:nvSpPr>
        <p:spPr>
          <a:xfrm>
            <a:off x="5762913" y="6437270"/>
            <a:ext cx="855306" cy="255214"/>
          </a:xfrm>
        </p:spPr>
        <p:txBody>
          <a:bodyPr/>
          <a:lstStyle/>
          <a:p>
            <a:r>
              <a:rPr lang="en-US" sz="1100">
                <a:solidFill>
                  <a:schemeClr val="bg1"/>
                </a:solidFill>
              </a:rPr>
              <a:t>4</a:t>
            </a:r>
            <a:endParaRPr lang="en-US">
              <a:solidFill>
                <a:schemeClr val="bg1"/>
              </a:solidFill>
            </a:endParaRPr>
          </a:p>
        </p:txBody>
      </p:sp>
      <p:sp>
        <p:nvSpPr>
          <p:cNvPr id="12" name="TextBox 2">
            <a:extLst>
              <a:ext uri="{FF2B5EF4-FFF2-40B4-BE49-F238E27FC236}">
                <a16:creationId xmlns:a16="http://schemas.microsoft.com/office/drawing/2014/main" id="{81563431-C3E3-4721-A1BD-8EC1D7FAF46C}"/>
              </a:ext>
            </a:extLst>
          </p:cNvPr>
          <p:cNvSpPr txBox="1"/>
          <p:nvPr/>
        </p:nvSpPr>
        <p:spPr>
          <a:xfrm>
            <a:off x="6413467" y="1031322"/>
            <a:ext cx="5778533" cy="5002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400" b="1">
                <a:solidFill>
                  <a:srgbClr val="7030A0"/>
                </a:solidFill>
                <a:latin typeface="HelveticaNeueLT Std" panose="020B0604020202020204" pitchFamily="34" charset="0"/>
                <a:ea typeface="+mn-ea"/>
                <a:cs typeface="Arial" panose="020B0604020202020204" pitchFamily="34" charset="0"/>
              </a:rPr>
              <a:t>EU: Income Stabilization by Worker Group and Sector</a:t>
            </a:r>
            <a:endParaRPr lang="en-US" sz="1400" b="1">
              <a:solidFill>
                <a:srgbClr val="7030A0"/>
              </a:solidFill>
              <a:latin typeface="HelveticaNeueLT Std" panose="020B0604020202020204" pitchFamily="34" charset="0"/>
              <a:cs typeface="Arial" panose="020B0604020202020204" pitchFamily="34" charset="0"/>
            </a:endParaRPr>
          </a:p>
          <a:p>
            <a:pPr marL="0" indent="0" algn="l"/>
            <a:r>
              <a:rPr lang="en-US" sz="1400">
                <a:solidFill>
                  <a:srgbClr val="7030A0"/>
                </a:solidFill>
                <a:latin typeface="HelveticaNeueLT Std" panose="020B0604020202020204" pitchFamily="34" charset="0"/>
                <a:ea typeface="+mn-ea"/>
                <a:cs typeface="Arial" panose="020B0604020202020204" pitchFamily="34" charset="0"/>
              </a:rPr>
              <a:t>(Percent; s</a:t>
            </a:r>
            <a:r>
              <a:rPr lang="en-US" sz="1400">
                <a:solidFill>
                  <a:srgbClr val="7030A0"/>
                </a:solidFill>
                <a:latin typeface="HelveticaNeueLT Std" panose="020B0604020202020204" pitchFamily="34" charset="0"/>
                <a:cs typeface="Arial" panose="020B0604020202020204" pitchFamily="34" charset="0"/>
              </a:rPr>
              <a:t>hare of the shock absorbed by the tax-benefit system)</a:t>
            </a:r>
            <a:endParaRPr lang="en-US" sz="1400">
              <a:solidFill>
                <a:srgbClr val="7030A0"/>
              </a:solidFill>
              <a:highlight>
                <a:srgbClr val="FFFF00"/>
              </a:highlight>
              <a:latin typeface="HelveticaNeueLT Std" panose="020B0604020202020204" pitchFamily="34" charset="0"/>
              <a:ea typeface="+mn-ea"/>
              <a:cs typeface="Arial" panose="020B0604020202020204" pitchFamily="34" charset="0"/>
            </a:endParaRPr>
          </a:p>
        </p:txBody>
      </p:sp>
      <p:sp>
        <p:nvSpPr>
          <p:cNvPr id="13" name="TextBox 2">
            <a:extLst>
              <a:ext uri="{FF2B5EF4-FFF2-40B4-BE49-F238E27FC236}">
                <a16:creationId xmlns:a16="http://schemas.microsoft.com/office/drawing/2014/main" id="{62367943-197C-46D8-9E67-6A8758AA72EB}"/>
              </a:ext>
            </a:extLst>
          </p:cNvPr>
          <p:cNvSpPr txBox="1"/>
          <p:nvPr/>
        </p:nvSpPr>
        <p:spPr>
          <a:xfrm>
            <a:off x="313907" y="6077862"/>
            <a:ext cx="11584868" cy="6275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b="0" i="0" baseline="0">
                <a:solidFill>
                  <a:schemeClr val="dk1"/>
                </a:solidFill>
                <a:effectLst/>
                <a:latin typeface="+mn-lt"/>
                <a:ea typeface="+mn-ea"/>
                <a:cs typeface="+mn-cs"/>
              </a:rPr>
              <a:t>Note: </a:t>
            </a:r>
            <a:r>
              <a:rPr lang="en-US"/>
              <a:t>Estimates are based on the EUROMOD and microdata from the 2019 EU-SILC (excluding Germany). COVID shock is simulated to replicate the 2020 labor market conditions using Labor Market Adjustment (LMA) Add-On.</a:t>
            </a:r>
            <a:endParaRPr lang="en-US" b="0" i="0" baseline="0">
              <a:solidFill>
                <a:schemeClr val="dk1"/>
              </a:solidFill>
              <a:effectLst/>
              <a:latin typeface="+mn-lt"/>
              <a:ea typeface="+mn-ea"/>
              <a:cs typeface="+mn-cs"/>
            </a:endParaRPr>
          </a:p>
          <a:p>
            <a:pPr rtl="0"/>
            <a:r>
              <a:rPr lang="en-US"/>
              <a:t>Source: </a:t>
            </a:r>
            <a:r>
              <a:rPr lang="en-US" b="0" i="0" baseline="0">
                <a:solidFill>
                  <a:schemeClr val="dk1"/>
                </a:solidFill>
                <a:effectLst/>
                <a:latin typeface="+mn-lt"/>
                <a:ea typeface="+mn-ea"/>
                <a:cs typeface="+mn-cs"/>
              </a:rPr>
              <a:t>Solovyeva et al. (forthcoming).</a:t>
            </a:r>
            <a:endParaRPr lang="en-US" sz="1200"/>
          </a:p>
        </p:txBody>
      </p:sp>
      <p:pic>
        <p:nvPicPr>
          <p:cNvPr id="11" name="Picture 10">
            <a:extLst>
              <a:ext uri="{FF2B5EF4-FFF2-40B4-BE49-F238E27FC236}">
                <a16:creationId xmlns:a16="http://schemas.microsoft.com/office/drawing/2014/main" id="{452F3714-9743-459C-B9B4-CDA91B9D60F8}"/>
              </a:ext>
            </a:extLst>
          </p:cNvPr>
          <p:cNvPicPr/>
          <p:nvPr/>
        </p:nvPicPr>
        <p:blipFill>
          <a:blip r:embed="rId3"/>
          <a:stretch>
            <a:fillRect/>
          </a:stretch>
        </p:blipFill>
        <p:spPr>
          <a:xfrm>
            <a:off x="6413467" y="1653083"/>
            <a:ext cx="5424515" cy="4138914"/>
          </a:xfrm>
          <a:prstGeom prst="rect">
            <a:avLst/>
          </a:prstGeom>
        </p:spPr>
      </p:pic>
      <p:pic>
        <p:nvPicPr>
          <p:cNvPr id="10" name="Picture 9">
            <a:extLst>
              <a:ext uri="{FF2B5EF4-FFF2-40B4-BE49-F238E27FC236}">
                <a16:creationId xmlns:a16="http://schemas.microsoft.com/office/drawing/2014/main" id="{A4DDD603-986C-4079-9A41-32360A2FD3CA}"/>
              </a:ext>
            </a:extLst>
          </p:cNvPr>
          <p:cNvPicPr/>
          <p:nvPr/>
        </p:nvPicPr>
        <p:blipFill>
          <a:blip r:embed="rId4"/>
          <a:stretch>
            <a:fillRect/>
          </a:stretch>
        </p:blipFill>
        <p:spPr>
          <a:xfrm>
            <a:off x="354018" y="1821277"/>
            <a:ext cx="5649125" cy="4020054"/>
          </a:xfrm>
          <a:prstGeom prst="rect">
            <a:avLst/>
          </a:prstGeom>
        </p:spPr>
      </p:pic>
      <p:sp>
        <p:nvSpPr>
          <p:cNvPr id="16" name="TextBox 2">
            <a:extLst>
              <a:ext uri="{FF2B5EF4-FFF2-40B4-BE49-F238E27FC236}">
                <a16:creationId xmlns:a16="http://schemas.microsoft.com/office/drawing/2014/main" id="{123A8E98-2EDF-4678-B5E6-B622EAB16993}"/>
              </a:ext>
            </a:extLst>
          </p:cNvPr>
          <p:cNvSpPr txBox="1"/>
          <p:nvPr/>
        </p:nvSpPr>
        <p:spPr>
          <a:xfrm>
            <a:off x="129408" y="962920"/>
            <a:ext cx="5786790" cy="8583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600" b="1">
                <a:solidFill>
                  <a:srgbClr val="7030A0"/>
                </a:solidFill>
                <a:latin typeface="HelveticaNeueLT Std" panose="020B0604020202020204" pitchFamily="34" charset="0"/>
                <a:ea typeface="+mn-ea"/>
                <a:cs typeface="Arial" panose="020B0604020202020204" pitchFamily="34" charset="0"/>
              </a:rPr>
              <a:t>Income Stabilization across EU Countries, by Household Income Groups</a:t>
            </a:r>
            <a:endParaRPr lang="en-US" sz="1600" b="1">
              <a:solidFill>
                <a:srgbClr val="7030A0"/>
              </a:solidFill>
              <a:latin typeface="HelveticaNeueLT Std" panose="020B0604020202020204" pitchFamily="34" charset="0"/>
              <a:cs typeface="Arial" panose="020B0604020202020204" pitchFamily="34" charset="0"/>
            </a:endParaRPr>
          </a:p>
          <a:p>
            <a:pPr marL="0" indent="0" algn="l"/>
            <a:r>
              <a:rPr lang="en-US" sz="1600">
                <a:solidFill>
                  <a:srgbClr val="7030A0"/>
                </a:solidFill>
                <a:latin typeface="HelveticaNeueLT Std" panose="020B0604020202020204" pitchFamily="34" charset="0"/>
                <a:ea typeface="+mn-ea"/>
                <a:cs typeface="Arial" panose="020B0604020202020204" pitchFamily="34" charset="0"/>
              </a:rPr>
              <a:t>(Stabilization coefficients, percent)</a:t>
            </a:r>
            <a:endParaRPr lang="en-US" sz="1600">
              <a:solidFill>
                <a:srgbClr val="7030A0"/>
              </a:solidFill>
              <a:highlight>
                <a:srgbClr val="FFFF00"/>
              </a:highlight>
              <a:latin typeface="HelveticaNeueLT Std"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45255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C543E-DE0E-47C9-920E-6A4AD5BA73DB}"/>
              </a:ext>
            </a:extLst>
          </p:cNvPr>
          <p:cNvSpPr>
            <a:spLocks noGrp="1"/>
          </p:cNvSpPr>
          <p:nvPr>
            <p:ph type="title"/>
          </p:nvPr>
        </p:nvSpPr>
        <p:spPr/>
        <p:txBody>
          <a:bodyPr>
            <a:normAutofit/>
          </a:bodyPr>
          <a:lstStyle/>
          <a:p>
            <a:r>
              <a:rPr lang="en-US" sz="3200">
                <a:solidFill>
                  <a:schemeClr val="bg1"/>
                </a:solidFill>
                <a:cs typeface="+mn-cs"/>
              </a:rPr>
              <a:t>Leveraging Digital Technology in Social Support</a:t>
            </a:r>
            <a:endParaRPr lang="en-US" sz="3200">
              <a:solidFill>
                <a:schemeClr val="bg1"/>
              </a:solidFill>
            </a:endParaRPr>
          </a:p>
        </p:txBody>
      </p:sp>
      <p:sp>
        <p:nvSpPr>
          <p:cNvPr id="4" name="Slide Number Placeholder 3">
            <a:extLst>
              <a:ext uri="{FF2B5EF4-FFF2-40B4-BE49-F238E27FC236}">
                <a16:creationId xmlns:a16="http://schemas.microsoft.com/office/drawing/2014/main" id="{6556A263-3F84-4800-9B24-EEC12A807F94}"/>
              </a:ext>
            </a:extLst>
          </p:cNvPr>
          <p:cNvSpPr>
            <a:spLocks noGrp="1"/>
          </p:cNvSpPr>
          <p:nvPr>
            <p:ph type="sldNum" sz="quarter" idx="14"/>
          </p:nvPr>
        </p:nvSpPr>
        <p:spPr/>
        <p:txBody>
          <a:bodyPr/>
          <a:lstStyle/>
          <a:p>
            <a:fld id="{AAE606DD-D066-4020-99B8-4F9D94E94EA0}" type="slidenum">
              <a:rPr lang="en-US" smtClean="0"/>
              <a:pPr/>
              <a:t>14</a:t>
            </a:fld>
            <a:endParaRPr lang="en-US"/>
          </a:p>
        </p:txBody>
      </p:sp>
      <p:sp>
        <p:nvSpPr>
          <p:cNvPr id="5" name="TextBox 22">
            <a:extLst>
              <a:ext uri="{FF2B5EF4-FFF2-40B4-BE49-F238E27FC236}">
                <a16:creationId xmlns:a16="http://schemas.microsoft.com/office/drawing/2014/main" id="{22EC70F7-0431-41E3-9326-FCE13D207EF4}"/>
              </a:ext>
            </a:extLst>
          </p:cNvPr>
          <p:cNvSpPr txBox="1"/>
          <p:nvPr/>
        </p:nvSpPr>
        <p:spPr>
          <a:xfrm>
            <a:off x="258607" y="6394873"/>
            <a:ext cx="10584585" cy="3090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Sources: IMF Fiscal Monitor (October 2022); Database of Fiscal Measures in Response to COVID-19 Pandemic; Shang, Evans, and An 2020; Una and others 2020.</a:t>
            </a:r>
          </a:p>
        </p:txBody>
      </p:sp>
      <p:sp>
        <p:nvSpPr>
          <p:cNvPr id="6" name="TextBox 13">
            <a:extLst>
              <a:ext uri="{FF2B5EF4-FFF2-40B4-BE49-F238E27FC236}">
                <a16:creationId xmlns:a16="http://schemas.microsoft.com/office/drawing/2014/main" id="{AAE94EA8-92D0-4C81-80B7-84382175B015}"/>
              </a:ext>
            </a:extLst>
          </p:cNvPr>
          <p:cNvSpPr txBox="1"/>
          <p:nvPr/>
        </p:nvSpPr>
        <p:spPr>
          <a:xfrm>
            <a:off x="238180" y="1100828"/>
            <a:ext cx="11617376" cy="4940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Table. Examples of Additional Social Support during the Pandemic</a:t>
            </a:r>
          </a:p>
          <a:p>
            <a:pPr marL="0" marR="0" lvl="0" indent="0" algn="ctr" defTabSz="914314" rtl="0" eaLnBrk="1" fontAlgn="auto" latinLnBrk="0" hangingPunct="1">
              <a:lnSpc>
                <a:spcPct val="100000"/>
              </a:lnSpc>
              <a:spcBef>
                <a:spcPts val="0"/>
              </a:spcBef>
              <a:spcAft>
                <a:spcPts val="0"/>
              </a:spcAft>
              <a:buClrTx/>
              <a:buSzTx/>
              <a:buFontTx/>
              <a:buNone/>
              <a:tabLst/>
              <a:defRPr/>
            </a:pPr>
            <a:r>
              <a:rPr lang="en-US" sz="1600">
                <a:solidFill>
                  <a:srgbClr val="7030A0"/>
                </a:solidFill>
                <a:latin typeface="Arial" panose="020B0604020202020204" pitchFamily="34" charset="0"/>
                <a:cs typeface="Arial" panose="020B0604020202020204" pitchFamily="34" charset="0"/>
              </a:rPr>
              <a:t>(Selected Country Examples)</a:t>
            </a:r>
            <a:endParaRPr kumimoji="0" lang="en-US" sz="160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7" name="TextBox 13">
            <a:extLst>
              <a:ext uri="{FF2B5EF4-FFF2-40B4-BE49-F238E27FC236}">
                <a16:creationId xmlns:a16="http://schemas.microsoft.com/office/drawing/2014/main" id="{F4CDC1F6-2E4C-4CED-AAFA-69914B12E3D7}"/>
              </a:ext>
            </a:extLst>
          </p:cNvPr>
          <p:cNvSpPr txBox="1"/>
          <p:nvPr/>
        </p:nvSpPr>
        <p:spPr>
          <a:xfrm>
            <a:off x="1425001" y="1675426"/>
            <a:ext cx="2375737" cy="2347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Emerging G20 Countries</a:t>
            </a:r>
          </a:p>
        </p:txBody>
      </p:sp>
      <p:sp>
        <p:nvSpPr>
          <p:cNvPr id="8" name="TextBox 7">
            <a:extLst>
              <a:ext uri="{FF2B5EF4-FFF2-40B4-BE49-F238E27FC236}">
                <a16:creationId xmlns:a16="http://schemas.microsoft.com/office/drawing/2014/main" id="{6333EE5D-6D8F-401C-B7D2-302E96D1D461}"/>
              </a:ext>
            </a:extLst>
          </p:cNvPr>
          <p:cNvSpPr txBox="1"/>
          <p:nvPr/>
        </p:nvSpPr>
        <p:spPr>
          <a:xfrm>
            <a:off x="5944901" y="1653221"/>
            <a:ext cx="5517502" cy="2757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Other Non G-20 Emerging Market and Developing Economies</a:t>
            </a:r>
          </a:p>
        </p:txBody>
      </p:sp>
      <p:pic>
        <p:nvPicPr>
          <p:cNvPr id="9" name="Picture 8">
            <a:extLst>
              <a:ext uri="{FF2B5EF4-FFF2-40B4-BE49-F238E27FC236}">
                <a16:creationId xmlns:a16="http://schemas.microsoft.com/office/drawing/2014/main" id="{34A14BE1-709C-4F1E-A9E8-9CC5EA669090}"/>
              </a:ext>
            </a:extLst>
          </p:cNvPr>
          <p:cNvPicPr>
            <a:picLocks noChangeAspect="1"/>
          </p:cNvPicPr>
          <p:nvPr/>
        </p:nvPicPr>
        <p:blipFill>
          <a:blip r:embed="rId2"/>
          <a:stretch>
            <a:fillRect/>
          </a:stretch>
        </p:blipFill>
        <p:spPr>
          <a:xfrm>
            <a:off x="6066821" y="2014874"/>
            <a:ext cx="5886999" cy="4138488"/>
          </a:xfrm>
          <a:prstGeom prst="rect">
            <a:avLst/>
          </a:prstGeom>
        </p:spPr>
      </p:pic>
      <p:pic>
        <p:nvPicPr>
          <p:cNvPr id="10" name="Picture 9">
            <a:extLst>
              <a:ext uri="{FF2B5EF4-FFF2-40B4-BE49-F238E27FC236}">
                <a16:creationId xmlns:a16="http://schemas.microsoft.com/office/drawing/2014/main" id="{BB68FA4D-4B04-42F9-9174-3F31DA119193}"/>
              </a:ext>
            </a:extLst>
          </p:cNvPr>
          <p:cNvPicPr>
            <a:picLocks noChangeAspect="1"/>
          </p:cNvPicPr>
          <p:nvPr/>
        </p:nvPicPr>
        <p:blipFill>
          <a:blip r:embed="rId3"/>
          <a:stretch>
            <a:fillRect/>
          </a:stretch>
        </p:blipFill>
        <p:spPr>
          <a:xfrm>
            <a:off x="183009" y="1960223"/>
            <a:ext cx="5486134" cy="3665514"/>
          </a:xfrm>
          <a:prstGeom prst="rect">
            <a:avLst/>
          </a:prstGeom>
        </p:spPr>
      </p:pic>
    </p:spTree>
    <p:extLst>
      <p:ext uri="{BB962C8B-B14F-4D97-AF65-F5344CB8AC3E}">
        <p14:creationId xmlns:p14="http://schemas.microsoft.com/office/powerpoint/2010/main" val="116443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5E5A-12D8-46BE-AF8D-77FDD8C2C1B9}"/>
              </a:ext>
            </a:extLst>
          </p:cNvPr>
          <p:cNvSpPr>
            <a:spLocks noGrp="1"/>
          </p:cNvSpPr>
          <p:nvPr>
            <p:ph type="title"/>
          </p:nvPr>
        </p:nvSpPr>
        <p:spPr/>
        <p:txBody>
          <a:bodyPr>
            <a:normAutofit/>
          </a:bodyPr>
          <a:lstStyle/>
          <a:p>
            <a:r>
              <a:rPr lang="en-US" sz="3000">
                <a:solidFill>
                  <a:schemeClr val="bg1"/>
                </a:solidFill>
              </a:rPr>
              <a:t>Support to Firms: Government as a Financier of Last Resort During Crises</a:t>
            </a:r>
          </a:p>
        </p:txBody>
      </p:sp>
      <p:sp>
        <p:nvSpPr>
          <p:cNvPr id="4" name="Slide Number Placeholder 3">
            <a:extLst>
              <a:ext uri="{FF2B5EF4-FFF2-40B4-BE49-F238E27FC236}">
                <a16:creationId xmlns:a16="http://schemas.microsoft.com/office/drawing/2014/main" id="{19F6EAFC-C827-43ED-9B9C-37BE1CAAB799}"/>
              </a:ext>
            </a:extLst>
          </p:cNvPr>
          <p:cNvSpPr>
            <a:spLocks noGrp="1"/>
          </p:cNvSpPr>
          <p:nvPr>
            <p:ph type="sldNum" sz="quarter" idx="14"/>
          </p:nvPr>
        </p:nvSpPr>
        <p:spPr/>
        <p:txBody>
          <a:bodyPr/>
          <a:lstStyle/>
          <a:p>
            <a:fld id="{AAE606DD-D066-4020-99B8-4F9D94E94EA0}" type="slidenum">
              <a:rPr lang="en-US" smtClean="0"/>
              <a:pPr/>
              <a:t>15</a:t>
            </a:fld>
            <a:endParaRPr lang="en-US"/>
          </a:p>
        </p:txBody>
      </p:sp>
      <p:sp>
        <p:nvSpPr>
          <p:cNvPr id="5" name="TextBox 4">
            <a:extLst>
              <a:ext uri="{FF2B5EF4-FFF2-40B4-BE49-F238E27FC236}">
                <a16:creationId xmlns:a16="http://schemas.microsoft.com/office/drawing/2014/main" id="{468A1C8C-B874-4891-A982-FBC531BE8844}"/>
              </a:ext>
            </a:extLst>
          </p:cNvPr>
          <p:cNvSpPr txBox="1"/>
          <p:nvPr/>
        </p:nvSpPr>
        <p:spPr>
          <a:xfrm>
            <a:off x="1272796" y="1183119"/>
            <a:ext cx="4574807" cy="646331"/>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Distribution of Net Loans and Equity Purchases</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and Across Countries</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(Percent of GDP)</a:t>
            </a:r>
          </a:p>
        </p:txBody>
      </p:sp>
      <p:sp>
        <p:nvSpPr>
          <p:cNvPr id="6" name="TextBox 5">
            <a:extLst>
              <a:ext uri="{FF2B5EF4-FFF2-40B4-BE49-F238E27FC236}">
                <a16:creationId xmlns:a16="http://schemas.microsoft.com/office/drawing/2014/main" id="{B1B306FA-271D-422A-BA4B-355876B9C3B8}"/>
              </a:ext>
            </a:extLst>
          </p:cNvPr>
          <p:cNvSpPr txBox="1"/>
          <p:nvPr/>
        </p:nvSpPr>
        <p:spPr>
          <a:xfrm>
            <a:off x="6497051" y="1060009"/>
            <a:ext cx="5029201" cy="446276"/>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Total announced measures in response to COVID-19</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(Percent of GDP)</a:t>
            </a:r>
          </a:p>
        </p:txBody>
      </p:sp>
      <p:sp>
        <p:nvSpPr>
          <p:cNvPr id="10" name="TextBox 22">
            <a:extLst>
              <a:ext uri="{FF2B5EF4-FFF2-40B4-BE49-F238E27FC236}">
                <a16:creationId xmlns:a16="http://schemas.microsoft.com/office/drawing/2014/main" id="{CBD4B666-C2AA-4703-A468-D3A1B9D918F0}"/>
              </a:ext>
            </a:extLst>
          </p:cNvPr>
          <p:cNvSpPr txBox="1"/>
          <p:nvPr/>
        </p:nvSpPr>
        <p:spPr>
          <a:xfrm>
            <a:off x="354071" y="5919282"/>
            <a:ext cx="5154099" cy="12091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Source: Battersby et al. (2022), ‘</a:t>
            </a:r>
            <a:r>
              <a:rPr kumimoji="0" lang="en-US" sz="9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State as Financier of Last Resort’</a:t>
            </a: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IMF SDN No. 2022/003; IMF Government Financial Statistics for panel 1 (see footnote 3 in SDN for country coverage); and Eurostat for panel 2.</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Note: Net loans and equity purchases by the general government when available; otherwise, central government. Coverage over 2007–20 varies.</a:t>
            </a:r>
            <a:endPar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22">
            <a:extLst>
              <a:ext uri="{FF2B5EF4-FFF2-40B4-BE49-F238E27FC236}">
                <a16:creationId xmlns:a16="http://schemas.microsoft.com/office/drawing/2014/main" id="{9CF083DB-0466-4BF0-9126-0C39904438D7}"/>
              </a:ext>
            </a:extLst>
          </p:cNvPr>
          <p:cNvSpPr txBox="1"/>
          <p:nvPr/>
        </p:nvSpPr>
        <p:spPr>
          <a:xfrm>
            <a:off x="6096000" y="5919282"/>
            <a:ext cx="5869405" cy="6309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Battersby et al. (2022), ‘</a:t>
            </a:r>
            <a:r>
              <a:rPr kumimoji="0" lang="en-US" sz="9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State as Financier of Last Resort’</a:t>
            </a: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IMF SDN No. 2022/003; Bankruptcy information from the OECD; and Euler Hermes Global Insolvency Report from Allianz Trade. Fiscal Support Measures from IMF Fiscal Monitor 2021</a:t>
            </a:r>
            <a:endPar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BF1A694F-8D67-4B4E-89C1-33CA2FC8F3B4}"/>
              </a:ext>
            </a:extLst>
          </p:cNvPr>
          <p:cNvPicPr>
            <a:picLocks noChangeAspect="1"/>
          </p:cNvPicPr>
          <p:nvPr/>
        </p:nvPicPr>
        <p:blipFill>
          <a:blip r:embed="rId3"/>
          <a:stretch>
            <a:fillRect/>
          </a:stretch>
        </p:blipFill>
        <p:spPr>
          <a:xfrm>
            <a:off x="6497051" y="2187420"/>
            <a:ext cx="4763429" cy="3596629"/>
          </a:xfrm>
          <a:prstGeom prst="rect">
            <a:avLst/>
          </a:prstGeom>
        </p:spPr>
      </p:pic>
      <p:pic>
        <p:nvPicPr>
          <p:cNvPr id="17" name="Picture 16">
            <a:extLst>
              <a:ext uri="{FF2B5EF4-FFF2-40B4-BE49-F238E27FC236}">
                <a16:creationId xmlns:a16="http://schemas.microsoft.com/office/drawing/2014/main" id="{7BD66693-3871-4CBB-9399-E14B4A0026B4}"/>
              </a:ext>
            </a:extLst>
          </p:cNvPr>
          <p:cNvPicPr>
            <a:picLocks noChangeAspect="1"/>
          </p:cNvPicPr>
          <p:nvPr/>
        </p:nvPicPr>
        <p:blipFill>
          <a:blip r:embed="rId4"/>
          <a:stretch>
            <a:fillRect/>
          </a:stretch>
        </p:blipFill>
        <p:spPr>
          <a:xfrm>
            <a:off x="1720128" y="2020120"/>
            <a:ext cx="4000793" cy="3390080"/>
          </a:xfrm>
          <a:prstGeom prst="rect">
            <a:avLst/>
          </a:prstGeom>
        </p:spPr>
      </p:pic>
    </p:spTree>
    <p:extLst>
      <p:ext uri="{BB962C8B-B14F-4D97-AF65-F5344CB8AC3E}">
        <p14:creationId xmlns:p14="http://schemas.microsoft.com/office/powerpoint/2010/main" val="328472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68F4DE-9251-4B3E-97A2-B2E7BE12EC4B}"/>
              </a:ext>
            </a:extLst>
          </p:cNvPr>
          <p:cNvPicPr>
            <a:picLocks noChangeAspect="1"/>
          </p:cNvPicPr>
          <p:nvPr/>
        </p:nvPicPr>
        <p:blipFill>
          <a:blip r:embed="rId3"/>
          <a:stretch>
            <a:fillRect/>
          </a:stretch>
        </p:blipFill>
        <p:spPr>
          <a:xfrm>
            <a:off x="5703874" y="1580606"/>
            <a:ext cx="6218811" cy="4289651"/>
          </a:xfrm>
          <a:prstGeom prst="rect">
            <a:avLst/>
          </a:prstGeom>
        </p:spPr>
      </p:pic>
      <p:sp>
        <p:nvSpPr>
          <p:cNvPr id="9" name="Title 3"/>
          <p:cNvSpPr txBox="1">
            <a:spLocks/>
          </p:cNvSpPr>
          <p:nvPr/>
        </p:nvSpPr>
        <p:spPr>
          <a:xfrm>
            <a:off x="0" y="0"/>
            <a:ext cx="11995484" cy="745457"/>
          </a:xfrm>
          <a:prstGeom prst="rect">
            <a:avLst/>
          </a:prstGeom>
        </p:spPr>
        <p:txBody>
          <a:bodyPr vert="horz" lIns="45720" tIns="22860" rIns="45720" bIns="2286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300" b="1" i="1" u="none" strike="noStrike" kern="0" cap="none" spc="0" normalizeH="0" baseline="0" noProof="0">
              <a:ln>
                <a:noFill/>
              </a:ln>
              <a:solidFill>
                <a:srgbClr val="FEFEFE"/>
              </a:solidFill>
              <a:effectLst/>
              <a:uLnTx/>
              <a:uFillTx/>
              <a:latin typeface="Franklin Gothic Medium" pitchFamily="34" charset="0"/>
              <a:ea typeface="+mn-ea"/>
              <a:cs typeface="+mn-cs"/>
            </a:endParaRPr>
          </a:p>
        </p:txBody>
      </p:sp>
      <p:sp>
        <p:nvSpPr>
          <p:cNvPr id="6" name="Title 3"/>
          <p:cNvSpPr txBox="1">
            <a:spLocks/>
          </p:cNvSpPr>
          <p:nvPr/>
        </p:nvSpPr>
        <p:spPr>
          <a:xfrm>
            <a:off x="232729" y="0"/>
            <a:ext cx="11959272" cy="858357"/>
          </a:xfrm>
          <a:prstGeom prst="rect">
            <a:avLst/>
          </a:prstGeom>
        </p:spPr>
        <p:txBody>
          <a:bodyPr vert="horz" lIns="45720" tIns="22860" rIns="45720" bIns="22860" rtlCol="0" anchor="ctr">
            <a:norm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sz="2500" b="1" kern="0">
                <a:solidFill>
                  <a:srgbClr val="FEFEFE"/>
                </a:solidFill>
                <a:latin typeface="Arial" panose="020B0604020202020204"/>
              </a:rPr>
              <a:t>Managing fiscal risks for exceptional financing measures</a:t>
            </a:r>
            <a:endParaRPr kumimoji="0" lang="en-US" sz="2500" b="1" i="0" u="none" strike="noStrike" kern="0" cap="none" spc="0" normalizeH="0" baseline="0" noProof="0">
              <a:ln>
                <a:noFill/>
              </a:ln>
              <a:solidFill>
                <a:srgbClr val="FF0000"/>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B1E319E0-FB46-4943-B6E0-25DEB898B6F1}"/>
              </a:ext>
            </a:extLst>
          </p:cNvPr>
          <p:cNvSpPr>
            <a:spLocks noGrp="1"/>
          </p:cNvSpPr>
          <p:nvPr>
            <p:ph type="sldNum" sz="quarter" idx="14"/>
          </p:nvPr>
        </p:nvSpPr>
        <p:spPr>
          <a:xfrm>
            <a:off x="11271380" y="6506543"/>
            <a:ext cx="855306" cy="2552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EFEFE"/>
                </a:solidFill>
                <a:effectLst/>
                <a:uLnTx/>
                <a:uFillTx/>
                <a:latin typeface="Arial" panose="020B0604020202020204"/>
                <a:ea typeface="+mn-ea"/>
                <a:cs typeface="+mn-cs"/>
              </a:rPr>
              <a:t>4</a:t>
            </a:r>
            <a:endParaRPr kumimoji="0" lang="en-US" sz="1800" b="0" i="0" u="none" strike="noStrike" kern="1200" cap="none" spc="0" normalizeH="0" baseline="0" noProof="0">
              <a:ln>
                <a:noFill/>
              </a:ln>
              <a:solidFill>
                <a:srgbClr val="FEFEF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DF0C8847-0137-48D2-956F-AC172BA5BA3C}"/>
              </a:ext>
            </a:extLst>
          </p:cNvPr>
          <p:cNvSpPr txBox="1"/>
          <p:nvPr/>
        </p:nvSpPr>
        <p:spPr>
          <a:xfrm>
            <a:off x="589722" y="6044878"/>
            <a:ext cx="1140576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3" name="Content Placeholder 5">
            <a:extLst>
              <a:ext uri="{FF2B5EF4-FFF2-40B4-BE49-F238E27FC236}">
                <a16:creationId xmlns:a16="http://schemas.microsoft.com/office/drawing/2014/main" id="{6B9A7F6E-64B2-4C70-BABF-A31B02E15884}"/>
              </a:ext>
            </a:extLst>
          </p:cNvPr>
          <p:cNvSpPr txBox="1">
            <a:spLocks/>
          </p:cNvSpPr>
          <p:nvPr/>
        </p:nvSpPr>
        <p:spPr>
          <a:xfrm>
            <a:off x="313907" y="1781194"/>
            <a:ext cx="6522322" cy="3684588"/>
          </a:xfrm>
          <a:prstGeom prst="rect">
            <a:avLst/>
          </a:prstGeom>
        </p:spPr>
        <p:txBody>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600">
              <a:latin typeface="Segoe UI" panose="020B0502040204020203" pitchFamily="34" charset="0"/>
              <a:cs typeface="Segoe UI" panose="020B0502040204020203" pitchFamily="34" charset="0"/>
            </a:endParaRPr>
          </a:p>
          <a:p>
            <a:endParaRPr lang="en-US"/>
          </a:p>
        </p:txBody>
      </p:sp>
      <p:sp>
        <p:nvSpPr>
          <p:cNvPr id="8" name="TextBox 7">
            <a:extLst>
              <a:ext uri="{FF2B5EF4-FFF2-40B4-BE49-F238E27FC236}">
                <a16:creationId xmlns:a16="http://schemas.microsoft.com/office/drawing/2014/main" id="{1D9AB88D-EE2D-4689-9D0F-DFE2AE1936C3}"/>
              </a:ext>
            </a:extLst>
          </p:cNvPr>
          <p:cNvSpPr txBox="1"/>
          <p:nvPr/>
        </p:nvSpPr>
        <p:spPr>
          <a:xfrm>
            <a:off x="6096001" y="1217910"/>
            <a:ext cx="5918330" cy="584775"/>
          </a:xfrm>
          <a:prstGeom prst="rect">
            <a:avLst/>
          </a:prstGeom>
          <a:noFill/>
        </p:spPr>
        <p:txBody>
          <a:bodyPr wrap="square">
            <a:spAutoFit/>
          </a:bodyPr>
          <a:lstStyle/>
          <a:p>
            <a:r>
              <a:rPr lang="en-US" sz="1800" b="1">
                <a:solidFill>
                  <a:schemeClr val="accent3"/>
                </a:solidFill>
                <a:effectLst/>
                <a:latin typeface="Arial" panose="020B0604020202020204" pitchFamily="34" charset="0"/>
                <a:ea typeface="Century Gothic" panose="020B0502020202020204" pitchFamily="34" charset="0"/>
              </a:rPr>
              <a:t>Estimated Total Subsidy Element and Take-Up</a:t>
            </a:r>
          </a:p>
          <a:p>
            <a:r>
              <a:rPr lang="en-US" sz="1400">
                <a:solidFill>
                  <a:schemeClr val="accent3"/>
                </a:solidFill>
                <a:effectLst/>
                <a:latin typeface="Arial" panose="020B0604020202020204" pitchFamily="34" charset="0"/>
                <a:ea typeface="Century Gothic" panose="020B0502020202020204" pitchFamily="34" charset="0"/>
              </a:rPr>
              <a:t>(Subsidy element: percent of loan principal, Take-up: percent of GDP)</a:t>
            </a:r>
            <a:endParaRPr lang="en-US" sz="1400">
              <a:solidFill>
                <a:schemeClr val="accent3"/>
              </a:solidFill>
            </a:endParaRPr>
          </a:p>
        </p:txBody>
      </p:sp>
      <p:sp>
        <p:nvSpPr>
          <p:cNvPr id="11" name="TextBox 10">
            <a:extLst>
              <a:ext uri="{FF2B5EF4-FFF2-40B4-BE49-F238E27FC236}">
                <a16:creationId xmlns:a16="http://schemas.microsoft.com/office/drawing/2014/main" id="{1BE9CAF7-059B-4E3A-889D-50283A4071F6}"/>
              </a:ext>
            </a:extLst>
          </p:cNvPr>
          <p:cNvSpPr txBox="1"/>
          <p:nvPr/>
        </p:nvSpPr>
        <p:spPr>
          <a:xfrm>
            <a:off x="5973906" y="5820566"/>
            <a:ext cx="5801570" cy="923779"/>
          </a:xfrm>
          <a:prstGeom prst="rect">
            <a:avLst/>
          </a:prstGeom>
          <a:noFill/>
        </p:spPr>
        <p:txBody>
          <a:bodyPr wrap="square">
            <a:spAutoFit/>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entury Gothic" panose="020B0502020202020204" pitchFamily="34" charset="0"/>
                <a:cs typeface="Arial" panose="020B0604020202020204" pitchFamily="34" charset="0"/>
              </a:rPr>
              <a:t>Source: Hong and Lucas (forthcoming). Subsidy element is </a:t>
            </a:r>
            <a:r>
              <a:rPr lang="en-US" sz="1200">
                <a:solidFill>
                  <a:srgbClr val="000000"/>
                </a:solidFill>
                <a:latin typeface="Arial" panose="020B0604020202020204" pitchFamily="34" charset="0"/>
                <a:ea typeface="Century Gothic" panose="020B0502020202020204" pitchFamily="34" charset="0"/>
                <a:cs typeface="Arial" panose="020B0604020202020204" pitchFamily="34" charset="0"/>
              </a:rPr>
              <a:t>a weighted average of the subsidy elements calculated for different schemes introduced in each country. The US Paycheck Protection Program (shaded blue) is recorded as an above-the-line item, as the program is essentially fully subsidized. Data up to end 2021. </a:t>
            </a:r>
            <a:endParaRPr lang="en-US" sz="1200">
              <a:solidFill>
                <a:srgbClr val="000000"/>
              </a:solidFill>
              <a:effectLst/>
              <a:latin typeface="Arial" panose="020B0604020202020204" pitchFamily="34" charset="0"/>
              <a:ea typeface="Century Gothic" panose="020B0502020202020204" pitchFamily="34" charset="0"/>
            </a:endParaRPr>
          </a:p>
        </p:txBody>
      </p:sp>
      <p:sp>
        <p:nvSpPr>
          <p:cNvPr id="17" name="TextBox 16">
            <a:extLst>
              <a:ext uri="{FF2B5EF4-FFF2-40B4-BE49-F238E27FC236}">
                <a16:creationId xmlns:a16="http://schemas.microsoft.com/office/drawing/2014/main" id="{6C8550BB-AB21-4B26-B34E-216003596046}"/>
              </a:ext>
            </a:extLst>
          </p:cNvPr>
          <p:cNvSpPr txBox="1"/>
          <p:nvPr/>
        </p:nvSpPr>
        <p:spPr>
          <a:xfrm>
            <a:off x="232729" y="1130498"/>
            <a:ext cx="5389967" cy="5490927"/>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mj-lt"/>
                <a:ea typeface="Arial" panose="020B0604020202020204" pitchFamily="34" charset="0"/>
              </a:rPr>
              <a:t>Mounting </a:t>
            </a:r>
            <a:r>
              <a:rPr lang="en-US" sz="2000">
                <a:latin typeface="+mj-lt"/>
              </a:rPr>
              <a:t>risks of widespread bankruptcies during COVID-19: severe and evident negative externalities.</a:t>
            </a:r>
          </a:p>
          <a:p>
            <a:pPr marL="285750" indent="-285750">
              <a:buFont typeface="Arial" panose="020B0604020202020204" pitchFamily="34" charset="0"/>
              <a:buChar char="•"/>
            </a:pPr>
            <a:endParaRPr lang="en-US" sz="2000">
              <a:latin typeface="+mj-lt"/>
            </a:endParaRPr>
          </a:p>
          <a:p>
            <a:pPr marL="285750" indent="-285750">
              <a:buFont typeface="Arial" panose="020B0604020202020204" pitchFamily="34" charset="0"/>
              <a:buChar char="•"/>
            </a:pPr>
            <a:r>
              <a:rPr lang="en-US" sz="2000">
                <a:latin typeface="+mj-lt"/>
              </a:rPr>
              <a:t>Feasibility of</a:t>
            </a:r>
            <a:r>
              <a:rPr lang="en-US" sz="2000" i="0" u="none" strike="noStrike" baseline="0">
                <a:latin typeface="+mj-lt"/>
                <a:cs typeface="Segoe UI"/>
              </a:rPr>
              <a:t> exceptional financing measures </a:t>
            </a:r>
            <a:r>
              <a:rPr lang="en-US" sz="2000">
                <a:latin typeface="+mj-lt"/>
              </a:rPr>
              <a:t>depends on policy space, institutional capacity, etc.  </a:t>
            </a:r>
            <a:endParaRPr lang="en-US" sz="2000">
              <a:latin typeface="+mj-lt"/>
              <a:ea typeface="Arial" panose="020B0604020202020204" pitchFamily="34" charset="0"/>
            </a:endParaRPr>
          </a:p>
          <a:p>
            <a:pPr marL="285750" indent="-285750">
              <a:buFont typeface="Arial" panose="020B0604020202020204" pitchFamily="34" charset="0"/>
              <a:buChar char="•"/>
            </a:pPr>
            <a:endParaRPr lang="en-US" sz="2000">
              <a:latin typeface="+mj-lt"/>
              <a:ea typeface="Arial" panose="020B0604020202020204" pitchFamily="34" charset="0"/>
            </a:endParaRPr>
          </a:p>
          <a:p>
            <a:pPr marL="342900" indent="-342900">
              <a:buFont typeface="Arial" panose="020B0604020202020204" pitchFamily="34" charset="0"/>
              <a:buChar char="•"/>
            </a:pPr>
            <a:r>
              <a:rPr lang="en-US" sz="2000" i="0" u="none" strike="noStrike" baseline="0">
                <a:latin typeface="+mj-lt"/>
                <a:cs typeface="Segoe UI"/>
              </a:rPr>
              <a:t>Design considerations:</a:t>
            </a:r>
            <a:endParaRPr lang="en-US" sz="2000" b="1" i="0" u="none" strike="noStrike" baseline="0">
              <a:latin typeface="+mj-lt"/>
              <a:cs typeface="Segoe UI" panose="020B0502040204020203" pitchFamily="34" charset="0"/>
            </a:endParaRPr>
          </a:p>
          <a:p>
            <a:pPr marL="575945" lvl="1" indent="-342900">
              <a:lnSpc>
                <a:spcPct val="120000"/>
              </a:lnSpc>
              <a:buFont typeface="Arial" panose="020B0604020202020204" pitchFamily="34" charset="0"/>
              <a:buChar char="•"/>
            </a:pPr>
            <a:r>
              <a:rPr lang="en-US">
                <a:latin typeface="+mj-lt"/>
                <a:ea typeface="Batang"/>
                <a:cs typeface="Times New Roman" panose="02020603050405020304" pitchFamily="18" charset="0"/>
              </a:rPr>
              <a:t>Assessing firms’ viability (involving private sector)</a:t>
            </a:r>
          </a:p>
          <a:p>
            <a:pPr marL="575945" lvl="1" indent="-342900">
              <a:lnSpc>
                <a:spcPct val="120000"/>
              </a:lnSpc>
              <a:buFont typeface="Arial" panose="020B0604020202020204" pitchFamily="34" charset="0"/>
              <a:buChar char="•"/>
            </a:pPr>
            <a:r>
              <a:rPr lang="en-US">
                <a:solidFill>
                  <a:srgbClr val="0D59A5"/>
                </a:solidFill>
                <a:latin typeface="+mj-lt"/>
                <a:ea typeface="Batang"/>
                <a:cs typeface="Times New Roman" panose="02020603050405020304" pitchFamily="18" charset="0"/>
              </a:rPr>
              <a:t>Targeting</a:t>
            </a:r>
            <a:r>
              <a:rPr lang="en-US">
                <a:latin typeface="+mj-lt"/>
                <a:ea typeface="Batang"/>
                <a:cs typeface="Times New Roman" panose="02020603050405020304" pitchFamily="18" charset="0"/>
              </a:rPr>
              <a:t> and exit strategies to contain cost</a:t>
            </a:r>
          </a:p>
          <a:p>
            <a:pPr marL="575945" lvl="1" indent="-342900">
              <a:lnSpc>
                <a:spcPct val="120000"/>
              </a:lnSpc>
              <a:buFont typeface="Arial" panose="020B0604020202020204" pitchFamily="34" charset="0"/>
              <a:buChar char="•"/>
            </a:pPr>
            <a:r>
              <a:rPr lang="en-US">
                <a:latin typeface="+mj-lt"/>
                <a:ea typeface="Batang"/>
                <a:cs typeface="Times New Roman" panose="02020603050405020304" pitchFamily="18" charset="0"/>
              </a:rPr>
              <a:t>Choice of instruments differentiated by firm size and gov capacity</a:t>
            </a:r>
          </a:p>
          <a:p>
            <a:pPr marL="575945" lvl="1" indent="-342900">
              <a:lnSpc>
                <a:spcPct val="120000"/>
              </a:lnSpc>
              <a:buFont typeface="Arial" panose="020B0604020202020204" pitchFamily="34" charset="0"/>
              <a:buChar char="•"/>
            </a:pPr>
            <a:r>
              <a:rPr lang="en-US">
                <a:solidFill>
                  <a:srgbClr val="0D59A5"/>
                </a:solidFill>
                <a:latin typeface="+mj-lt"/>
                <a:ea typeface="Batang"/>
                <a:cs typeface="Times New Roman" panose="02020603050405020304" pitchFamily="18" charset="0"/>
              </a:rPr>
              <a:t>Managing fiscal risks</a:t>
            </a:r>
            <a:r>
              <a:rPr lang="en-US">
                <a:latin typeface="+mj-lt"/>
                <a:ea typeface="Batang"/>
                <a:cs typeface="Times New Roman" panose="02020603050405020304" pitchFamily="18" charset="0"/>
              </a:rPr>
              <a:t>—novel fair-value method using market rates to estimate fiscal cost. </a:t>
            </a:r>
            <a:endParaRPr lang="en-US">
              <a:latin typeface="Segoe UI" panose="020B0502040204020203"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001518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BEBFC2-B706-4DDF-BAE4-D159A3125161}"/>
              </a:ext>
            </a:extLst>
          </p:cNvPr>
          <p:cNvSpPr>
            <a:spLocks noGrp="1"/>
          </p:cNvSpPr>
          <p:nvPr>
            <p:ph type="title"/>
          </p:nvPr>
        </p:nvSpPr>
        <p:spPr>
          <a:xfrm>
            <a:off x="1295400" y="1214846"/>
            <a:ext cx="9601200" cy="4114800"/>
          </a:xfrm>
        </p:spPr>
        <p:txBody>
          <a:bodyPr/>
          <a:lstStyle/>
          <a:p>
            <a:r>
              <a:rPr lang="en-US"/>
              <a:t>Return to the Fiscal Rules?  </a:t>
            </a:r>
          </a:p>
        </p:txBody>
      </p:sp>
      <p:sp>
        <p:nvSpPr>
          <p:cNvPr id="5" name="Slide Number Placeholder 4">
            <a:extLst>
              <a:ext uri="{FF2B5EF4-FFF2-40B4-BE49-F238E27FC236}">
                <a16:creationId xmlns:a16="http://schemas.microsoft.com/office/drawing/2014/main" id="{D8D22EB1-2D47-45DD-B4FB-1307DB21968E}"/>
              </a:ext>
            </a:extLst>
          </p:cNvPr>
          <p:cNvSpPr>
            <a:spLocks noGrp="1"/>
          </p:cNvSpPr>
          <p:nvPr>
            <p:ph type="sldNum" sz="quarter" idx="4294967295"/>
          </p:nvPr>
        </p:nvSpPr>
        <p:spPr>
          <a:xfrm>
            <a:off x="9347200" y="6381750"/>
            <a:ext cx="2844800" cy="476250"/>
          </a:xfrm>
        </p:spPr>
        <p:txBody>
          <a:bodyPr/>
          <a:lstStyle/>
          <a:p>
            <a:fld id="{AAE606DD-D066-4020-99B8-4F9D94E94EA0}" type="slidenum">
              <a:rPr lang="en-US" smtClean="0"/>
              <a:pPr/>
              <a:t>17</a:t>
            </a:fld>
            <a:endParaRPr lang="en-US"/>
          </a:p>
        </p:txBody>
      </p:sp>
    </p:spTree>
    <p:extLst>
      <p:ext uri="{BB962C8B-B14F-4D97-AF65-F5344CB8AC3E}">
        <p14:creationId xmlns:p14="http://schemas.microsoft.com/office/powerpoint/2010/main" val="2162593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11995484" cy="745457"/>
          </a:xfrm>
          <a:prstGeom prst="rect">
            <a:avLst/>
          </a:prstGeom>
        </p:spPr>
        <p:txBody>
          <a:bodyPr vert="horz" lIns="45720" tIns="22860" rIns="45720" bIns="2286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300" b="1" i="1" u="none" strike="noStrike" kern="0" cap="none" spc="0" normalizeH="0" baseline="0" noProof="0">
              <a:ln>
                <a:noFill/>
              </a:ln>
              <a:solidFill>
                <a:srgbClr val="FEFEFE"/>
              </a:solidFill>
              <a:effectLst/>
              <a:uLnTx/>
              <a:uFillTx/>
              <a:latin typeface="Franklin Gothic Medium" pitchFamily="34" charset="0"/>
              <a:ea typeface="+mn-ea"/>
              <a:cs typeface="+mn-cs"/>
            </a:endParaRPr>
          </a:p>
        </p:txBody>
      </p:sp>
      <p:sp>
        <p:nvSpPr>
          <p:cNvPr id="6" name="Title 3"/>
          <p:cNvSpPr txBox="1">
            <a:spLocks/>
          </p:cNvSpPr>
          <p:nvPr/>
        </p:nvSpPr>
        <p:spPr>
          <a:xfrm>
            <a:off x="313907" y="0"/>
            <a:ext cx="11878093" cy="858357"/>
          </a:xfrm>
          <a:prstGeom prst="rect">
            <a:avLst/>
          </a:prstGeom>
        </p:spPr>
        <p:txBody>
          <a:bodyPr vert="horz" lIns="45720" tIns="22860" rIns="45720" bIns="22860" rtlCol="0" anchor="ctr">
            <a:normAutofit/>
          </a:bodyPr>
          <a:lstStyle>
            <a:defPPr>
              <a:defRPr lang="en-US"/>
            </a:defPPr>
            <a:lvl1pPr lvl="0" eaLnBrk="0" hangingPunct="0">
              <a:defRPr sz="3200" b="1" kern="0">
                <a:solidFill>
                  <a:schemeClr val="bg1"/>
                </a:solidFill>
                <a:latin typeface="Franklin Gothic Medium" panose="020B0603020102020204" pitchFamily="34" charset="0"/>
              </a:defRPr>
            </a:lvl1pPr>
          </a:lstStyle>
          <a:p>
            <a:r>
              <a:rPr lang="en-US" sz="2400"/>
              <a:t>The COVID-19 pandemic put fiscal rules and frameworks to test. </a:t>
            </a:r>
          </a:p>
        </p:txBody>
      </p:sp>
      <p:sp>
        <p:nvSpPr>
          <p:cNvPr id="12" name="TextBox 11">
            <a:extLst>
              <a:ext uri="{FF2B5EF4-FFF2-40B4-BE49-F238E27FC236}">
                <a16:creationId xmlns:a16="http://schemas.microsoft.com/office/drawing/2014/main" id="{3570A64E-B8FC-4359-A200-B8DED46D2BC3}"/>
              </a:ext>
            </a:extLst>
          </p:cNvPr>
          <p:cNvSpPr txBox="1"/>
          <p:nvPr/>
        </p:nvSpPr>
        <p:spPr>
          <a:xfrm>
            <a:off x="6378498" y="1001007"/>
            <a:ext cx="5698272" cy="646331"/>
          </a:xfrm>
          <a:prstGeom prst="rect">
            <a:avLst/>
          </a:prstGeom>
          <a:noFill/>
        </p:spPr>
        <p:txBody>
          <a:bodyPr wrap="square" rtlCol="0">
            <a:spAutoFit/>
          </a:bodyPr>
          <a:lstStyle/>
          <a:p>
            <a:r>
              <a:rPr lang="en-US" sz="2200" b="1">
                <a:solidFill>
                  <a:srgbClr val="7030A0"/>
                </a:solidFill>
              </a:rPr>
              <a:t>Functions Performed by Fiscal Councils</a:t>
            </a:r>
          </a:p>
          <a:p>
            <a:r>
              <a:rPr lang="en-US" sz="1400">
                <a:solidFill>
                  <a:srgbClr val="7030A0"/>
                </a:solidFill>
              </a:rPr>
              <a:t>(Share of total fiscal councils)</a:t>
            </a:r>
            <a:endParaRPr lang="en-US" sz="1400"/>
          </a:p>
        </p:txBody>
      </p:sp>
      <p:sp>
        <p:nvSpPr>
          <p:cNvPr id="14" name="TextBox 13">
            <a:extLst>
              <a:ext uri="{FF2B5EF4-FFF2-40B4-BE49-F238E27FC236}">
                <a16:creationId xmlns:a16="http://schemas.microsoft.com/office/drawing/2014/main" id="{FB2F7FC6-3218-4AA3-912C-AD28D62396B1}"/>
              </a:ext>
            </a:extLst>
          </p:cNvPr>
          <p:cNvSpPr txBox="1"/>
          <p:nvPr/>
        </p:nvSpPr>
        <p:spPr>
          <a:xfrm>
            <a:off x="6983068" y="6047744"/>
            <a:ext cx="5012416" cy="276999"/>
          </a:xfrm>
          <a:prstGeom prst="rect">
            <a:avLst/>
          </a:prstGeom>
          <a:noFill/>
        </p:spPr>
        <p:txBody>
          <a:bodyPr wrap="square" rtlCol="0">
            <a:spAutoFit/>
          </a:bodyPr>
          <a:lstStyle/>
          <a:p>
            <a:r>
              <a:rPr lang="en-US" sz="1200"/>
              <a:t>Davoodi and others (2022)</a:t>
            </a:r>
          </a:p>
        </p:txBody>
      </p:sp>
      <p:sp>
        <p:nvSpPr>
          <p:cNvPr id="10" name="TextBox 9">
            <a:extLst>
              <a:ext uri="{FF2B5EF4-FFF2-40B4-BE49-F238E27FC236}">
                <a16:creationId xmlns:a16="http://schemas.microsoft.com/office/drawing/2014/main" id="{B37BD7C5-6C5A-40CB-BA9B-F1E09ECB1CAF}"/>
              </a:ext>
            </a:extLst>
          </p:cNvPr>
          <p:cNvSpPr txBox="1"/>
          <p:nvPr/>
        </p:nvSpPr>
        <p:spPr>
          <a:xfrm>
            <a:off x="240576" y="1009116"/>
            <a:ext cx="5980770" cy="646331"/>
          </a:xfrm>
          <a:prstGeom prst="rect">
            <a:avLst/>
          </a:prstGeom>
          <a:noFill/>
        </p:spPr>
        <p:txBody>
          <a:bodyPr wrap="square" rtlCol="0">
            <a:spAutoFit/>
          </a:bodyPr>
          <a:lstStyle/>
          <a:p>
            <a:r>
              <a:rPr lang="en-US" sz="2200" b="1">
                <a:solidFill>
                  <a:srgbClr val="7030A0"/>
                </a:solidFill>
              </a:rPr>
              <a:t>Adjustments in Fiscal Rules during Crises</a:t>
            </a:r>
          </a:p>
          <a:p>
            <a:r>
              <a:rPr lang="en-US" sz="1400">
                <a:solidFill>
                  <a:srgbClr val="7030A0"/>
                </a:solidFill>
              </a:rPr>
              <a:t>(Percent of countries with at least one fiscal rule)</a:t>
            </a:r>
            <a:endParaRPr lang="en-US" sz="1400"/>
          </a:p>
        </p:txBody>
      </p:sp>
      <p:sp>
        <p:nvSpPr>
          <p:cNvPr id="11" name="TextBox 10">
            <a:extLst>
              <a:ext uri="{FF2B5EF4-FFF2-40B4-BE49-F238E27FC236}">
                <a16:creationId xmlns:a16="http://schemas.microsoft.com/office/drawing/2014/main" id="{A66DD2F9-F3E1-4695-9C09-0AA252CC6015}"/>
              </a:ext>
            </a:extLst>
          </p:cNvPr>
          <p:cNvSpPr txBox="1"/>
          <p:nvPr/>
        </p:nvSpPr>
        <p:spPr>
          <a:xfrm>
            <a:off x="313907" y="6047743"/>
            <a:ext cx="5012416" cy="276999"/>
          </a:xfrm>
          <a:prstGeom prst="rect">
            <a:avLst/>
          </a:prstGeom>
          <a:noFill/>
        </p:spPr>
        <p:txBody>
          <a:bodyPr wrap="square" rtlCol="0">
            <a:spAutoFit/>
          </a:bodyPr>
          <a:lstStyle/>
          <a:p>
            <a:r>
              <a:rPr lang="en-US" sz="1200"/>
              <a:t>Davoodi and others (2022)</a:t>
            </a:r>
          </a:p>
        </p:txBody>
      </p:sp>
      <p:pic>
        <p:nvPicPr>
          <p:cNvPr id="3" name="Picture 2">
            <a:extLst>
              <a:ext uri="{FF2B5EF4-FFF2-40B4-BE49-F238E27FC236}">
                <a16:creationId xmlns:a16="http://schemas.microsoft.com/office/drawing/2014/main" id="{1A4ADE1C-755D-4058-8E11-CB5A7E3BCC8F}"/>
              </a:ext>
            </a:extLst>
          </p:cNvPr>
          <p:cNvPicPr>
            <a:picLocks noChangeAspect="1"/>
          </p:cNvPicPr>
          <p:nvPr/>
        </p:nvPicPr>
        <p:blipFill>
          <a:blip r:embed="rId3"/>
          <a:stretch>
            <a:fillRect/>
          </a:stretch>
        </p:blipFill>
        <p:spPr>
          <a:xfrm>
            <a:off x="200722" y="2123616"/>
            <a:ext cx="6060479" cy="3557238"/>
          </a:xfrm>
          <a:prstGeom prst="rect">
            <a:avLst/>
          </a:prstGeom>
        </p:spPr>
      </p:pic>
      <p:pic>
        <p:nvPicPr>
          <p:cNvPr id="2" name="Picture 1">
            <a:extLst>
              <a:ext uri="{FF2B5EF4-FFF2-40B4-BE49-F238E27FC236}">
                <a16:creationId xmlns:a16="http://schemas.microsoft.com/office/drawing/2014/main" id="{2C1498D2-3A7B-45A7-B8AA-8A5BB3871A0F}"/>
              </a:ext>
            </a:extLst>
          </p:cNvPr>
          <p:cNvPicPr>
            <a:picLocks noChangeAspect="1"/>
          </p:cNvPicPr>
          <p:nvPr/>
        </p:nvPicPr>
        <p:blipFill>
          <a:blip r:embed="rId4"/>
          <a:stretch>
            <a:fillRect/>
          </a:stretch>
        </p:blipFill>
        <p:spPr>
          <a:xfrm>
            <a:off x="6572289" y="2209158"/>
            <a:ext cx="5465510" cy="3647835"/>
          </a:xfrm>
          <a:prstGeom prst="rect">
            <a:avLst/>
          </a:prstGeom>
        </p:spPr>
      </p:pic>
    </p:spTree>
    <p:extLst>
      <p:ext uri="{BB962C8B-B14F-4D97-AF65-F5344CB8AC3E}">
        <p14:creationId xmlns:p14="http://schemas.microsoft.com/office/powerpoint/2010/main" val="30848079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11995484" cy="745457"/>
          </a:xfrm>
          <a:prstGeom prst="rect">
            <a:avLst/>
          </a:prstGeom>
        </p:spPr>
        <p:txBody>
          <a:bodyPr vert="horz" lIns="45720" tIns="22860" rIns="45720" bIns="2286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300" b="1" i="1" u="none" strike="noStrike" kern="0" cap="none" spc="0" normalizeH="0" baseline="0" noProof="0">
              <a:ln>
                <a:noFill/>
              </a:ln>
              <a:solidFill>
                <a:srgbClr val="FEFEFE"/>
              </a:solidFill>
              <a:effectLst/>
              <a:uLnTx/>
              <a:uFillTx/>
              <a:latin typeface="Franklin Gothic Medium" pitchFamily="34" charset="0"/>
              <a:ea typeface="+mn-ea"/>
              <a:cs typeface="+mn-cs"/>
            </a:endParaRPr>
          </a:p>
        </p:txBody>
      </p:sp>
      <p:sp>
        <p:nvSpPr>
          <p:cNvPr id="6" name="Title 3"/>
          <p:cNvSpPr txBox="1">
            <a:spLocks/>
          </p:cNvSpPr>
          <p:nvPr/>
        </p:nvSpPr>
        <p:spPr>
          <a:xfrm>
            <a:off x="313907" y="0"/>
            <a:ext cx="11878093" cy="858357"/>
          </a:xfrm>
          <a:prstGeom prst="rect">
            <a:avLst/>
          </a:prstGeom>
        </p:spPr>
        <p:txBody>
          <a:bodyPr vert="horz" lIns="45720" tIns="22860" rIns="45720" bIns="22860" rtlCol="0" anchor="ctr">
            <a:normAutofit/>
          </a:bodyPr>
          <a:lstStyle>
            <a:defPPr>
              <a:defRPr lang="en-US"/>
            </a:defPPr>
            <a:lvl1pPr lvl="0" eaLnBrk="0" hangingPunct="0">
              <a:defRPr sz="3200" b="1" kern="0">
                <a:solidFill>
                  <a:schemeClr val="bg1"/>
                </a:solidFill>
                <a:latin typeface="Franklin Gothic Medium" panose="020B0603020102020204" pitchFamily="34" charset="0"/>
              </a:defRPr>
            </a:lvl1pPr>
          </a:lstStyle>
          <a:p>
            <a:r>
              <a:rPr lang="en-US"/>
              <a:t>Aftermath of the Pandemic: A Return to Old Rules?</a:t>
            </a:r>
          </a:p>
        </p:txBody>
      </p:sp>
      <p:sp>
        <p:nvSpPr>
          <p:cNvPr id="12" name="TextBox 11">
            <a:extLst>
              <a:ext uri="{FF2B5EF4-FFF2-40B4-BE49-F238E27FC236}">
                <a16:creationId xmlns:a16="http://schemas.microsoft.com/office/drawing/2014/main" id="{3570A64E-B8FC-4359-A200-B8DED46D2BC3}"/>
              </a:ext>
            </a:extLst>
          </p:cNvPr>
          <p:cNvSpPr txBox="1"/>
          <p:nvPr/>
        </p:nvSpPr>
        <p:spPr>
          <a:xfrm>
            <a:off x="6601834" y="1289069"/>
            <a:ext cx="5093703" cy="615553"/>
          </a:xfrm>
          <a:prstGeom prst="rect">
            <a:avLst/>
          </a:prstGeom>
          <a:noFill/>
        </p:spPr>
        <p:txBody>
          <a:bodyPr wrap="square" rtlCol="0">
            <a:spAutoFit/>
          </a:bodyPr>
          <a:lstStyle/>
          <a:p>
            <a:r>
              <a:rPr lang="en-US" sz="2000" b="1">
                <a:solidFill>
                  <a:srgbClr val="7030A0"/>
                </a:solidFill>
              </a:rPr>
              <a:t>Deviations from Budget Balance Rules</a:t>
            </a:r>
          </a:p>
          <a:p>
            <a:r>
              <a:rPr lang="en-US" sz="1400">
                <a:solidFill>
                  <a:srgbClr val="7030A0"/>
                </a:solidFill>
              </a:rPr>
              <a:t>(Percent of GDP)</a:t>
            </a:r>
            <a:endParaRPr lang="en-US" sz="1400"/>
          </a:p>
        </p:txBody>
      </p:sp>
      <p:sp>
        <p:nvSpPr>
          <p:cNvPr id="14" name="TextBox 13">
            <a:extLst>
              <a:ext uri="{FF2B5EF4-FFF2-40B4-BE49-F238E27FC236}">
                <a16:creationId xmlns:a16="http://schemas.microsoft.com/office/drawing/2014/main" id="{FB2F7FC6-3218-4AA3-912C-AD28D62396B1}"/>
              </a:ext>
            </a:extLst>
          </p:cNvPr>
          <p:cNvSpPr txBox="1"/>
          <p:nvPr/>
        </p:nvSpPr>
        <p:spPr>
          <a:xfrm>
            <a:off x="980715" y="6073116"/>
            <a:ext cx="10475164" cy="523220"/>
          </a:xfrm>
          <a:prstGeom prst="rect">
            <a:avLst/>
          </a:prstGeom>
          <a:noFill/>
        </p:spPr>
        <p:txBody>
          <a:bodyPr wrap="square" rtlCol="0">
            <a:spAutoFit/>
          </a:bodyPr>
          <a:lstStyle/>
          <a:p>
            <a:r>
              <a:rPr lang="en-US" sz="1400"/>
              <a:t>Davoodi and others (2022); IMF Fiscal Rules Dataset.</a:t>
            </a:r>
          </a:p>
          <a:p>
            <a:r>
              <a:rPr lang="en-US" sz="1400"/>
              <a:t>Note: Only positive deviations are considered, referring to deficits or debt exceeding the fiscal rule limits or anchor levels</a:t>
            </a:r>
            <a:r>
              <a:rPr lang="en-US" sz="1200"/>
              <a:t>.</a:t>
            </a:r>
          </a:p>
        </p:txBody>
      </p:sp>
      <p:sp>
        <p:nvSpPr>
          <p:cNvPr id="8" name="TextBox 7">
            <a:extLst>
              <a:ext uri="{FF2B5EF4-FFF2-40B4-BE49-F238E27FC236}">
                <a16:creationId xmlns:a16="http://schemas.microsoft.com/office/drawing/2014/main" id="{B1327FE3-454B-49E6-8A52-7C704B6DC3F5}"/>
              </a:ext>
            </a:extLst>
          </p:cNvPr>
          <p:cNvSpPr txBox="1"/>
          <p:nvPr/>
        </p:nvSpPr>
        <p:spPr>
          <a:xfrm>
            <a:off x="980715" y="1293541"/>
            <a:ext cx="5093703" cy="615553"/>
          </a:xfrm>
          <a:prstGeom prst="rect">
            <a:avLst/>
          </a:prstGeom>
          <a:noFill/>
        </p:spPr>
        <p:txBody>
          <a:bodyPr wrap="square" rtlCol="0">
            <a:spAutoFit/>
          </a:bodyPr>
          <a:lstStyle/>
          <a:p>
            <a:r>
              <a:rPr lang="en-US" sz="2000" b="1">
                <a:solidFill>
                  <a:srgbClr val="7030A0"/>
                </a:solidFill>
              </a:rPr>
              <a:t>Deviations from Debt Rules</a:t>
            </a:r>
          </a:p>
          <a:p>
            <a:r>
              <a:rPr lang="en-US" sz="1400">
                <a:solidFill>
                  <a:srgbClr val="7030A0"/>
                </a:solidFill>
              </a:rPr>
              <a:t>(Percent of GDP)</a:t>
            </a:r>
            <a:endParaRPr lang="en-US" sz="1400"/>
          </a:p>
        </p:txBody>
      </p:sp>
      <p:pic>
        <p:nvPicPr>
          <p:cNvPr id="10" name="Picture 9">
            <a:extLst>
              <a:ext uri="{FF2B5EF4-FFF2-40B4-BE49-F238E27FC236}">
                <a16:creationId xmlns:a16="http://schemas.microsoft.com/office/drawing/2014/main" id="{3E4885CE-DC19-40E9-B3C7-29750EEB1FC3}"/>
              </a:ext>
            </a:extLst>
          </p:cNvPr>
          <p:cNvPicPr>
            <a:picLocks noChangeAspect="1"/>
          </p:cNvPicPr>
          <p:nvPr/>
        </p:nvPicPr>
        <p:blipFill>
          <a:blip r:embed="rId3"/>
          <a:stretch>
            <a:fillRect/>
          </a:stretch>
        </p:blipFill>
        <p:spPr>
          <a:xfrm>
            <a:off x="723395" y="2012847"/>
            <a:ext cx="5397046" cy="3855032"/>
          </a:xfrm>
          <a:prstGeom prst="rect">
            <a:avLst/>
          </a:prstGeom>
        </p:spPr>
      </p:pic>
      <p:pic>
        <p:nvPicPr>
          <p:cNvPr id="11" name="Picture 10">
            <a:extLst>
              <a:ext uri="{FF2B5EF4-FFF2-40B4-BE49-F238E27FC236}">
                <a16:creationId xmlns:a16="http://schemas.microsoft.com/office/drawing/2014/main" id="{0E8D2F5E-24C2-4569-8F75-C69387C0AC36}"/>
              </a:ext>
            </a:extLst>
          </p:cNvPr>
          <p:cNvPicPr>
            <a:picLocks noChangeAspect="1"/>
          </p:cNvPicPr>
          <p:nvPr/>
        </p:nvPicPr>
        <p:blipFill>
          <a:blip r:embed="rId4"/>
          <a:stretch>
            <a:fillRect/>
          </a:stretch>
        </p:blipFill>
        <p:spPr>
          <a:xfrm>
            <a:off x="6481108" y="1913349"/>
            <a:ext cx="5363119" cy="3978150"/>
          </a:xfrm>
          <a:prstGeom prst="rect">
            <a:avLst/>
          </a:prstGeom>
        </p:spPr>
      </p:pic>
    </p:spTree>
    <p:extLst>
      <p:ext uri="{BB962C8B-B14F-4D97-AF65-F5344CB8AC3E}">
        <p14:creationId xmlns:p14="http://schemas.microsoft.com/office/powerpoint/2010/main" val="12570856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11995484" cy="745457"/>
          </a:xfrm>
          <a:prstGeom prst="rect">
            <a:avLst/>
          </a:prstGeom>
        </p:spPr>
        <p:txBody>
          <a:bodyPr vert="horz" lIns="45720" tIns="22860" rIns="45720" bIns="2286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300" b="1" i="1" u="none" strike="noStrike" kern="0" cap="none" spc="0" normalizeH="0" baseline="0" noProof="0">
              <a:ln>
                <a:noFill/>
              </a:ln>
              <a:solidFill>
                <a:srgbClr val="FEFEFE"/>
              </a:solidFill>
              <a:effectLst/>
              <a:uLnTx/>
              <a:uFillTx/>
              <a:latin typeface="Franklin Gothic Medium" pitchFamily="34" charset="0"/>
              <a:ea typeface="+mn-ea"/>
              <a:cs typeface="+mn-cs"/>
            </a:endParaRPr>
          </a:p>
        </p:txBody>
      </p:sp>
      <p:sp>
        <p:nvSpPr>
          <p:cNvPr id="6" name="Title 3"/>
          <p:cNvSpPr txBox="1">
            <a:spLocks/>
          </p:cNvSpPr>
          <p:nvPr/>
        </p:nvSpPr>
        <p:spPr>
          <a:xfrm>
            <a:off x="313907" y="0"/>
            <a:ext cx="11878093" cy="858357"/>
          </a:xfrm>
          <a:prstGeom prst="rect">
            <a:avLst/>
          </a:prstGeom>
        </p:spPr>
        <p:txBody>
          <a:bodyPr vert="horz" lIns="45720" tIns="22860" rIns="45720" bIns="22860" rtlCol="0" anchor="ctr">
            <a:normAutofit/>
          </a:bodyPr>
          <a:lstStyle>
            <a:defPPr>
              <a:defRPr lang="en-US"/>
            </a:defPPr>
            <a:lvl1pPr lvl="0" eaLnBrk="0" hangingPunct="0">
              <a:defRPr sz="3200" b="1" kern="0">
                <a:solidFill>
                  <a:schemeClr val="bg1"/>
                </a:solidFill>
                <a:latin typeface="Franklin Gothic Medium" panose="020B0603020102020204" pitchFamily="34" charset="0"/>
              </a:defRPr>
            </a:lvl1pPr>
          </a:lstStyle>
          <a:p>
            <a:r>
              <a:rPr lang="en-US"/>
              <a:t>Overview</a:t>
            </a:r>
          </a:p>
        </p:txBody>
      </p:sp>
      <p:sp>
        <p:nvSpPr>
          <p:cNvPr id="8" name="Content Placeholder 3">
            <a:extLst>
              <a:ext uri="{FF2B5EF4-FFF2-40B4-BE49-F238E27FC236}">
                <a16:creationId xmlns:a16="http://schemas.microsoft.com/office/drawing/2014/main" id="{E4C58117-8B85-4CE0-9D45-C984C23CD806}"/>
              </a:ext>
            </a:extLst>
          </p:cNvPr>
          <p:cNvSpPr>
            <a:spLocks noGrp="1"/>
          </p:cNvSpPr>
          <p:nvPr>
            <p:ph sz="quarter" idx="13"/>
          </p:nvPr>
        </p:nvSpPr>
        <p:spPr>
          <a:xfrm>
            <a:off x="453065" y="1393903"/>
            <a:ext cx="11285869" cy="4070194"/>
          </a:xfrm>
        </p:spPr>
        <p:txBody>
          <a:bodyPr/>
          <a:lstStyle/>
          <a:p>
            <a:pPr marL="457200" indent="-457200">
              <a:buFont typeface="+mj-lt"/>
              <a:buAutoNum type="arabicPeriod"/>
            </a:pPr>
            <a:r>
              <a:rPr lang="en-US" sz="2400">
                <a:latin typeface="Segoe UI" panose="020B0502040204020203" pitchFamily="34" charset="0"/>
                <a:cs typeface="Segoe UI" panose="020B0502040204020203" pitchFamily="34" charset="0"/>
              </a:rPr>
              <a:t>Recent macro-fiscal developments and outlook. </a:t>
            </a:r>
          </a:p>
          <a:p>
            <a:pPr marL="457200" indent="-457200">
              <a:buFont typeface="+mj-lt"/>
              <a:buAutoNum type="arabicPeriod"/>
            </a:pPr>
            <a:r>
              <a:rPr lang="en-US" sz="2400">
                <a:latin typeface="Segoe UI" panose="020B0502040204020203" pitchFamily="34" charset="0"/>
                <a:cs typeface="Segoe UI" panose="020B0502040204020203" pitchFamily="34" charset="0"/>
              </a:rPr>
              <a:t>Early lessons of the pandemic on fiscal policies.</a:t>
            </a:r>
          </a:p>
          <a:p>
            <a:pPr marL="457200" indent="-457200">
              <a:buFont typeface="+mj-lt"/>
              <a:buAutoNum type="arabicPeriod"/>
            </a:pPr>
            <a:r>
              <a:rPr lang="en-US" sz="2400">
                <a:latin typeface="Segoe UI" panose="020B0502040204020203" pitchFamily="34" charset="0"/>
                <a:cs typeface="Segoe UI" panose="020B0502040204020203" pitchFamily="34" charset="0"/>
              </a:rPr>
              <a:t>Return to fiscal rules and fiscal framework?</a:t>
            </a:r>
          </a:p>
          <a:p>
            <a:pPr marL="457200" indent="-457200">
              <a:buFont typeface="+mj-lt"/>
              <a:buAutoNum type="arabicPeriod"/>
            </a:pPr>
            <a:r>
              <a:rPr lang="en-US" sz="2400">
                <a:latin typeface="Segoe UI" panose="020B0502040204020203" pitchFamily="34" charset="0"/>
                <a:cs typeface="Segoe UI" panose="020B0502040204020203" pitchFamily="34" charset="0"/>
              </a:rPr>
              <a:t>Fostering economic resilience of people against large job and income losses.</a:t>
            </a:r>
          </a:p>
          <a:p>
            <a:pPr marL="457200" indent="-457200">
              <a:buFont typeface="+mj-lt"/>
              <a:buAutoNum type="arabicPeriod"/>
            </a:pPr>
            <a:endParaRPr lang="en-US" sz="2400">
              <a:latin typeface="Segoe UI" panose="020B0502040204020203" pitchFamily="34" charset="0"/>
              <a:cs typeface="Segoe UI" panose="020B0502040204020203" pitchFamily="34" charset="0"/>
            </a:endParaRPr>
          </a:p>
          <a:p>
            <a:pPr marL="457200" indent="-457200">
              <a:buFont typeface="+mj-lt"/>
              <a:buAutoNum type="arabicPeriod"/>
            </a:pPr>
            <a:endParaRPr lang="en-US" sz="2400">
              <a:latin typeface="Segoe UI" panose="020B0502040204020203" pitchFamily="34" charset="0"/>
              <a:cs typeface="Segoe UI" panose="020B0502040204020203" pitchFamily="34" charset="0"/>
            </a:endParaRPr>
          </a:p>
          <a:p>
            <a:pPr marL="342900" indent="-342900">
              <a:buFontTx/>
              <a:buChar char="-"/>
            </a:pPr>
            <a:endParaRPr lang="en-US"/>
          </a:p>
        </p:txBody>
      </p:sp>
      <p:sp>
        <p:nvSpPr>
          <p:cNvPr id="5" name="TextBox 4">
            <a:extLst>
              <a:ext uri="{FF2B5EF4-FFF2-40B4-BE49-F238E27FC236}">
                <a16:creationId xmlns:a16="http://schemas.microsoft.com/office/drawing/2014/main" id="{7DCD74A9-8F4D-473C-B618-D2823EB72D60}"/>
              </a:ext>
            </a:extLst>
          </p:cNvPr>
          <p:cNvSpPr txBox="1"/>
          <p:nvPr/>
        </p:nvSpPr>
        <p:spPr>
          <a:xfrm>
            <a:off x="453065" y="4517862"/>
            <a:ext cx="10824535"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200" b="1">
                <a:solidFill>
                  <a:srgbClr val="000000"/>
                </a:solidFill>
                <a:latin typeface="Segoe UI" panose="020B0502040204020203" pitchFamily="34" charset="0"/>
                <a:ea typeface="Arial" panose="020B0604020202020204" pitchFamily="34" charset="0"/>
              </a:rPr>
              <a:t>Main </a:t>
            </a:r>
            <a:r>
              <a:rPr lang="en-US" sz="2200" b="1">
                <a:solidFill>
                  <a:srgbClr val="000000"/>
                </a:solidFill>
                <a:effectLst/>
                <a:latin typeface="Segoe UI" panose="020B0502040204020203" pitchFamily="34" charset="0"/>
                <a:ea typeface="Arial" panose="020B0604020202020204" pitchFamily="34" charset="0"/>
              </a:rPr>
              <a:t>question:</a:t>
            </a:r>
            <a:r>
              <a:rPr lang="en-US" sz="2200">
                <a:solidFill>
                  <a:srgbClr val="000000"/>
                </a:solidFill>
                <a:effectLst/>
                <a:latin typeface="Segoe UI" panose="020B0502040204020203" pitchFamily="34" charset="0"/>
                <a:ea typeface="Arial" panose="020B0604020202020204" pitchFamily="34" charset="0"/>
              </a:rPr>
              <a:t> </a:t>
            </a:r>
            <a:r>
              <a:rPr lang="en-US" sz="2200">
                <a:solidFill>
                  <a:srgbClr val="000000"/>
                </a:solidFill>
                <a:latin typeface="Segoe UI" panose="020B0502040204020203" pitchFamily="34" charset="0"/>
                <a:ea typeface="Arial" panose="020B0604020202020204" pitchFamily="34" charset="0"/>
              </a:rPr>
              <a:t>How can fiscal policy navigate policy trade-offs and prepare in a shock-prone world?</a:t>
            </a:r>
          </a:p>
        </p:txBody>
      </p:sp>
    </p:spTree>
    <p:extLst>
      <p:ext uri="{BB962C8B-B14F-4D97-AF65-F5344CB8AC3E}">
        <p14:creationId xmlns:p14="http://schemas.microsoft.com/office/powerpoint/2010/main" val="181668587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10C1-B6A2-44EA-94B5-B16D53A8CE06}"/>
              </a:ext>
            </a:extLst>
          </p:cNvPr>
          <p:cNvSpPr>
            <a:spLocks noGrp="1"/>
          </p:cNvSpPr>
          <p:nvPr>
            <p:ph type="title"/>
          </p:nvPr>
        </p:nvSpPr>
        <p:spPr>
          <a:xfrm>
            <a:off x="622406" y="6615"/>
            <a:ext cx="11569593" cy="850635"/>
          </a:xfrm>
        </p:spPr>
        <p:txBody>
          <a:bodyPr>
            <a:normAutofit/>
          </a:bodyPr>
          <a:lstStyle/>
          <a:p>
            <a:r>
              <a:rPr lang="en-US" sz="3500">
                <a:solidFill>
                  <a:schemeClr val="bg1"/>
                </a:solidFill>
                <a:latin typeface="+mj-lt"/>
              </a:rPr>
              <a:t>Main Takeaways</a:t>
            </a:r>
          </a:p>
        </p:txBody>
      </p:sp>
      <p:sp>
        <p:nvSpPr>
          <p:cNvPr id="3" name="Footer Placeholder 2">
            <a:extLst>
              <a:ext uri="{FF2B5EF4-FFF2-40B4-BE49-F238E27FC236}">
                <a16:creationId xmlns:a16="http://schemas.microsoft.com/office/drawing/2014/main" id="{28359125-F90F-4E95-991F-E707DE94C52F}"/>
              </a:ext>
            </a:extLst>
          </p:cNvPr>
          <p:cNvSpPr>
            <a:spLocks noGrp="1"/>
          </p:cNvSpPr>
          <p:nvPr>
            <p:ph type="ftr" sz="quarter" idx="12"/>
          </p:nvPr>
        </p:nvSpPr>
        <p:spPr/>
        <p:txBody>
          <a:bodyPr/>
          <a:lstStyle/>
          <a:p>
            <a:endParaRPr lang="en-US"/>
          </a:p>
        </p:txBody>
      </p:sp>
      <p:sp>
        <p:nvSpPr>
          <p:cNvPr id="7" name="TextBox 6">
            <a:extLst>
              <a:ext uri="{FF2B5EF4-FFF2-40B4-BE49-F238E27FC236}">
                <a16:creationId xmlns:a16="http://schemas.microsoft.com/office/drawing/2014/main" id="{0855E454-1283-4F6A-8FCD-77CD536FF9C5}"/>
              </a:ext>
            </a:extLst>
          </p:cNvPr>
          <p:cNvSpPr txBox="1"/>
          <p:nvPr/>
        </p:nvSpPr>
        <p:spPr>
          <a:xfrm>
            <a:off x="156542" y="942534"/>
            <a:ext cx="11878916" cy="5970865"/>
          </a:xfrm>
          <a:prstGeom prst="rect">
            <a:avLst/>
          </a:prstGeom>
          <a:noFill/>
        </p:spPr>
        <p:txBody>
          <a:bodyPr wrap="square">
            <a:spAutoFit/>
          </a:bodyPr>
          <a:lstStyle/>
          <a:p>
            <a:pPr marL="285750" indent="-285750">
              <a:lnSpc>
                <a:spcPct val="110000"/>
              </a:lnSpc>
              <a:spcBef>
                <a:spcPts val="600"/>
              </a:spcBef>
              <a:buFont typeface="Arial" panose="020B0604020202020204" pitchFamily="34" charset="0"/>
              <a:buChar char="•"/>
            </a:pPr>
            <a:r>
              <a:rPr lang="en-US" sz="2500">
                <a:latin typeface="Arial" panose="020B0604020202020204" pitchFamily="34" charset="0"/>
                <a:cs typeface="Arial" panose="020B0604020202020204" pitchFamily="34" charset="0"/>
              </a:rPr>
              <a:t>Increasingly fragile and shock-prone world raises the specter of more frequent and widespread fiscal crises. </a:t>
            </a:r>
          </a:p>
          <a:p>
            <a:pPr marL="285750" indent="-285750">
              <a:lnSpc>
                <a:spcPct val="110000"/>
              </a:lnSpc>
              <a:spcBef>
                <a:spcPts val="600"/>
              </a:spcBef>
              <a:buFont typeface="Arial" panose="020B0604020202020204" pitchFamily="34" charset="0"/>
              <a:buChar char="•"/>
            </a:pPr>
            <a:r>
              <a:rPr lang="en-US" sz="2500">
                <a:latin typeface="Arial" panose="020B0604020202020204" pitchFamily="34" charset="0"/>
                <a:cs typeface="Arial" panose="020B0604020202020204" pitchFamily="34" charset="0"/>
              </a:rPr>
              <a:t>The </a:t>
            </a:r>
            <a:r>
              <a:rPr lang="en-US" sz="2500" b="1">
                <a:latin typeface="Arial" panose="020B0604020202020204" pitchFamily="34" charset="0"/>
                <a:cs typeface="Arial" panose="020B0604020202020204" pitchFamily="34" charset="0"/>
              </a:rPr>
              <a:t>Fiscal Monitor </a:t>
            </a:r>
            <a:r>
              <a:rPr lang="en-US" sz="2500">
                <a:latin typeface="Arial" panose="020B0604020202020204" pitchFamily="34" charset="0"/>
                <a:cs typeface="Arial" panose="020B0604020202020204" pitchFamily="34" charset="0"/>
              </a:rPr>
              <a:t>discusses how fiscal policy contributes to a resilient society, in which people can bounce back from adversity. </a:t>
            </a:r>
            <a:r>
              <a:rPr lang="en-US" sz="2500" b="1">
                <a:latin typeface="+mj-lt"/>
                <a:ea typeface="Batang"/>
                <a:cs typeface="Times New Roman" panose="02020603050405020304" pitchFamily="18" charset="0"/>
              </a:rPr>
              <a:t>Important tradeoffs: </a:t>
            </a:r>
          </a:p>
          <a:p>
            <a:pPr marL="742950" lvl="1" indent="-285750">
              <a:lnSpc>
                <a:spcPct val="110000"/>
              </a:lnSpc>
              <a:spcBef>
                <a:spcPts val="600"/>
              </a:spcBef>
              <a:buFont typeface="Arial" panose="020B0604020202020204" pitchFamily="34" charset="0"/>
              <a:buChar char="•"/>
            </a:pPr>
            <a:r>
              <a:rPr lang="en-US" sz="2400">
                <a:latin typeface="+mj-lt"/>
                <a:ea typeface="Batang"/>
                <a:cs typeface="Times New Roman" panose="02020603050405020304" pitchFamily="18" charset="0"/>
              </a:rPr>
              <a:t>Building fiscal buffers is key in fostering resilience—involving gradual fiscal adjustments in normal times.</a:t>
            </a:r>
          </a:p>
          <a:p>
            <a:pPr marL="742950" lvl="1" indent="-285750">
              <a:lnSpc>
                <a:spcPct val="110000"/>
              </a:lnSpc>
              <a:spcBef>
                <a:spcPts val="600"/>
              </a:spcBef>
              <a:buFont typeface="Arial" panose="020B0604020202020204" pitchFamily="34" charset="0"/>
              <a:buChar char="•"/>
            </a:pPr>
            <a:r>
              <a:rPr lang="en-US" sz="2400">
                <a:latin typeface="+mj-lt"/>
                <a:ea typeface="Batang"/>
                <a:cs typeface="Times New Roman" panose="02020603050405020304" pitchFamily="18" charset="0"/>
              </a:rPr>
              <a:t>Interactions of fiscal policy and other macro-policies.</a:t>
            </a:r>
          </a:p>
          <a:p>
            <a:pPr marL="742950" lvl="1" indent="-285750">
              <a:lnSpc>
                <a:spcPct val="110000"/>
              </a:lnSpc>
              <a:spcBef>
                <a:spcPts val="600"/>
              </a:spcBef>
              <a:buFont typeface="Arial" panose="020B0604020202020204" pitchFamily="34" charset="0"/>
              <a:buChar char="•"/>
            </a:pPr>
            <a:r>
              <a:rPr lang="en-US" sz="2400">
                <a:latin typeface="+mj-lt"/>
                <a:ea typeface="Batang"/>
                <a:cs typeface="Times New Roman" panose="02020603050405020304" pitchFamily="18" charset="0"/>
              </a:rPr>
              <a:t>Difficult spending prioritization: e.g., developing countries invest in development or spend on income stabilization programs? </a:t>
            </a:r>
          </a:p>
          <a:p>
            <a:pPr marL="342900" indent="-342900">
              <a:buFont typeface="Arial" panose="020B0604020202020204" pitchFamily="34" charset="0"/>
              <a:buChar char="•"/>
            </a:pPr>
            <a:endParaRPr lang="en-US" sz="25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a:latin typeface="Arial" panose="020B0604020202020204" pitchFamily="34" charset="0"/>
                <a:cs typeface="Arial" panose="020B0604020202020204" pitchFamily="34" charset="0"/>
              </a:rPr>
              <a:t>The </a:t>
            </a:r>
            <a:r>
              <a:rPr lang="en-US" sz="2500" b="1">
                <a:latin typeface="Arial" panose="020B0604020202020204" pitchFamily="34" charset="0"/>
                <a:cs typeface="Arial" panose="020B0604020202020204" pitchFamily="34" charset="0"/>
              </a:rPr>
              <a:t>Fiscal Monitor </a:t>
            </a:r>
            <a:r>
              <a:rPr lang="en-US" sz="2500">
                <a:latin typeface="Arial" panose="020B0604020202020204" pitchFamily="34" charset="0"/>
                <a:cs typeface="Arial" panose="020B0604020202020204" pitchFamily="34" charset="0"/>
              </a:rPr>
              <a:t>recommends a comprehensive strategies within medium-term fiscal frameworks and scalable social protection system, but also building fiscal buffers and a return to fiscal rules.</a:t>
            </a:r>
            <a:endParaRPr lang="en-US" sz="3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410061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BEBFC2-B706-4DDF-BAE4-D159A3125161}"/>
              </a:ext>
            </a:extLst>
          </p:cNvPr>
          <p:cNvSpPr>
            <a:spLocks noGrp="1"/>
          </p:cNvSpPr>
          <p:nvPr>
            <p:ph type="title"/>
          </p:nvPr>
        </p:nvSpPr>
        <p:spPr>
          <a:xfrm>
            <a:off x="1295400" y="1214846"/>
            <a:ext cx="9601200" cy="4114800"/>
          </a:xfrm>
        </p:spPr>
        <p:txBody>
          <a:bodyPr/>
          <a:lstStyle/>
          <a:p>
            <a:r>
              <a:rPr lang="en-US"/>
              <a:t>Thank you</a:t>
            </a:r>
          </a:p>
        </p:txBody>
      </p:sp>
      <p:sp>
        <p:nvSpPr>
          <p:cNvPr id="5" name="Slide Number Placeholder 4">
            <a:extLst>
              <a:ext uri="{FF2B5EF4-FFF2-40B4-BE49-F238E27FC236}">
                <a16:creationId xmlns:a16="http://schemas.microsoft.com/office/drawing/2014/main" id="{D8D22EB1-2D47-45DD-B4FB-1307DB21968E}"/>
              </a:ext>
            </a:extLst>
          </p:cNvPr>
          <p:cNvSpPr>
            <a:spLocks noGrp="1"/>
          </p:cNvSpPr>
          <p:nvPr>
            <p:ph type="sldNum" sz="quarter" idx="4294967295"/>
          </p:nvPr>
        </p:nvSpPr>
        <p:spPr>
          <a:xfrm>
            <a:off x="9347200" y="6381750"/>
            <a:ext cx="2844800" cy="476250"/>
          </a:xfrm>
        </p:spPr>
        <p:txBody>
          <a:bodyPr/>
          <a:lstStyle/>
          <a:p>
            <a:fld id="{AAE606DD-D066-4020-99B8-4F9D94E94EA0}" type="slidenum">
              <a:rPr lang="en-US" smtClean="0"/>
              <a:pPr/>
              <a:t>21</a:t>
            </a:fld>
            <a:endParaRPr lang="en-US"/>
          </a:p>
        </p:txBody>
      </p:sp>
    </p:spTree>
    <p:extLst>
      <p:ext uri="{BB962C8B-B14F-4D97-AF65-F5344CB8AC3E}">
        <p14:creationId xmlns:p14="http://schemas.microsoft.com/office/powerpoint/2010/main" val="337446862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11995484" cy="745457"/>
          </a:xfrm>
          <a:prstGeom prst="rect">
            <a:avLst/>
          </a:prstGeom>
        </p:spPr>
        <p:txBody>
          <a:bodyPr vert="horz" lIns="45720" tIns="22860" rIns="45720" bIns="2286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300" b="1" i="1" u="none" strike="noStrike" kern="0" cap="none" spc="0" normalizeH="0" baseline="0" noProof="0">
              <a:ln>
                <a:noFill/>
              </a:ln>
              <a:solidFill>
                <a:srgbClr val="FEFEFE"/>
              </a:solidFill>
              <a:effectLst/>
              <a:uLnTx/>
              <a:uFillTx/>
              <a:latin typeface="Franklin Gothic Medium" pitchFamily="34" charset="0"/>
              <a:ea typeface="+mn-ea"/>
              <a:cs typeface="+mn-cs"/>
            </a:endParaRPr>
          </a:p>
        </p:txBody>
      </p:sp>
      <p:sp>
        <p:nvSpPr>
          <p:cNvPr id="6" name="Title 3"/>
          <p:cNvSpPr txBox="1">
            <a:spLocks/>
          </p:cNvSpPr>
          <p:nvPr/>
        </p:nvSpPr>
        <p:spPr>
          <a:xfrm>
            <a:off x="313907" y="0"/>
            <a:ext cx="11878093" cy="858357"/>
          </a:xfrm>
          <a:prstGeom prst="rect">
            <a:avLst/>
          </a:prstGeom>
        </p:spPr>
        <p:txBody>
          <a:bodyPr vert="horz" lIns="45720" tIns="22860" rIns="45720" bIns="22860" rtlCol="0" anchor="ctr">
            <a:normAutofit/>
          </a:bodyPr>
          <a:lstStyle>
            <a:defPPr>
              <a:defRPr lang="en-US"/>
            </a:defPPr>
            <a:lvl1pPr lvl="0" eaLnBrk="0" hangingPunct="0">
              <a:defRPr sz="3200" b="1" kern="0">
                <a:solidFill>
                  <a:schemeClr val="bg1"/>
                </a:solidFill>
                <a:latin typeface="Franklin Gothic Medium" panose="020B0603020102020204" pitchFamily="34" charset="0"/>
              </a:defRPr>
            </a:lvl1pPr>
          </a:lstStyle>
          <a:p>
            <a:r>
              <a:rPr lang="en-US"/>
              <a:t>Global Growth is Bottoming Out and Inflation Peaking</a:t>
            </a:r>
          </a:p>
        </p:txBody>
      </p:sp>
      <p:sp>
        <p:nvSpPr>
          <p:cNvPr id="15" name="TextBox 14">
            <a:extLst>
              <a:ext uri="{FF2B5EF4-FFF2-40B4-BE49-F238E27FC236}">
                <a16:creationId xmlns:a16="http://schemas.microsoft.com/office/drawing/2014/main" id="{613DEB07-65EC-4755-8788-7C34595B4515}"/>
              </a:ext>
            </a:extLst>
          </p:cNvPr>
          <p:cNvSpPr txBox="1"/>
          <p:nvPr/>
        </p:nvSpPr>
        <p:spPr>
          <a:xfrm>
            <a:off x="729946" y="6385316"/>
            <a:ext cx="5012416" cy="276999"/>
          </a:xfrm>
          <a:prstGeom prst="rect">
            <a:avLst/>
          </a:prstGeom>
          <a:noFill/>
        </p:spPr>
        <p:txBody>
          <a:bodyPr wrap="square" rtlCol="0">
            <a:spAutoFit/>
          </a:bodyPr>
          <a:lstStyle/>
          <a:p>
            <a:r>
              <a:rPr lang="en-US" sz="1200"/>
              <a:t>IMF January 2023 World Economic Outlook Update.</a:t>
            </a:r>
          </a:p>
        </p:txBody>
      </p:sp>
      <p:pic>
        <p:nvPicPr>
          <p:cNvPr id="7" name="Picture 6">
            <a:extLst>
              <a:ext uri="{FF2B5EF4-FFF2-40B4-BE49-F238E27FC236}">
                <a16:creationId xmlns:a16="http://schemas.microsoft.com/office/drawing/2014/main" id="{1991708F-22E4-4F65-8471-38476DCEF1FB}"/>
              </a:ext>
            </a:extLst>
          </p:cNvPr>
          <p:cNvPicPr>
            <a:picLocks noChangeAspect="1"/>
          </p:cNvPicPr>
          <p:nvPr/>
        </p:nvPicPr>
        <p:blipFill>
          <a:blip r:embed="rId3"/>
          <a:stretch>
            <a:fillRect/>
          </a:stretch>
        </p:blipFill>
        <p:spPr>
          <a:xfrm>
            <a:off x="1669303" y="1101031"/>
            <a:ext cx="8656877" cy="5284285"/>
          </a:xfrm>
          <a:prstGeom prst="rect">
            <a:avLst/>
          </a:prstGeom>
        </p:spPr>
      </p:pic>
    </p:spTree>
    <p:extLst>
      <p:ext uri="{BB962C8B-B14F-4D97-AF65-F5344CB8AC3E}">
        <p14:creationId xmlns:p14="http://schemas.microsoft.com/office/powerpoint/2010/main" val="3551702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11995484" cy="745457"/>
          </a:xfrm>
          <a:prstGeom prst="rect">
            <a:avLst/>
          </a:prstGeom>
        </p:spPr>
        <p:txBody>
          <a:bodyPr vert="horz" lIns="45720" tIns="22860" rIns="45720" bIns="2286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300" b="1" i="1" u="none" strike="noStrike" kern="0" cap="none" spc="0" normalizeH="0" baseline="0" noProof="0">
              <a:ln>
                <a:noFill/>
              </a:ln>
              <a:solidFill>
                <a:srgbClr val="FEFEFE"/>
              </a:solidFill>
              <a:effectLst/>
              <a:uLnTx/>
              <a:uFillTx/>
              <a:latin typeface="Franklin Gothic Medium" pitchFamily="34" charset="0"/>
              <a:ea typeface="+mn-ea"/>
              <a:cs typeface="+mn-cs"/>
            </a:endParaRPr>
          </a:p>
        </p:txBody>
      </p:sp>
      <p:sp>
        <p:nvSpPr>
          <p:cNvPr id="6" name="Title 3"/>
          <p:cNvSpPr txBox="1">
            <a:spLocks/>
          </p:cNvSpPr>
          <p:nvPr/>
        </p:nvSpPr>
        <p:spPr>
          <a:xfrm>
            <a:off x="313907" y="0"/>
            <a:ext cx="11878093" cy="858357"/>
          </a:xfrm>
          <a:prstGeom prst="rect">
            <a:avLst/>
          </a:prstGeom>
        </p:spPr>
        <p:txBody>
          <a:bodyPr vert="horz" lIns="45720" tIns="22860" rIns="45720" bIns="22860" rtlCol="0" anchor="ctr">
            <a:normAutofit/>
          </a:bodyPr>
          <a:lstStyle>
            <a:defPPr>
              <a:defRPr lang="en-US"/>
            </a:defPPr>
            <a:lvl1pPr lvl="0" eaLnBrk="0" hangingPunct="0">
              <a:defRPr sz="3200" b="1" kern="0">
                <a:solidFill>
                  <a:schemeClr val="bg1"/>
                </a:solidFill>
                <a:latin typeface="Franklin Gothic Medium" panose="020B0603020102020204" pitchFamily="34" charset="0"/>
              </a:defRPr>
            </a:lvl1pPr>
          </a:lstStyle>
          <a:p>
            <a:r>
              <a:rPr lang="en-US"/>
              <a:t>Global Financial Conditions Have Eased in Recent Months</a:t>
            </a:r>
          </a:p>
        </p:txBody>
      </p:sp>
      <p:sp>
        <p:nvSpPr>
          <p:cNvPr id="18" name="TextBox 22">
            <a:extLst>
              <a:ext uri="{FF2B5EF4-FFF2-40B4-BE49-F238E27FC236}">
                <a16:creationId xmlns:a16="http://schemas.microsoft.com/office/drawing/2014/main" id="{E6F65D74-5193-420A-AE36-E9D115AB89F9}"/>
              </a:ext>
            </a:extLst>
          </p:cNvPr>
          <p:cNvSpPr txBox="1"/>
          <p:nvPr/>
        </p:nvSpPr>
        <p:spPr>
          <a:xfrm>
            <a:off x="177967" y="6213204"/>
            <a:ext cx="11432507" cy="3897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Source: IMF Global Financial Stability Report; National Sources; </a:t>
            </a:r>
            <a:r>
              <a:rPr lang="en-US" sz="1000">
                <a:solidFill>
                  <a:srgbClr val="000000"/>
                </a:solidFill>
                <a:latin typeface="Arial" panose="020B0604020202020204" pitchFamily="34" charset="0"/>
                <a:cs typeface="Arial" panose="020B0604020202020204" pitchFamily="34" charset="0"/>
              </a:rPr>
              <a:t>Bloomberg; </a:t>
            </a:r>
            <a:r>
              <a:rPr kumimoji="0" lang="en-US" sz="10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Haver Analytics; Bank for International Settlements (BIS) Statistics &amp; IMF Staff Calculations</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Note: GFSR refers to the IMF Global Financial Stability Report</a:t>
            </a:r>
          </a:p>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9" name="TextBox 18">
            <a:extLst>
              <a:ext uri="{FF2B5EF4-FFF2-40B4-BE49-F238E27FC236}">
                <a16:creationId xmlns:a16="http://schemas.microsoft.com/office/drawing/2014/main" id="{8035A165-86BD-4157-B4FE-191BE6B62BD9}"/>
              </a:ext>
            </a:extLst>
          </p:cNvPr>
          <p:cNvSpPr txBox="1"/>
          <p:nvPr/>
        </p:nvSpPr>
        <p:spPr>
          <a:xfrm>
            <a:off x="907813" y="1090518"/>
            <a:ext cx="4458844" cy="5418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Financial Conditions: Advanced Economies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(Standard Deviations From The Mean)</a:t>
            </a:r>
          </a:p>
        </p:txBody>
      </p:sp>
      <p:sp>
        <p:nvSpPr>
          <p:cNvPr id="20" name="TextBox 19">
            <a:extLst>
              <a:ext uri="{FF2B5EF4-FFF2-40B4-BE49-F238E27FC236}">
                <a16:creationId xmlns:a16="http://schemas.microsoft.com/office/drawing/2014/main" id="{3E20CAFB-3012-432E-A983-753639470424}"/>
              </a:ext>
            </a:extLst>
          </p:cNvPr>
          <p:cNvSpPr txBox="1"/>
          <p:nvPr/>
        </p:nvSpPr>
        <p:spPr>
          <a:xfrm>
            <a:off x="6691068" y="1090518"/>
            <a:ext cx="4749818" cy="5418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Exchange Rate with U.S. Dollar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(Percent change; as of Jan 2023)</a:t>
            </a:r>
          </a:p>
        </p:txBody>
      </p:sp>
      <p:pic>
        <p:nvPicPr>
          <p:cNvPr id="3" name="Picture 2">
            <a:extLst>
              <a:ext uri="{FF2B5EF4-FFF2-40B4-BE49-F238E27FC236}">
                <a16:creationId xmlns:a16="http://schemas.microsoft.com/office/drawing/2014/main" id="{D2DFE0DD-1D9B-4A1B-8DF5-C5F94C980802}"/>
              </a:ext>
            </a:extLst>
          </p:cNvPr>
          <p:cNvPicPr>
            <a:picLocks noChangeAspect="1"/>
          </p:cNvPicPr>
          <p:nvPr/>
        </p:nvPicPr>
        <p:blipFill>
          <a:blip r:embed="rId3"/>
          <a:stretch>
            <a:fillRect/>
          </a:stretch>
        </p:blipFill>
        <p:spPr>
          <a:xfrm>
            <a:off x="6825345" y="1585723"/>
            <a:ext cx="3942850" cy="4514581"/>
          </a:xfrm>
          <a:prstGeom prst="rect">
            <a:avLst/>
          </a:prstGeom>
        </p:spPr>
      </p:pic>
      <p:pic>
        <p:nvPicPr>
          <p:cNvPr id="8" name="Picture 7">
            <a:extLst>
              <a:ext uri="{FF2B5EF4-FFF2-40B4-BE49-F238E27FC236}">
                <a16:creationId xmlns:a16="http://schemas.microsoft.com/office/drawing/2014/main" id="{B7C137E7-3C10-41F8-9E81-7FE05827DAA6}"/>
              </a:ext>
            </a:extLst>
          </p:cNvPr>
          <p:cNvPicPr>
            <a:picLocks noChangeAspect="1"/>
          </p:cNvPicPr>
          <p:nvPr/>
        </p:nvPicPr>
        <p:blipFill>
          <a:blip r:embed="rId4"/>
          <a:stretch>
            <a:fillRect/>
          </a:stretch>
        </p:blipFill>
        <p:spPr>
          <a:xfrm>
            <a:off x="622635" y="1665709"/>
            <a:ext cx="5029200" cy="4547496"/>
          </a:xfrm>
          <a:prstGeom prst="rect">
            <a:avLst/>
          </a:prstGeom>
        </p:spPr>
      </p:pic>
    </p:spTree>
    <p:extLst>
      <p:ext uri="{BB962C8B-B14F-4D97-AF65-F5344CB8AC3E}">
        <p14:creationId xmlns:p14="http://schemas.microsoft.com/office/powerpoint/2010/main" val="30588101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11995484" cy="745457"/>
          </a:xfrm>
          <a:prstGeom prst="rect">
            <a:avLst/>
          </a:prstGeom>
        </p:spPr>
        <p:txBody>
          <a:bodyPr vert="horz" lIns="45720" tIns="22860" rIns="45720" bIns="2286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300" b="1" i="1" u="none" strike="noStrike" kern="0" cap="none" spc="0" normalizeH="0" baseline="0" noProof="0">
              <a:ln>
                <a:noFill/>
              </a:ln>
              <a:solidFill>
                <a:srgbClr val="FEFEFE"/>
              </a:solidFill>
              <a:effectLst/>
              <a:uLnTx/>
              <a:uFillTx/>
              <a:latin typeface="Franklin Gothic Medium" pitchFamily="34" charset="0"/>
              <a:ea typeface="+mn-ea"/>
              <a:cs typeface="+mn-cs"/>
            </a:endParaRPr>
          </a:p>
        </p:txBody>
      </p:sp>
      <p:sp>
        <p:nvSpPr>
          <p:cNvPr id="6" name="Title 3"/>
          <p:cNvSpPr txBox="1">
            <a:spLocks/>
          </p:cNvSpPr>
          <p:nvPr/>
        </p:nvSpPr>
        <p:spPr>
          <a:xfrm>
            <a:off x="313907" y="0"/>
            <a:ext cx="11878093" cy="858357"/>
          </a:xfrm>
          <a:prstGeom prst="rect">
            <a:avLst/>
          </a:prstGeom>
        </p:spPr>
        <p:txBody>
          <a:bodyPr vert="horz" lIns="45720" tIns="22860" rIns="45720" bIns="22860" rtlCol="0" anchor="ctr">
            <a:normAutofit/>
          </a:bodyPr>
          <a:lstStyle>
            <a:defPPr>
              <a:defRPr lang="en-US"/>
            </a:defPPr>
            <a:lvl1pPr lvl="0" eaLnBrk="0" hangingPunct="0">
              <a:defRPr sz="3200" b="1" kern="0">
                <a:solidFill>
                  <a:schemeClr val="bg1"/>
                </a:solidFill>
                <a:latin typeface="Franklin Gothic Medium" panose="020B0603020102020204" pitchFamily="34" charset="0"/>
              </a:defRPr>
            </a:lvl1pPr>
          </a:lstStyle>
          <a:p>
            <a:r>
              <a:rPr lang="en-US"/>
              <a:t>Elevated Debt Levels and Interest Payments amid High Inflation</a:t>
            </a:r>
          </a:p>
        </p:txBody>
      </p:sp>
      <p:sp>
        <p:nvSpPr>
          <p:cNvPr id="15" name="TextBox 14">
            <a:extLst>
              <a:ext uri="{FF2B5EF4-FFF2-40B4-BE49-F238E27FC236}">
                <a16:creationId xmlns:a16="http://schemas.microsoft.com/office/drawing/2014/main" id="{613DEB07-65EC-4755-8788-7C34595B4515}"/>
              </a:ext>
            </a:extLst>
          </p:cNvPr>
          <p:cNvSpPr txBox="1"/>
          <p:nvPr/>
        </p:nvSpPr>
        <p:spPr>
          <a:xfrm>
            <a:off x="594144" y="5479970"/>
            <a:ext cx="5012416" cy="276999"/>
          </a:xfrm>
          <a:prstGeom prst="rect">
            <a:avLst/>
          </a:prstGeom>
          <a:noFill/>
        </p:spPr>
        <p:txBody>
          <a:bodyPr wrap="square" rtlCol="0">
            <a:spAutoFit/>
          </a:bodyPr>
          <a:lstStyle/>
          <a:p>
            <a:r>
              <a:rPr lang="en-US" sz="1200"/>
              <a:t>IMF October 2022 </a:t>
            </a:r>
            <a:r>
              <a:rPr lang="en-US" sz="1200" i="1"/>
              <a:t>World Economic Outlook</a:t>
            </a:r>
            <a:r>
              <a:rPr lang="en-US" sz="1200"/>
              <a:t>.</a:t>
            </a:r>
          </a:p>
        </p:txBody>
      </p:sp>
      <p:sp>
        <p:nvSpPr>
          <p:cNvPr id="24" name="TextBox 23">
            <a:extLst>
              <a:ext uri="{FF2B5EF4-FFF2-40B4-BE49-F238E27FC236}">
                <a16:creationId xmlns:a16="http://schemas.microsoft.com/office/drawing/2014/main" id="{C94B4C29-B5A5-476F-BF0C-C0CD7A2D399A}"/>
              </a:ext>
            </a:extLst>
          </p:cNvPr>
          <p:cNvSpPr txBox="1"/>
          <p:nvPr/>
        </p:nvSpPr>
        <p:spPr>
          <a:xfrm>
            <a:off x="422622" y="1151399"/>
            <a:ext cx="5578047" cy="646331"/>
          </a:xfrm>
          <a:prstGeom prst="rect">
            <a:avLst/>
          </a:prstGeom>
          <a:noFill/>
        </p:spPr>
        <p:txBody>
          <a:bodyPr wrap="square" rtlCol="0">
            <a:spAutoFit/>
          </a:bodyPr>
          <a:lstStyle/>
          <a:p>
            <a:r>
              <a:rPr lang="en-US" sz="2200" b="1">
                <a:solidFill>
                  <a:srgbClr val="7030A0"/>
                </a:solidFill>
              </a:rPr>
              <a:t>Surge in Global Debt Burden</a:t>
            </a:r>
          </a:p>
          <a:p>
            <a:r>
              <a:rPr lang="en-US" sz="1400">
                <a:solidFill>
                  <a:srgbClr val="7030A0"/>
                </a:solidFill>
              </a:rPr>
              <a:t>(Percent of global GDP)</a:t>
            </a:r>
            <a:endParaRPr lang="en-US" sz="1400"/>
          </a:p>
        </p:txBody>
      </p:sp>
      <p:sp>
        <p:nvSpPr>
          <p:cNvPr id="27" name="TextBox 26">
            <a:extLst>
              <a:ext uri="{FF2B5EF4-FFF2-40B4-BE49-F238E27FC236}">
                <a16:creationId xmlns:a16="http://schemas.microsoft.com/office/drawing/2014/main" id="{1160B2A5-D553-4A71-8EAA-D5A95ECB783F}"/>
              </a:ext>
            </a:extLst>
          </p:cNvPr>
          <p:cNvSpPr txBox="1"/>
          <p:nvPr/>
        </p:nvSpPr>
        <p:spPr>
          <a:xfrm>
            <a:off x="6853065" y="1151399"/>
            <a:ext cx="5093703" cy="646331"/>
          </a:xfrm>
          <a:prstGeom prst="rect">
            <a:avLst/>
          </a:prstGeom>
          <a:noFill/>
        </p:spPr>
        <p:txBody>
          <a:bodyPr wrap="square" rtlCol="0">
            <a:spAutoFit/>
          </a:bodyPr>
          <a:lstStyle/>
          <a:p>
            <a:r>
              <a:rPr lang="en-US" sz="2200" b="1">
                <a:solidFill>
                  <a:srgbClr val="7030A0"/>
                </a:solidFill>
              </a:rPr>
              <a:t>Drivers of Debt Surprises in 2021</a:t>
            </a:r>
          </a:p>
          <a:p>
            <a:r>
              <a:rPr lang="en-US" sz="1400">
                <a:solidFill>
                  <a:srgbClr val="7030A0"/>
                </a:solidFill>
              </a:rPr>
              <a:t>(Percent of GDP)</a:t>
            </a:r>
            <a:endParaRPr lang="en-US" sz="1400"/>
          </a:p>
        </p:txBody>
      </p:sp>
      <p:sp>
        <p:nvSpPr>
          <p:cNvPr id="26" name="TextBox 25">
            <a:extLst>
              <a:ext uri="{FF2B5EF4-FFF2-40B4-BE49-F238E27FC236}">
                <a16:creationId xmlns:a16="http://schemas.microsoft.com/office/drawing/2014/main" id="{C399D7D7-7957-4DFD-B4EE-9253B2BF93F8}"/>
              </a:ext>
            </a:extLst>
          </p:cNvPr>
          <p:cNvSpPr txBox="1"/>
          <p:nvPr/>
        </p:nvSpPr>
        <p:spPr>
          <a:xfrm>
            <a:off x="6746783" y="5476402"/>
            <a:ext cx="5012416" cy="276999"/>
          </a:xfrm>
          <a:prstGeom prst="rect">
            <a:avLst/>
          </a:prstGeom>
          <a:noFill/>
        </p:spPr>
        <p:txBody>
          <a:bodyPr wrap="square" rtlCol="0">
            <a:spAutoFit/>
          </a:bodyPr>
          <a:lstStyle/>
          <a:p>
            <a:r>
              <a:rPr lang="en-US" sz="1200" i="1"/>
              <a:t>World Economic Outlook </a:t>
            </a:r>
            <a:r>
              <a:rPr lang="en-US" sz="1200"/>
              <a:t>and IMF staff calculations.</a:t>
            </a:r>
          </a:p>
        </p:txBody>
      </p:sp>
      <p:pic>
        <p:nvPicPr>
          <p:cNvPr id="2" name="Picture 1">
            <a:extLst>
              <a:ext uri="{FF2B5EF4-FFF2-40B4-BE49-F238E27FC236}">
                <a16:creationId xmlns:a16="http://schemas.microsoft.com/office/drawing/2014/main" id="{8FC89655-535C-4BC3-BB79-E8C5B46493B5}"/>
              </a:ext>
            </a:extLst>
          </p:cNvPr>
          <p:cNvPicPr>
            <a:picLocks noChangeAspect="1"/>
          </p:cNvPicPr>
          <p:nvPr/>
        </p:nvPicPr>
        <p:blipFill>
          <a:blip r:embed="rId3"/>
          <a:stretch>
            <a:fillRect/>
          </a:stretch>
        </p:blipFill>
        <p:spPr>
          <a:xfrm>
            <a:off x="313907" y="1920758"/>
            <a:ext cx="5726226" cy="3507671"/>
          </a:xfrm>
          <a:prstGeom prst="rect">
            <a:avLst/>
          </a:prstGeom>
        </p:spPr>
      </p:pic>
      <p:pic>
        <p:nvPicPr>
          <p:cNvPr id="5" name="Picture 6" descr="Chart, waterfall chart, box and whisker chart&#10;&#10;Description automatically generated">
            <a:extLst>
              <a:ext uri="{FF2B5EF4-FFF2-40B4-BE49-F238E27FC236}">
                <a16:creationId xmlns:a16="http://schemas.microsoft.com/office/drawing/2014/main" id="{9C891D13-A775-8C03-9939-69B97EB7D2C1}"/>
              </a:ext>
            </a:extLst>
          </p:cNvPr>
          <p:cNvPicPr>
            <a:picLocks noChangeAspect="1"/>
          </p:cNvPicPr>
          <p:nvPr/>
        </p:nvPicPr>
        <p:blipFill>
          <a:blip r:embed="rId4"/>
          <a:stretch>
            <a:fillRect/>
          </a:stretch>
        </p:blipFill>
        <p:spPr>
          <a:xfrm>
            <a:off x="6154616" y="1921003"/>
            <a:ext cx="5685692" cy="3391133"/>
          </a:xfrm>
          <a:prstGeom prst="rect">
            <a:avLst/>
          </a:prstGeom>
        </p:spPr>
      </p:pic>
    </p:spTree>
    <p:extLst>
      <p:ext uri="{BB962C8B-B14F-4D97-AF65-F5344CB8AC3E}">
        <p14:creationId xmlns:p14="http://schemas.microsoft.com/office/powerpoint/2010/main" val="5270784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11995484" cy="745457"/>
          </a:xfrm>
          <a:prstGeom prst="rect">
            <a:avLst/>
          </a:prstGeom>
        </p:spPr>
        <p:txBody>
          <a:bodyPr vert="horz" lIns="45720" tIns="22860" rIns="45720" bIns="2286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300" b="1" i="1" u="none" strike="noStrike" kern="0" cap="none" spc="0" normalizeH="0" baseline="0" noProof="0">
              <a:ln>
                <a:noFill/>
              </a:ln>
              <a:solidFill>
                <a:srgbClr val="FEFEFE"/>
              </a:solidFill>
              <a:effectLst/>
              <a:uLnTx/>
              <a:uFillTx/>
              <a:latin typeface="Franklin Gothic Medium" pitchFamily="34" charset="0"/>
              <a:ea typeface="+mn-ea"/>
              <a:cs typeface="+mn-cs"/>
            </a:endParaRPr>
          </a:p>
        </p:txBody>
      </p:sp>
      <p:sp>
        <p:nvSpPr>
          <p:cNvPr id="6" name="Title 3"/>
          <p:cNvSpPr txBox="1">
            <a:spLocks/>
          </p:cNvSpPr>
          <p:nvPr/>
        </p:nvSpPr>
        <p:spPr>
          <a:xfrm>
            <a:off x="313907" y="0"/>
            <a:ext cx="11878093" cy="858357"/>
          </a:xfrm>
          <a:prstGeom prst="rect">
            <a:avLst/>
          </a:prstGeom>
        </p:spPr>
        <p:txBody>
          <a:bodyPr vert="horz" lIns="45720" tIns="22860" rIns="45720" bIns="22860" rtlCol="0" anchor="ctr">
            <a:normAutofit/>
          </a:bodyPr>
          <a:lstStyle>
            <a:defPPr>
              <a:defRPr lang="en-US"/>
            </a:defPPr>
            <a:lvl1pPr lvl="0" eaLnBrk="0" hangingPunct="0">
              <a:defRPr sz="3200" b="1" kern="0">
                <a:solidFill>
                  <a:schemeClr val="bg1"/>
                </a:solidFill>
                <a:latin typeface="Franklin Gothic Medium" panose="020B0603020102020204" pitchFamily="34" charset="0"/>
              </a:defRPr>
            </a:lvl1pPr>
          </a:lstStyle>
          <a:p>
            <a:r>
              <a:rPr lang="en-US"/>
              <a:t>Debt Vulnerabilities Remain High </a:t>
            </a:r>
          </a:p>
        </p:txBody>
      </p:sp>
      <p:sp>
        <p:nvSpPr>
          <p:cNvPr id="10" name="TextBox 13">
            <a:extLst>
              <a:ext uri="{FF2B5EF4-FFF2-40B4-BE49-F238E27FC236}">
                <a16:creationId xmlns:a16="http://schemas.microsoft.com/office/drawing/2014/main" id="{C5482097-E1AE-4CE9-B9F4-8C551A35F0A2}"/>
              </a:ext>
            </a:extLst>
          </p:cNvPr>
          <p:cNvSpPr txBox="1"/>
          <p:nvPr/>
        </p:nvSpPr>
        <p:spPr>
          <a:xfrm>
            <a:off x="2841579" y="913531"/>
            <a:ext cx="6508842" cy="80265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Comparison of Debt Vulnerabilities:</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EMDEs Spreads &amp; Ratings (Pre-Pandemic and Current) </a:t>
            </a:r>
          </a:p>
        </p:txBody>
      </p:sp>
      <p:grpSp>
        <p:nvGrpSpPr>
          <p:cNvPr id="11" name="Group 10">
            <a:extLst>
              <a:ext uri="{FF2B5EF4-FFF2-40B4-BE49-F238E27FC236}">
                <a16:creationId xmlns:a16="http://schemas.microsoft.com/office/drawing/2014/main" id="{C8FBF343-A0C5-426F-97FD-D89C5BCE2089}"/>
              </a:ext>
            </a:extLst>
          </p:cNvPr>
          <p:cNvGrpSpPr/>
          <p:nvPr/>
        </p:nvGrpSpPr>
        <p:grpSpPr>
          <a:xfrm>
            <a:off x="214190" y="1508700"/>
            <a:ext cx="10921052" cy="4342699"/>
            <a:chOff x="4491891" y="1676031"/>
            <a:chExt cx="7301489" cy="3604780"/>
          </a:xfrm>
        </p:grpSpPr>
        <p:sp>
          <p:nvSpPr>
            <p:cNvPr id="12" name="TextBox 13">
              <a:extLst>
                <a:ext uri="{FF2B5EF4-FFF2-40B4-BE49-F238E27FC236}">
                  <a16:creationId xmlns:a16="http://schemas.microsoft.com/office/drawing/2014/main" id="{C0434A12-E5B5-4E03-A301-8D2BECFA8542}"/>
                </a:ext>
              </a:extLst>
            </p:cNvPr>
            <p:cNvSpPr txBox="1"/>
            <p:nvPr/>
          </p:nvSpPr>
          <p:spPr>
            <a:xfrm>
              <a:off x="5183462" y="4231038"/>
              <a:ext cx="1286825" cy="8553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Pre-Pandemic</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21, 2020)</a:t>
              </a:r>
            </a:p>
          </p:txBody>
        </p:sp>
        <p:pic>
          <p:nvPicPr>
            <p:cNvPr id="13" name="Picture 12">
              <a:extLst>
                <a:ext uri="{FF2B5EF4-FFF2-40B4-BE49-F238E27FC236}">
                  <a16:creationId xmlns:a16="http://schemas.microsoft.com/office/drawing/2014/main" id="{A2297D6B-D036-4545-9C29-C748EF9B85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91891" y="1676031"/>
              <a:ext cx="4064142" cy="3603459"/>
            </a:xfrm>
            <a:prstGeom prst="rect">
              <a:avLst/>
            </a:prstGeom>
          </p:spPr>
        </p:pic>
        <p:pic>
          <p:nvPicPr>
            <p:cNvPr id="14" name="Picture 2">
              <a:extLst>
                <a:ext uri="{FF2B5EF4-FFF2-40B4-BE49-F238E27FC236}">
                  <a16:creationId xmlns:a16="http://schemas.microsoft.com/office/drawing/2014/main" id="{1CEB1E08-0ECE-4214-9072-627BA875DE7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86" t="204" r="1997" b="-204"/>
            <a:stretch/>
          </p:blipFill>
          <p:spPr>
            <a:xfrm>
              <a:off x="8465380" y="1677352"/>
              <a:ext cx="3328000" cy="3603459"/>
            </a:xfrm>
            <a:prstGeom prst="rect">
              <a:avLst/>
            </a:prstGeom>
          </p:spPr>
        </p:pic>
        <p:sp>
          <p:nvSpPr>
            <p:cNvPr id="16" name="TextBox 15">
              <a:extLst>
                <a:ext uri="{FF2B5EF4-FFF2-40B4-BE49-F238E27FC236}">
                  <a16:creationId xmlns:a16="http://schemas.microsoft.com/office/drawing/2014/main" id="{F7F2896D-1374-4F81-98FD-8DB8B6A9F286}"/>
                </a:ext>
              </a:extLst>
            </p:cNvPr>
            <p:cNvSpPr txBox="1"/>
            <p:nvPr/>
          </p:nvSpPr>
          <p:spPr>
            <a:xfrm>
              <a:off x="8504654" y="4231038"/>
              <a:ext cx="1275354" cy="7508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Current</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18, 2022)</a:t>
              </a:r>
            </a:p>
          </p:txBody>
        </p:sp>
      </p:grpSp>
      <p:sp>
        <p:nvSpPr>
          <p:cNvPr id="17" name="TextBox 22">
            <a:extLst>
              <a:ext uri="{FF2B5EF4-FFF2-40B4-BE49-F238E27FC236}">
                <a16:creationId xmlns:a16="http://schemas.microsoft.com/office/drawing/2014/main" id="{9E4AFC7D-025F-4563-AE9B-AE20BAE1F7DB}"/>
              </a:ext>
            </a:extLst>
          </p:cNvPr>
          <p:cNvSpPr txBox="1"/>
          <p:nvPr/>
        </p:nvSpPr>
        <p:spPr>
          <a:xfrm>
            <a:off x="209011" y="5617130"/>
            <a:ext cx="11584221" cy="10877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Source: JP Morgan EMBI Sovereign Spreads, Bloomberg Finance, Moody’s Ratings, S&amp;P Sovereign Ratings, Fitch Ratings &amp; IMF Staff analysis</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Note: The figures use the JP Morgan EMBI Sovereign Spreads and supplements with the MCM dataset prepared using Bloomberg. Coverage for the Spreads and Ratings figures span across 63 EMEs and 16 LIDCs. The figures use the Log (base 10) scale on the vertical axis, representing weighted average sovereign spreads on Eurobonds. Bubble sizes represent the country's gross domestic product, in USD, current prices. Labels are only shown for Investment Grade, Substantial Risks or Selective Default/Default categories or countries with spreads over a 1000 bp (in Distress). The credit ratings are the lowest end of month credit ratings on the previous month across all three major credit agencies (S&amp;P, Moody’s &amp; Fitch). The Ratings classification are standardized to the Fitch Rating hierarchy nomenclature. The figure here includes 79 EMDEs of which: 12 are low-credit risk (15% of sample, 55% of the EMDEs GDP); 37 are performing (47% of sample, 25% of the EMDEs sample GDP); 9 are stressed (11% of sample, 2% of the EMDEs GDP) and 21 are distressed (27% of sample, 10% of the EMDEs sample GDP). In cumulative, 30 EMDEs (38% of sample, 12% of the EMDEs GDP) are considered stressed or distressed. The figure uses the JP Morgan EMBIG Sovereign index for classification to allow for the inclusion of India and Venezuela.</a:t>
            </a:r>
          </a:p>
        </p:txBody>
      </p:sp>
    </p:spTree>
    <p:extLst>
      <p:ext uri="{BB962C8B-B14F-4D97-AF65-F5344CB8AC3E}">
        <p14:creationId xmlns:p14="http://schemas.microsoft.com/office/powerpoint/2010/main" val="40295421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11995484" cy="745457"/>
          </a:xfrm>
          <a:prstGeom prst="rect">
            <a:avLst/>
          </a:prstGeom>
        </p:spPr>
        <p:txBody>
          <a:bodyPr vert="horz" lIns="45720" tIns="22860" rIns="45720" bIns="2286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300" b="1" i="1" u="none" strike="noStrike" kern="0" cap="none" spc="0" normalizeH="0" baseline="0" noProof="0">
              <a:ln>
                <a:noFill/>
              </a:ln>
              <a:solidFill>
                <a:srgbClr val="FEFEFE"/>
              </a:solidFill>
              <a:effectLst/>
              <a:uLnTx/>
              <a:uFillTx/>
              <a:latin typeface="Franklin Gothic Medium" pitchFamily="34" charset="0"/>
              <a:ea typeface="+mn-ea"/>
              <a:cs typeface="+mn-cs"/>
            </a:endParaRPr>
          </a:p>
        </p:txBody>
      </p:sp>
      <p:sp>
        <p:nvSpPr>
          <p:cNvPr id="6" name="Title 3"/>
          <p:cNvSpPr txBox="1">
            <a:spLocks/>
          </p:cNvSpPr>
          <p:nvPr/>
        </p:nvSpPr>
        <p:spPr>
          <a:xfrm>
            <a:off x="313907" y="0"/>
            <a:ext cx="11878093" cy="858357"/>
          </a:xfrm>
          <a:prstGeom prst="rect">
            <a:avLst/>
          </a:prstGeom>
        </p:spPr>
        <p:txBody>
          <a:bodyPr vert="horz" lIns="45720" tIns="22860" rIns="45720" bIns="22860" rtlCol="0" anchor="ctr">
            <a:normAutofit/>
          </a:bodyPr>
          <a:lstStyle>
            <a:defPPr>
              <a:defRPr lang="en-US"/>
            </a:defPPr>
            <a:lvl1pPr lvl="0" eaLnBrk="0" hangingPunct="0">
              <a:defRPr sz="3200" b="1" kern="0">
                <a:solidFill>
                  <a:schemeClr val="bg1"/>
                </a:solidFill>
                <a:latin typeface="Franklin Gothic Medium" panose="020B0603020102020204" pitchFamily="34" charset="0"/>
              </a:defRPr>
            </a:lvl1pPr>
          </a:lstStyle>
          <a:p>
            <a:r>
              <a:rPr lang="en-US"/>
              <a:t>Shifting Macro Environments and Challenges after the Pandemic</a:t>
            </a:r>
          </a:p>
        </p:txBody>
      </p:sp>
      <p:sp>
        <p:nvSpPr>
          <p:cNvPr id="15" name="TextBox 14">
            <a:extLst>
              <a:ext uri="{FF2B5EF4-FFF2-40B4-BE49-F238E27FC236}">
                <a16:creationId xmlns:a16="http://schemas.microsoft.com/office/drawing/2014/main" id="{613DEB07-65EC-4755-8788-7C34595B4515}"/>
              </a:ext>
            </a:extLst>
          </p:cNvPr>
          <p:cNvSpPr txBox="1"/>
          <p:nvPr/>
        </p:nvSpPr>
        <p:spPr>
          <a:xfrm>
            <a:off x="594144" y="5479970"/>
            <a:ext cx="5012416" cy="276999"/>
          </a:xfrm>
          <a:prstGeom prst="rect">
            <a:avLst/>
          </a:prstGeom>
          <a:noFill/>
        </p:spPr>
        <p:txBody>
          <a:bodyPr wrap="square" rtlCol="0">
            <a:spAutoFit/>
          </a:bodyPr>
          <a:lstStyle/>
          <a:p>
            <a:r>
              <a:rPr lang="en-US" sz="1200"/>
              <a:t>IMF October 2022 </a:t>
            </a:r>
            <a:r>
              <a:rPr lang="en-US" sz="1200" i="1"/>
              <a:t>World Economic Outlook</a:t>
            </a:r>
            <a:r>
              <a:rPr lang="en-US" sz="1200"/>
              <a:t>.</a:t>
            </a:r>
          </a:p>
        </p:txBody>
      </p:sp>
      <p:sp>
        <p:nvSpPr>
          <p:cNvPr id="26" name="TextBox 25">
            <a:extLst>
              <a:ext uri="{FF2B5EF4-FFF2-40B4-BE49-F238E27FC236}">
                <a16:creationId xmlns:a16="http://schemas.microsoft.com/office/drawing/2014/main" id="{C399D7D7-7957-4DFD-B4EE-9253B2BF93F8}"/>
              </a:ext>
            </a:extLst>
          </p:cNvPr>
          <p:cNvSpPr txBox="1"/>
          <p:nvPr/>
        </p:nvSpPr>
        <p:spPr>
          <a:xfrm>
            <a:off x="6934352" y="5241940"/>
            <a:ext cx="5012416" cy="461665"/>
          </a:xfrm>
          <a:prstGeom prst="rect">
            <a:avLst/>
          </a:prstGeom>
          <a:noFill/>
        </p:spPr>
        <p:txBody>
          <a:bodyPr wrap="square" rtlCol="0">
            <a:spAutoFit/>
          </a:bodyPr>
          <a:lstStyle/>
          <a:p>
            <a:r>
              <a:rPr lang="en-US" sz="1200"/>
              <a:t>IMF July 2022 </a:t>
            </a:r>
            <a:r>
              <a:rPr lang="en-US" sz="1200" i="1"/>
              <a:t>World Economic Outlook</a:t>
            </a:r>
            <a:r>
              <a:rPr lang="en-US" sz="1200"/>
              <a:t>. Median across countries for each income group.</a:t>
            </a:r>
          </a:p>
        </p:txBody>
      </p:sp>
      <p:sp>
        <p:nvSpPr>
          <p:cNvPr id="11" name="TextBox 13">
            <a:extLst>
              <a:ext uri="{FF2B5EF4-FFF2-40B4-BE49-F238E27FC236}">
                <a16:creationId xmlns:a16="http://schemas.microsoft.com/office/drawing/2014/main" id="{2AEC0BFD-32C6-48BE-909F-6B073305C9D5}"/>
              </a:ext>
            </a:extLst>
          </p:cNvPr>
          <p:cNvSpPr txBox="1"/>
          <p:nvPr/>
        </p:nvSpPr>
        <p:spPr>
          <a:xfrm>
            <a:off x="2954843" y="871743"/>
            <a:ext cx="6282314" cy="6079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3"/>
                </a:solidFill>
                <a:effectLst/>
                <a:uLnTx/>
                <a:uFillTx/>
                <a:latin typeface="Arial" panose="020B0604020202020204" pitchFamily="34" charset="0"/>
                <a:ea typeface="+mn-ea"/>
                <a:cs typeface="Arial" panose="020B0604020202020204" pitchFamily="34" charset="0"/>
              </a:rPr>
              <a:t>Fiscal and Monetary Policies Interactions</a:t>
            </a:r>
            <a:endParaRPr kumimoji="0" lang="en-US" sz="1400" b="1" i="0" u="none" strike="noStrike" kern="1200" cap="none" spc="0" normalizeH="0" baseline="0" noProof="0">
              <a:ln>
                <a:noFill/>
              </a:ln>
              <a:solidFill>
                <a:schemeClr val="accent3"/>
              </a:solidFill>
              <a:effectLst/>
              <a:uLnTx/>
              <a:uFillTx/>
              <a:latin typeface="Arial" panose="020B0604020202020204" pitchFamily="34" charset="0"/>
              <a:ea typeface="+mn-ea"/>
              <a:cs typeface="Arial" panose="020B0604020202020204" pitchFamily="34" charset="0"/>
            </a:endParaRPr>
          </a:p>
        </p:txBody>
      </p:sp>
      <p:sp>
        <p:nvSpPr>
          <p:cNvPr id="12" name="TextBox 22">
            <a:extLst>
              <a:ext uri="{FF2B5EF4-FFF2-40B4-BE49-F238E27FC236}">
                <a16:creationId xmlns:a16="http://schemas.microsoft.com/office/drawing/2014/main" id="{77FBE697-4625-462E-A0F8-26F3619954BA}"/>
              </a:ext>
            </a:extLst>
          </p:cNvPr>
          <p:cNvSpPr txBox="1"/>
          <p:nvPr/>
        </p:nvSpPr>
        <p:spPr>
          <a:xfrm>
            <a:off x="708019" y="6073819"/>
            <a:ext cx="10457286" cy="6079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Source: </a:t>
            </a:r>
            <a:r>
              <a:rPr lang="en-US" sz="1000" b="1">
                <a:solidFill>
                  <a:srgbClr val="000000"/>
                </a:solidFill>
                <a:latin typeface="Arial" panose="020B0604020202020204" pitchFamily="34" charset="0"/>
                <a:cs typeface="Arial" panose="020B0604020202020204" pitchFamily="34" charset="0"/>
              </a:rPr>
              <a:t>IMF Fiscal Monitor (October 2022); National Sources/ Haver Analytics</a:t>
            </a:r>
          </a:p>
          <a:p>
            <a:r>
              <a:rPr lang="en-US" sz="1000">
                <a:solidFill>
                  <a:srgbClr val="000000"/>
                </a:solidFill>
                <a:latin typeface="Arial" panose="020B0604020202020204" pitchFamily="34" charset="0"/>
                <a:cs typeface="Arial" panose="020B0604020202020204" pitchFamily="34" charset="0"/>
              </a:rPr>
              <a:t>Note: Countries in blue represent Advanced Economies and orange represent Emerging Market &amp; Developing Economies (EMDEs). The Euro Area is shown as a singular entity. Around 60% of the Sample is Tightening Monetary and Fiscal Conditions. </a:t>
            </a:r>
          </a:p>
        </p:txBody>
      </p:sp>
      <p:pic>
        <p:nvPicPr>
          <p:cNvPr id="13" name="Picture 12">
            <a:extLst>
              <a:ext uri="{FF2B5EF4-FFF2-40B4-BE49-F238E27FC236}">
                <a16:creationId xmlns:a16="http://schemas.microsoft.com/office/drawing/2014/main" id="{3BE273C5-3132-449A-BC5D-10110DF06222}"/>
              </a:ext>
            </a:extLst>
          </p:cNvPr>
          <p:cNvPicPr>
            <a:picLocks noChangeAspect="1"/>
          </p:cNvPicPr>
          <p:nvPr/>
        </p:nvPicPr>
        <p:blipFill>
          <a:blip r:embed="rId3"/>
          <a:stretch>
            <a:fillRect/>
          </a:stretch>
        </p:blipFill>
        <p:spPr>
          <a:xfrm>
            <a:off x="202030" y="1462712"/>
            <a:ext cx="5525002" cy="4610723"/>
          </a:xfrm>
          <a:prstGeom prst="rect">
            <a:avLst/>
          </a:prstGeom>
        </p:spPr>
      </p:pic>
      <p:pic>
        <p:nvPicPr>
          <p:cNvPr id="14" name="Picture 13">
            <a:extLst>
              <a:ext uri="{FF2B5EF4-FFF2-40B4-BE49-F238E27FC236}">
                <a16:creationId xmlns:a16="http://schemas.microsoft.com/office/drawing/2014/main" id="{F569C99C-36FE-49D0-8C30-B7EEC138E466}"/>
              </a:ext>
            </a:extLst>
          </p:cNvPr>
          <p:cNvPicPr>
            <a:picLocks noChangeAspect="1"/>
          </p:cNvPicPr>
          <p:nvPr/>
        </p:nvPicPr>
        <p:blipFill>
          <a:blip r:embed="rId4"/>
          <a:stretch>
            <a:fillRect/>
          </a:stretch>
        </p:blipFill>
        <p:spPr>
          <a:xfrm>
            <a:off x="6522117" y="1462713"/>
            <a:ext cx="5328987" cy="4725912"/>
          </a:xfrm>
          <a:prstGeom prst="rect">
            <a:avLst/>
          </a:prstGeom>
        </p:spPr>
      </p:pic>
      <p:sp>
        <p:nvSpPr>
          <p:cNvPr id="16" name="TextBox 15">
            <a:extLst>
              <a:ext uri="{FF2B5EF4-FFF2-40B4-BE49-F238E27FC236}">
                <a16:creationId xmlns:a16="http://schemas.microsoft.com/office/drawing/2014/main" id="{5A899471-EB81-485D-9BF8-E037BF235B77}"/>
              </a:ext>
            </a:extLst>
          </p:cNvPr>
          <p:cNvSpPr txBox="1"/>
          <p:nvPr/>
        </p:nvSpPr>
        <p:spPr>
          <a:xfrm>
            <a:off x="2720641" y="1278047"/>
            <a:ext cx="961481" cy="369332"/>
          </a:xfrm>
          <a:prstGeom prst="rect">
            <a:avLst/>
          </a:prstGeom>
          <a:noFill/>
        </p:spPr>
        <p:txBody>
          <a:bodyPr wrap="square">
            <a:spAutoFit/>
          </a:bodyPr>
          <a:lstStyle/>
          <a:p>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2020</a:t>
            </a:r>
            <a:endParaRPr lang="en-US"/>
          </a:p>
        </p:txBody>
      </p:sp>
      <p:sp>
        <p:nvSpPr>
          <p:cNvPr id="17" name="TextBox 16">
            <a:extLst>
              <a:ext uri="{FF2B5EF4-FFF2-40B4-BE49-F238E27FC236}">
                <a16:creationId xmlns:a16="http://schemas.microsoft.com/office/drawing/2014/main" id="{88D2B2F2-48E2-4077-A25C-AD0319B73456}"/>
              </a:ext>
            </a:extLst>
          </p:cNvPr>
          <p:cNvSpPr txBox="1"/>
          <p:nvPr/>
        </p:nvSpPr>
        <p:spPr>
          <a:xfrm>
            <a:off x="8728911" y="1314800"/>
            <a:ext cx="2310063" cy="369332"/>
          </a:xfrm>
          <a:prstGeom prst="rect">
            <a:avLst/>
          </a:prstGeom>
          <a:noFill/>
        </p:spPr>
        <p:txBody>
          <a:bodyPr wrap="square">
            <a:spAutoFit/>
          </a:bodyPr>
          <a:lstStyle/>
          <a:p>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2022 (Projected)</a:t>
            </a:r>
            <a:endParaRPr lang="en-US"/>
          </a:p>
        </p:txBody>
      </p:sp>
    </p:spTree>
    <p:extLst>
      <p:ext uri="{BB962C8B-B14F-4D97-AF65-F5344CB8AC3E}">
        <p14:creationId xmlns:p14="http://schemas.microsoft.com/office/powerpoint/2010/main" val="35164336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C95F-0E7D-404E-86E1-F07607865322}"/>
              </a:ext>
            </a:extLst>
          </p:cNvPr>
          <p:cNvSpPr>
            <a:spLocks noGrp="1"/>
          </p:cNvSpPr>
          <p:nvPr>
            <p:ph type="title"/>
          </p:nvPr>
        </p:nvSpPr>
        <p:spPr>
          <a:xfrm>
            <a:off x="199838" y="120853"/>
            <a:ext cx="11818980" cy="978486"/>
          </a:xfrm>
        </p:spPr>
        <p:txBody>
          <a:bodyPr>
            <a:normAutofit/>
          </a:bodyPr>
          <a:lstStyle/>
          <a:p>
            <a:r>
              <a:rPr lang="en-US" sz="3100">
                <a:solidFill>
                  <a:srgbClr val="7030A0"/>
                </a:solidFill>
              </a:rPr>
              <a:t>National Budget Balances in Middle East, North Africa, and Central Asia</a:t>
            </a:r>
          </a:p>
        </p:txBody>
      </p:sp>
      <p:sp>
        <p:nvSpPr>
          <p:cNvPr id="10" name="TextBox 13">
            <a:extLst>
              <a:ext uri="{FF2B5EF4-FFF2-40B4-BE49-F238E27FC236}">
                <a16:creationId xmlns:a16="http://schemas.microsoft.com/office/drawing/2014/main" id="{D1C5D7C3-35BD-472A-A170-A3D922463A2E}"/>
              </a:ext>
            </a:extLst>
          </p:cNvPr>
          <p:cNvSpPr txBox="1"/>
          <p:nvPr/>
        </p:nvSpPr>
        <p:spPr>
          <a:xfrm>
            <a:off x="3470486" y="851386"/>
            <a:ext cx="4658846" cy="6276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National Budget Balances, by Income Group, 2019–22</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(Percent of GDP)</a:t>
            </a:r>
          </a:p>
        </p:txBody>
      </p:sp>
      <p:sp>
        <p:nvSpPr>
          <p:cNvPr id="12" name="TextBox 22">
            <a:extLst>
              <a:ext uri="{FF2B5EF4-FFF2-40B4-BE49-F238E27FC236}">
                <a16:creationId xmlns:a16="http://schemas.microsoft.com/office/drawing/2014/main" id="{3BB4C0E0-F9FB-47D3-A715-1029B8DFDB6C}"/>
              </a:ext>
            </a:extLst>
          </p:cNvPr>
          <p:cNvSpPr txBox="1"/>
          <p:nvPr/>
        </p:nvSpPr>
        <p:spPr>
          <a:xfrm>
            <a:off x="345555" y="5804682"/>
            <a:ext cx="11075068" cy="6276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Source: IMF World Economic Outlook (October 2022) &amp; IMF Staff Calculations</a:t>
            </a:r>
          </a:p>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EBEF739E-FA9C-43F6-9FA6-121026C94265}"/>
              </a:ext>
            </a:extLst>
          </p:cNvPr>
          <p:cNvPicPr>
            <a:picLocks noChangeAspect="1"/>
          </p:cNvPicPr>
          <p:nvPr/>
        </p:nvPicPr>
        <p:blipFill>
          <a:blip r:embed="rId3"/>
          <a:stretch>
            <a:fillRect/>
          </a:stretch>
        </p:blipFill>
        <p:spPr>
          <a:xfrm>
            <a:off x="1288473" y="1347291"/>
            <a:ext cx="9106816" cy="4163417"/>
          </a:xfrm>
          <a:prstGeom prst="rect">
            <a:avLst/>
          </a:prstGeom>
        </p:spPr>
      </p:pic>
    </p:spTree>
    <p:extLst>
      <p:ext uri="{BB962C8B-B14F-4D97-AF65-F5344CB8AC3E}">
        <p14:creationId xmlns:p14="http://schemas.microsoft.com/office/powerpoint/2010/main" val="232011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6648-118B-4E3C-9B72-62FCB4116356}"/>
              </a:ext>
            </a:extLst>
          </p:cNvPr>
          <p:cNvSpPr>
            <a:spLocks noGrp="1"/>
          </p:cNvSpPr>
          <p:nvPr>
            <p:ph type="title" idx="4294967295"/>
          </p:nvPr>
        </p:nvSpPr>
        <p:spPr>
          <a:xfrm>
            <a:off x="144374" y="176213"/>
            <a:ext cx="12082462" cy="814387"/>
          </a:xfrm>
        </p:spPr>
        <p:txBody>
          <a:bodyPr>
            <a:noAutofit/>
          </a:bodyPr>
          <a:lstStyle/>
          <a:p>
            <a:pPr marL="0" marR="0" lvl="0" indent="0" defTabSz="914314"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Arial Black" panose="020B0604020202020204" pitchFamily="34" charset="0"/>
                <a:ea typeface="+mj-ea"/>
                <a:cs typeface="+mn-cs"/>
              </a:rPr>
              <a:t>Energy and Food Crisis Put Pressure on Budgets for Oil Importers</a:t>
            </a:r>
          </a:p>
        </p:txBody>
      </p:sp>
      <p:sp>
        <p:nvSpPr>
          <p:cNvPr id="20" name="TextBox 22">
            <a:extLst>
              <a:ext uri="{FF2B5EF4-FFF2-40B4-BE49-F238E27FC236}">
                <a16:creationId xmlns:a16="http://schemas.microsoft.com/office/drawing/2014/main" id="{76117DB5-909D-4796-8E89-C0917C418F97}"/>
              </a:ext>
            </a:extLst>
          </p:cNvPr>
          <p:cNvSpPr txBox="1"/>
          <p:nvPr/>
        </p:nvSpPr>
        <p:spPr>
          <a:xfrm>
            <a:off x="1707061" y="6163102"/>
            <a:ext cx="8131483" cy="4189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Source: IMF Fiscal Monitor (October 2022); IMF staff estimates.</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Note: Whiskers reflect the 20th and 80th percentiles. Dots reflect the median and the number of announced measures of each type.</a:t>
            </a:r>
            <a:endParaRPr kumimoji="0" lang="en-US" sz="7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TextBox 13">
            <a:extLst>
              <a:ext uri="{FF2B5EF4-FFF2-40B4-BE49-F238E27FC236}">
                <a16:creationId xmlns:a16="http://schemas.microsoft.com/office/drawing/2014/main" id="{99FF9399-973C-4D6B-9404-7CF69A3C55F5}"/>
              </a:ext>
            </a:extLst>
          </p:cNvPr>
          <p:cNvSpPr txBox="1"/>
          <p:nvPr/>
        </p:nvSpPr>
        <p:spPr>
          <a:xfrm>
            <a:off x="1049566" y="1045913"/>
            <a:ext cx="5392826" cy="6079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314"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Energy and Food Support Policies, by Income Group</a:t>
            </a:r>
          </a:p>
          <a:p>
            <a:pPr marL="0" marR="0" lvl="0" indent="0" algn="ctr" defTabSz="914314" rtl="0" eaLnBrk="1" fontAlgn="auto" latinLnBrk="0" hangingPunct="1">
              <a:lnSpc>
                <a:spcPct val="12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(Percent of GDP, median, 20th and 80th percentiles)</a:t>
            </a:r>
          </a:p>
        </p:txBody>
      </p:sp>
      <p:sp>
        <p:nvSpPr>
          <p:cNvPr id="17" name="Slide Number Placeholder 2">
            <a:extLst>
              <a:ext uri="{FF2B5EF4-FFF2-40B4-BE49-F238E27FC236}">
                <a16:creationId xmlns:a16="http://schemas.microsoft.com/office/drawing/2014/main" id="{57DB2E5B-CEF0-4E55-9DF6-A2F092428E0A}"/>
              </a:ext>
            </a:extLst>
          </p:cNvPr>
          <p:cNvSpPr txBox="1">
            <a:spLocks/>
          </p:cNvSpPr>
          <p:nvPr/>
        </p:nvSpPr>
        <p:spPr>
          <a:xfrm>
            <a:off x="9448800" y="6544849"/>
            <a:ext cx="2743200" cy="3090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923C113-8362-4F77-B553-36AEEE3960D5}" type="slidenum">
              <a:rPr kumimoji="0" lang="en-US" sz="1000" b="0" i="0" u="none" strike="noStrike" kern="1200" cap="none" spc="0" normalizeH="0" baseline="0" noProof="0" smtClean="0">
                <a:ln>
                  <a:noFill/>
                </a:ln>
                <a:solidFill>
                  <a:srgbClr val="009CD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9CDE"/>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B683099-99A2-4D10-880E-8DAB7D7EC287}"/>
              </a:ext>
            </a:extLst>
          </p:cNvPr>
          <p:cNvPicPr>
            <a:picLocks noChangeAspect="1"/>
          </p:cNvPicPr>
          <p:nvPr/>
        </p:nvPicPr>
        <p:blipFill rotWithShape="1">
          <a:blip r:embed="rId3"/>
          <a:srcRect t="10469"/>
          <a:stretch/>
        </p:blipFill>
        <p:spPr>
          <a:xfrm>
            <a:off x="2319642" y="2155319"/>
            <a:ext cx="8245499" cy="4022773"/>
          </a:xfrm>
          <a:prstGeom prst="rect">
            <a:avLst/>
          </a:prstGeom>
        </p:spPr>
      </p:pic>
      <p:pic>
        <p:nvPicPr>
          <p:cNvPr id="16" name="Picture 15">
            <a:extLst>
              <a:ext uri="{FF2B5EF4-FFF2-40B4-BE49-F238E27FC236}">
                <a16:creationId xmlns:a16="http://schemas.microsoft.com/office/drawing/2014/main" id="{1E48CA18-C20A-4669-8631-F4D60436E407}"/>
              </a:ext>
            </a:extLst>
          </p:cNvPr>
          <p:cNvPicPr>
            <a:picLocks noChangeAspect="1"/>
          </p:cNvPicPr>
          <p:nvPr/>
        </p:nvPicPr>
        <p:blipFill rotWithShape="1">
          <a:blip r:embed="rId3"/>
          <a:srcRect l="20982" t="926" b="90027"/>
          <a:stretch/>
        </p:blipFill>
        <p:spPr>
          <a:xfrm>
            <a:off x="3650105" y="1792151"/>
            <a:ext cx="6976308" cy="404549"/>
          </a:xfrm>
          <a:prstGeom prst="rect">
            <a:avLst/>
          </a:prstGeom>
        </p:spPr>
      </p:pic>
    </p:spTree>
    <p:extLst>
      <p:ext uri="{BB962C8B-B14F-4D97-AF65-F5344CB8AC3E}">
        <p14:creationId xmlns:p14="http://schemas.microsoft.com/office/powerpoint/2010/main" val="2795697687"/>
      </p:ext>
    </p:extLst>
  </p:cSld>
  <p:clrMapOvr>
    <a:masterClrMapping/>
  </p:clrMapOvr>
</p:sld>
</file>

<file path=ppt/theme/theme1.xml><?xml version="1.0" encoding="utf-8"?>
<a:theme xmlns:a="http://schemas.openxmlformats.org/drawingml/2006/main" name="14_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2.xml><?xml version="1.0" encoding="utf-8"?>
<a:theme xmlns:a="http://schemas.openxmlformats.org/drawingml/2006/main" name="3_Custom Design">
  <a:themeElements>
    <a:clrScheme name="Fund Standard Colors">
      <a:dk1>
        <a:sysClr val="windowText" lastClr="000000"/>
      </a:dk1>
      <a:lt1>
        <a:sysClr val="window" lastClr="FFFFFF"/>
      </a:lt1>
      <a:dk2>
        <a:srgbClr val="004C97"/>
      </a:dk2>
      <a:lt2>
        <a:srgbClr val="CAEDFE"/>
      </a:lt2>
      <a:accent1>
        <a:srgbClr val="009CDE"/>
      </a:accent1>
      <a:accent2>
        <a:srgbClr val="F2A900"/>
      </a:accent2>
      <a:accent3>
        <a:srgbClr val="8031A7"/>
      </a:accent3>
      <a:accent4>
        <a:srgbClr val="DA291C"/>
      </a:accent4>
      <a:accent5>
        <a:srgbClr val="78BE20"/>
      </a:accent5>
      <a:accent6>
        <a:srgbClr val="FF8200"/>
      </a:accent6>
      <a:hlink>
        <a:srgbClr val="009CD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3.xml><?xml version="1.0" encoding="utf-8"?>
<a:theme xmlns:a="http://schemas.openxmlformats.org/drawingml/2006/main" name="1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FAD_FM_PresentationTemplate-General" id="{FDA6DCDC-11C6-1946-AE65-40EB945D24E6}" vid="{85173D92-E34E-9E49-8E91-C57F415B0A2D}"/>
    </a:ext>
  </a:extLst>
</a:theme>
</file>

<file path=ppt/theme/theme4.xml><?xml version="1.0" encoding="utf-8"?>
<a:theme xmlns:a="http://schemas.openxmlformats.org/drawingml/2006/main" name="Custom Design">
  <a:themeElements>
    <a:clrScheme name="IMF Standard">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62DF6239-74DA-4F44-82AF-51082C46FF7C}" vid="{1FAAFA1F-F4FB-F04D-852F-C6B5FF7A8272}"/>
    </a:ext>
  </a:extLst>
</a:theme>
</file>

<file path=ppt/theme/theme5.xml><?xml version="1.0" encoding="utf-8"?>
<a:theme xmlns:a="http://schemas.openxmlformats.org/drawingml/2006/main" name="4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FAD_FM_PresentationTemplate-General" id="{FDA6DCDC-11C6-1946-AE65-40EB945D24E6}" vid="{85173D92-E34E-9E49-8E91-C57F415B0A2D}"/>
    </a:ext>
  </a:extLst>
</a:theme>
</file>

<file path=ppt/theme/theme6.xml><?xml version="1.0" encoding="utf-8"?>
<a:theme xmlns:a="http://schemas.openxmlformats.org/drawingml/2006/main" name="5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FAD_FM_PresentationTemplate-General" id="{FDA6DCDC-11C6-1946-AE65-40EB945D24E6}" vid="{85173D92-E34E-9E49-8E91-C57F415B0A2D}"/>
    </a:ext>
  </a:extLst>
</a:theme>
</file>

<file path=ppt/theme/theme7.xml><?xml version="1.0" encoding="utf-8"?>
<a:theme xmlns:a="http://schemas.openxmlformats.org/drawingml/2006/main" name="6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FAD_FM_PresentationTemplate-General" id="{FDA6DCDC-11C6-1946-AE65-40EB945D24E6}" vid="{85173D92-E34E-9E49-8E91-C57F415B0A2D}"/>
    </a:ext>
  </a:extLst>
</a:theme>
</file>

<file path=ppt/theme/theme8.xml><?xml version="1.0" encoding="utf-8"?>
<a:theme xmlns:a="http://schemas.openxmlformats.org/drawingml/2006/main" name="7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FAD_FM_PresentationTemplate-General" id="{FDA6DCDC-11C6-1946-AE65-40EB945D24E6}" vid="{85173D92-E34E-9E49-8E91-C57F415B0A2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16</Notes>
  <HiddenSlides>0</HiddenSlide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14_Custom Design</vt:lpstr>
      <vt:lpstr>3_Custom Design</vt:lpstr>
      <vt:lpstr>1_Custom Design</vt:lpstr>
      <vt:lpstr>Custom Design</vt:lpstr>
      <vt:lpstr>4_Custom Design</vt:lpstr>
      <vt:lpstr>5_Custom Design</vt:lpstr>
      <vt:lpstr>6_Custom Design</vt:lpstr>
      <vt:lpstr>7_Custom Design</vt:lpstr>
      <vt:lpstr>Presentation of IMF  Fiscal Monitor</vt:lpstr>
      <vt:lpstr>PowerPoint Presentation</vt:lpstr>
      <vt:lpstr>PowerPoint Presentation</vt:lpstr>
      <vt:lpstr>PowerPoint Presentation</vt:lpstr>
      <vt:lpstr>PowerPoint Presentation</vt:lpstr>
      <vt:lpstr>PowerPoint Presentation</vt:lpstr>
      <vt:lpstr>PowerPoint Presentation</vt:lpstr>
      <vt:lpstr>National Budget Balances in Middle East, North Africa, and Central Asia</vt:lpstr>
      <vt:lpstr>Energy and Food Crisis Put Pressure on Budgets for Oil Importers</vt:lpstr>
      <vt:lpstr>Early Lessons from the Pandemic</vt:lpstr>
      <vt:lpstr>PowerPoint Presentation</vt:lpstr>
      <vt:lpstr>Fiscal Support During the Pandemic Helped Reduce Income Inequality and Extreme Poverty</vt:lpstr>
      <vt:lpstr>PowerPoint Presentation</vt:lpstr>
      <vt:lpstr>Leveraging Digital Technology in Social Support</vt:lpstr>
      <vt:lpstr>Support to Firms: Government as a Financier of Last Resort During Crises</vt:lpstr>
      <vt:lpstr>PowerPoint Presentation</vt:lpstr>
      <vt:lpstr>Return to the Fiscal Rules?  </vt:lpstr>
      <vt:lpstr>PowerPoint Presentation</vt:lpstr>
      <vt:lpstr>PowerPoint Presentation</vt:lpstr>
      <vt:lpstr>Main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Social-Safety Nets Help Against Adverse Scenarios</dc:title>
  <dc:creator>Li, Guangqi</dc:creator>
  <cp:revision>3</cp:revision>
  <dcterms:created xsi:type="dcterms:W3CDTF">2022-10-20T14:49:17Z</dcterms:created>
  <dcterms:modified xsi:type="dcterms:W3CDTF">2023-02-01T16:37:19Z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2022-10-20T14:49:17Z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f1c8d989-6054-44a1-9e99-0255de344377</vt:lpwstr>
  </property>
  <property fmtid="{D5CDD505-2E9C-101B-9397-08002B2CF9AE}" pid="8" name="MSIP_Label_0c07ed86-5dc5-4593-ad03-a8684b843815_ContentBits">
    <vt:lpwstr>0</vt:lpwstr>
  </property>
  <property fmtid="{D5CDD505-2E9C-101B-9397-08002B2CF9AE}" pid="9" name="eDOCS AutoSave">
    <vt:lpwstr/>
  </property>
</Properties>
</file>