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18" r:id="rId3"/>
  </p:sldMasterIdLst>
  <p:notesMasterIdLst>
    <p:notesMasterId r:id="rId23"/>
  </p:notesMasterIdLst>
  <p:handoutMasterIdLst>
    <p:handoutMasterId r:id="rId24"/>
  </p:handoutMasterIdLst>
  <p:sldIdLst>
    <p:sldId id="1187" r:id="rId4"/>
    <p:sldId id="269" r:id="rId5"/>
    <p:sldId id="1194" r:id="rId6"/>
    <p:sldId id="1195" r:id="rId7"/>
    <p:sldId id="1196" r:id="rId8"/>
    <p:sldId id="1197" r:id="rId9"/>
    <p:sldId id="1198" r:id="rId10"/>
    <p:sldId id="1199" r:id="rId11"/>
    <p:sldId id="1200" r:id="rId12"/>
    <p:sldId id="1201" r:id="rId13"/>
    <p:sldId id="1202" r:id="rId14"/>
    <p:sldId id="1203" r:id="rId15"/>
    <p:sldId id="1204" r:id="rId16"/>
    <p:sldId id="1205" r:id="rId17"/>
    <p:sldId id="1206" r:id="rId18"/>
    <p:sldId id="1207" r:id="rId19"/>
    <p:sldId id="1208" r:id="rId20"/>
    <p:sldId id="1209" r:id="rId21"/>
    <p:sldId id="270" r:id="rId22"/>
  </p:sldIdLst>
  <p:sldSz cx="12192000" cy="6858000"/>
  <p:notesSz cx="7023100" cy="93091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476" autoAdjust="0"/>
  </p:normalViewPr>
  <p:slideViewPr>
    <p:cSldViewPr snapToGrid="0">
      <p:cViewPr varScale="1">
        <p:scale>
          <a:sx n="67" d="100"/>
          <a:sy n="67" d="100"/>
        </p:scale>
        <p:origin x="5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7D336B-18C7-41B2-8B0F-3CA4FC70CA5B}"/>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CE2CFD16-61DB-4090-8BC2-A8D266CA23F4}"/>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BED04D4-6E59-4344-A724-0526F6A17598}" type="datetimeFigureOut">
              <a:rPr lang="en-US" smtClean="0"/>
              <a:t>1/19/2023</a:t>
            </a:fld>
            <a:endParaRPr lang="en-US" dirty="0"/>
          </a:p>
        </p:txBody>
      </p:sp>
      <p:sp>
        <p:nvSpPr>
          <p:cNvPr id="4" name="Footer Placeholder 3">
            <a:extLst>
              <a:ext uri="{FF2B5EF4-FFF2-40B4-BE49-F238E27FC236}">
                <a16:creationId xmlns:a16="http://schemas.microsoft.com/office/drawing/2014/main" id="{701C77E3-4095-4D15-814C-02F112EE86A8}"/>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AF8BF9-0E3D-4993-8136-B5C372A95424}"/>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7DEB765-B6DF-40B0-920A-076A3E2AFBBC}" type="slidenum">
              <a:rPr lang="en-US" smtClean="0"/>
              <a:t>‹#›</a:t>
            </a:fld>
            <a:endParaRPr lang="en-US" dirty="0"/>
          </a:p>
        </p:txBody>
      </p:sp>
    </p:spTree>
    <p:extLst>
      <p:ext uri="{BB962C8B-B14F-4D97-AF65-F5344CB8AC3E}">
        <p14:creationId xmlns:p14="http://schemas.microsoft.com/office/powerpoint/2010/main" val="37523241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D9D3A36-2D09-4FF2-9BD9-59870DC25F2B}" type="datetimeFigureOut">
              <a:rPr lang="en-US" smtClean="0"/>
              <a:t>1/19/2023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7ED4556-417D-4BBE-9E03-DF10427B346B}" type="slidenum">
              <a:rPr lang="en-US" smtClean="0"/>
              <a:t>‹#›</a:t>
            </a:fld>
            <a:endParaRPr lang="en-US" dirty="0"/>
          </a:p>
        </p:txBody>
      </p:sp>
    </p:spTree>
    <p:extLst>
      <p:ext uri="{BB962C8B-B14F-4D97-AF65-F5344CB8AC3E}">
        <p14:creationId xmlns:p14="http://schemas.microsoft.com/office/powerpoint/2010/main" val="17242418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455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10</a:t>
            </a:fld>
            <a:endParaRPr lang="en-US" dirty="0"/>
          </a:p>
        </p:txBody>
      </p:sp>
    </p:spTree>
    <p:extLst>
      <p:ext uri="{BB962C8B-B14F-4D97-AF65-F5344CB8AC3E}">
        <p14:creationId xmlns:p14="http://schemas.microsoft.com/office/powerpoint/2010/main" val="189309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11</a:t>
            </a:fld>
            <a:endParaRPr lang="en-US" dirty="0"/>
          </a:p>
        </p:txBody>
      </p:sp>
    </p:spTree>
    <p:extLst>
      <p:ext uri="{BB962C8B-B14F-4D97-AF65-F5344CB8AC3E}">
        <p14:creationId xmlns:p14="http://schemas.microsoft.com/office/powerpoint/2010/main" val="610534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12</a:t>
            </a:fld>
            <a:endParaRPr lang="en-US" dirty="0"/>
          </a:p>
        </p:txBody>
      </p:sp>
    </p:spTree>
    <p:extLst>
      <p:ext uri="{BB962C8B-B14F-4D97-AF65-F5344CB8AC3E}">
        <p14:creationId xmlns:p14="http://schemas.microsoft.com/office/powerpoint/2010/main" val="388288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13</a:t>
            </a:fld>
            <a:endParaRPr lang="en-US" dirty="0"/>
          </a:p>
        </p:txBody>
      </p:sp>
    </p:spTree>
    <p:extLst>
      <p:ext uri="{BB962C8B-B14F-4D97-AF65-F5344CB8AC3E}">
        <p14:creationId xmlns:p14="http://schemas.microsoft.com/office/powerpoint/2010/main" val="1957243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14</a:t>
            </a:fld>
            <a:endParaRPr lang="en-US" dirty="0"/>
          </a:p>
        </p:txBody>
      </p:sp>
    </p:spTree>
    <p:extLst>
      <p:ext uri="{BB962C8B-B14F-4D97-AF65-F5344CB8AC3E}">
        <p14:creationId xmlns:p14="http://schemas.microsoft.com/office/powerpoint/2010/main" val="309594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15</a:t>
            </a:fld>
            <a:endParaRPr lang="en-US" dirty="0"/>
          </a:p>
        </p:txBody>
      </p:sp>
    </p:spTree>
    <p:extLst>
      <p:ext uri="{BB962C8B-B14F-4D97-AF65-F5344CB8AC3E}">
        <p14:creationId xmlns:p14="http://schemas.microsoft.com/office/powerpoint/2010/main" val="3409232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16</a:t>
            </a:fld>
            <a:endParaRPr lang="en-US" dirty="0"/>
          </a:p>
        </p:txBody>
      </p:sp>
    </p:spTree>
    <p:extLst>
      <p:ext uri="{BB962C8B-B14F-4D97-AF65-F5344CB8AC3E}">
        <p14:creationId xmlns:p14="http://schemas.microsoft.com/office/powerpoint/2010/main" val="311380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17</a:t>
            </a:fld>
            <a:endParaRPr lang="en-US" dirty="0"/>
          </a:p>
        </p:txBody>
      </p:sp>
    </p:spTree>
    <p:extLst>
      <p:ext uri="{BB962C8B-B14F-4D97-AF65-F5344CB8AC3E}">
        <p14:creationId xmlns:p14="http://schemas.microsoft.com/office/powerpoint/2010/main" val="1677258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18</a:t>
            </a:fld>
            <a:endParaRPr lang="en-US" dirty="0"/>
          </a:p>
        </p:txBody>
      </p:sp>
    </p:spTree>
    <p:extLst>
      <p:ext uri="{BB962C8B-B14F-4D97-AF65-F5344CB8AC3E}">
        <p14:creationId xmlns:p14="http://schemas.microsoft.com/office/powerpoint/2010/main" val="456417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19</a:t>
            </a:fld>
            <a:endParaRPr lang="en-US" dirty="0"/>
          </a:p>
        </p:txBody>
      </p:sp>
    </p:spTree>
    <p:extLst>
      <p:ext uri="{BB962C8B-B14F-4D97-AF65-F5344CB8AC3E}">
        <p14:creationId xmlns:p14="http://schemas.microsoft.com/office/powerpoint/2010/main" val="349191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2</a:t>
            </a:fld>
            <a:endParaRPr lang="en-US" dirty="0"/>
          </a:p>
        </p:txBody>
      </p:sp>
    </p:spTree>
    <p:extLst>
      <p:ext uri="{BB962C8B-B14F-4D97-AF65-F5344CB8AC3E}">
        <p14:creationId xmlns:p14="http://schemas.microsoft.com/office/powerpoint/2010/main" val="13702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3</a:t>
            </a:fld>
            <a:endParaRPr lang="en-US" dirty="0"/>
          </a:p>
        </p:txBody>
      </p:sp>
    </p:spTree>
    <p:extLst>
      <p:ext uri="{BB962C8B-B14F-4D97-AF65-F5344CB8AC3E}">
        <p14:creationId xmlns:p14="http://schemas.microsoft.com/office/powerpoint/2010/main" val="393412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4</a:t>
            </a:fld>
            <a:endParaRPr lang="en-US" dirty="0"/>
          </a:p>
        </p:txBody>
      </p:sp>
    </p:spTree>
    <p:extLst>
      <p:ext uri="{BB962C8B-B14F-4D97-AF65-F5344CB8AC3E}">
        <p14:creationId xmlns:p14="http://schemas.microsoft.com/office/powerpoint/2010/main" val="187385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5</a:t>
            </a:fld>
            <a:endParaRPr lang="en-US" dirty="0"/>
          </a:p>
        </p:txBody>
      </p:sp>
    </p:spTree>
    <p:extLst>
      <p:ext uri="{BB962C8B-B14F-4D97-AF65-F5344CB8AC3E}">
        <p14:creationId xmlns:p14="http://schemas.microsoft.com/office/powerpoint/2010/main" val="80745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6</a:t>
            </a:fld>
            <a:endParaRPr lang="en-US" dirty="0"/>
          </a:p>
        </p:txBody>
      </p:sp>
    </p:spTree>
    <p:extLst>
      <p:ext uri="{BB962C8B-B14F-4D97-AF65-F5344CB8AC3E}">
        <p14:creationId xmlns:p14="http://schemas.microsoft.com/office/powerpoint/2010/main" val="173065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738C7-7BEB-4F52-AE82-30A23E57CF27}" type="slidenum">
              <a:rPr lang="en-US" smtClean="0"/>
              <a:pPr/>
              <a:t>7</a:t>
            </a:fld>
            <a:endParaRPr lang="en-US" dirty="0"/>
          </a:p>
        </p:txBody>
      </p:sp>
    </p:spTree>
    <p:extLst>
      <p:ext uri="{BB962C8B-B14F-4D97-AF65-F5344CB8AC3E}">
        <p14:creationId xmlns:p14="http://schemas.microsoft.com/office/powerpoint/2010/main" val="31078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a:t>
            </a:r>
          </a:p>
          <a:p>
            <a:endParaRPr lang="en-US" dirty="0"/>
          </a:p>
          <a:p>
            <a:pPr marL="171450" indent="-171450">
              <a:buFontTx/>
              <a:buChar char="-"/>
            </a:pPr>
            <a:r>
              <a:rPr lang="en-US" dirty="0"/>
              <a:t>Small firms: IRQ employment share = 65%, Yemen = 35%</a:t>
            </a:r>
          </a:p>
          <a:p>
            <a:pPr marL="171450" indent="-171450">
              <a:buFontTx/>
              <a:buChar char="-"/>
            </a:pPr>
            <a:r>
              <a:rPr lang="en-US" dirty="0"/>
              <a:t>Medium: WBG = 60%, LBN = 49%, SDN = 45%</a:t>
            </a:r>
          </a:p>
          <a:p>
            <a:pPr marL="171450" indent="-171450">
              <a:buFontTx/>
              <a:buChar char="-"/>
            </a:pPr>
            <a:endParaRPr lang="en-US" dirty="0"/>
          </a:p>
          <a:p>
            <a:pPr marL="0" indent="0">
              <a:buFontTx/>
              <a:buNone/>
            </a:pPr>
            <a:r>
              <a:rPr lang="en-US" dirty="0"/>
              <a:t>Share of credit to SMEs:</a:t>
            </a:r>
          </a:p>
          <a:p>
            <a:pPr marL="171450" indent="-171450">
              <a:buFontTx/>
              <a:buChar char="-"/>
            </a:pPr>
            <a:r>
              <a:rPr lang="en-US" dirty="0"/>
              <a:t>1.9% in Bahrain, vs 18% in Morocco</a:t>
            </a:r>
          </a:p>
          <a:p>
            <a:pPr marL="171450" indent="-171450">
              <a:buFontTx/>
              <a:buChar char="-"/>
            </a:pPr>
            <a:endParaRPr lang="en-US" dirty="0"/>
          </a:p>
          <a:p>
            <a:pPr marL="0" indent="0">
              <a:buFontTx/>
              <a:buNone/>
            </a:pPr>
            <a:r>
              <a:rPr lang="en-US" dirty="0"/>
              <a:t>Composite measure:</a:t>
            </a:r>
          </a:p>
          <a:p>
            <a:pPr marL="171450" indent="-171450">
              <a:buFontTx/>
              <a:buChar char="-"/>
            </a:pPr>
            <a:r>
              <a:rPr lang="en-US" dirty="0"/>
              <a:t>Fragile states have particularly low financial inclusion of SMEs: SDN = 0.2, YMN, IRQ, AFG all &lt;5% </a:t>
            </a:r>
          </a:p>
        </p:txBody>
      </p:sp>
      <p:sp>
        <p:nvSpPr>
          <p:cNvPr id="4" name="Slide Number Placeholder 3"/>
          <p:cNvSpPr>
            <a:spLocks noGrp="1"/>
          </p:cNvSpPr>
          <p:nvPr>
            <p:ph type="sldNum" sz="quarter" idx="10"/>
          </p:nvPr>
        </p:nvSpPr>
        <p:spPr/>
        <p:txBody>
          <a:bodyPr/>
          <a:lstStyle/>
          <a:p>
            <a:fld id="{E27738C7-7BEB-4F52-AE82-30A23E57CF27}" type="slidenum">
              <a:rPr lang="en-US" smtClean="0"/>
              <a:pPr/>
              <a:t>8</a:t>
            </a:fld>
            <a:endParaRPr lang="en-US" dirty="0"/>
          </a:p>
        </p:txBody>
      </p:sp>
    </p:spTree>
    <p:extLst>
      <p:ext uri="{BB962C8B-B14F-4D97-AF65-F5344CB8AC3E}">
        <p14:creationId xmlns:p14="http://schemas.microsoft.com/office/powerpoint/2010/main" val="292835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a:t>
            </a:r>
          </a:p>
          <a:p>
            <a:endParaRPr lang="en-US" dirty="0"/>
          </a:p>
          <a:p>
            <a:pPr marL="171450" indent="-171450">
              <a:buFontTx/>
              <a:buChar char="-"/>
            </a:pPr>
            <a:r>
              <a:rPr lang="en-US" dirty="0"/>
              <a:t>Small firms: IRQ employment share = 65%, Yemen = 35%</a:t>
            </a:r>
          </a:p>
          <a:p>
            <a:pPr marL="171450" indent="-171450">
              <a:buFontTx/>
              <a:buChar char="-"/>
            </a:pPr>
            <a:r>
              <a:rPr lang="en-US" dirty="0"/>
              <a:t>Medium: WBG = 60%, LBN = 49%, SDN = 45%</a:t>
            </a:r>
          </a:p>
          <a:p>
            <a:pPr marL="171450" indent="-171450">
              <a:buFontTx/>
              <a:buChar char="-"/>
            </a:pPr>
            <a:endParaRPr lang="en-US" dirty="0"/>
          </a:p>
          <a:p>
            <a:pPr marL="0" indent="0">
              <a:buFontTx/>
              <a:buNone/>
            </a:pPr>
            <a:r>
              <a:rPr lang="en-US" dirty="0"/>
              <a:t>Share of credit to SMEs:</a:t>
            </a:r>
          </a:p>
          <a:p>
            <a:pPr marL="171450" indent="-171450">
              <a:buFontTx/>
              <a:buChar char="-"/>
            </a:pPr>
            <a:r>
              <a:rPr lang="en-US" dirty="0"/>
              <a:t>1.9% in Bahrain, vs 18% in Morocco</a:t>
            </a:r>
          </a:p>
          <a:p>
            <a:pPr marL="171450" indent="-171450">
              <a:buFontTx/>
              <a:buChar char="-"/>
            </a:pPr>
            <a:endParaRPr lang="en-US" dirty="0"/>
          </a:p>
          <a:p>
            <a:pPr marL="0" indent="0">
              <a:buFontTx/>
              <a:buNone/>
            </a:pPr>
            <a:r>
              <a:rPr lang="en-US" dirty="0"/>
              <a:t>Composite measure:</a:t>
            </a:r>
          </a:p>
          <a:p>
            <a:pPr marL="171450" indent="-171450">
              <a:buFontTx/>
              <a:buChar char="-"/>
            </a:pPr>
            <a:r>
              <a:rPr lang="en-US" dirty="0"/>
              <a:t>Fragile states have particularly low financial inclusion of SMEs: SDN = 0.2, YMN, IRQ, AFG all &lt;5% </a:t>
            </a:r>
          </a:p>
        </p:txBody>
      </p:sp>
      <p:sp>
        <p:nvSpPr>
          <p:cNvPr id="4" name="Slide Number Placeholder 3"/>
          <p:cNvSpPr>
            <a:spLocks noGrp="1"/>
          </p:cNvSpPr>
          <p:nvPr>
            <p:ph type="sldNum" sz="quarter" idx="10"/>
          </p:nvPr>
        </p:nvSpPr>
        <p:spPr/>
        <p:txBody>
          <a:bodyPr/>
          <a:lstStyle/>
          <a:p>
            <a:fld id="{E27738C7-7BEB-4F52-AE82-30A23E57CF27}" type="slidenum">
              <a:rPr lang="en-US" smtClean="0"/>
              <a:pPr/>
              <a:t>9</a:t>
            </a:fld>
            <a:endParaRPr lang="en-US" dirty="0"/>
          </a:p>
        </p:txBody>
      </p:sp>
    </p:spTree>
    <p:extLst>
      <p:ext uri="{BB962C8B-B14F-4D97-AF65-F5344CB8AC3E}">
        <p14:creationId xmlns:p14="http://schemas.microsoft.com/office/powerpoint/2010/main" val="142530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0921-0945-4D21-91AF-C2977FF65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25952-88F1-4EE9-ABA9-F11B15BE7A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CCC296-7384-4196-B10A-9186EB3527F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3B0FB6-226D-4A56-8F51-C23A375815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13E802-0087-4A88-B9F3-B27074E51DA2}"/>
              </a:ext>
            </a:extLst>
          </p:cNvPr>
          <p:cNvSpPr>
            <a:spLocks noGrp="1"/>
          </p:cNvSpPr>
          <p:nvPr>
            <p:ph type="sldNum" sz="quarter" idx="12"/>
          </p:nvPr>
        </p:nvSpPr>
        <p:spPr/>
        <p:txBody>
          <a:bodyPr/>
          <a:lstStyle/>
          <a:p>
            <a:fld id="{E00EF9D1-8FE4-4A6C-8373-E5034EFA4A90}" type="slidenum">
              <a:rPr lang="en-US" smtClean="0"/>
              <a:pPr/>
              <a:t>‹#›</a:t>
            </a:fld>
            <a:endParaRPr lang="en-US" dirty="0"/>
          </a:p>
        </p:txBody>
      </p:sp>
    </p:spTree>
    <p:extLst>
      <p:ext uri="{BB962C8B-B14F-4D97-AF65-F5344CB8AC3E}">
        <p14:creationId xmlns:p14="http://schemas.microsoft.com/office/powerpoint/2010/main" val="388305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C8AB-18B3-4ABB-AF25-FA92B8C7F7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218D1E-91B1-4140-A3EA-6B47C56DE9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A0F89-DF94-4119-B118-AF43CA3505D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5587795-55A4-4008-9FE8-8CDABB3B06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B879DE-8748-42E8-84FA-9F27B601C39C}"/>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397247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9F2DE8-553D-4336-9435-E72E3D74CE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DA1EFC-DC85-4D0C-8805-D80FC18B95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0F78A-D982-40A2-8B4E-E1D6DAFC5D4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BA13B12-3D2C-4708-A2BB-F007E7166C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A2AD0D-D61D-4010-877B-1D61B0BBF133}"/>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142307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pt. Presenta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41048" y="1940930"/>
            <a:ext cx="5515284" cy="2239337"/>
          </a:xfrm>
        </p:spPr>
        <p:txBody>
          <a:bodyPr lIns="0" tIns="0" rIns="0" bIns="45720" anchor="b" anchorCtr="0">
            <a:normAutofit/>
          </a:bodyPr>
          <a:lstStyle>
            <a:lvl1pPr algn="l">
              <a:lnSpc>
                <a:spcPct val="95000"/>
              </a:lnSpc>
              <a:defRPr sz="4000" b="0" i="0">
                <a:solidFill>
                  <a:schemeClr val="tx2"/>
                </a:solidFill>
                <a:latin typeface="Arial Black" panose="020B0604020202020204" pitchFamily="34" charset="0"/>
                <a:cs typeface="Arial Black" panose="020B0604020202020204" pitchFamily="34" charset="0"/>
              </a:defRPr>
            </a:lvl1pPr>
          </a:lstStyle>
          <a:p>
            <a:r>
              <a:rPr lang="en-US" dirty="0"/>
              <a:t>Presentation Title up to three lines in length</a:t>
            </a:r>
          </a:p>
        </p:txBody>
      </p:sp>
      <p:sp>
        <p:nvSpPr>
          <p:cNvPr id="3" name="Subtitle 2"/>
          <p:cNvSpPr>
            <a:spLocks noGrp="1"/>
          </p:cNvSpPr>
          <p:nvPr>
            <p:ph type="subTitle" idx="1" hasCustomPrompt="1"/>
          </p:nvPr>
        </p:nvSpPr>
        <p:spPr>
          <a:xfrm>
            <a:off x="5741048" y="4180267"/>
            <a:ext cx="5515284" cy="465240"/>
          </a:xfrm>
        </p:spPr>
        <p:txBody>
          <a:bodyPr lIns="0" tIns="91440" rIns="0" bIns="0"/>
          <a:lstStyle>
            <a:lvl1pPr marL="0" indent="0" algn="l">
              <a:buNone/>
              <a:defRPr b="1" cap="all" baseline="0">
                <a:solidFill>
                  <a:schemeClr val="tx2"/>
                </a:solidFill>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2"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100" indent="0" algn="ctr">
              <a:buNone/>
              <a:defRPr>
                <a:solidFill>
                  <a:schemeClr val="tx1">
                    <a:tint val="75000"/>
                  </a:schemeClr>
                </a:solidFill>
              </a:defRPr>
            </a:lvl8pPr>
            <a:lvl9pPr marL="3657257" indent="0" algn="ctr">
              <a:buNone/>
              <a:defRPr>
                <a:solidFill>
                  <a:schemeClr val="tx1">
                    <a:tint val="75000"/>
                  </a:schemeClr>
                </a:solidFill>
              </a:defRPr>
            </a:lvl9pPr>
          </a:lstStyle>
          <a:p>
            <a:r>
              <a:rPr lang="en-US" dirty="0"/>
              <a:t>Month </a:t>
            </a:r>
            <a:r>
              <a:rPr lang="en-US" dirty="0" err="1"/>
              <a:t>dd</a:t>
            </a:r>
            <a:r>
              <a:rPr lang="en-US" dirty="0"/>
              <a:t>, </a:t>
            </a:r>
            <a:r>
              <a:rPr lang="en-US" dirty="0" err="1"/>
              <a:t>yyyy</a:t>
            </a:r>
            <a:endParaRPr lang="en-US" dirty="0"/>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4" cy="1213338"/>
          </a:xfrm>
        </p:spPr>
        <p:txBody>
          <a:bodyPr lIns="0" tIns="0" rIns="0" bIns="0" anchor="b" anchorCtr="0"/>
          <a:lstStyle>
            <a:lvl1pPr marL="0" indent="0">
              <a:spcBef>
                <a:spcPts val="300"/>
              </a:spcBef>
              <a:buNone/>
              <a:tabLst/>
              <a:defRPr>
                <a:solidFill>
                  <a:schemeClr val="bg1">
                    <a:lumMod val="50000"/>
                  </a:schemeClr>
                </a:solidFill>
              </a:defRPr>
            </a:lvl1pPr>
            <a:lvl2pPr marL="0" indent="0">
              <a:spcBef>
                <a:spcPts val="300"/>
              </a:spcBef>
              <a:buNone/>
              <a:tabLst/>
              <a:defRPr>
                <a:solidFill>
                  <a:schemeClr val="bg1">
                    <a:lumMod val="50000"/>
                  </a:schemeClr>
                </a:solidFill>
              </a:defRPr>
            </a:lvl2pPr>
            <a:lvl3pPr marL="0" indent="0">
              <a:spcBef>
                <a:spcPts val="300"/>
              </a:spcBef>
              <a:buNone/>
              <a:tabLst/>
              <a:defRPr>
                <a:solidFill>
                  <a:schemeClr val="bg1">
                    <a:lumMod val="50000"/>
                  </a:schemeClr>
                </a:solidFill>
              </a:defRPr>
            </a:lvl3pPr>
            <a:lvl4pPr marL="0" indent="0">
              <a:spcBef>
                <a:spcPts val="300"/>
              </a:spcBef>
              <a:buNone/>
              <a:tabLst/>
              <a:defRPr>
                <a:solidFill>
                  <a:schemeClr val="bg1">
                    <a:lumMod val="50000"/>
                  </a:schemeClr>
                </a:solidFill>
              </a:defRPr>
            </a:lvl4pPr>
            <a:lvl5pPr marL="0" indent="0">
              <a:spcBef>
                <a:spcPts val="300"/>
              </a:spcBef>
              <a:buNone/>
              <a:tabLst/>
              <a:defRPr>
                <a:solidFill>
                  <a:schemeClr val="bg1">
                    <a:lumMod val="50000"/>
                  </a:schemeClr>
                </a:solidFill>
              </a:defRPr>
            </a:lvl5pPr>
          </a:lstStyle>
          <a:p>
            <a:pPr lvl="0"/>
            <a:r>
              <a:rPr lang="en-US" dirty="0"/>
              <a:t>Speaker Name</a:t>
            </a:r>
          </a:p>
          <a:p>
            <a:pPr lvl="0"/>
            <a:r>
              <a:rPr lang="en-US" dirty="0"/>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0" y="0"/>
            <a:ext cx="4891088" cy="6858000"/>
          </a:xfrm>
          <a:solidFill>
            <a:schemeClr val="tx2"/>
          </a:solidFill>
        </p:spPr>
        <p:txBody>
          <a:bodyPr lIns="365760" tIns="365760" rIns="365760" bIns="2971800" anchor="b">
            <a:normAutofit/>
          </a:bodyPr>
          <a:lstStyle>
            <a:lvl1pPr marL="0" indent="0" algn="ctr">
              <a:buNone/>
              <a:defRPr sz="1600" i="1">
                <a:solidFill>
                  <a:schemeClr val="tx2">
                    <a:lumMod val="40000"/>
                    <a:lumOff val="60000"/>
                  </a:schemeClr>
                </a:solidFill>
              </a:defRPr>
            </a:lvl1pPr>
          </a:lstStyle>
          <a:p>
            <a:r>
              <a:rPr lang="en-US" dirty="0"/>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0" y="6597160"/>
            <a:ext cx="4891089" cy="260840"/>
          </a:xfrm>
        </p:spPr>
        <p:txBody>
          <a:bodyPr lIns="91440" tIns="45720" rIns="91440" bIns="45720">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dirty="0"/>
              <a:t>Click here to insert photo credit/copyright information</a:t>
            </a:r>
          </a:p>
        </p:txBody>
      </p:sp>
      <p:pic>
        <p:nvPicPr>
          <p:cNvPr id="11" name="Graphic 10">
            <a:extLst>
              <a:ext uri="{FF2B5EF4-FFF2-40B4-BE49-F238E27FC236}">
                <a16:creationId xmlns:a16="http://schemas.microsoft.com/office/drawing/2014/main" id="{297D2D33-B99A-B046-B49A-16CB982B1B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2221" y="751557"/>
            <a:ext cx="5585603" cy="1143000"/>
          </a:xfrm>
          <a:prstGeom prst="rect">
            <a:avLst/>
          </a:prstGeom>
        </p:spPr>
      </p:pic>
      <p:sp>
        <p:nvSpPr>
          <p:cNvPr id="13" name="Rectangle 12">
            <a:extLst>
              <a:ext uri="{FF2B5EF4-FFF2-40B4-BE49-F238E27FC236}">
                <a16:creationId xmlns:a16="http://schemas.microsoft.com/office/drawing/2014/main" id="{8CE2C51C-F531-4087-AAAE-E45D62174F35}"/>
              </a:ext>
            </a:extLst>
          </p:cNvPr>
          <p:cNvSpPr/>
          <p:nvPr userDrawn="1"/>
        </p:nvSpPr>
        <p:spPr>
          <a:xfrm>
            <a:off x="11938958" y="-2"/>
            <a:ext cx="253042" cy="6858002"/>
          </a:xfrm>
          <a:prstGeom prst="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852005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3600">
          <p15:clr>
            <a:srgbClr val="FBAE40"/>
          </p15:clr>
        </p15:guide>
        <p15:guide id="4" pos="3081">
          <p15:clr>
            <a:srgbClr val="FBAE40"/>
          </p15:clr>
        </p15:guide>
        <p15:guide id="5" pos="3632">
          <p15:clr>
            <a:srgbClr val="FBAE40"/>
          </p15:clr>
        </p15:guide>
        <p15:guide id="6" orient="horz" pos="83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0" name="Straight Connector 9"/>
          <p:cNvCxnSpPr/>
          <p:nvPr userDrawn="1"/>
        </p:nvCxnSpPr>
        <p:spPr>
          <a:xfrm>
            <a:off x="0" y="6400800"/>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6"/>
          <p:cNvSpPr txBox="1"/>
          <p:nvPr userDrawn="1"/>
        </p:nvSpPr>
        <p:spPr>
          <a:xfrm>
            <a:off x="2133600" y="6442502"/>
            <a:ext cx="8229600" cy="41549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050" b="1" dirty="0">
                <a:solidFill>
                  <a:schemeClr val="tx2">
                    <a:lumMod val="50000"/>
                  </a:schemeClr>
                </a:solidFill>
                <a:latin typeface="+mn-lt"/>
              </a:rPr>
              <a:t>This training material is the property of the International Monetary Fund (IMF) and is intended for use in IMF Institute for Capacity Development courses.  Any reuse requires the permission of the IMF</a:t>
            </a:r>
            <a:r>
              <a:rPr lang="en-US" sz="1050" b="1" baseline="0" dirty="0">
                <a:solidFill>
                  <a:schemeClr val="tx2">
                    <a:lumMod val="50000"/>
                  </a:schemeClr>
                </a:solidFill>
                <a:latin typeface="+mn-lt"/>
              </a:rPr>
              <a:t> and ICD</a:t>
            </a:r>
            <a:r>
              <a:rPr lang="en-US" sz="1050" b="1" dirty="0">
                <a:solidFill>
                  <a:schemeClr val="tx2">
                    <a:lumMod val="50000"/>
                  </a:schemeClr>
                </a:solidFill>
                <a:latin typeface="+mn-lt"/>
              </a:rPr>
              <a:t>.</a:t>
            </a:r>
            <a:endParaRPr lang="fr-FR" sz="1050" b="1" dirty="0">
              <a:solidFill>
                <a:schemeClr val="tx2">
                  <a:lumMod val="50000"/>
                </a:schemeClr>
              </a:solidFill>
              <a:latin typeface="+mn-lt"/>
            </a:endParaRPr>
          </a:p>
        </p:txBody>
      </p:sp>
      <p:pic>
        <p:nvPicPr>
          <p:cNvPr id="9" name="Picture 3"/>
          <p:cNvPicPr>
            <a:picLocks noChangeAspect="1" noChangeArrowheads="1"/>
          </p:cNvPicPr>
          <p:nvPr userDrawn="1"/>
        </p:nvPicPr>
        <p:blipFill>
          <a:blip r:embed="rId2" cstate="print"/>
          <a:srcRect/>
          <a:stretch>
            <a:fillRect/>
          </a:stretch>
        </p:blipFill>
        <p:spPr bwMode="auto">
          <a:xfrm>
            <a:off x="1" y="0"/>
            <a:ext cx="6073668" cy="1295400"/>
          </a:xfrm>
          <a:prstGeom prst="rect">
            <a:avLst/>
          </a:prstGeom>
          <a:noFill/>
          <a:ln w="9525">
            <a:noFill/>
            <a:miter lim="800000"/>
            <a:headEnd/>
            <a:tailEnd/>
          </a:ln>
        </p:spPr>
      </p:pic>
      <p:pic>
        <p:nvPicPr>
          <p:cNvPr id="15" name="Picture 2" descr="http://upload.wikimedia.org/wikipedia/en/thumb/7/7e/International_Monetary_Fund_logo.svg/365px-International_Monetary_Fund_logo.svg.png"/>
          <p:cNvPicPr>
            <a:picLocks noChangeAspect="1" noChangeArrowheads="1"/>
          </p:cNvPicPr>
          <p:nvPr userDrawn="1"/>
        </p:nvPicPr>
        <p:blipFill>
          <a:blip r:embed="rId3" cstate="print"/>
          <a:srcRect/>
          <a:stretch>
            <a:fillRect/>
          </a:stretch>
        </p:blipFill>
        <p:spPr bwMode="auto">
          <a:xfrm>
            <a:off x="10464800" y="54280"/>
            <a:ext cx="1524000" cy="1164921"/>
          </a:xfrm>
          <a:prstGeom prst="rect">
            <a:avLst/>
          </a:prstGeom>
          <a:solidFill>
            <a:schemeClr val="bg1"/>
          </a:solidFill>
        </p:spPr>
      </p:pic>
      <p:sp>
        <p:nvSpPr>
          <p:cNvPr id="19" name="Title 1"/>
          <p:cNvSpPr>
            <a:spLocks noGrp="1"/>
          </p:cNvSpPr>
          <p:nvPr>
            <p:ph type="ctrTitle"/>
          </p:nvPr>
        </p:nvSpPr>
        <p:spPr>
          <a:xfrm>
            <a:off x="914400" y="2130426"/>
            <a:ext cx="10363200" cy="1470025"/>
          </a:xfrm>
        </p:spPr>
        <p:txBody>
          <a:bodyPr/>
          <a:lstStyle/>
          <a:p>
            <a:r>
              <a:rPr lang="en-US" dirty="0"/>
              <a:t>Click to edit Master title style</a:t>
            </a:r>
          </a:p>
        </p:txBody>
      </p:sp>
    </p:spTree>
    <p:extLst>
      <p:ext uri="{BB962C8B-B14F-4D97-AF65-F5344CB8AC3E}">
        <p14:creationId xmlns:p14="http://schemas.microsoft.com/office/powerpoint/2010/main" val="260464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userDrawn="1"/>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0"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dirty="0"/>
          </a:p>
        </p:txBody>
      </p:sp>
    </p:spTree>
    <p:extLst>
      <p:ext uri="{BB962C8B-B14F-4D97-AF65-F5344CB8AC3E}">
        <p14:creationId xmlns:p14="http://schemas.microsoft.com/office/powerpoint/2010/main" val="187587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10972800" cy="1143000"/>
          </a:xfrm>
        </p:spPr>
        <p:txBody>
          <a:bodyPr/>
          <a:lstStyle/>
          <a:p>
            <a:r>
              <a:rPr lang="en-US" dirty="0"/>
              <a:t>Click to edit Master title style</a:t>
            </a:r>
          </a:p>
        </p:txBody>
      </p:sp>
      <p:cxnSp>
        <p:nvCxnSpPr>
          <p:cNvPr id="10" name="Straight Connector 9"/>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4" name="Title 1"/>
          <p:cNvSpPr txBox="1">
            <a:spLocks/>
          </p:cNvSpPr>
          <p:nvPr userDrawn="1"/>
        </p:nvSpPr>
        <p:spPr>
          <a:xfrm>
            <a:off x="0" y="0"/>
            <a:ext cx="12192000" cy="1143000"/>
          </a:xfrm>
          <a:prstGeom prst="rect">
            <a:avLst/>
          </a:prstGeom>
          <a:solidFill>
            <a:schemeClr val="accent1">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dirty="0"/>
          </a:p>
        </p:txBody>
      </p:sp>
    </p:spTree>
    <p:extLst>
      <p:ext uri="{BB962C8B-B14F-4D97-AF65-F5344CB8AC3E}">
        <p14:creationId xmlns:p14="http://schemas.microsoft.com/office/powerpoint/2010/main" val="517717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userDrawn="1"/>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0"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dirty="0"/>
          </a:p>
        </p:txBody>
      </p:sp>
    </p:spTree>
    <p:extLst>
      <p:ext uri="{BB962C8B-B14F-4D97-AF65-F5344CB8AC3E}">
        <p14:creationId xmlns:p14="http://schemas.microsoft.com/office/powerpoint/2010/main" val="282656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8"/>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0"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dirty="0"/>
          </a:p>
        </p:txBody>
      </p:sp>
    </p:spTree>
    <p:extLst>
      <p:ext uri="{BB962C8B-B14F-4D97-AF65-F5344CB8AC3E}">
        <p14:creationId xmlns:p14="http://schemas.microsoft.com/office/powerpoint/2010/main" val="2640147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10972800" cy="1143000"/>
          </a:xfrm>
        </p:spPr>
        <p:txBody>
          <a:bodyPr/>
          <a:lstStyle>
            <a:lvl1pPr>
              <a:defRPr i="1" baseline="0"/>
            </a:lvl1pPr>
          </a:lstStyle>
          <a:p>
            <a:r>
              <a:rPr lang="en-US" dirty="0"/>
              <a:t>Blank Slide for Large Format Content</a:t>
            </a:r>
          </a:p>
        </p:txBody>
      </p:sp>
      <p:sp>
        <p:nvSpPr>
          <p:cNvPr id="3"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dirty="0"/>
          </a:p>
        </p:txBody>
      </p:sp>
    </p:spTree>
    <p:extLst>
      <p:ext uri="{BB962C8B-B14F-4D97-AF65-F5344CB8AC3E}">
        <p14:creationId xmlns:p14="http://schemas.microsoft.com/office/powerpoint/2010/main" val="3206266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492876"/>
            <a:ext cx="2844800" cy="365125"/>
          </a:xfrm>
        </p:spPr>
        <p:txBody>
          <a:bodyPr/>
          <a:lstStyle/>
          <a:p>
            <a:fld id="{A6069BA8-B578-4BAC-8AFB-0081C5C119AE}" type="slidenum">
              <a:rPr lang="en-US" smtClean="0"/>
              <a:pPr/>
              <a:t>‹#›</a:t>
            </a:fld>
            <a:endParaRPr lang="en-US" dirty="0"/>
          </a:p>
        </p:txBody>
      </p:sp>
      <p:cxnSp>
        <p:nvCxnSpPr>
          <p:cNvPr id="7" name="Straight Connector 6"/>
          <p:cNvCxnSpPr/>
          <p:nvPr userDrawn="1"/>
        </p:nvCxnSpPr>
        <p:spPr>
          <a:xfrm>
            <a:off x="0" y="6477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Picture 1" descr="C:\Users\schoi\AppData\Local\Microsoft\Windows\Temporary Internet Files\Content.Outlook\721FJI3Y\ICD_logo.jpg"/>
          <p:cNvPicPr>
            <a:picLocks noChangeAspect="1" noChangeArrowheads="1"/>
          </p:cNvPicPr>
          <p:nvPr userDrawn="1"/>
        </p:nvPicPr>
        <p:blipFill>
          <a:blip r:embed="rId2" cstate="print"/>
          <a:srcRect/>
          <a:stretch>
            <a:fillRect/>
          </a:stretch>
        </p:blipFill>
        <p:spPr bwMode="auto">
          <a:xfrm>
            <a:off x="2" y="6510527"/>
            <a:ext cx="1523999" cy="347472"/>
          </a:xfrm>
          <a:prstGeom prst="rect">
            <a:avLst/>
          </a:prstGeom>
          <a:noFill/>
        </p:spPr>
      </p:pic>
    </p:spTree>
    <p:extLst>
      <p:ext uri="{BB962C8B-B14F-4D97-AF65-F5344CB8AC3E}">
        <p14:creationId xmlns:p14="http://schemas.microsoft.com/office/powerpoint/2010/main" val="4184404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2553-C367-47C5-9C45-809E9816E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E630A-1A90-41F1-927A-5E786784F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DAF00-3109-4875-A0D5-2D6D22F5FAF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46117AB-7A0D-4E39-8185-FB313A3E42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66FC8B-FBA6-4B6E-8844-8C5360474F05}"/>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3829202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0" name="Straight Connector 9"/>
          <p:cNvCxnSpPr/>
          <p:nvPr/>
        </p:nvCxnSpPr>
        <p:spPr>
          <a:xfrm>
            <a:off x="0" y="6400800"/>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6"/>
          <p:cNvSpPr txBox="1"/>
          <p:nvPr/>
        </p:nvSpPr>
        <p:spPr>
          <a:xfrm>
            <a:off x="2133600" y="6442502"/>
            <a:ext cx="8229600" cy="41549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050" b="1" dirty="0">
                <a:solidFill>
                  <a:schemeClr val="tx2">
                    <a:lumMod val="50000"/>
                  </a:schemeClr>
                </a:solidFill>
                <a:latin typeface="+mn-lt"/>
              </a:rPr>
              <a:t>This training material is the property of the International Monetary Fund (IMF) and is intended for use in IMF Institute for Capacity Development courses.  Any reuse requires the permission of the IMF</a:t>
            </a:r>
            <a:r>
              <a:rPr lang="en-US" sz="1050" b="1" baseline="0" dirty="0">
                <a:solidFill>
                  <a:schemeClr val="tx2">
                    <a:lumMod val="50000"/>
                  </a:schemeClr>
                </a:solidFill>
                <a:latin typeface="+mn-lt"/>
              </a:rPr>
              <a:t> and ICD</a:t>
            </a:r>
            <a:r>
              <a:rPr lang="en-US" sz="1050" b="1" dirty="0">
                <a:solidFill>
                  <a:schemeClr val="tx2">
                    <a:lumMod val="50000"/>
                  </a:schemeClr>
                </a:solidFill>
                <a:latin typeface="+mn-lt"/>
              </a:rPr>
              <a:t>.</a:t>
            </a:r>
            <a:endParaRPr lang="fr-FR" sz="1050" b="1" dirty="0">
              <a:solidFill>
                <a:schemeClr val="tx2">
                  <a:lumMod val="50000"/>
                </a:schemeClr>
              </a:solidFill>
              <a:latin typeface="+mn-lt"/>
            </a:endParaRPr>
          </a:p>
        </p:txBody>
      </p:sp>
      <p:pic>
        <p:nvPicPr>
          <p:cNvPr id="9" name="Picture 3"/>
          <p:cNvPicPr>
            <a:picLocks noChangeAspect="1" noChangeArrowheads="1"/>
          </p:cNvPicPr>
          <p:nvPr/>
        </p:nvPicPr>
        <p:blipFill>
          <a:blip r:embed="rId2" cstate="print"/>
          <a:srcRect/>
          <a:stretch>
            <a:fillRect/>
          </a:stretch>
        </p:blipFill>
        <p:spPr bwMode="auto">
          <a:xfrm>
            <a:off x="1" y="0"/>
            <a:ext cx="6073668" cy="1295400"/>
          </a:xfrm>
          <a:prstGeom prst="rect">
            <a:avLst/>
          </a:prstGeom>
          <a:noFill/>
          <a:ln w="9525">
            <a:noFill/>
            <a:miter lim="800000"/>
            <a:headEnd/>
            <a:tailEnd/>
          </a:ln>
        </p:spPr>
      </p:pic>
      <p:pic>
        <p:nvPicPr>
          <p:cNvPr id="15" name="Picture 2" descr="http://upload.wikimedia.org/wikipedia/en/thumb/7/7e/International_Monetary_Fund_logo.svg/365px-International_Monetary_Fund_logo.svg.png"/>
          <p:cNvPicPr>
            <a:picLocks noChangeAspect="1" noChangeArrowheads="1"/>
          </p:cNvPicPr>
          <p:nvPr/>
        </p:nvPicPr>
        <p:blipFill>
          <a:blip r:embed="rId3" cstate="print"/>
          <a:srcRect/>
          <a:stretch>
            <a:fillRect/>
          </a:stretch>
        </p:blipFill>
        <p:spPr bwMode="auto">
          <a:xfrm>
            <a:off x="10464800" y="54280"/>
            <a:ext cx="1524000" cy="1164921"/>
          </a:xfrm>
          <a:prstGeom prst="rect">
            <a:avLst/>
          </a:prstGeom>
          <a:solidFill>
            <a:schemeClr val="bg1"/>
          </a:solidFill>
        </p:spPr>
      </p:pic>
      <p:sp>
        <p:nvSpPr>
          <p:cNvPr id="19" name="Title 1"/>
          <p:cNvSpPr>
            <a:spLocks noGrp="1"/>
          </p:cNvSpPr>
          <p:nvPr>
            <p:ph type="ctrTitle"/>
          </p:nvPr>
        </p:nvSpPr>
        <p:spPr>
          <a:xfrm>
            <a:off x="914400" y="2130426"/>
            <a:ext cx="10363200" cy="1470025"/>
          </a:xfrm>
        </p:spPr>
        <p:txBody>
          <a:bodyPr/>
          <a:lstStyle/>
          <a:p>
            <a:r>
              <a:rPr lang="en-US" dirty="0"/>
              <a:t>Click to edit Master title style</a:t>
            </a:r>
          </a:p>
        </p:txBody>
      </p:sp>
    </p:spTree>
    <p:extLst>
      <p:ext uri="{BB962C8B-B14F-4D97-AF65-F5344CB8AC3E}">
        <p14:creationId xmlns:p14="http://schemas.microsoft.com/office/powerpoint/2010/main" val="1464377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10972800" cy="1143000"/>
          </a:xfrm>
        </p:spPr>
        <p:txBody>
          <a:bodyPr/>
          <a:lstStyle/>
          <a:p>
            <a:r>
              <a:rPr lang="en-US" dirty="0"/>
              <a:t>Click to edit Master title style</a:t>
            </a:r>
          </a:p>
        </p:txBody>
      </p:sp>
      <p:cxnSp>
        <p:nvCxnSpPr>
          <p:cNvPr id="10" name="Straight Connector 9"/>
          <p:cNvCxnSpPr/>
          <p:nvPr/>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4" name="Title 1"/>
          <p:cNvSpPr txBox="1">
            <a:spLocks/>
          </p:cNvSpPr>
          <p:nvPr/>
        </p:nvSpPr>
        <p:spPr>
          <a:xfrm>
            <a:off x="0" y="0"/>
            <a:ext cx="12192000" cy="1143000"/>
          </a:xfrm>
          <a:prstGeom prst="rect">
            <a:avLst/>
          </a:prstGeom>
          <a:solidFill>
            <a:schemeClr val="accent1">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6" name="Slide Number Placeholder 5"/>
          <p:cNvSpPr>
            <a:spLocks noGrp="1"/>
          </p:cNvSpPr>
          <p:nvPr>
            <p:ph type="sldNum" sz="quarter" idx="12"/>
          </p:nvPr>
        </p:nvSpPr>
        <p:spPr>
          <a:xfrm>
            <a:off x="8737600" y="6356351"/>
            <a:ext cx="2844800" cy="365125"/>
          </a:xfrm>
        </p:spPr>
        <p:txBody>
          <a:bodyPr/>
          <a:lstStyle/>
          <a:p>
            <a:fld id="{54B3878F-5E8A-4F99-AB85-9DD2A06B3A5B}" type="slidenum">
              <a:rPr lang="en-US" smtClean="0"/>
              <a:pPr/>
              <a:t>‹#›</a:t>
            </a:fld>
            <a:endParaRPr lang="en-US" dirty="0"/>
          </a:p>
        </p:txBody>
      </p:sp>
    </p:spTree>
    <p:extLst>
      <p:ext uri="{BB962C8B-B14F-4D97-AF65-F5344CB8AC3E}">
        <p14:creationId xmlns:p14="http://schemas.microsoft.com/office/powerpoint/2010/main" val="2754251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4" name="Slide Number Placeholder 5"/>
          <p:cNvSpPr>
            <a:spLocks noGrp="1"/>
          </p:cNvSpPr>
          <p:nvPr>
            <p:ph type="sldNum" sz="quarter" idx="12"/>
          </p:nvPr>
        </p:nvSpPr>
        <p:spPr>
          <a:xfrm>
            <a:off x="8737600" y="6356351"/>
            <a:ext cx="2844800" cy="365125"/>
          </a:xfrm>
        </p:spPr>
        <p:txBody>
          <a:bodyPr/>
          <a:lstStyle/>
          <a:p>
            <a:fld id="{54B3878F-5E8A-4F99-AB85-9DD2A06B3A5B}" type="slidenum">
              <a:rPr lang="en-US" smtClean="0"/>
              <a:pPr/>
              <a:t>‹#›</a:t>
            </a:fld>
            <a:endParaRPr lang="en-US" dirty="0"/>
          </a:p>
        </p:txBody>
      </p:sp>
      <p:sp>
        <p:nvSpPr>
          <p:cNvPr id="10" name="Content Placeholder 2"/>
          <p:cNvSpPr>
            <a:spLocks noGrp="1"/>
          </p:cNvSpPr>
          <p:nvPr>
            <p:ph sz="half" idx="13"/>
          </p:nvPr>
        </p:nvSpPr>
        <p:spPr>
          <a:xfrm>
            <a:off x="203200" y="838200"/>
            <a:ext cx="11785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5826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990600"/>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3"/>
          <p:cNvPicPr>
            <a:picLocks noChangeAspect="1" noChangeArrowheads="1"/>
          </p:cNvPicPr>
          <p:nvPr/>
        </p:nvPicPr>
        <p:blipFill>
          <a:blip r:embed="rId2" cstate="print"/>
          <a:srcRect/>
          <a:stretch>
            <a:fillRect/>
          </a:stretch>
        </p:blipFill>
        <p:spPr bwMode="auto">
          <a:xfrm>
            <a:off x="1" y="6309360"/>
            <a:ext cx="2572377" cy="548640"/>
          </a:xfrm>
          <a:prstGeom prst="rect">
            <a:avLst/>
          </a:prstGeom>
          <a:noFill/>
          <a:ln w="9525">
            <a:noFill/>
            <a:miter lim="800000"/>
            <a:headEnd/>
            <a:tailEnd/>
          </a:ln>
        </p:spPr>
      </p:pic>
      <p:cxnSp>
        <p:nvCxnSpPr>
          <p:cNvPr id="11" name="Straight Connector 10"/>
          <p:cNvCxnSpPr/>
          <p:nvPr/>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8737600" y="6356351"/>
            <a:ext cx="2844800" cy="365125"/>
          </a:xfrm>
        </p:spPr>
        <p:txBody>
          <a:bodyPr/>
          <a:lstStyle/>
          <a:p>
            <a:fld id="{54B3878F-5E8A-4F99-AB85-9DD2A06B3A5B}" type="slidenum">
              <a:rPr lang="en-US" smtClean="0"/>
              <a:pPr/>
              <a:t>‹#›</a:t>
            </a:fld>
            <a:endParaRPr lang="en-US" dirty="0"/>
          </a:p>
        </p:txBody>
      </p:sp>
    </p:spTree>
    <p:extLst>
      <p:ext uri="{BB962C8B-B14F-4D97-AF65-F5344CB8AC3E}">
        <p14:creationId xmlns:p14="http://schemas.microsoft.com/office/powerpoint/2010/main" val="485619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457201"/>
            <a:ext cx="51816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3"/>
          <p:cNvPicPr>
            <a:picLocks noChangeAspect="1" noChangeArrowheads="1"/>
          </p:cNvPicPr>
          <p:nvPr/>
        </p:nvPicPr>
        <p:blipFill>
          <a:blip r:embed="rId2" cstate="print"/>
          <a:srcRect/>
          <a:stretch>
            <a:fillRect/>
          </a:stretch>
        </p:blipFill>
        <p:spPr bwMode="auto">
          <a:xfrm>
            <a:off x="1" y="6309360"/>
            <a:ext cx="2572377" cy="548640"/>
          </a:xfrm>
          <a:prstGeom prst="rect">
            <a:avLst/>
          </a:prstGeom>
          <a:noFill/>
          <a:ln w="9525">
            <a:noFill/>
            <a:miter lim="800000"/>
            <a:headEnd/>
            <a:tailEnd/>
          </a:ln>
        </p:spPr>
      </p:pic>
      <p:cxnSp>
        <p:nvCxnSpPr>
          <p:cNvPr id="11" name="Straight Connector 10"/>
          <p:cNvCxnSpPr/>
          <p:nvPr/>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half" idx="13"/>
          </p:nvPr>
        </p:nvSpPr>
        <p:spPr>
          <a:xfrm>
            <a:off x="304800" y="3352800"/>
            <a:ext cx="51816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half" idx="14"/>
          </p:nvPr>
        </p:nvSpPr>
        <p:spPr>
          <a:xfrm>
            <a:off x="6502400" y="3352800"/>
            <a:ext cx="51816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half" idx="15"/>
          </p:nvPr>
        </p:nvSpPr>
        <p:spPr>
          <a:xfrm>
            <a:off x="6502400" y="457200"/>
            <a:ext cx="51816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lide Number Placeholder 5"/>
          <p:cNvSpPr>
            <a:spLocks noGrp="1"/>
          </p:cNvSpPr>
          <p:nvPr>
            <p:ph type="sldNum" sz="quarter" idx="12"/>
          </p:nvPr>
        </p:nvSpPr>
        <p:spPr>
          <a:xfrm>
            <a:off x="8737600" y="6356351"/>
            <a:ext cx="2844800" cy="365125"/>
          </a:xfrm>
        </p:spPr>
        <p:txBody>
          <a:bodyPr/>
          <a:lstStyle/>
          <a:p>
            <a:fld id="{54B3878F-5E8A-4F99-AB85-9DD2A06B3A5B}" type="slidenum">
              <a:rPr lang="en-US" smtClean="0"/>
              <a:pPr/>
              <a:t>‹#›</a:t>
            </a:fld>
            <a:endParaRPr lang="en-US" dirty="0"/>
          </a:p>
        </p:txBody>
      </p:sp>
    </p:spTree>
    <p:extLst>
      <p:ext uri="{BB962C8B-B14F-4D97-AF65-F5344CB8AC3E}">
        <p14:creationId xmlns:p14="http://schemas.microsoft.com/office/powerpoint/2010/main" val="1505181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1" name="Rectangle 10"/>
          <p:cNvSpPr/>
          <p:nvPr/>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8"/>
          <p:cNvSpPr>
            <a:spLocks noGrp="1"/>
          </p:cNvSpPr>
          <p:nvPr>
            <p:ph type="title"/>
          </p:nvPr>
        </p:nvSpPr>
        <p:spPr/>
        <p:txBody>
          <a:bodyPr/>
          <a:lstStyle/>
          <a:p>
            <a:r>
              <a:rPr lang="en-US"/>
              <a:t>Click to edit Master title style</a:t>
            </a:r>
          </a:p>
        </p:txBody>
      </p:sp>
      <p:cxnSp>
        <p:nvCxnSpPr>
          <p:cNvPr id="7" name="Straight Connector 6"/>
          <p:cNvCxnSpPr/>
          <p:nvPr/>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a:stretch>
            <a:fillRect/>
          </a:stretch>
        </p:blipFill>
        <p:spPr bwMode="auto">
          <a:xfrm>
            <a:off x="1" y="6309360"/>
            <a:ext cx="2572377" cy="548640"/>
          </a:xfrm>
          <a:prstGeom prst="rect">
            <a:avLst/>
          </a:prstGeom>
          <a:noFill/>
          <a:ln w="9525">
            <a:noFill/>
            <a:miter lim="800000"/>
            <a:headEnd/>
            <a:tailEnd/>
          </a:ln>
        </p:spPr>
      </p:pic>
      <p:sp>
        <p:nvSpPr>
          <p:cNvPr id="10" name="Slide Number Placeholder 5"/>
          <p:cNvSpPr>
            <a:spLocks noGrp="1"/>
          </p:cNvSpPr>
          <p:nvPr>
            <p:ph type="sldNum" sz="quarter" idx="12"/>
          </p:nvPr>
        </p:nvSpPr>
        <p:spPr>
          <a:xfrm>
            <a:off x="8737600" y="6356351"/>
            <a:ext cx="2844800" cy="365125"/>
          </a:xfrm>
        </p:spPr>
        <p:txBody>
          <a:bodyPr/>
          <a:lstStyle/>
          <a:p>
            <a:fld id="{54B3878F-5E8A-4F99-AB85-9DD2A06B3A5B}" type="slidenum">
              <a:rPr lang="en-US" smtClean="0"/>
              <a:pPr/>
              <a:t>‹#›</a:t>
            </a:fld>
            <a:endParaRPr lang="en-US" dirty="0"/>
          </a:p>
        </p:txBody>
      </p:sp>
    </p:spTree>
    <p:extLst>
      <p:ext uri="{BB962C8B-B14F-4D97-AF65-F5344CB8AC3E}">
        <p14:creationId xmlns:p14="http://schemas.microsoft.com/office/powerpoint/2010/main" val="1607892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10972800" cy="1143000"/>
          </a:xfrm>
        </p:spPr>
        <p:txBody>
          <a:bodyPr/>
          <a:lstStyle>
            <a:lvl1pPr>
              <a:defRPr i="1" baseline="0"/>
            </a:lvl1pPr>
          </a:lstStyle>
          <a:p>
            <a:r>
              <a:rPr lang="en-US" dirty="0"/>
              <a:t>Blank Slide for Large Format Content</a:t>
            </a:r>
          </a:p>
        </p:txBody>
      </p:sp>
      <p:sp>
        <p:nvSpPr>
          <p:cNvPr id="4" name="Slide Number Placeholder 5"/>
          <p:cNvSpPr>
            <a:spLocks noGrp="1"/>
          </p:cNvSpPr>
          <p:nvPr>
            <p:ph type="sldNum" sz="quarter" idx="12"/>
          </p:nvPr>
        </p:nvSpPr>
        <p:spPr>
          <a:xfrm>
            <a:off x="8737600" y="6356351"/>
            <a:ext cx="2844800" cy="365125"/>
          </a:xfrm>
        </p:spPr>
        <p:txBody>
          <a:bodyPr/>
          <a:lstStyle/>
          <a:p>
            <a:fld id="{54B3878F-5E8A-4F99-AB85-9DD2A06B3A5B}" type="slidenum">
              <a:rPr lang="en-US" smtClean="0"/>
              <a:pPr/>
              <a:t>‹#›</a:t>
            </a:fld>
            <a:endParaRPr lang="en-US" dirty="0"/>
          </a:p>
        </p:txBody>
      </p:sp>
    </p:spTree>
    <p:extLst>
      <p:ext uri="{BB962C8B-B14F-4D97-AF65-F5344CB8AC3E}">
        <p14:creationId xmlns:p14="http://schemas.microsoft.com/office/powerpoint/2010/main" val="185297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64D4-FB83-4E32-884F-60A568EDB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F96B00-14D3-4F30-BF2D-500F8F2A06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35637F-BB97-4606-9F71-1F76426E96E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095E08-74A1-4F84-AEE8-312215C309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C5E056-CD53-4E4C-9C7D-179F53A33C0B}"/>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358347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CE7A-C0D9-4D3B-84BB-416BBABB5E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A13CA-735A-4229-80F4-98462DCE42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237EC-A62F-45BB-8CA7-D6C71FEBD1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5C611-48C4-47D4-B39B-F4B1FEFE933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E1C0549-3144-420F-85A9-9EE6F887E1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FFB0F2-EB53-47B2-9ACF-492E26F148DA}"/>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238320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73D1-86FC-402B-9DFB-8AE983BEA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A40565-1925-4698-8609-96F518D27D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B6558A-EA83-409B-87F7-A068A16DA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B79EA8-D3BB-4B48-B1CE-E847E93A82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6EEDC1-927A-41BB-912D-345A3F1541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3FCC7-5C5E-46EB-900A-ECBBB888633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2305FB6-20A7-4F06-989C-8815B6CB0B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21AFD6-C1B8-40D2-9788-B982A0C08730}"/>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235725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5038-805B-490A-A6C8-6B5A3AF2B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A51C64-BF3C-44A2-B91B-A6365C049D2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AF820E7-C217-4AC6-BA5C-2711E081B2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D090C4-689D-443F-9A91-3C939AF2B45F}"/>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6098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D7E41-9A4D-4AFB-BFF2-5949DB73B7A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E05ED1F-8D6E-4AD7-9D40-429E92FAF2B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DB318B-C9E1-405A-94F6-D365B6AA432A}"/>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24463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AC3C-58F9-43E2-A7D3-CEED51819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D146D-DEC2-437A-BD81-F2F37881C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9AEDF9-F68F-4CC3-B038-D7E735D68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9F8EC-5ED4-4629-8DF4-557D5F8FD3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FCC1A1E-9673-46F5-89FD-FFCC61C3C8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02B270-4CB0-4831-B39F-1AC0D950A04E}"/>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358623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2961-0AAB-4A55-90D0-CF350C6F1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8220A-E8EE-4C66-A880-518D122EB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AEC972E-DF36-41CC-8485-C9D891796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87EE9-5E8D-45B4-9AF0-AF32209AC7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D5C1CE0-5405-4C5A-BAEE-7C330552F1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BE7F74-9153-4576-B726-7BCC602C7DD7}"/>
              </a:ext>
            </a:extLst>
          </p:cNvPr>
          <p:cNvSpPr>
            <a:spLocks noGrp="1"/>
          </p:cNvSpPr>
          <p:nvPr>
            <p:ph type="sldNum" sz="quarter" idx="12"/>
          </p:nvPr>
        </p:nvSpPr>
        <p:spPr/>
        <p:txBody>
          <a:bodyPr/>
          <a:lstStyle/>
          <a:p>
            <a:fld id="{E00EF9D1-8FE4-4A6C-8373-E5034EFA4A90}" type="slidenum">
              <a:rPr lang="en-US" smtClean="0"/>
              <a:t>‹#›</a:t>
            </a:fld>
            <a:endParaRPr lang="en-US" dirty="0"/>
          </a:p>
        </p:txBody>
      </p:sp>
    </p:spTree>
    <p:extLst>
      <p:ext uri="{BB962C8B-B14F-4D97-AF65-F5344CB8AC3E}">
        <p14:creationId xmlns:p14="http://schemas.microsoft.com/office/powerpoint/2010/main" val="379005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1A74D-E979-4BD7-9464-ACF04C2CA6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953AF0-61A4-4299-8EB8-F83D2A246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27129-72C6-4B5E-A635-36F91D7069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BF069B87-B8EF-4B97-8F9B-825B15AB28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F39EA48-BB6D-4406-A363-6B9B55306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00EF9D1-8FE4-4A6C-8373-E5034EFA4A90}" type="slidenum">
              <a:rPr lang="en-US" smtClean="0"/>
              <a:pPr/>
              <a:t>‹#›</a:t>
            </a:fld>
            <a:endParaRPr lang="en-US" dirty="0"/>
          </a:p>
        </p:txBody>
      </p:sp>
    </p:spTree>
    <p:extLst>
      <p:ext uri="{BB962C8B-B14F-4D97-AF65-F5344CB8AC3E}">
        <p14:creationId xmlns:p14="http://schemas.microsoft.com/office/powerpoint/2010/main" val="54402237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19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25600" y="2438401"/>
            <a:ext cx="9448800" cy="368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dirty="0"/>
          </a:p>
        </p:txBody>
      </p:sp>
    </p:spTree>
    <p:extLst>
      <p:ext uri="{BB962C8B-B14F-4D97-AF65-F5344CB8AC3E}">
        <p14:creationId xmlns:p14="http://schemas.microsoft.com/office/powerpoint/2010/main" val="3308814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19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25600" y="2438401"/>
            <a:ext cx="9448800" cy="368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3878F-5E8A-4F99-AB85-9DD2A06B3A5B}" type="slidenum">
              <a:rPr lang="en-US" smtClean="0"/>
              <a:pPr/>
              <a:t>‹#›</a:t>
            </a:fld>
            <a:endParaRPr lang="en-US" dirty="0"/>
          </a:p>
        </p:txBody>
      </p:sp>
    </p:spTree>
    <p:extLst>
      <p:ext uri="{BB962C8B-B14F-4D97-AF65-F5344CB8AC3E}">
        <p14:creationId xmlns:p14="http://schemas.microsoft.com/office/powerpoint/2010/main" val="22223406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4EC1-60D1-CD48-8690-FF0B6D8AC540}"/>
              </a:ext>
            </a:extLst>
          </p:cNvPr>
          <p:cNvSpPr>
            <a:spLocks noGrp="1"/>
          </p:cNvSpPr>
          <p:nvPr>
            <p:ph type="ctrTitle"/>
          </p:nvPr>
        </p:nvSpPr>
        <p:spPr>
          <a:xfrm>
            <a:off x="7375824" y="2114122"/>
            <a:ext cx="4354965" cy="1524546"/>
          </a:xfrm>
        </p:spPr>
        <p:txBody>
          <a:bodyPr>
            <a:noAutofit/>
          </a:bodyPr>
          <a:lstStyle/>
          <a:p>
            <a:r>
              <a:rPr lang="en-US" sz="2800" dirty="0">
                <a:solidFill>
                  <a:srgbClr val="004C97"/>
                </a:solidFill>
              </a:rPr>
              <a:t>Chapter 7</a:t>
            </a:r>
            <a:br>
              <a:rPr lang="en-US" sz="2800" dirty="0">
                <a:solidFill>
                  <a:srgbClr val="004C97"/>
                </a:solidFill>
              </a:rPr>
            </a:br>
            <a:r>
              <a:rPr lang="en-US" sz="2800" dirty="0">
                <a:solidFill>
                  <a:srgbClr val="004C97"/>
                </a:solidFill>
              </a:rPr>
              <a:t>Financial Inclusion</a:t>
            </a:r>
          </a:p>
        </p:txBody>
      </p:sp>
      <p:sp>
        <p:nvSpPr>
          <p:cNvPr id="13" name="Subtitle 2">
            <a:extLst>
              <a:ext uri="{FF2B5EF4-FFF2-40B4-BE49-F238E27FC236}">
                <a16:creationId xmlns:a16="http://schemas.microsoft.com/office/drawing/2014/main" id="{408728D7-3A78-4A6D-A558-025B86309A05}"/>
              </a:ext>
            </a:extLst>
          </p:cNvPr>
          <p:cNvSpPr>
            <a:spLocks noGrp="1"/>
          </p:cNvSpPr>
          <p:nvPr>
            <p:ph type="subTitle" idx="1"/>
          </p:nvPr>
        </p:nvSpPr>
        <p:spPr>
          <a:xfrm>
            <a:off x="7375824" y="3964032"/>
            <a:ext cx="3487932" cy="605783"/>
          </a:xfrm>
        </p:spPr>
        <p:txBody>
          <a:bodyPr>
            <a:normAutofit/>
          </a:bodyPr>
          <a:lstStyle/>
          <a:p>
            <a:r>
              <a:rPr lang="en-US" sz="2400" dirty="0">
                <a:solidFill>
                  <a:srgbClr val="004C97"/>
                </a:solidFill>
                <a:latin typeface="Arial" panose="020B0604020202020204" pitchFamily="34" charset="0"/>
                <a:cs typeface="Arial" panose="020B0604020202020204" pitchFamily="34" charset="0"/>
              </a:rPr>
              <a:t>January 25, 2023</a:t>
            </a:r>
          </a:p>
        </p:txBody>
      </p:sp>
      <p:sp>
        <p:nvSpPr>
          <p:cNvPr id="14" name="Text Placeholder 3">
            <a:extLst>
              <a:ext uri="{FF2B5EF4-FFF2-40B4-BE49-F238E27FC236}">
                <a16:creationId xmlns:a16="http://schemas.microsoft.com/office/drawing/2014/main" id="{5FCB3945-1A09-49B2-BE63-6B2C926E7A39}"/>
              </a:ext>
            </a:extLst>
          </p:cNvPr>
          <p:cNvSpPr>
            <a:spLocks noGrp="1"/>
          </p:cNvSpPr>
          <p:nvPr>
            <p:ph type="body" sz="quarter" idx="10"/>
          </p:nvPr>
        </p:nvSpPr>
        <p:spPr>
          <a:xfrm>
            <a:off x="7026442" y="4895180"/>
            <a:ext cx="4824663" cy="1307431"/>
          </a:xfrm>
        </p:spPr>
        <p:txBody>
          <a:bodyPr>
            <a:normAutofit/>
          </a:bodyPr>
          <a:lstStyle/>
          <a:p>
            <a:r>
              <a:rPr lang="en-US" sz="2000" i="1" dirty="0">
                <a:latin typeface="Arial" panose="020B0604020202020204" pitchFamily="34" charset="0"/>
                <a:cs typeface="Arial" panose="020B0604020202020204" pitchFamily="34" charset="0"/>
              </a:rPr>
              <a:t>Adolfo Barajas, ICD-IMF</a:t>
            </a:r>
          </a:p>
          <a:p>
            <a:r>
              <a:rPr lang="en-US" sz="2000" i="1" dirty="0">
                <a:latin typeface="Arial" panose="020B0604020202020204" pitchFamily="34" charset="0"/>
                <a:cs typeface="Arial" panose="020B0604020202020204" pitchFamily="34" charset="0"/>
              </a:rPr>
              <a:t>Anta Ndoye, Res Rep, Mauritania, IMF</a:t>
            </a:r>
          </a:p>
          <a:p>
            <a:endParaRPr lang="en-US" sz="2400" dirty="0">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CA704046-5465-4C8A-96B0-9D919D8247F0}"/>
              </a:ext>
            </a:extLst>
          </p:cNvPr>
          <p:cNvSpPr>
            <a:spLocks noGrp="1"/>
          </p:cNvSpPr>
          <p:nvPr>
            <p:ph type="pic" sz="quarter" idx="11"/>
          </p:nvPr>
        </p:nvSpPr>
        <p:spPr/>
      </p:sp>
      <p:pic>
        <p:nvPicPr>
          <p:cNvPr id="6" name="Picture 5">
            <a:extLst>
              <a:ext uri="{FF2B5EF4-FFF2-40B4-BE49-F238E27FC236}">
                <a16:creationId xmlns:a16="http://schemas.microsoft.com/office/drawing/2014/main" id="{E44946AE-0F2A-43C8-81D2-47ECB2FA4BC1}"/>
              </a:ext>
            </a:extLst>
          </p:cNvPr>
          <p:cNvPicPr>
            <a:picLocks noChangeAspect="1"/>
          </p:cNvPicPr>
          <p:nvPr/>
        </p:nvPicPr>
        <p:blipFill>
          <a:blip r:embed="rId3"/>
          <a:stretch>
            <a:fillRect/>
          </a:stretch>
        </p:blipFill>
        <p:spPr>
          <a:xfrm>
            <a:off x="0" y="0"/>
            <a:ext cx="6830016" cy="6858000"/>
          </a:xfrm>
          <a:prstGeom prst="rect">
            <a:avLst/>
          </a:prstGeom>
        </p:spPr>
      </p:pic>
    </p:spTree>
    <p:extLst>
      <p:ext uri="{BB962C8B-B14F-4D97-AF65-F5344CB8AC3E}">
        <p14:creationId xmlns:p14="http://schemas.microsoft.com/office/powerpoint/2010/main" val="19965808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8" y="1303256"/>
            <a:ext cx="10936704" cy="4893647"/>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Why benchmark?</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Provision of financial services entails costs that are likely to exhibit economies of scale</a:t>
            </a: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Certain </a:t>
            </a:r>
            <a:r>
              <a:rPr lang="en-US" sz="2400" i="1" dirty="0">
                <a:solidFill>
                  <a:schemeClr val="bg1"/>
                </a:solidFill>
                <a:latin typeface="Book Antiqua" panose="02040602050305030304" pitchFamily="18" charset="0"/>
              </a:rPr>
              <a:t>structural factors </a:t>
            </a:r>
            <a:r>
              <a:rPr lang="en-US" sz="2400" dirty="0">
                <a:solidFill>
                  <a:schemeClr val="bg1"/>
                </a:solidFill>
                <a:latin typeface="Book Antiqua" panose="02040602050305030304" pitchFamily="18" charset="0"/>
              </a:rPr>
              <a:t>(income level, population size &amp; density, geographic area, age dependency, level of informality) will affect a country’s level of financial development (depth &amp; inclusion).</a:t>
            </a: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Benchmarking involves estimating a </a:t>
            </a:r>
            <a:r>
              <a:rPr lang="en-US" sz="2400" i="1" dirty="0">
                <a:solidFill>
                  <a:schemeClr val="bg1"/>
                </a:solidFill>
                <a:latin typeface="Book Antiqua" panose="02040602050305030304" pitchFamily="18" charset="0"/>
              </a:rPr>
              <a:t>structural benchmark, </a:t>
            </a:r>
            <a:r>
              <a:rPr lang="en-US" sz="2400" dirty="0">
                <a:solidFill>
                  <a:schemeClr val="bg1"/>
                </a:solidFill>
                <a:latin typeface="Book Antiqua" panose="02040602050305030304" pitchFamily="18" charset="0"/>
              </a:rPr>
              <a:t>the level predicted by a country’s structural characteristics at a given point in time.</a:t>
            </a:r>
            <a:endParaRPr lang="en-US" sz="2400" i="1" dirty="0">
              <a:solidFill>
                <a:schemeClr val="bg1"/>
              </a:solidFill>
              <a:latin typeface="Book Antiqua" panose="02040602050305030304" pitchFamily="18" charset="0"/>
            </a:endParaRP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Feyen and others (2019) have operationalized this through Finstats. </a:t>
            </a: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7"/>
            <a:ext cx="10936704" cy="1220459"/>
          </a:xfrm>
        </p:spPr>
        <p:txBody>
          <a:bodyPr>
            <a:normAutofit/>
          </a:bodyPr>
          <a:lstStyle/>
          <a:p>
            <a:pPr algn="ctr">
              <a:buNone/>
            </a:pPr>
            <a:r>
              <a:rPr lang="en-US" sz="3200" b="1" dirty="0">
                <a:solidFill>
                  <a:schemeClr val="accent1"/>
                </a:solidFill>
                <a:latin typeface="Segoe"/>
              </a:rPr>
              <a:t>II. Stylized facts: financial inclusion in MENA</a:t>
            </a:r>
          </a:p>
          <a:p>
            <a:pPr algn="ctr">
              <a:buNone/>
            </a:pPr>
            <a:r>
              <a:rPr lang="en-US" sz="3200" b="1" dirty="0">
                <a:solidFill>
                  <a:schemeClr val="tx1">
                    <a:lumMod val="50000"/>
                  </a:schemeClr>
                </a:solidFill>
                <a:latin typeface="Segoe"/>
              </a:rPr>
              <a:t>Benchmarking</a:t>
            </a:r>
          </a:p>
        </p:txBody>
      </p:sp>
    </p:spTree>
    <p:extLst>
      <p:ext uri="{BB962C8B-B14F-4D97-AF65-F5344CB8AC3E}">
        <p14:creationId xmlns:p14="http://schemas.microsoft.com/office/powerpoint/2010/main" val="27485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7567863" y="1207004"/>
            <a:ext cx="4319337" cy="5232202"/>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Observations:</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Out of 18 MENA countries, 12 are underperforming vs their structural benchmarks </a:t>
            </a:r>
          </a:p>
          <a:p>
            <a:pPr marL="342900" indent="-342900">
              <a:buFont typeface="Arial" panose="020B0604020202020204" pitchFamily="34" charset="0"/>
              <a:buChar char="•"/>
            </a:pPr>
            <a:endParaRPr lang="en-US" sz="22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Some LICs do so even with respect to very low structural benchmarks</a:t>
            </a:r>
          </a:p>
          <a:p>
            <a:pPr marL="342900" indent="-342900">
              <a:buFont typeface="Arial" panose="020B0604020202020204" pitchFamily="34" charset="0"/>
              <a:buChar char="•"/>
            </a:pPr>
            <a:endParaRPr lang="en-US" sz="22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Some MICs, HICs also underperform.</a:t>
            </a:r>
          </a:p>
          <a:p>
            <a:pPr marL="342900" indent="-342900">
              <a:buFont typeface="Arial" panose="020B0604020202020204" pitchFamily="34" charset="0"/>
              <a:buChar char="•"/>
            </a:pPr>
            <a:endParaRPr lang="en-US" sz="22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Pattern similar for bank branch network</a:t>
            </a:r>
            <a:endParaRPr lang="en-US" sz="2400" dirty="0">
              <a:solidFill>
                <a:schemeClr val="bg1"/>
              </a:solidFill>
              <a:latin typeface="Book Antiqua" panose="02040602050305030304" pitchFamily="18" charset="0"/>
            </a:endParaRP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7"/>
            <a:ext cx="10936704" cy="1220459"/>
          </a:xfrm>
        </p:spPr>
        <p:txBody>
          <a:bodyPr>
            <a:normAutofit/>
          </a:bodyPr>
          <a:lstStyle/>
          <a:p>
            <a:pPr algn="ctr">
              <a:buNone/>
            </a:pPr>
            <a:r>
              <a:rPr lang="en-US" sz="3200" b="1" dirty="0">
                <a:solidFill>
                  <a:schemeClr val="accent1"/>
                </a:solidFill>
                <a:latin typeface="Segoe"/>
              </a:rPr>
              <a:t>II. Stylized facts: financial inclusion in MENA</a:t>
            </a:r>
          </a:p>
          <a:p>
            <a:pPr algn="ctr">
              <a:buNone/>
            </a:pPr>
            <a:r>
              <a:rPr lang="en-US" sz="3200" b="1" dirty="0">
                <a:solidFill>
                  <a:schemeClr val="tx1">
                    <a:lumMod val="50000"/>
                  </a:schemeClr>
                </a:solidFill>
                <a:latin typeface="Segoe"/>
              </a:rPr>
              <a:t>Financial inclusion and financial depth</a:t>
            </a:r>
          </a:p>
        </p:txBody>
      </p:sp>
      <p:pic>
        <p:nvPicPr>
          <p:cNvPr id="5" name="Picture 4">
            <a:extLst>
              <a:ext uri="{FF2B5EF4-FFF2-40B4-BE49-F238E27FC236}">
                <a16:creationId xmlns:a16="http://schemas.microsoft.com/office/drawing/2014/main" id="{622F98C8-FEE5-463E-95A1-7885F24B3D67}"/>
              </a:ext>
            </a:extLst>
          </p:cNvPr>
          <p:cNvPicPr>
            <a:picLocks noChangeAspect="1"/>
          </p:cNvPicPr>
          <p:nvPr/>
        </p:nvPicPr>
        <p:blipFill>
          <a:blip r:embed="rId3"/>
          <a:stretch>
            <a:fillRect/>
          </a:stretch>
        </p:blipFill>
        <p:spPr>
          <a:xfrm>
            <a:off x="425384" y="1978601"/>
            <a:ext cx="6829658" cy="3622694"/>
          </a:xfrm>
          <a:prstGeom prst="rect">
            <a:avLst/>
          </a:prstGeom>
        </p:spPr>
      </p:pic>
      <p:sp>
        <p:nvSpPr>
          <p:cNvPr id="7" name="TextBox 6">
            <a:extLst>
              <a:ext uri="{FF2B5EF4-FFF2-40B4-BE49-F238E27FC236}">
                <a16:creationId xmlns:a16="http://schemas.microsoft.com/office/drawing/2014/main" id="{B1B3029D-9196-4574-AB26-83D573DE9EE5}"/>
              </a:ext>
            </a:extLst>
          </p:cNvPr>
          <p:cNvSpPr txBox="1"/>
          <p:nvPr/>
        </p:nvSpPr>
        <p:spPr>
          <a:xfrm>
            <a:off x="784059" y="5739064"/>
            <a:ext cx="5716630" cy="369332"/>
          </a:xfrm>
          <a:prstGeom prst="rect">
            <a:avLst/>
          </a:prstGeom>
          <a:noFill/>
        </p:spPr>
        <p:txBody>
          <a:bodyPr wrap="none" rtlCol="0">
            <a:spAutoFit/>
          </a:bodyPr>
          <a:lstStyle/>
          <a:p>
            <a:r>
              <a:rPr lang="en-US" dirty="0">
                <a:solidFill>
                  <a:schemeClr val="bg1"/>
                </a:solidFill>
                <a:latin typeface="Book Antiqua" panose="02040602050305030304" pitchFamily="18" charset="0"/>
              </a:rPr>
              <a:t>Note: Red bars = HI MENA, Blue bars = Other MENA</a:t>
            </a:r>
            <a:endParaRPr lang="en-US" dirty="0"/>
          </a:p>
        </p:txBody>
      </p:sp>
      <p:sp>
        <p:nvSpPr>
          <p:cNvPr id="10" name="Oval 9">
            <a:extLst>
              <a:ext uri="{FF2B5EF4-FFF2-40B4-BE49-F238E27FC236}">
                <a16:creationId xmlns:a16="http://schemas.microsoft.com/office/drawing/2014/main" id="{D012F527-42E3-49AD-9E08-13F3EB55DF5E}"/>
              </a:ext>
            </a:extLst>
          </p:cNvPr>
          <p:cNvSpPr/>
          <p:nvPr/>
        </p:nvSpPr>
        <p:spPr>
          <a:xfrm>
            <a:off x="2942723" y="3308684"/>
            <a:ext cx="991604" cy="14970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76E1A-6A79-4BE3-BA0E-CBF916848450}"/>
              </a:ext>
            </a:extLst>
          </p:cNvPr>
          <p:cNvSpPr/>
          <p:nvPr/>
        </p:nvSpPr>
        <p:spPr>
          <a:xfrm>
            <a:off x="1961147" y="2680450"/>
            <a:ext cx="553453" cy="2336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75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8" y="1046748"/>
            <a:ext cx="10936704" cy="5632311"/>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General approach:</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Empirical research has shown that greater financial depth and inclusion have benefits in terms of higher growth of GDP and employment.</a:t>
            </a: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We can take the estimated coefficients from these studies…</a:t>
            </a:r>
          </a:p>
          <a:p>
            <a:endParaRPr lang="en-US" sz="2400" dirty="0">
              <a:solidFill>
                <a:schemeClr val="bg1"/>
              </a:solidFill>
              <a:latin typeface="Book Antiqua" panose="02040602050305030304" pitchFamily="18" charset="0"/>
            </a:endParaRPr>
          </a:p>
          <a:p>
            <a:pPr marL="800100" lvl="1" indent="-342900">
              <a:buFont typeface="Courier New" panose="02070309020205020404" pitchFamily="49" charset="0"/>
              <a:buChar char="o"/>
            </a:pPr>
            <a:r>
              <a:rPr lang="en-US" sz="2400" dirty="0">
                <a:solidFill>
                  <a:schemeClr val="bg1"/>
                </a:solidFill>
                <a:latin typeface="Book Antiqua" panose="02040602050305030304" pitchFamily="18" charset="0"/>
              </a:rPr>
              <a:t>Sahay and others (2015) for depth and inclusion</a:t>
            </a:r>
          </a:p>
          <a:p>
            <a:pPr marL="800100" lvl="1" indent="-342900">
              <a:buFont typeface="Courier New" panose="02070309020205020404" pitchFamily="49" charset="0"/>
              <a:buChar char="o"/>
            </a:pPr>
            <a:r>
              <a:rPr lang="en-US" sz="2400" dirty="0">
                <a:solidFill>
                  <a:schemeClr val="bg1"/>
                </a:solidFill>
                <a:latin typeface="Book Antiqua" panose="02040602050305030304" pitchFamily="18" charset="0"/>
              </a:rPr>
              <a:t>Blancher and others (2019), Ghassibe and others (2019) for SME financial inclusion</a:t>
            </a:r>
          </a:p>
          <a:p>
            <a:pPr marL="800100" lvl="1" indent="-342900">
              <a:buFont typeface="Courier New" panose="02070309020205020404" pitchFamily="49" charset="0"/>
              <a:buChar char="o"/>
            </a:pPr>
            <a:endParaRPr lang="en-US" sz="2400" dirty="0">
              <a:solidFill>
                <a:schemeClr val="bg1"/>
              </a:solidFill>
              <a:latin typeface="Book Antiqua" panose="02040602050305030304" pitchFamily="18" charset="0"/>
            </a:endParaRPr>
          </a:p>
          <a:p>
            <a:pPr lvl="1" indent="-457200">
              <a:buFont typeface="Arial" panose="020B0604020202020204" pitchFamily="34" charset="0"/>
              <a:buChar char="•"/>
            </a:pPr>
            <a:r>
              <a:rPr lang="en-US" sz="2400" dirty="0">
                <a:solidFill>
                  <a:schemeClr val="bg1"/>
                </a:solidFill>
                <a:latin typeface="Book Antiqua" panose="02040602050305030304" pitchFamily="18" charset="0"/>
              </a:rPr>
              <a:t>…then compute the predicted benefits to growth and employment from increasing financial inclusion to:</a:t>
            </a:r>
          </a:p>
          <a:p>
            <a:pPr lvl="2" indent="-457200">
              <a:buFont typeface="Courier New" panose="02070309020205020404" pitchFamily="49" charset="0"/>
              <a:buChar char="o"/>
            </a:pPr>
            <a:r>
              <a:rPr lang="en-US" sz="2400" dirty="0">
                <a:solidFill>
                  <a:schemeClr val="bg1"/>
                </a:solidFill>
                <a:latin typeface="Book Antiqua" panose="02040602050305030304" pitchFamily="18" charset="0"/>
              </a:rPr>
              <a:t>Regional or income-group average</a:t>
            </a:r>
          </a:p>
          <a:p>
            <a:pPr lvl="2" indent="-457200">
              <a:buFont typeface="Courier New" panose="02070309020205020404" pitchFamily="49" charset="0"/>
              <a:buChar char="o"/>
            </a:pPr>
            <a:r>
              <a:rPr lang="en-US" sz="2400" dirty="0">
                <a:solidFill>
                  <a:schemeClr val="bg1"/>
                </a:solidFill>
                <a:latin typeface="Book Antiqua" panose="02040602050305030304" pitchFamily="18" charset="0"/>
              </a:rPr>
              <a:t>Structural benchmark  </a:t>
            </a: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8"/>
            <a:ext cx="10936704" cy="963950"/>
          </a:xfrm>
        </p:spPr>
        <p:txBody>
          <a:bodyPr>
            <a:normAutofit lnSpcReduction="10000"/>
          </a:bodyPr>
          <a:lstStyle/>
          <a:p>
            <a:pPr algn="ctr">
              <a:buNone/>
            </a:pPr>
            <a:r>
              <a:rPr lang="en-US" sz="3200" b="1" dirty="0">
                <a:solidFill>
                  <a:schemeClr val="accent1"/>
                </a:solidFill>
                <a:latin typeface="Segoe"/>
              </a:rPr>
              <a:t>III. Macroeconomic benefits from increasing financial inclusion</a:t>
            </a:r>
          </a:p>
        </p:txBody>
      </p:sp>
    </p:spTree>
    <p:extLst>
      <p:ext uri="{BB962C8B-B14F-4D97-AF65-F5344CB8AC3E}">
        <p14:creationId xmlns:p14="http://schemas.microsoft.com/office/powerpoint/2010/main" val="15767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8" y="950495"/>
            <a:ext cx="10936704" cy="5632311"/>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Main results:</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Estimated growth benefits from having financial depth (private credit/GDP) at its structural benchmark and financial inclusion (ATMs per 100,000 adults) at the world median are:</a:t>
            </a:r>
          </a:p>
          <a:p>
            <a:endParaRPr lang="en-US" sz="2400" dirty="0">
              <a:solidFill>
                <a:schemeClr val="bg1"/>
              </a:solidFill>
              <a:latin typeface="Book Antiqua" panose="02040602050305030304" pitchFamily="18" charset="0"/>
            </a:endParaRPr>
          </a:p>
          <a:p>
            <a:pPr marL="800100" lvl="1" indent="-342900">
              <a:buFont typeface="Courier New" panose="02070309020205020404" pitchFamily="49" charset="0"/>
              <a:buChar char="o"/>
            </a:pPr>
            <a:r>
              <a:rPr lang="en-US" sz="2400" dirty="0">
                <a:solidFill>
                  <a:schemeClr val="bg1"/>
                </a:solidFill>
                <a:latin typeface="Book Antiqua" panose="02040602050305030304" pitchFamily="18" charset="0"/>
              </a:rPr>
              <a:t>Negative for some countries (most HI MENA, Iran, and Lebanon)</a:t>
            </a:r>
          </a:p>
          <a:p>
            <a:pPr marL="800100" lvl="1" indent="-342900">
              <a:buFont typeface="Courier New" panose="02070309020205020404" pitchFamily="49" charset="0"/>
              <a:buChar char="o"/>
            </a:pPr>
            <a:r>
              <a:rPr lang="en-US" sz="2400" dirty="0">
                <a:solidFill>
                  <a:schemeClr val="bg1"/>
                </a:solidFill>
                <a:latin typeface="Book Antiqua" panose="02040602050305030304" pitchFamily="18" charset="0"/>
              </a:rPr>
              <a:t>Positive, but small (Jordan, Morocco, Tunisia)</a:t>
            </a:r>
          </a:p>
          <a:p>
            <a:pPr marL="800100" lvl="1" indent="-342900">
              <a:buFont typeface="Courier New" panose="02070309020205020404" pitchFamily="49" charset="0"/>
              <a:buChar char="o"/>
            </a:pPr>
            <a:r>
              <a:rPr lang="en-US" sz="2400" dirty="0">
                <a:solidFill>
                  <a:schemeClr val="bg1"/>
                </a:solidFill>
                <a:latin typeface="Book Antiqua" panose="02040602050305030304" pitchFamily="18" charset="0"/>
              </a:rPr>
              <a:t>Large, up to 1.4 – 1.6% per year (Algeria, Djibouti, Mauritania, and Sudan) </a:t>
            </a: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Boosting SME financial inclusion to the EMDE average would increase growth by up to 2 – 3% (Afghanistan, Yemen, Iraq)</a:t>
            </a:r>
          </a:p>
          <a:p>
            <a:pPr marL="342900" indent="-342900">
              <a:buFont typeface="Arial" panose="020B0604020202020204" pitchFamily="34" charset="0"/>
              <a:buChar char="•"/>
            </a:pPr>
            <a:endParaRPr lang="en-US" sz="24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Lead to average increase in employment growth ~ 1% (more for SMEs)</a:t>
            </a: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8"/>
            <a:ext cx="10936704" cy="963950"/>
          </a:xfrm>
        </p:spPr>
        <p:txBody>
          <a:bodyPr>
            <a:normAutofit lnSpcReduction="10000"/>
          </a:bodyPr>
          <a:lstStyle/>
          <a:p>
            <a:pPr algn="ctr">
              <a:buNone/>
            </a:pPr>
            <a:r>
              <a:rPr lang="en-US" sz="3200" b="1" dirty="0">
                <a:solidFill>
                  <a:schemeClr val="accent1"/>
                </a:solidFill>
                <a:latin typeface="Segoe"/>
              </a:rPr>
              <a:t>III. Macroeconomic benefits from increasing financial inclusion</a:t>
            </a:r>
          </a:p>
        </p:txBody>
      </p:sp>
    </p:spTree>
    <p:extLst>
      <p:ext uri="{BB962C8B-B14F-4D97-AF65-F5344CB8AC3E}">
        <p14:creationId xmlns:p14="http://schemas.microsoft.com/office/powerpoint/2010/main" val="5956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7" y="950495"/>
            <a:ext cx="11187363" cy="5293757"/>
          </a:xfrm>
          <a:prstGeom prst="rect">
            <a:avLst/>
          </a:prstGeom>
          <a:noFill/>
        </p:spPr>
        <p:txBody>
          <a:bodyPr wrap="square" rtlCol="0">
            <a:spAutoFit/>
          </a:bodyPr>
          <a:lstStyle/>
          <a:p>
            <a:r>
              <a:rPr lang="en-US" sz="2800" b="1" dirty="0">
                <a:solidFill>
                  <a:schemeClr val="bg1"/>
                </a:solidFill>
                <a:latin typeface="Book Antiqua" panose="02040602050305030304" pitchFamily="18" charset="0"/>
              </a:rPr>
              <a:t>From a review of the empirical literature (Barajas and others, 2020):</a:t>
            </a:r>
          </a:p>
          <a:p>
            <a:endParaRPr lang="en-US" sz="2400" b="1" dirty="0">
              <a:solidFill>
                <a:schemeClr val="bg1"/>
              </a:solidFill>
              <a:latin typeface="Book Antiqua" panose="02040602050305030304" pitchFamily="18" charset="0"/>
            </a:endParaRPr>
          </a:p>
          <a:p>
            <a:r>
              <a:rPr lang="en-US" sz="2800" b="1" dirty="0">
                <a:solidFill>
                  <a:schemeClr val="tx1">
                    <a:lumMod val="65000"/>
                  </a:schemeClr>
                </a:solidFill>
                <a:latin typeface="Book Antiqua" panose="02040602050305030304" pitchFamily="18" charset="0"/>
              </a:rPr>
              <a:t>For households</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Relaxing certain banking restrictions (entry, competition), requiring greater transparency</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Actions to increase trust in financial institutions (incl deposit insurance)</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Reducing government ownership of banks</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Providing free or low-cost bank accounts w/o minimum balance requirements</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Channeling government payments directly into accounts</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Enhancing financial literacy</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Stable macro environment</a:t>
            </a:r>
            <a:endParaRPr lang="en-US" sz="2400" dirty="0">
              <a:solidFill>
                <a:schemeClr val="bg1"/>
              </a:solidFill>
              <a:latin typeface="Book Antiqua" panose="02040602050305030304" pitchFamily="18" charset="0"/>
            </a:endParaRP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8"/>
            <a:ext cx="10936704" cy="603002"/>
          </a:xfrm>
        </p:spPr>
        <p:txBody>
          <a:bodyPr>
            <a:normAutofit/>
          </a:bodyPr>
          <a:lstStyle/>
          <a:p>
            <a:pPr algn="ctr">
              <a:buNone/>
            </a:pPr>
            <a:r>
              <a:rPr lang="en-US" sz="3200" b="1" dirty="0">
                <a:solidFill>
                  <a:schemeClr val="accent1"/>
                </a:solidFill>
                <a:latin typeface="Segoe"/>
              </a:rPr>
              <a:t>IV. Policies to expand financial inclusion</a:t>
            </a:r>
          </a:p>
        </p:txBody>
      </p:sp>
    </p:spTree>
    <p:extLst>
      <p:ext uri="{BB962C8B-B14F-4D97-AF65-F5344CB8AC3E}">
        <p14:creationId xmlns:p14="http://schemas.microsoft.com/office/powerpoint/2010/main" val="33919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8" y="794084"/>
            <a:ext cx="11187363" cy="5693866"/>
          </a:xfrm>
          <a:prstGeom prst="rect">
            <a:avLst/>
          </a:prstGeom>
          <a:noFill/>
        </p:spPr>
        <p:txBody>
          <a:bodyPr wrap="square" rtlCol="0">
            <a:spAutoFit/>
          </a:bodyPr>
          <a:lstStyle/>
          <a:p>
            <a:r>
              <a:rPr lang="en-US" sz="2800" b="1" dirty="0">
                <a:solidFill>
                  <a:schemeClr val="tx1">
                    <a:lumMod val="65000"/>
                  </a:schemeClr>
                </a:solidFill>
                <a:latin typeface="Book Antiqua" panose="02040602050305030304" pitchFamily="18" charset="0"/>
              </a:rPr>
              <a:t>For credit to SMEs </a:t>
            </a:r>
            <a:r>
              <a:rPr lang="en-US" sz="2400" b="1" dirty="0">
                <a:solidFill>
                  <a:schemeClr val="tx1">
                    <a:lumMod val="65000"/>
                  </a:schemeClr>
                </a:solidFill>
                <a:latin typeface="Book Antiqua" panose="02040602050305030304" pitchFamily="18" charset="0"/>
              </a:rPr>
              <a:t>(Blancher &amp; others (2019), Foujieu &amp; others (2020))</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Greater economic competition</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Credit information (could help to lower collateral requirements)</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Price stability</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Greater banking competition: many MENA countries have high levels of banking concentration</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Supervisory capacity</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r>
              <a:rPr lang="en-US" sz="2800" b="1" dirty="0">
                <a:solidFill>
                  <a:schemeClr val="tx1">
                    <a:lumMod val="65000"/>
                  </a:schemeClr>
                </a:solidFill>
                <a:latin typeface="Book Antiqua" panose="02040602050305030304" pitchFamily="18" charset="0"/>
              </a:rPr>
              <a:t>More generally, as for financial inclusion </a:t>
            </a:r>
            <a:r>
              <a:rPr lang="en-US" sz="2800" b="1" i="1" dirty="0">
                <a:solidFill>
                  <a:schemeClr val="tx1">
                    <a:lumMod val="65000"/>
                  </a:schemeClr>
                </a:solidFill>
                <a:latin typeface="Book Antiqua" panose="02040602050305030304" pitchFamily="18" charset="0"/>
              </a:rPr>
              <a:t>strategies</a:t>
            </a:r>
            <a:r>
              <a:rPr lang="en-US" sz="2800" b="1" dirty="0">
                <a:solidFill>
                  <a:schemeClr val="tx1">
                    <a:lumMod val="65000"/>
                  </a:schemeClr>
                </a:solidFill>
                <a:latin typeface="Book Antiqua" panose="02040602050305030304" pitchFamily="18" charset="0"/>
              </a:rPr>
              <a:t>:</a:t>
            </a:r>
          </a:p>
          <a:p>
            <a:pPr marL="457200" indent="-457200">
              <a:buFont typeface="Arial" panose="020B0604020202020204" pitchFamily="34" charset="0"/>
              <a:buChar char="•"/>
            </a:pPr>
            <a:r>
              <a:rPr lang="en-US" sz="2600" dirty="0">
                <a:solidFill>
                  <a:schemeClr val="bg1"/>
                </a:solidFill>
                <a:latin typeface="Book Antiqua" panose="02040602050305030304" pitchFamily="18" charset="0"/>
              </a:rPr>
              <a:t>Difficult to find clear-cut success story (Melecky and Podpiera, 2018)</a:t>
            </a:r>
          </a:p>
          <a:p>
            <a:pPr marL="457200" indent="-457200">
              <a:buFont typeface="Arial" panose="020B0604020202020204" pitchFamily="34" charset="0"/>
              <a:buChar char="•"/>
            </a:pPr>
            <a:r>
              <a:rPr lang="en-US" sz="2600" dirty="0">
                <a:solidFill>
                  <a:schemeClr val="bg1"/>
                </a:solidFill>
                <a:latin typeface="Book Antiqua" panose="02040602050305030304" pitchFamily="18" charset="0"/>
              </a:rPr>
              <a:t>Avoid simple targets (number of accounts, ATMs)</a:t>
            </a:r>
          </a:p>
          <a:p>
            <a:pPr marL="457200" indent="-457200">
              <a:buFont typeface="Arial" panose="020B0604020202020204" pitchFamily="34" charset="0"/>
              <a:buChar char="•"/>
            </a:pPr>
            <a:r>
              <a:rPr lang="en-US" sz="2600" dirty="0">
                <a:solidFill>
                  <a:schemeClr val="bg1"/>
                </a:solidFill>
                <a:latin typeface="Book Antiqua" panose="02040602050305030304" pitchFamily="18" charset="0"/>
              </a:rPr>
              <a:t>Mixed results from PCG schemes (Zia, 2008) and development banks</a:t>
            </a:r>
          </a:p>
          <a:p>
            <a:pPr marL="457200" indent="-457200">
              <a:buFont typeface="Arial" panose="020B0604020202020204" pitchFamily="34" charset="0"/>
              <a:buChar char="•"/>
            </a:pPr>
            <a:r>
              <a:rPr lang="en-US" sz="2600" dirty="0">
                <a:solidFill>
                  <a:schemeClr val="bg1"/>
                </a:solidFill>
                <a:latin typeface="Book Antiqua" panose="02040602050305030304" pitchFamily="18" charset="0"/>
              </a:rPr>
              <a:t>Interest rate caps generally no effective (Ferrari and others, 2018) </a:t>
            </a:r>
            <a:endParaRPr lang="en-US" sz="2400" dirty="0">
              <a:solidFill>
                <a:schemeClr val="bg1"/>
              </a:solidFill>
              <a:latin typeface="Book Antiqua" panose="02040602050305030304" pitchFamily="18" charset="0"/>
            </a:endParaRP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8"/>
            <a:ext cx="10936704" cy="603002"/>
          </a:xfrm>
        </p:spPr>
        <p:txBody>
          <a:bodyPr>
            <a:normAutofit/>
          </a:bodyPr>
          <a:lstStyle/>
          <a:p>
            <a:pPr algn="ctr">
              <a:buNone/>
            </a:pPr>
            <a:r>
              <a:rPr lang="en-US" sz="3200" b="1" dirty="0">
                <a:solidFill>
                  <a:schemeClr val="accent1"/>
                </a:solidFill>
                <a:latin typeface="Segoe"/>
              </a:rPr>
              <a:t>IV. Policies to expand financial inclusion</a:t>
            </a:r>
          </a:p>
        </p:txBody>
      </p:sp>
    </p:spTree>
    <p:extLst>
      <p:ext uri="{BB962C8B-B14F-4D97-AF65-F5344CB8AC3E}">
        <p14:creationId xmlns:p14="http://schemas.microsoft.com/office/powerpoint/2010/main" val="399036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8" y="794084"/>
            <a:ext cx="11187363" cy="5693866"/>
          </a:xfrm>
          <a:prstGeom prst="rect">
            <a:avLst/>
          </a:prstGeom>
          <a:noFill/>
        </p:spPr>
        <p:txBody>
          <a:bodyPr wrap="square" rtlCol="0">
            <a:spAutoFit/>
          </a:bodyPr>
          <a:lstStyle/>
          <a:p>
            <a:r>
              <a:rPr lang="en-US" sz="2800" b="1" dirty="0">
                <a:solidFill>
                  <a:schemeClr val="tx1">
                    <a:lumMod val="65000"/>
                  </a:schemeClr>
                </a:solidFill>
                <a:latin typeface="Book Antiqua" panose="02040602050305030304" pitchFamily="18" charset="0"/>
              </a:rPr>
              <a:t>A few words about fintech</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Nascent fintech activity in MENA: now mobile money use above that of most other regions, except sub Saharan Africa (worldwide leaders)</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New technologies could help to overcome informational obstacles, enhance competition, and facilitate regulatory compliance</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COVID-19 spurred policymakers in MENA and worldwide to provide supplemental transfers, often in conjunction with newly opened digital accounts.</a:t>
            </a:r>
          </a:p>
          <a:p>
            <a:pPr marL="914400" lvl="1" indent="-457200">
              <a:buFont typeface="Courier New" panose="02070309020205020404" pitchFamily="49" charset="0"/>
              <a:buChar char="o"/>
            </a:pPr>
            <a:r>
              <a:rPr lang="en-US" sz="2600" dirty="0">
                <a:solidFill>
                  <a:schemeClr val="bg1"/>
                </a:solidFill>
                <a:latin typeface="Book Antiqua" panose="02040602050305030304" pitchFamily="18" charset="0"/>
              </a:rPr>
              <a:t>Could be a catalyst for further financial inclusion</a:t>
            </a:r>
          </a:p>
          <a:p>
            <a:pPr marL="914400" lvl="1" indent="-457200">
              <a:buFont typeface="Courier New" panose="02070309020205020404" pitchFamily="49" charset="0"/>
              <a:buChar char="o"/>
            </a:pPr>
            <a:r>
              <a:rPr lang="en-US" sz="2600" dirty="0">
                <a:solidFill>
                  <a:schemeClr val="bg1"/>
                </a:solidFill>
                <a:latin typeface="Book Antiqua" panose="02040602050305030304" pitchFamily="18" charset="0"/>
              </a:rPr>
              <a:t>Entail new risks (consumer protection, cybersecurity) </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8"/>
            <a:ext cx="10936704" cy="603002"/>
          </a:xfrm>
        </p:spPr>
        <p:txBody>
          <a:bodyPr>
            <a:normAutofit/>
          </a:bodyPr>
          <a:lstStyle/>
          <a:p>
            <a:pPr algn="ctr">
              <a:buNone/>
            </a:pPr>
            <a:r>
              <a:rPr lang="en-US" sz="3200" b="1" dirty="0">
                <a:solidFill>
                  <a:schemeClr val="accent1"/>
                </a:solidFill>
                <a:latin typeface="Segoe"/>
              </a:rPr>
              <a:t>IV. Policies to expand financial inclusion</a:t>
            </a:r>
          </a:p>
        </p:txBody>
      </p:sp>
    </p:spTree>
    <p:extLst>
      <p:ext uri="{BB962C8B-B14F-4D97-AF65-F5344CB8AC3E}">
        <p14:creationId xmlns:p14="http://schemas.microsoft.com/office/powerpoint/2010/main" val="193353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627648" y="794084"/>
            <a:ext cx="11187363" cy="5693866"/>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chemeClr val="bg1"/>
                </a:solidFill>
                <a:latin typeface="Book Antiqua" panose="02040602050305030304" pitchFamily="18" charset="0"/>
              </a:rPr>
              <a:t>Despite progress over time, in MENA countries both households and SMEs lag in financial inclusion.</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In many countries, financial inclusion is low even for their level of financial depth (amount of resources mobilized)</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Two contrasting subgroups: HI MENA and Other MENA</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Benchmarking: many MENA countries also underperform relative to their </a:t>
            </a:r>
            <a:r>
              <a:rPr lang="en-US" sz="2600" i="1" dirty="0">
                <a:solidFill>
                  <a:schemeClr val="bg1"/>
                </a:solidFill>
                <a:latin typeface="Book Antiqua" panose="02040602050305030304" pitchFamily="18" charset="0"/>
              </a:rPr>
              <a:t>structural benchmarks → </a:t>
            </a:r>
            <a:r>
              <a:rPr lang="en-US" sz="2600" dirty="0">
                <a:solidFill>
                  <a:schemeClr val="bg1"/>
                </a:solidFill>
                <a:latin typeface="Book Antiqua" panose="02040602050305030304" pitchFamily="18" charset="0"/>
              </a:rPr>
              <a:t>policies needed</a:t>
            </a:r>
          </a:p>
          <a:p>
            <a:pPr lvl="1"/>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Enhancing both financial inclusion and financial depth could bring about substantial benefits in growth and jobs (especially where gaps are large).</a:t>
            </a: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8"/>
            <a:ext cx="10936704" cy="603002"/>
          </a:xfrm>
        </p:spPr>
        <p:txBody>
          <a:bodyPr>
            <a:normAutofit/>
          </a:bodyPr>
          <a:lstStyle/>
          <a:p>
            <a:pPr algn="ctr">
              <a:buNone/>
            </a:pPr>
            <a:r>
              <a:rPr lang="en-US" sz="3200" b="1" dirty="0">
                <a:solidFill>
                  <a:schemeClr val="accent1"/>
                </a:solidFill>
                <a:latin typeface="Segoe"/>
              </a:rPr>
              <a:t>V. Takeaways</a:t>
            </a:r>
          </a:p>
        </p:txBody>
      </p:sp>
    </p:spTree>
    <p:extLst>
      <p:ext uri="{BB962C8B-B14F-4D97-AF65-F5344CB8AC3E}">
        <p14:creationId xmlns:p14="http://schemas.microsoft.com/office/powerpoint/2010/main" val="31329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35414"/>
            <a:ext cx="10936704" cy="603002"/>
          </a:xfrm>
        </p:spPr>
        <p:txBody>
          <a:bodyPr>
            <a:normAutofit/>
          </a:bodyPr>
          <a:lstStyle/>
          <a:p>
            <a:pPr algn="ctr">
              <a:buNone/>
            </a:pPr>
            <a:r>
              <a:rPr lang="en-US" sz="3200" b="1" dirty="0">
                <a:solidFill>
                  <a:schemeClr val="accent1"/>
                </a:solidFill>
                <a:latin typeface="Segoe"/>
              </a:rPr>
              <a:t>V. Takeaways</a:t>
            </a:r>
          </a:p>
          <a:p>
            <a:pPr algn="ctr">
              <a:buNone/>
            </a:pPr>
            <a:endParaRPr lang="en-US" sz="3200" b="1" dirty="0">
              <a:solidFill>
                <a:schemeClr val="accent1"/>
              </a:solidFill>
              <a:latin typeface="Segoe"/>
            </a:endParaRPr>
          </a:p>
        </p:txBody>
      </p:sp>
      <p:sp>
        <p:nvSpPr>
          <p:cNvPr id="4" name="TextBox 3">
            <a:extLst>
              <a:ext uri="{FF2B5EF4-FFF2-40B4-BE49-F238E27FC236}">
                <a16:creationId xmlns:a16="http://schemas.microsoft.com/office/drawing/2014/main" id="{5E3D6E19-6E9A-477C-9A53-ADB766331DCD}"/>
              </a:ext>
            </a:extLst>
          </p:cNvPr>
          <p:cNvSpPr txBox="1"/>
          <p:nvPr/>
        </p:nvSpPr>
        <p:spPr>
          <a:xfrm>
            <a:off x="627648" y="650448"/>
            <a:ext cx="11187363" cy="6124754"/>
          </a:xfrm>
          <a:prstGeom prst="rect">
            <a:avLst/>
          </a:prstGeom>
          <a:noFill/>
        </p:spPr>
        <p:txBody>
          <a:bodyPr wrap="square" rtlCol="0">
            <a:spAutoFit/>
          </a:bodyPr>
          <a:lstStyle/>
          <a:p>
            <a:r>
              <a:rPr lang="en-US" sz="2800" b="1" dirty="0">
                <a:solidFill>
                  <a:schemeClr val="tx1">
                    <a:lumMod val="65000"/>
                  </a:schemeClr>
                </a:solidFill>
                <a:latin typeface="Book Antiqua" panose="02040602050305030304" pitchFamily="18" charset="0"/>
              </a:rPr>
              <a:t>Policy: holistic approach to address market frictions/imperfections</a:t>
            </a: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Institutional quality</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Macroeconomic stability</a:t>
            </a:r>
          </a:p>
          <a:p>
            <a:pPr marL="342900" indent="-342900">
              <a:buFont typeface="Arial" panose="020B0604020202020204" pitchFamily="34" charset="0"/>
              <a:buChar char="•"/>
            </a:pPr>
            <a:endParaRPr lang="en-US" sz="26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600" dirty="0">
                <a:solidFill>
                  <a:schemeClr val="bg1"/>
                </a:solidFill>
                <a:latin typeface="Book Antiqua" panose="02040602050305030304" pitchFamily="18" charset="0"/>
              </a:rPr>
              <a:t>Financial policy frameworks, in particular:</a:t>
            </a:r>
          </a:p>
          <a:p>
            <a:pPr marL="914400" lvl="1" indent="-457200">
              <a:buFont typeface="Courier New" panose="02070309020205020404" pitchFamily="49" charset="0"/>
              <a:buChar char="o"/>
            </a:pPr>
            <a:r>
              <a:rPr lang="en-US" sz="2600" dirty="0">
                <a:solidFill>
                  <a:schemeClr val="bg1"/>
                </a:solidFill>
                <a:latin typeface="Book Antiqua" panose="02040602050305030304" pitchFamily="18" charset="0"/>
              </a:rPr>
              <a:t>Enabling greater competition</a:t>
            </a:r>
          </a:p>
          <a:p>
            <a:pPr marL="914400" lvl="1" indent="-457200">
              <a:buFont typeface="Courier New" panose="02070309020205020404" pitchFamily="49" charset="0"/>
              <a:buChar char="o"/>
            </a:pPr>
            <a:r>
              <a:rPr lang="en-US" sz="2600" dirty="0">
                <a:solidFill>
                  <a:schemeClr val="bg1"/>
                </a:solidFill>
                <a:latin typeface="Book Antiqua" panose="02040602050305030304" pitchFamily="18" charset="0"/>
              </a:rPr>
              <a:t>Credit information</a:t>
            </a:r>
          </a:p>
          <a:p>
            <a:pPr marL="914400" lvl="1" indent="-457200">
              <a:buFont typeface="Courier New" panose="02070309020205020404" pitchFamily="49" charset="0"/>
              <a:buChar char="o"/>
            </a:pPr>
            <a:r>
              <a:rPr lang="en-US" sz="2600" dirty="0">
                <a:solidFill>
                  <a:schemeClr val="bg1"/>
                </a:solidFill>
                <a:latin typeface="Book Antiqua" panose="02040602050305030304" pitchFamily="18" charset="0"/>
              </a:rPr>
              <a:t>Fintech activities</a:t>
            </a:r>
          </a:p>
          <a:p>
            <a:pPr marL="914400" lvl="1" indent="-457200">
              <a:buFont typeface="Courier New" panose="02070309020205020404" pitchFamily="49" charset="0"/>
              <a:buChar char="o"/>
            </a:pPr>
            <a:endParaRPr lang="en-US" sz="2600" dirty="0">
              <a:solidFill>
                <a:schemeClr val="bg1"/>
              </a:solidFill>
              <a:latin typeface="Book Antiqua" panose="02040602050305030304" pitchFamily="18" charset="0"/>
            </a:endParaRPr>
          </a:p>
          <a:p>
            <a:pPr lvl="1" indent="-457200">
              <a:buFont typeface="Arial" panose="020B0604020202020204" pitchFamily="34" charset="0"/>
              <a:buChar char="•"/>
            </a:pPr>
            <a:r>
              <a:rPr lang="en-US" sz="2600" dirty="0">
                <a:solidFill>
                  <a:schemeClr val="bg1"/>
                </a:solidFill>
                <a:latin typeface="Book Antiqua" panose="02040602050305030304" pitchFamily="18" charset="0"/>
              </a:rPr>
              <a:t>Government actions: </a:t>
            </a:r>
          </a:p>
          <a:p>
            <a:pPr lvl="2" indent="-457200">
              <a:buFont typeface="Courier New" panose="02070309020205020404" pitchFamily="49" charset="0"/>
              <a:buChar char="o"/>
            </a:pPr>
            <a:r>
              <a:rPr lang="en-US" sz="2600" b="1" dirty="0">
                <a:solidFill>
                  <a:schemeClr val="bg1"/>
                </a:solidFill>
                <a:latin typeface="Book Antiqua" panose="02040602050305030304" pitchFamily="18" charset="0"/>
              </a:rPr>
              <a:t>Yes</a:t>
            </a:r>
            <a:r>
              <a:rPr lang="en-US" sz="2600" dirty="0">
                <a:solidFill>
                  <a:schemeClr val="bg1"/>
                </a:solidFill>
                <a:latin typeface="Book Antiqua" panose="02040602050305030304" pitchFamily="18" charset="0"/>
              </a:rPr>
              <a:t>: channeling payments, low-cost accounts, enhancing trust</a:t>
            </a:r>
          </a:p>
          <a:p>
            <a:pPr lvl="2" indent="-457200">
              <a:buFont typeface="Courier New" panose="02070309020205020404" pitchFamily="49" charset="0"/>
              <a:buChar char="o"/>
            </a:pPr>
            <a:r>
              <a:rPr lang="en-US" sz="2600" b="1" dirty="0">
                <a:solidFill>
                  <a:schemeClr val="bg1"/>
                </a:solidFill>
                <a:latin typeface="Book Antiqua" panose="02040602050305030304" pitchFamily="18" charset="0"/>
              </a:rPr>
              <a:t>No</a:t>
            </a:r>
            <a:r>
              <a:rPr lang="en-US" sz="2600" dirty="0">
                <a:solidFill>
                  <a:schemeClr val="bg1"/>
                </a:solidFill>
                <a:latin typeface="Book Antiqua" panose="02040602050305030304" pitchFamily="18" charset="0"/>
              </a:rPr>
              <a:t>: direct intervention, state-owned banks, interest rate caps</a:t>
            </a:r>
          </a:p>
          <a:p>
            <a:pPr lvl="2" indent="-457200">
              <a:buFont typeface="Courier New" panose="02070309020205020404" pitchFamily="49" charset="0"/>
              <a:buChar char="o"/>
            </a:pPr>
            <a:r>
              <a:rPr lang="en-US" sz="2600" b="1" dirty="0">
                <a:solidFill>
                  <a:schemeClr val="bg1"/>
                </a:solidFill>
                <a:latin typeface="Book Antiqua" panose="02040602050305030304" pitchFamily="18" charset="0"/>
              </a:rPr>
              <a:t>Maybe</a:t>
            </a:r>
            <a:r>
              <a:rPr lang="en-US" sz="2600" dirty="0">
                <a:solidFill>
                  <a:schemeClr val="bg1"/>
                </a:solidFill>
                <a:latin typeface="Book Antiqua" panose="02040602050305030304" pitchFamily="18" charset="0"/>
              </a:rPr>
              <a:t>:  PCGs (perhaps temporary) due to unintended consequences</a:t>
            </a:r>
          </a:p>
        </p:txBody>
      </p:sp>
    </p:spTree>
    <p:extLst>
      <p:ext uri="{BB962C8B-B14F-4D97-AF65-F5344CB8AC3E}">
        <p14:creationId xmlns:p14="http://schemas.microsoft.com/office/powerpoint/2010/main" val="250982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133601"/>
            <a:ext cx="8229600" cy="3992563"/>
          </a:xfrm>
        </p:spPr>
        <p:txBody>
          <a:bodyPr>
            <a:normAutofit/>
          </a:bodyPr>
          <a:lstStyle/>
          <a:p>
            <a:pPr algn="ctr">
              <a:buNone/>
            </a:pPr>
            <a:r>
              <a:rPr lang="en-US" sz="5000" dirty="0">
                <a:solidFill>
                  <a:schemeClr val="bg1">
                    <a:lumMod val="50000"/>
                  </a:schemeClr>
                </a:solidFill>
                <a:effectLst>
                  <a:outerShdw blurRad="38100" dist="38100" dir="2700000" algn="tl">
                    <a:srgbClr val="000000">
                      <a:alpha val="43137"/>
                    </a:srgbClr>
                  </a:outerShdw>
                </a:effectLst>
              </a:rPr>
              <a:t>Thank you</a:t>
            </a:r>
          </a:p>
          <a:p>
            <a:pPr algn="ctr">
              <a:buNone/>
            </a:pPr>
            <a:endParaRPr lang="en-US" sz="5000"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4435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2842" y="457200"/>
            <a:ext cx="10058400" cy="6096000"/>
          </a:xfrm>
        </p:spPr>
        <p:txBody>
          <a:bodyPr>
            <a:normAutofit/>
          </a:bodyPr>
          <a:lstStyle/>
          <a:p>
            <a:pPr algn="ctr">
              <a:buNone/>
            </a:pPr>
            <a:r>
              <a:rPr lang="en-US" sz="4400" b="1" dirty="0">
                <a:solidFill>
                  <a:schemeClr val="accent1"/>
                </a:solidFill>
                <a:latin typeface="Segoe"/>
              </a:rPr>
              <a:t>Outline</a:t>
            </a:r>
          </a:p>
          <a:p>
            <a:pPr algn="ctr">
              <a:buNone/>
            </a:pPr>
            <a:endParaRPr lang="en-US" b="1" dirty="0">
              <a:solidFill>
                <a:schemeClr val="accent1"/>
              </a:solidFill>
              <a:latin typeface="Segoe"/>
            </a:endParaRPr>
          </a:p>
          <a:p>
            <a:pPr algn="ctr">
              <a:buNone/>
            </a:pPr>
            <a:endParaRPr lang="en-US" b="1" dirty="0">
              <a:solidFill>
                <a:schemeClr val="accent1"/>
              </a:solidFill>
              <a:latin typeface="Segoe"/>
            </a:endParaRPr>
          </a:p>
          <a:p>
            <a:pPr marL="571500" indent="-571500">
              <a:buFont typeface="+mj-lt"/>
              <a:buAutoNum type="romanUcPeriod"/>
            </a:pPr>
            <a:r>
              <a:rPr lang="en-US" sz="3200" dirty="0">
                <a:solidFill>
                  <a:schemeClr val="tx1">
                    <a:lumMod val="50000"/>
                  </a:schemeClr>
                </a:solidFill>
                <a:latin typeface="Segoe"/>
              </a:rPr>
              <a:t>Motivation: why financial inclusion?</a:t>
            </a:r>
          </a:p>
          <a:p>
            <a:pPr marL="571500" indent="-571500">
              <a:buFont typeface="+mj-lt"/>
              <a:buAutoNum type="romanUcPeriod"/>
            </a:pPr>
            <a:r>
              <a:rPr lang="en-US" sz="3200" dirty="0">
                <a:solidFill>
                  <a:schemeClr val="tx1">
                    <a:lumMod val="50000"/>
                  </a:schemeClr>
                </a:solidFill>
                <a:latin typeface="Segoe"/>
              </a:rPr>
              <a:t>Stylized facts: financial inclusion in MENA</a:t>
            </a:r>
          </a:p>
          <a:p>
            <a:pPr marL="571500" indent="-571500">
              <a:buFont typeface="+mj-lt"/>
              <a:buAutoNum type="romanUcPeriod"/>
            </a:pPr>
            <a:r>
              <a:rPr lang="en-US" sz="3200" dirty="0">
                <a:solidFill>
                  <a:schemeClr val="tx1">
                    <a:lumMod val="50000"/>
                  </a:schemeClr>
                </a:solidFill>
                <a:latin typeface="Segoe"/>
              </a:rPr>
              <a:t>Macro benefits from increasing financial inclusion</a:t>
            </a:r>
          </a:p>
          <a:p>
            <a:pPr marL="571500" indent="-571500">
              <a:buFont typeface="+mj-lt"/>
              <a:buAutoNum type="romanUcPeriod"/>
            </a:pPr>
            <a:r>
              <a:rPr lang="en-US" sz="3200" dirty="0">
                <a:solidFill>
                  <a:schemeClr val="tx1">
                    <a:lumMod val="50000"/>
                  </a:schemeClr>
                </a:solidFill>
                <a:latin typeface="Segoe"/>
              </a:rPr>
              <a:t>Policies to expand financial inclusion</a:t>
            </a:r>
          </a:p>
          <a:p>
            <a:pPr marL="571500" indent="-571500">
              <a:buFont typeface="+mj-lt"/>
              <a:buAutoNum type="romanUcPeriod"/>
            </a:pPr>
            <a:r>
              <a:rPr lang="en-US" sz="3200" dirty="0">
                <a:solidFill>
                  <a:schemeClr val="tx1">
                    <a:lumMod val="50000"/>
                  </a:schemeClr>
                </a:solidFill>
                <a:latin typeface="Segoe"/>
              </a:rPr>
              <a:t>Takeaways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1000"/>
            <a:ext cx="10058400" cy="6096000"/>
          </a:xfrm>
        </p:spPr>
        <p:txBody>
          <a:bodyPr>
            <a:normAutofit lnSpcReduction="10000"/>
          </a:bodyPr>
          <a:lstStyle/>
          <a:p>
            <a:pPr algn="ctr">
              <a:buNone/>
            </a:pPr>
            <a:r>
              <a:rPr lang="en-US" sz="3200" b="1" dirty="0">
                <a:solidFill>
                  <a:schemeClr val="accent1"/>
                </a:solidFill>
                <a:latin typeface="Segoe"/>
              </a:rPr>
              <a:t>I. Motivation: why financial inclusion?</a:t>
            </a:r>
          </a:p>
          <a:p>
            <a:pPr algn="ctr">
              <a:buNone/>
            </a:pPr>
            <a:endParaRPr lang="en-US" sz="3200" b="1" dirty="0">
              <a:solidFill>
                <a:schemeClr val="accent1"/>
              </a:solidFill>
              <a:latin typeface="Segoe"/>
            </a:endParaRPr>
          </a:p>
          <a:p>
            <a:r>
              <a:rPr lang="en-US" dirty="0">
                <a:latin typeface="Book Antiqua" panose="02040602050305030304" pitchFamily="18" charset="0"/>
              </a:rPr>
              <a:t>Evidence of microeconomic benefits from greater access to different types of financial services:</a:t>
            </a:r>
          </a:p>
          <a:p>
            <a:endParaRPr lang="en-US" dirty="0">
              <a:latin typeface="Book Antiqua" panose="02040602050305030304" pitchFamily="18" charset="0"/>
            </a:endParaRPr>
          </a:p>
          <a:p>
            <a:pPr lvl="1">
              <a:buFont typeface="Courier New" panose="02070309020205020404" pitchFamily="49" charset="0"/>
              <a:buChar char="o"/>
            </a:pPr>
            <a:r>
              <a:rPr lang="en-US" dirty="0">
                <a:latin typeface="Book Antiqua" panose="02040602050305030304" pitchFamily="18" charset="0"/>
              </a:rPr>
              <a:t> Payments (traditional and fintech)</a:t>
            </a:r>
          </a:p>
          <a:p>
            <a:pPr lvl="1">
              <a:buFont typeface="Courier New" panose="02070309020205020404" pitchFamily="49" charset="0"/>
              <a:buChar char="o"/>
            </a:pPr>
            <a:r>
              <a:rPr lang="en-US" dirty="0">
                <a:latin typeface="Book Antiqua" panose="02040602050305030304" pitchFamily="18" charset="0"/>
              </a:rPr>
              <a:t> Savings</a:t>
            </a:r>
          </a:p>
          <a:p>
            <a:pPr lvl="1">
              <a:buFont typeface="Courier New" panose="02070309020205020404" pitchFamily="49" charset="0"/>
              <a:buChar char="o"/>
            </a:pPr>
            <a:r>
              <a:rPr lang="en-US" dirty="0">
                <a:latin typeface="Book Antiqua" panose="02040602050305030304" pitchFamily="18" charset="0"/>
              </a:rPr>
              <a:t> Insurance</a:t>
            </a:r>
          </a:p>
          <a:p>
            <a:pPr lvl="1">
              <a:buFont typeface="Courier New" panose="02070309020205020404" pitchFamily="49" charset="0"/>
              <a:buChar char="o"/>
            </a:pPr>
            <a:endParaRPr lang="en-US" dirty="0">
              <a:latin typeface="Book Antiqua" panose="02040602050305030304" pitchFamily="18" charset="0"/>
            </a:endParaRPr>
          </a:p>
          <a:p>
            <a:pPr marL="228600" lvl="1"/>
            <a:r>
              <a:rPr lang="en-US" sz="2800" dirty="0">
                <a:latin typeface="Book Antiqua" panose="02040602050305030304" pitchFamily="18" charset="0"/>
              </a:rPr>
              <a:t>Evidence at the macroeconomic level as well, from greater </a:t>
            </a:r>
            <a:r>
              <a:rPr lang="en-US" sz="2800" i="1" dirty="0">
                <a:latin typeface="Book Antiqua" panose="02040602050305030304" pitchFamily="18" charset="0"/>
              </a:rPr>
              <a:t>financial development</a:t>
            </a:r>
            <a:r>
              <a:rPr lang="en-US" sz="2800" dirty="0">
                <a:latin typeface="Book Antiqua" panose="02040602050305030304" pitchFamily="18" charset="0"/>
              </a:rPr>
              <a:t>.</a:t>
            </a:r>
          </a:p>
          <a:p>
            <a:pPr marL="228600" lvl="1"/>
            <a:endParaRPr lang="en-US" sz="2800" dirty="0">
              <a:latin typeface="Book Antiqua" panose="02040602050305030304" pitchFamily="18" charset="0"/>
            </a:endParaRPr>
          </a:p>
          <a:p>
            <a:pPr marL="228600" lvl="1"/>
            <a:r>
              <a:rPr lang="en-US" sz="2800" dirty="0">
                <a:latin typeface="Book Antiqua" panose="02040602050305030304" pitchFamily="18" charset="0"/>
              </a:rPr>
              <a:t>Financial inclusion can be thought of as a </a:t>
            </a:r>
            <a:r>
              <a:rPr lang="en-US" sz="2800" i="1" dirty="0">
                <a:latin typeface="Book Antiqua" panose="02040602050305030304" pitchFamily="18" charset="0"/>
              </a:rPr>
              <a:t>dimension</a:t>
            </a:r>
            <a:r>
              <a:rPr lang="en-US" sz="2800" dirty="0">
                <a:latin typeface="Book Antiqua" panose="02040602050305030304" pitchFamily="18" charset="0"/>
              </a:rPr>
              <a:t> of financial development.</a:t>
            </a:r>
          </a:p>
        </p:txBody>
      </p:sp>
    </p:spTree>
    <p:extLst>
      <p:ext uri="{BB962C8B-B14F-4D97-AF65-F5344CB8AC3E}">
        <p14:creationId xmlns:p14="http://schemas.microsoft.com/office/powerpoint/2010/main" val="244081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799" y="381000"/>
            <a:ext cx="10519611" cy="6096000"/>
          </a:xfrm>
        </p:spPr>
        <p:txBody>
          <a:bodyPr>
            <a:normAutofit fontScale="92500" lnSpcReduction="10000"/>
          </a:bodyPr>
          <a:lstStyle/>
          <a:p>
            <a:pPr algn="ctr">
              <a:buNone/>
            </a:pPr>
            <a:r>
              <a:rPr lang="en-US" sz="3500" b="1" dirty="0">
                <a:solidFill>
                  <a:schemeClr val="accent1"/>
                </a:solidFill>
                <a:latin typeface="Segoe"/>
              </a:rPr>
              <a:t>I. Motivation: why financial inclusion?</a:t>
            </a:r>
          </a:p>
          <a:p>
            <a:pPr algn="ctr">
              <a:buNone/>
            </a:pPr>
            <a:endParaRPr lang="en-US" sz="3200" b="1" dirty="0">
              <a:solidFill>
                <a:schemeClr val="accent1"/>
              </a:solidFill>
              <a:latin typeface="Segoe"/>
            </a:endParaRPr>
          </a:p>
          <a:p>
            <a:pPr marL="0" indent="0">
              <a:buNone/>
            </a:pPr>
            <a:r>
              <a:rPr lang="en-US" sz="3500" dirty="0">
                <a:latin typeface="Book Antiqua" panose="02040602050305030304" pitchFamily="18" charset="0"/>
              </a:rPr>
              <a:t>Some useful definitions:</a:t>
            </a:r>
          </a:p>
          <a:p>
            <a:pPr marL="457200" lvl="1" indent="0">
              <a:buNone/>
            </a:pPr>
            <a:endParaRPr lang="en-US" dirty="0">
              <a:latin typeface="Book Antiqua" panose="02040602050305030304" pitchFamily="18" charset="0"/>
            </a:endParaRPr>
          </a:p>
          <a:p>
            <a:pPr marL="228600" lvl="1"/>
            <a:r>
              <a:rPr lang="en-US" sz="2800" dirty="0">
                <a:latin typeface="Book Antiqua" panose="02040602050305030304" pitchFamily="18" charset="0"/>
              </a:rPr>
              <a:t>Financial development: the extent to which the financial system undertakes essential functions:</a:t>
            </a:r>
          </a:p>
          <a:p>
            <a:pPr marL="228600" lvl="1"/>
            <a:endParaRPr lang="en-US" sz="2800" dirty="0">
              <a:latin typeface="Book Antiqua" panose="02040602050305030304" pitchFamily="18" charset="0"/>
            </a:endParaRPr>
          </a:p>
          <a:p>
            <a:pPr marL="685800" lvl="2"/>
            <a:r>
              <a:rPr lang="en-US" sz="2400" dirty="0">
                <a:latin typeface="Book Antiqua" panose="02040602050305030304" pitchFamily="18" charset="0"/>
              </a:rPr>
              <a:t>Facilitating payments and transactions</a:t>
            </a:r>
          </a:p>
          <a:p>
            <a:pPr marL="685800" lvl="2"/>
            <a:r>
              <a:rPr lang="en-US" sz="2400" dirty="0">
                <a:latin typeface="Book Antiqua" panose="02040602050305030304" pitchFamily="18" charset="0"/>
              </a:rPr>
              <a:t>Mobilizing resources or funds</a:t>
            </a:r>
          </a:p>
          <a:p>
            <a:pPr marL="685800" lvl="2"/>
            <a:r>
              <a:rPr lang="en-US" sz="2400" dirty="0">
                <a:latin typeface="Book Antiqua" panose="02040602050305030304" pitchFamily="18" charset="0"/>
              </a:rPr>
              <a:t>Allocating funds to productive activities</a:t>
            </a:r>
          </a:p>
          <a:p>
            <a:pPr marL="685800" lvl="2"/>
            <a:r>
              <a:rPr lang="en-US" sz="2400" dirty="0">
                <a:latin typeface="Book Antiqua" panose="02040602050305030304" pitchFamily="18" charset="0"/>
              </a:rPr>
              <a:t>Helping to manage risk</a:t>
            </a:r>
          </a:p>
          <a:p>
            <a:pPr marL="685800" lvl="2"/>
            <a:r>
              <a:rPr lang="en-US" sz="2400" dirty="0">
                <a:latin typeface="Book Antiqua" panose="02040602050305030304" pitchFamily="18" charset="0"/>
              </a:rPr>
              <a:t>Exerting corporate control </a:t>
            </a:r>
          </a:p>
          <a:p>
            <a:pPr marL="228600" lvl="1"/>
            <a:endParaRPr lang="en-US" sz="2800" dirty="0">
              <a:latin typeface="Book Antiqua" panose="02040602050305030304" pitchFamily="18" charset="0"/>
            </a:endParaRPr>
          </a:p>
          <a:p>
            <a:pPr marL="228600" lvl="1"/>
            <a:r>
              <a:rPr lang="en-US" sz="2800" dirty="0">
                <a:latin typeface="Book Antiqua" panose="02040602050305030304" pitchFamily="18" charset="0"/>
              </a:rPr>
              <a:t>Financial depth: </a:t>
            </a:r>
            <a:r>
              <a:rPr lang="en-US" sz="2800" i="1" dirty="0">
                <a:latin typeface="Book Antiqua" panose="02040602050305030304" pitchFamily="18" charset="0"/>
              </a:rPr>
              <a:t>volume</a:t>
            </a:r>
            <a:r>
              <a:rPr lang="en-US" sz="2800" dirty="0">
                <a:latin typeface="Book Antiqua" panose="02040602050305030304" pitchFamily="18" charset="0"/>
              </a:rPr>
              <a:t> of funds (f ex: credit/GDP)</a:t>
            </a:r>
          </a:p>
          <a:p>
            <a:pPr marL="228600" lvl="1"/>
            <a:r>
              <a:rPr lang="en-US" sz="2800" dirty="0">
                <a:latin typeface="Book Antiqua" panose="02040602050305030304" pitchFamily="18" charset="0"/>
              </a:rPr>
              <a:t>Financial inclusion: </a:t>
            </a:r>
            <a:r>
              <a:rPr lang="en-US" sz="2800" i="1" dirty="0">
                <a:latin typeface="Book Antiqua" panose="02040602050305030304" pitchFamily="18" charset="0"/>
              </a:rPr>
              <a:t>outreach</a:t>
            </a:r>
            <a:r>
              <a:rPr lang="en-US" sz="2800" dirty="0">
                <a:latin typeface="Book Antiqua" panose="02040602050305030304" pitchFamily="18" charset="0"/>
              </a:rPr>
              <a:t>/people (f ex: % of banked adults)</a:t>
            </a:r>
          </a:p>
        </p:txBody>
      </p:sp>
    </p:spTree>
    <p:extLst>
      <p:ext uri="{BB962C8B-B14F-4D97-AF65-F5344CB8AC3E}">
        <p14:creationId xmlns:p14="http://schemas.microsoft.com/office/powerpoint/2010/main" val="2553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799" y="381000"/>
            <a:ext cx="10519611" cy="6096000"/>
          </a:xfrm>
        </p:spPr>
        <p:txBody>
          <a:bodyPr>
            <a:normAutofit lnSpcReduction="10000"/>
          </a:bodyPr>
          <a:lstStyle/>
          <a:p>
            <a:pPr algn="ctr">
              <a:buNone/>
            </a:pPr>
            <a:r>
              <a:rPr lang="en-US" sz="3200" b="1" dirty="0">
                <a:solidFill>
                  <a:schemeClr val="accent1"/>
                </a:solidFill>
                <a:latin typeface="Segoe"/>
              </a:rPr>
              <a:t>I. Motivation: why financial inclusion?</a:t>
            </a:r>
          </a:p>
          <a:p>
            <a:pPr algn="ctr">
              <a:buNone/>
            </a:pPr>
            <a:endParaRPr lang="en-US" b="1" dirty="0">
              <a:solidFill>
                <a:schemeClr val="accent1"/>
              </a:solidFill>
              <a:latin typeface="Segoe"/>
            </a:endParaRPr>
          </a:p>
          <a:p>
            <a:pPr marL="0" indent="0">
              <a:buNone/>
            </a:pPr>
            <a:r>
              <a:rPr lang="en-US" sz="3200" dirty="0">
                <a:latin typeface="Book Antiqua" panose="02040602050305030304" pitchFamily="18" charset="0"/>
              </a:rPr>
              <a:t>Bottom line of the macro literature:</a:t>
            </a:r>
          </a:p>
          <a:p>
            <a:pPr marL="457200" lvl="1" indent="0">
              <a:buNone/>
            </a:pPr>
            <a:endParaRPr lang="en-US" dirty="0">
              <a:latin typeface="Book Antiqua" panose="02040602050305030304" pitchFamily="18" charset="0"/>
            </a:endParaRPr>
          </a:p>
          <a:p>
            <a:pPr marL="228600" lvl="1"/>
            <a:r>
              <a:rPr lang="en-US" sz="2800" dirty="0">
                <a:latin typeface="Book Antiqua" panose="02040602050305030304" pitchFamily="18" charset="0"/>
              </a:rPr>
              <a:t>Financial depth is associated with positive outcomes:</a:t>
            </a:r>
          </a:p>
          <a:p>
            <a:pPr marL="228600" lvl="1"/>
            <a:endParaRPr lang="en-US" sz="2800" dirty="0">
              <a:latin typeface="Book Antiqua" panose="02040602050305030304" pitchFamily="18" charset="0"/>
            </a:endParaRPr>
          </a:p>
          <a:p>
            <a:pPr marL="800100" lvl="2" indent="-342900">
              <a:buFont typeface="Courier New" panose="02070309020205020404" pitchFamily="49" charset="0"/>
              <a:buChar char="o"/>
            </a:pPr>
            <a:r>
              <a:rPr lang="en-US" sz="2400" dirty="0">
                <a:latin typeface="Book Antiqua" panose="02040602050305030304" pitchFamily="18" charset="0"/>
              </a:rPr>
              <a:t>Long-run GDP and investment growth</a:t>
            </a:r>
          </a:p>
          <a:p>
            <a:pPr marL="800100" lvl="2" indent="-342900">
              <a:buFont typeface="Courier New" panose="02070309020205020404" pitchFamily="49" charset="0"/>
              <a:buChar char="o"/>
            </a:pPr>
            <a:r>
              <a:rPr lang="en-US" sz="2400" dirty="0">
                <a:latin typeface="Book Antiqua" panose="02040602050305030304" pitchFamily="18" charset="0"/>
              </a:rPr>
              <a:t>More equal income distribution and reduction in poverty</a:t>
            </a:r>
          </a:p>
          <a:p>
            <a:pPr marL="457200" lvl="2" indent="0">
              <a:buNone/>
            </a:pPr>
            <a:r>
              <a:rPr lang="en-US" sz="2400" dirty="0">
                <a:latin typeface="Book Antiqua" panose="02040602050305030304" pitchFamily="18" charset="0"/>
              </a:rPr>
              <a:t>However,</a:t>
            </a:r>
          </a:p>
          <a:p>
            <a:pPr marL="800100" lvl="2" indent="-342900">
              <a:buFont typeface="Courier New" panose="02070309020205020404" pitchFamily="49" charset="0"/>
              <a:buChar char="o"/>
            </a:pPr>
            <a:r>
              <a:rPr lang="en-US" sz="2400" dirty="0">
                <a:latin typeface="Book Antiqua" panose="02040602050305030304" pitchFamily="18" charset="0"/>
              </a:rPr>
              <a:t>Growth benefits weaken at very high levels, and may turn negative (“too much finance”)</a:t>
            </a:r>
          </a:p>
          <a:p>
            <a:pPr marL="228600" lvl="1"/>
            <a:endParaRPr lang="en-US" sz="2800" dirty="0">
              <a:latin typeface="Book Antiqua" panose="02040602050305030304" pitchFamily="18" charset="0"/>
            </a:endParaRPr>
          </a:p>
          <a:p>
            <a:pPr marL="228600" lvl="1"/>
            <a:r>
              <a:rPr lang="en-US" sz="2800" dirty="0">
                <a:latin typeface="Book Antiqua" panose="02040602050305030304" pitchFamily="18" charset="0"/>
              </a:rPr>
              <a:t>Financial inclusion:</a:t>
            </a:r>
          </a:p>
          <a:p>
            <a:pPr marL="800100" lvl="2" indent="-342900">
              <a:buFont typeface="Courier New" panose="02070309020205020404" pitchFamily="49" charset="0"/>
              <a:buChar char="o"/>
            </a:pPr>
            <a:r>
              <a:rPr lang="en-US" sz="2400" dirty="0">
                <a:latin typeface="Book Antiqua" panose="02040602050305030304" pitchFamily="18" charset="0"/>
              </a:rPr>
              <a:t>Long-run growth benefits above and beyond those of financial depth</a:t>
            </a:r>
          </a:p>
          <a:p>
            <a:pPr marL="800100" lvl="2" indent="-342900">
              <a:buFont typeface="Courier New" panose="02070309020205020404" pitchFamily="49" charset="0"/>
              <a:buChar char="o"/>
            </a:pPr>
            <a:r>
              <a:rPr lang="en-US" sz="2400" dirty="0">
                <a:latin typeface="Book Antiqua" panose="02040602050305030304" pitchFamily="18" charset="0"/>
              </a:rPr>
              <a:t>Similar declining marginal benefits as with financial depth</a:t>
            </a:r>
          </a:p>
        </p:txBody>
      </p:sp>
    </p:spTree>
    <p:extLst>
      <p:ext uri="{BB962C8B-B14F-4D97-AF65-F5344CB8AC3E}">
        <p14:creationId xmlns:p14="http://schemas.microsoft.com/office/powerpoint/2010/main" val="26232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648" y="82797"/>
            <a:ext cx="10936704" cy="1220459"/>
          </a:xfrm>
        </p:spPr>
        <p:txBody>
          <a:bodyPr>
            <a:normAutofit/>
          </a:bodyPr>
          <a:lstStyle/>
          <a:p>
            <a:pPr algn="ctr">
              <a:buNone/>
            </a:pPr>
            <a:r>
              <a:rPr lang="en-US" sz="3200" b="1" dirty="0">
                <a:solidFill>
                  <a:schemeClr val="accent1"/>
                </a:solidFill>
                <a:latin typeface="Segoe"/>
              </a:rPr>
              <a:t>II. Stylized facts: financial inclusion in MENA</a:t>
            </a:r>
          </a:p>
          <a:p>
            <a:pPr algn="ctr">
              <a:buNone/>
            </a:pPr>
            <a:r>
              <a:rPr lang="en-US" sz="3200" b="1" dirty="0">
                <a:solidFill>
                  <a:schemeClr val="tx1">
                    <a:lumMod val="50000"/>
                  </a:schemeClr>
                </a:solidFill>
                <a:latin typeface="Segoe"/>
              </a:rPr>
              <a:t>Households</a:t>
            </a:r>
          </a:p>
        </p:txBody>
      </p:sp>
      <p:pic>
        <p:nvPicPr>
          <p:cNvPr id="4" name="Picture 3">
            <a:extLst>
              <a:ext uri="{FF2B5EF4-FFF2-40B4-BE49-F238E27FC236}">
                <a16:creationId xmlns:a16="http://schemas.microsoft.com/office/drawing/2014/main" id="{45E722B4-9775-4C2E-A906-8339ADFFDBF4}"/>
              </a:ext>
            </a:extLst>
          </p:cNvPr>
          <p:cNvPicPr>
            <a:picLocks noChangeAspect="1"/>
          </p:cNvPicPr>
          <p:nvPr/>
        </p:nvPicPr>
        <p:blipFill>
          <a:blip r:embed="rId3"/>
          <a:stretch>
            <a:fillRect/>
          </a:stretch>
        </p:blipFill>
        <p:spPr>
          <a:xfrm>
            <a:off x="474481" y="1594181"/>
            <a:ext cx="5327318" cy="2519947"/>
          </a:xfrm>
          <a:prstGeom prst="rect">
            <a:avLst/>
          </a:prstGeom>
        </p:spPr>
      </p:pic>
      <p:pic>
        <p:nvPicPr>
          <p:cNvPr id="6" name="Picture 5">
            <a:extLst>
              <a:ext uri="{FF2B5EF4-FFF2-40B4-BE49-F238E27FC236}">
                <a16:creationId xmlns:a16="http://schemas.microsoft.com/office/drawing/2014/main" id="{A5295057-F92E-4CBA-82F4-8F94184A8BDA}"/>
              </a:ext>
            </a:extLst>
          </p:cNvPr>
          <p:cNvPicPr>
            <a:picLocks noChangeAspect="1"/>
          </p:cNvPicPr>
          <p:nvPr/>
        </p:nvPicPr>
        <p:blipFill>
          <a:blip r:embed="rId4"/>
          <a:stretch>
            <a:fillRect/>
          </a:stretch>
        </p:blipFill>
        <p:spPr>
          <a:xfrm>
            <a:off x="601580" y="4368036"/>
            <a:ext cx="5200219" cy="2264129"/>
          </a:xfrm>
          <a:prstGeom prst="rect">
            <a:avLst/>
          </a:prstGeom>
        </p:spPr>
      </p:pic>
      <p:sp>
        <p:nvSpPr>
          <p:cNvPr id="7" name="Oval 6">
            <a:extLst>
              <a:ext uri="{FF2B5EF4-FFF2-40B4-BE49-F238E27FC236}">
                <a16:creationId xmlns:a16="http://schemas.microsoft.com/office/drawing/2014/main" id="{A16E25A7-9328-4D37-853C-7E3BC375ED25}"/>
              </a:ext>
            </a:extLst>
          </p:cNvPr>
          <p:cNvSpPr/>
          <p:nvPr/>
        </p:nvSpPr>
        <p:spPr>
          <a:xfrm>
            <a:off x="1259305" y="2450815"/>
            <a:ext cx="1271942" cy="1663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9A66820-58E7-4A06-A4E8-D325B9345745}"/>
              </a:ext>
            </a:extLst>
          </p:cNvPr>
          <p:cNvSpPr/>
          <p:nvPr/>
        </p:nvSpPr>
        <p:spPr>
          <a:xfrm>
            <a:off x="753979" y="5154862"/>
            <a:ext cx="1010652" cy="1479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3199DB8-82A4-4845-A191-C42F7137348A}"/>
              </a:ext>
            </a:extLst>
          </p:cNvPr>
          <p:cNvSpPr/>
          <p:nvPr/>
        </p:nvSpPr>
        <p:spPr>
          <a:xfrm>
            <a:off x="3449052" y="4916905"/>
            <a:ext cx="1122947" cy="1715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EB74CF3-B16F-4103-ACE4-9DE12C9CB746}"/>
              </a:ext>
            </a:extLst>
          </p:cNvPr>
          <p:cNvSpPr txBox="1"/>
          <p:nvPr/>
        </p:nvSpPr>
        <p:spPr>
          <a:xfrm>
            <a:off x="5954972" y="1805804"/>
            <a:ext cx="6071003" cy="2308324"/>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bg1"/>
                </a:solidFill>
                <a:latin typeface="Book Antiqua" panose="02040602050305030304" pitchFamily="18" charset="0"/>
              </a:rPr>
              <a:t>Two subgroups</a:t>
            </a:r>
            <a:r>
              <a:rPr lang="en-US" sz="2400" dirty="0">
                <a:solidFill>
                  <a:schemeClr val="bg1"/>
                </a:solidFill>
                <a:latin typeface="Book Antiqua" panose="02040602050305030304" pitchFamily="18" charset="0"/>
              </a:rPr>
              <a:t>: high-income (HI) vs Other MENA</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HI MENA looks like an AE</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Other MENA comparable to Sub Saharan Africa in financial inclusion of households </a:t>
            </a:r>
          </a:p>
        </p:txBody>
      </p:sp>
      <p:sp>
        <p:nvSpPr>
          <p:cNvPr id="11" name="TextBox 10">
            <a:extLst>
              <a:ext uri="{FF2B5EF4-FFF2-40B4-BE49-F238E27FC236}">
                <a16:creationId xmlns:a16="http://schemas.microsoft.com/office/drawing/2014/main" id="{C2228FAF-9276-42FD-9F59-3A3A6D6B315F}"/>
              </a:ext>
            </a:extLst>
          </p:cNvPr>
          <p:cNvSpPr txBox="1"/>
          <p:nvPr/>
        </p:nvSpPr>
        <p:spPr>
          <a:xfrm>
            <a:off x="5954198" y="4405053"/>
            <a:ext cx="6071777" cy="2308324"/>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Gaps in FI </a:t>
            </a:r>
            <a:r>
              <a:rPr lang="en-US" sz="2400" dirty="0">
                <a:solidFill>
                  <a:schemeClr val="bg1"/>
                </a:solidFill>
                <a:latin typeface="Book Antiqua" panose="02040602050305030304" pitchFamily="18" charset="0"/>
              </a:rPr>
              <a:t>among different groups: </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Gender – particularly large gap in both MENA groups</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Gaps in labor force participation and particularly </a:t>
            </a:r>
            <a:r>
              <a:rPr lang="en-US" sz="2400" i="1" dirty="0">
                <a:solidFill>
                  <a:schemeClr val="bg1"/>
                </a:solidFill>
                <a:latin typeface="Book Antiqua" panose="02040602050305030304" pitchFamily="18" charset="0"/>
              </a:rPr>
              <a:t>education </a:t>
            </a:r>
            <a:r>
              <a:rPr lang="en-US" sz="2400" dirty="0">
                <a:solidFill>
                  <a:schemeClr val="bg1"/>
                </a:solidFill>
                <a:latin typeface="Book Antiqua" panose="02040602050305030304" pitchFamily="18" charset="0"/>
              </a:rPr>
              <a:t>are large in HI MENA. </a:t>
            </a:r>
          </a:p>
        </p:txBody>
      </p:sp>
    </p:spTree>
    <p:extLst>
      <p:ext uri="{BB962C8B-B14F-4D97-AF65-F5344CB8AC3E}">
        <p14:creationId xmlns:p14="http://schemas.microsoft.com/office/powerpoint/2010/main" val="305061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006289-386C-4A99-BB0C-B9D3A2384CB8}"/>
              </a:ext>
            </a:extLst>
          </p:cNvPr>
          <p:cNvPicPr>
            <a:picLocks noChangeAspect="1"/>
          </p:cNvPicPr>
          <p:nvPr/>
        </p:nvPicPr>
        <p:blipFill>
          <a:blip r:embed="rId3"/>
          <a:stretch>
            <a:fillRect/>
          </a:stretch>
        </p:blipFill>
        <p:spPr>
          <a:xfrm>
            <a:off x="324602" y="1345190"/>
            <a:ext cx="5771398" cy="2668727"/>
          </a:xfrm>
          <a:prstGeom prst="rect">
            <a:avLst/>
          </a:prstGeom>
        </p:spPr>
      </p:pic>
      <p:sp>
        <p:nvSpPr>
          <p:cNvPr id="7" name="Oval 6">
            <a:extLst>
              <a:ext uri="{FF2B5EF4-FFF2-40B4-BE49-F238E27FC236}">
                <a16:creationId xmlns:a16="http://schemas.microsoft.com/office/drawing/2014/main" id="{A16E25A7-9328-4D37-853C-7E3BC375ED25}"/>
              </a:ext>
            </a:extLst>
          </p:cNvPr>
          <p:cNvSpPr/>
          <p:nvPr/>
        </p:nvSpPr>
        <p:spPr>
          <a:xfrm>
            <a:off x="1029562" y="2660702"/>
            <a:ext cx="1434780" cy="14970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EB74CF3-B16F-4103-ACE4-9DE12C9CB746}"/>
              </a:ext>
            </a:extLst>
          </p:cNvPr>
          <p:cNvSpPr txBox="1"/>
          <p:nvPr/>
        </p:nvSpPr>
        <p:spPr>
          <a:xfrm>
            <a:off x="6096774" y="1441937"/>
            <a:ext cx="6071003" cy="3046988"/>
          </a:xfrm>
          <a:prstGeom prst="rect">
            <a:avLst/>
          </a:prstGeom>
          <a:noFill/>
        </p:spPr>
        <p:txBody>
          <a:bodyPr wrap="square" rtlCol="0">
            <a:spAutoFit/>
          </a:bodyPr>
          <a:lstStyle/>
          <a:p>
            <a:r>
              <a:rPr lang="en-US" sz="2400" dirty="0">
                <a:solidFill>
                  <a:schemeClr val="bg1"/>
                </a:solidFill>
                <a:latin typeface="Book Antiqua" panose="02040602050305030304" pitchFamily="18" charset="0"/>
              </a:rPr>
              <a:t>Changes up to 2017:</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Other MENA further losing ground, </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Including little progress in mobile money</a:t>
            </a:r>
          </a:p>
          <a:p>
            <a:r>
              <a:rPr lang="en-US" sz="2400" dirty="0">
                <a:solidFill>
                  <a:schemeClr val="bg1"/>
                </a:solidFill>
                <a:latin typeface="Book Antiqua" panose="02040602050305030304" pitchFamily="18" charset="0"/>
              </a:rPr>
              <a:t>2021 levels (not shown)</a:t>
            </a:r>
          </a:p>
          <a:p>
            <a:pPr marL="342900" indent="-342900">
              <a:buFont typeface="Arial" panose="020B0604020202020204" pitchFamily="34" charset="0"/>
              <a:buChar char="•"/>
            </a:pPr>
            <a:r>
              <a:rPr lang="en-US" sz="2400" dirty="0">
                <a:solidFill>
                  <a:schemeClr val="bg1"/>
                </a:solidFill>
                <a:latin typeface="Book Antiqua" panose="02040602050305030304" pitchFamily="18" charset="0"/>
              </a:rPr>
              <a:t>Account ownership increased from 43% to 52%, did so even more for the World: 57% to 74%</a:t>
            </a:r>
          </a:p>
        </p:txBody>
      </p:sp>
      <p:sp>
        <p:nvSpPr>
          <p:cNvPr id="11" name="TextBox 10">
            <a:extLst>
              <a:ext uri="{FF2B5EF4-FFF2-40B4-BE49-F238E27FC236}">
                <a16:creationId xmlns:a16="http://schemas.microsoft.com/office/drawing/2014/main" id="{C2228FAF-9276-42FD-9F59-3A3A6D6B315F}"/>
              </a:ext>
            </a:extLst>
          </p:cNvPr>
          <p:cNvSpPr txBox="1"/>
          <p:nvPr/>
        </p:nvSpPr>
        <p:spPr>
          <a:xfrm>
            <a:off x="6096000" y="5155861"/>
            <a:ext cx="6071777" cy="1200329"/>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Interestingly,</a:t>
            </a:r>
            <a:r>
              <a:rPr lang="en-US" sz="2400" dirty="0">
                <a:solidFill>
                  <a:schemeClr val="bg1"/>
                </a:solidFill>
                <a:latin typeface="Book Antiqua" panose="02040602050305030304" pitchFamily="18" charset="0"/>
              </a:rPr>
              <a:t> the reasons cited in MENA for not having an account are very similar to those of other regions.</a:t>
            </a:r>
          </a:p>
        </p:txBody>
      </p:sp>
      <p:pic>
        <p:nvPicPr>
          <p:cNvPr id="31" name="Picture 30">
            <a:extLst>
              <a:ext uri="{FF2B5EF4-FFF2-40B4-BE49-F238E27FC236}">
                <a16:creationId xmlns:a16="http://schemas.microsoft.com/office/drawing/2014/main" id="{572C92AB-312F-4D59-AD4A-FD6221BF9E3F}"/>
              </a:ext>
            </a:extLst>
          </p:cNvPr>
          <p:cNvPicPr>
            <a:picLocks noChangeAspect="1"/>
          </p:cNvPicPr>
          <p:nvPr/>
        </p:nvPicPr>
        <p:blipFill>
          <a:blip r:embed="rId4"/>
          <a:stretch>
            <a:fillRect/>
          </a:stretch>
        </p:blipFill>
        <p:spPr>
          <a:xfrm>
            <a:off x="623066" y="4172790"/>
            <a:ext cx="4656220" cy="2685210"/>
          </a:xfrm>
          <a:prstGeom prst="rect">
            <a:avLst/>
          </a:prstGeom>
        </p:spPr>
      </p:pic>
      <p:sp>
        <p:nvSpPr>
          <p:cNvPr id="12" name="Content Placeholder 2">
            <a:extLst>
              <a:ext uri="{FF2B5EF4-FFF2-40B4-BE49-F238E27FC236}">
                <a16:creationId xmlns:a16="http://schemas.microsoft.com/office/drawing/2014/main" id="{C2BF8F05-6299-4135-977B-E266757AB412}"/>
              </a:ext>
            </a:extLst>
          </p:cNvPr>
          <p:cNvSpPr>
            <a:spLocks noGrp="1"/>
          </p:cNvSpPr>
          <p:nvPr>
            <p:ph idx="1"/>
          </p:nvPr>
        </p:nvSpPr>
        <p:spPr>
          <a:xfrm>
            <a:off x="627648" y="82797"/>
            <a:ext cx="10936704" cy="1220459"/>
          </a:xfrm>
        </p:spPr>
        <p:txBody>
          <a:bodyPr>
            <a:normAutofit/>
          </a:bodyPr>
          <a:lstStyle/>
          <a:p>
            <a:pPr algn="ctr">
              <a:buNone/>
            </a:pPr>
            <a:r>
              <a:rPr lang="en-US" sz="3200" b="1" dirty="0">
                <a:solidFill>
                  <a:schemeClr val="accent1"/>
                </a:solidFill>
                <a:latin typeface="Segoe"/>
              </a:rPr>
              <a:t>II. Stylized facts: financial inclusion in MENA</a:t>
            </a:r>
          </a:p>
          <a:p>
            <a:pPr algn="ctr">
              <a:buNone/>
            </a:pPr>
            <a:r>
              <a:rPr lang="en-US" sz="3200" b="1" dirty="0">
                <a:solidFill>
                  <a:schemeClr val="tx1">
                    <a:lumMod val="50000"/>
                  </a:schemeClr>
                </a:solidFill>
                <a:latin typeface="Segoe"/>
              </a:rPr>
              <a:t>Households</a:t>
            </a:r>
          </a:p>
        </p:txBody>
      </p:sp>
    </p:spTree>
    <p:extLst>
      <p:ext uri="{BB962C8B-B14F-4D97-AF65-F5344CB8AC3E}">
        <p14:creationId xmlns:p14="http://schemas.microsoft.com/office/powerpoint/2010/main" val="350134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B74CF3-B16F-4103-ACE4-9DE12C9CB746}"/>
              </a:ext>
            </a:extLst>
          </p:cNvPr>
          <p:cNvSpPr txBox="1"/>
          <p:nvPr/>
        </p:nvSpPr>
        <p:spPr>
          <a:xfrm>
            <a:off x="6120998" y="1167703"/>
            <a:ext cx="5659924" cy="2308324"/>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Relatively </a:t>
            </a:r>
            <a:r>
              <a:rPr lang="en-US" sz="2400" dirty="0">
                <a:solidFill>
                  <a:schemeClr val="bg1"/>
                </a:solidFill>
                <a:latin typeface="Book Antiqua" panose="02040602050305030304" pitchFamily="18" charset="0"/>
              </a:rPr>
              <a:t>important in MENA</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97% of registered firms</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Small firms: 25% of employment</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Medium firms: 31% of employment</a:t>
            </a:r>
          </a:p>
          <a:p>
            <a:r>
              <a:rPr lang="en-US" sz="2400" dirty="0">
                <a:solidFill>
                  <a:schemeClr val="bg1"/>
                </a:solidFill>
                <a:latin typeface="Book Antiqua" panose="02040602050305030304" pitchFamily="18" charset="0"/>
              </a:rPr>
              <a:t>Both shares above EMDE averages, but driven by some individual countries </a:t>
            </a:r>
          </a:p>
        </p:txBody>
      </p:sp>
      <p:sp>
        <p:nvSpPr>
          <p:cNvPr id="11" name="TextBox 10">
            <a:extLst>
              <a:ext uri="{FF2B5EF4-FFF2-40B4-BE49-F238E27FC236}">
                <a16:creationId xmlns:a16="http://schemas.microsoft.com/office/drawing/2014/main" id="{C2228FAF-9276-42FD-9F59-3A3A6D6B315F}"/>
              </a:ext>
            </a:extLst>
          </p:cNvPr>
          <p:cNvSpPr txBox="1"/>
          <p:nvPr/>
        </p:nvSpPr>
        <p:spPr>
          <a:xfrm>
            <a:off x="5978261" y="3995980"/>
            <a:ext cx="5802661" cy="2677656"/>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At the same time, </a:t>
            </a:r>
            <a:r>
              <a:rPr lang="en-US" sz="2400" dirty="0">
                <a:solidFill>
                  <a:schemeClr val="bg1"/>
                </a:solidFill>
                <a:latin typeface="Book Antiqua" panose="02040602050305030304" pitchFamily="18" charset="0"/>
              </a:rPr>
              <a:t>relatively underserved by the financial system: </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&lt; 10% of commercial bank lending</a:t>
            </a:r>
          </a:p>
          <a:p>
            <a:pPr marL="457200" indent="-457200">
              <a:buFont typeface="Arial" panose="020B0604020202020204" pitchFamily="34" charset="0"/>
              <a:buChar char="•"/>
            </a:pPr>
            <a:r>
              <a:rPr lang="en-US" sz="2400" dirty="0">
                <a:solidFill>
                  <a:schemeClr val="bg1"/>
                </a:solidFill>
                <a:latin typeface="Book Antiqua" panose="02040602050305030304" pitchFamily="18" charset="0"/>
              </a:rPr>
              <a:t>Gap vs EMDE persistent since 2004</a:t>
            </a:r>
          </a:p>
          <a:p>
            <a:pPr marL="457200" indent="-457200">
              <a:buFont typeface="Arial" panose="020B0604020202020204" pitchFamily="34" charset="0"/>
              <a:buChar char="•"/>
            </a:pPr>
            <a:r>
              <a:rPr lang="en-US" sz="2400" i="1" dirty="0">
                <a:solidFill>
                  <a:schemeClr val="bg1"/>
                </a:solidFill>
                <a:latin typeface="Book Antiqua" panose="02040602050305030304" pitchFamily="18" charset="0"/>
              </a:rPr>
              <a:t>Composite measure </a:t>
            </a:r>
            <a:r>
              <a:rPr lang="en-US" sz="2400" dirty="0">
                <a:solidFill>
                  <a:schemeClr val="bg1"/>
                </a:solidFill>
                <a:latin typeface="Book Antiqua" panose="02040602050305030304" pitchFamily="18" charset="0"/>
              </a:rPr>
              <a:t>of financial inclusion of SMEs = 0.32, vs 0.65 in LAC,  0.35 in SSA, 0.57 in EMs </a:t>
            </a:r>
          </a:p>
        </p:txBody>
      </p:sp>
      <p:pic>
        <p:nvPicPr>
          <p:cNvPr id="5" name="Picture 4">
            <a:extLst>
              <a:ext uri="{FF2B5EF4-FFF2-40B4-BE49-F238E27FC236}">
                <a16:creationId xmlns:a16="http://schemas.microsoft.com/office/drawing/2014/main" id="{15042B2E-4297-4E30-A8EC-5E37B0229AE0}"/>
              </a:ext>
            </a:extLst>
          </p:cNvPr>
          <p:cNvPicPr>
            <a:picLocks noChangeAspect="1"/>
          </p:cNvPicPr>
          <p:nvPr/>
        </p:nvPicPr>
        <p:blipFill>
          <a:blip r:embed="rId3"/>
          <a:stretch>
            <a:fillRect/>
          </a:stretch>
        </p:blipFill>
        <p:spPr>
          <a:xfrm>
            <a:off x="411079" y="886828"/>
            <a:ext cx="4779977" cy="2870074"/>
          </a:xfrm>
          <a:prstGeom prst="rect">
            <a:avLst/>
          </a:prstGeom>
        </p:spPr>
      </p:pic>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7"/>
            <a:ext cx="10936704" cy="1220459"/>
          </a:xfrm>
        </p:spPr>
        <p:txBody>
          <a:bodyPr>
            <a:normAutofit/>
          </a:bodyPr>
          <a:lstStyle/>
          <a:p>
            <a:pPr algn="ctr">
              <a:buNone/>
            </a:pPr>
            <a:r>
              <a:rPr lang="en-US" sz="3200" b="1" dirty="0">
                <a:solidFill>
                  <a:schemeClr val="accent1"/>
                </a:solidFill>
                <a:latin typeface="Segoe"/>
              </a:rPr>
              <a:t>II. Stylized facts: financial inclusion in MENA</a:t>
            </a:r>
          </a:p>
          <a:p>
            <a:pPr algn="ctr">
              <a:buNone/>
            </a:pPr>
            <a:r>
              <a:rPr lang="en-US" sz="3200" b="1" dirty="0">
                <a:solidFill>
                  <a:schemeClr val="tx1">
                    <a:lumMod val="50000"/>
                  </a:schemeClr>
                </a:solidFill>
                <a:latin typeface="Segoe"/>
              </a:rPr>
              <a:t>SMEs</a:t>
            </a:r>
          </a:p>
        </p:txBody>
      </p:sp>
      <p:pic>
        <p:nvPicPr>
          <p:cNvPr id="16" name="Picture 15">
            <a:extLst>
              <a:ext uri="{FF2B5EF4-FFF2-40B4-BE49-F238E27FC236}">
                <a16:creationId xmlns:a16="http://schemas.microsoft.com/office/drawing/2014/main" id="{31D78ACF-0B4D-4139-9179-F30A9FFB40AA}"/>
              </a:ext>
            </a:extLst>
          </p:cNvPr>
          <p:cNvPicPr>
            <a:picLocks noChangeAspect="1"/>
          </p:cNvPicPr>
          <p:nvPr/>
        </p:nvPicPr>
        <p:blipFill>
          <a:blip r:embed="rId4"/>
          <a:stretch>
            <a:fillRect/>
          </a:stretch>
        </p:blipFill>
        <p:spPr>
          <a:xfrm>
            <a:off x="552735" y="3756902"/>
            <a:ext cx="4166937" cy="2993986"/>
          </a:xfrm>
          <a:prstGeom prst="rect">
            <a:avLst/>
          </a:prstGeom>
        </p:spPr>
      </p:pic>
    </p:spTree>
    <p:extLst>
      <p:ext uri="{BB962C8B-B14F-4D97-AF65-F5344CB8AC3E}">
        <p14:creationId xmlns:p14="http://schemas.microsoft.com/office/powerpoint/2010/main" val="97699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228FAF-9276-42FD-9F59-3A3A6D6B315F}"/>
              </a:ext>
            </a:extLst>
          </p:cNvPr>
          <p:cNvSpPr txBox="1"/>
          <p:nvPr/>
        </p:nvSpPr>
        <p:spPr>
          <a:xfrm>
            <a:off x="7062537" y="1207004"/>
            <a:ext cx="5021179" cy="5570756"/>
          </a:xfrm>
          <a:prstGeom prst="rect">
            <a:avLst/>
          </a:prstGeom>
          <a:noFill/>
        </p:spPr>
        <p:txBody>
          <a:bodyPr wrap="square" rtlCol="0">
            <a:spAutoFit/>
          </a:bodyPr>
          <a:lstStyle/>
          <a:p>
            <a:r>
              <a:rPr lang="en-US" sz="2400" b="1" dirty="0">
                <a:solidFill>
                  <a:schemeClr val="bg1"/>
                </a:solidFill>
                <a:latin typeface="Book Antiqua" panose="02040602050305030304" pitchFamily="18" charset="0"/>
              </a:rPr>
              <a:t>Observations:</a:t>
            </a:r>
          </a:p>
          <a:p>
            <a:endParaRPr lang="en-US" sz="2400" b="1"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Financial depth and financial inclusion are positively correlated</a:t>
            </a:r>
          </a:p>
          <a:p>
            <a:pPr marL="342900" indent="-342900">
              <a:buFont typeface="Arial" panose="020B0604020202020204" pitchFamily="34" charset="0"/>
              <a:buChar char="•"/>
            </a:pPr>
            <a:endParaRPr lang="en-US" sz="22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Most MENA countries are below world averages in depth and inclusion</a:t>
            </a:r>
          </a:p>
          <a:p>
            <a:pPr marL="342900" indent="-342900">
              <a:buFont typeface="Arial" panose="020B0604020202020204" pitchFamily="34" charset="0"/>
              <a:buChar char="•"/>
            </a:pPr>
            <a:endParaRPr lang="en-US" sz="22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While HI MENA (red dots) have higher-than-predicted financial inclusion, Other MENA (blue dots) have lower-than-predicted financial inclusion.</a:t>
            </a:r>
          </a:p>
          <a:p>
            <a:pPr marL="342900" indent="-342900">
              <a:buFont typeface="Arial" panose="020B0604020202020204" pitchFamily="34" charset="0"/>
              <a:buChar char="•"/>
            </a:pPr>
            <a:endParaRPr lang="en-US" sz="2200" dirty="0">
              <a:solidFill>
                <a:schemeClr val="bg1"/>
              </a:solidFill>
              <a:latin typeface="Book Antiqua" panose="02040602050305030304" pitchFamily="18" charset="0"/>
            </a:endParaRPr>
          </a:p>
          <a:p>
            <a:pPr marL="342900" indent="-342900">
              <a:buFont typeface="Arial" panose="020B0604020202020204" pitchFamily="34" charset="0"/>
              <a:buChar char="•"/>
            </a:pPr>
            <a:r>
              <a:rPr lang="en-US" sz="2200" dirty="0">
                <a:solidFill>
                  <a:schemeClr val="bg1"/>
                </a:solidFill>
                <a:latin typeface="Book Antiqua" panose="02040602050305030304" pitchFamily="18" charset="0"/>
              </a:rPr>
              <a:t>Pattern similar for SMEs. </a:t>
            </a:r>
            <a:endParaRPr lang="en-US" sz="2400" dirty="0">
              <a:solidFill>
                <a:schemeClr val="bg1"/>
              </a:solidFill>
              <a:latin typeface="Book Antiqua" panose="02040602050305030304" pitchFamily="18" charset="0"/>
            </a:endParaRPr>
          </a:p>
        </p:txBody>
      </p:sp>
      <p:sp>
        <p:nvSpPr>
          <p:cNvPr id="14" name="Content Placeholder 2">
            <a:extLst>
              <a:ext uri="{FF2B5EF4-FFF2-40B4-BE49-F238E27FC236}">
                <a16:creationId xmlns:a16="http://schemas.microsoft.com/office/drawing/2014/main" id="{BEF37C11-A9D2-46B4-8007-453E390AF92A}"/>
              </a:ext>
            </a:extLst>
          </p:cNvPr>
          <p:cNvSpPr>
            <a:spLocks noGrp="1"/>
          </p:cNvSpPr>
          <p:nvPr>
            <p:ph idx="1"/>
          </p:nvPr>
        </p:nvSpPr>
        <p:spPr>
          <a:xfrm>
            <a:off x="627648" y="82797"/>
            <a:ext cx="10936704" cy="1220459"/>
          </a:xfrm>
        </p:spPr>
        <p:txBody>
          <a:bodyPr>
            <a:normAutofit/>
          </a:bodyPr>
          <a:lstStyle/>
          <a:p>
            <a:pPr algn="ctr">
              <a:buNone/>
            </a:pPr>
            <a:r>
              <a:rPr lang="en-US" sz="3200" b="1" dirty="0">
                <a:solidFill>
                  <a:schemeClr val="accent1"/>
                </a:solidFill>
                <a:latin typeface="Segoe"/>
              </a:rPr>
              <a:t>II. Stylized facts: financial inclusion in MENA</a:t>
            </a:r>
          </a:p>
          <a:p>
            <a:pPr algn="ctr">
              <a:buNone/>
            </a:pPr>
            <a:r>
              <a:rPr lang="en-US" sz="3200" b="1" dirty="0">
                <a:solidFill>
                  <a:schemeClr val="tx1">
                    <a:lumMod val="50000"/>
                  </a:schemeClr>
                </a:solidFill>
                <a:latin typeface="Segoe"/>
              </a:rPr>
              <a:t>Financial inclusion and financial depth</a:t>
            </a:r>
          </a:p>
        </p:txBody>
      </p:sp>
      <p:pic>
        <p:nvPicPr>
          <p:cNvPr id="6" name="Picture 5">
            <a:extLst>
              <a:ext uri="{FF2B5EF4-FFF2-40B4-BE49-F238E27FC236}">
                <a16:creationId xmlns:a16="http://schemas.microsoft.com/office/drawing/2014/main" id="{CA61524C-E5DF-4360-A8E1-7DCE56B32A43}"/>
              </a:ext>
            </a:extLst>
          </p:cNvPr>
          <p:cNvPicPr>
            <a:picLocks noChangeAspect="1"/>
          </p:cNvPicPr>
          <p:nvPr/>
        </p:nvPicPr>
        <p:blipFill>
          <a:blip r:embed="rId3"/>
          <a:stretch>
            <a:fillRect/>
          </a:stretch>
        </p:blipFill>
        <p:spPr>
          <a:xfrm>
            <a:off x="252663" y="1579983"/>
            <a:ext cx="6809874" cy="4793886"/>
          </a:xfrm>
          <a:prstGeom prst="rect">
            <a:avLst/>
          </a:prstGeom>
        </p:spPr>
      </p:pic>
    </p:spTree>
    <p:extLst>
      <p:ext uri="{BB962C8B-B14F-4D97-AF65-F5344CB8AC3E}">
        <p14:creationId xmlns:p14="http://schemas.microsoft.com/office/powerpoint/2010/main" val="2182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URRENTXMLFILE" val="\\data3\users1\abarajas\My Documents\ICD\Courses\Courses 2022\IG\IG-AFRITAC\Lectures\Fiscal Policy and Inclusive Growth\ST22.11v_L7_Fiscal Policy_IG.xml"/>
  <p:tag name="XMLFILE" val="\\data3\users1\abarajas\My Documents\ICD\Courses\Courses 2022\IG\IG-AFRITAC\Lectures\Fiscal Policy and Inclusive Growth\ST22.11v_L7_Fiscal Policy_IG.xml"/>
  <p:tag name="CUMFILE" val="\\data3\users1\abarajas\My Documents\ICD\Courses\Courses 2022\IG\IG-AFRITAC\Lectures\Fiscal Policy and Inclusive Growth\ST22.11v_L7_Fiscal Policy_IG.cul"/>
  <p:tag name="PPTXFILE" val="\\data3\users1\abarajas\My Documents\ICD\DRG Seminars\Introverts\MCM Orientation--Introverts--Nov 9--2022.pptx"/>
</p:tagLst>
</file>

<file path=ppt/theme/theme1.xml><?xml version="1.0" encoding="utf-8"?>
<a:theme xmlns:a="http://schemas.openxmlformats.org/drawingml/2006/main" name="Custom Design">
  <a:themeElements>
    <a:clrScheme name="IMF Colors V2">
      <a:dk1>
        <a:srgbClr val="000000"/>
      </a:dk1>
      <a:lt1>
        <a:srgbClr val="FFFFFF"/>
      </a:lt1>
      <a:dk2>
        <a:srgbClr val="004C97"/>
      </a:dk2>
      <a:lt2>
        <a:srgbClr val="CAEDFE"/>
      </a:lt2>
      <a:accent1>
        <a:srgbClr val="009CDE"/>
      </a:accent1>
      <a:accent2>
        <a:srgbClr val="F2A900"/>
      </a:accent2>
      <a:accent3>
        <a:srgbClr val="8031A7"/>
      </a:accent3>
      <a:accent4>
        <a:srgbClr val="DA291C"/>
      </a:accent4>
      <a:accent5>
        <a:srgbClr val="78BE20"/>
      </a:accent5>
      <a:accent6>
        <a:srgbClr val="FF8200"/>
      </a:accent6>
      <a:hlink>
        <a:srgbClr val="009CD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und Blue">
      <a:srgbClr val="004C97"/>
    </a:custClr>
    <a:custClr name="Azure">
      <a:srgbClr val="009CDE"/>
    </a:custClr>
    <a:custClr name="Gold">
      <a:srgbClr val="F2A900"/>
    </a:custClr>
    <a:custClr name="Purple">
      <a:srgbClr val="8031A7"/>
    </a:custClr>
    <a:custClr name="Red">
      <a:srgbClr val="DA291C"/>
    </a:custClr>
    <a:custClr name="Green">
      <a:srgbClr val="78BE20"/>
    </a:custClr>
    <a:custClr name="Orange">
      <a:srgbClr val="FF8200"/>
    </a:custClr>
    <a:custClr name="Teal">
      <a:srgbClr val="00B0B9"/>
    </a:custClr>
    <a:custClr name="Dark Green">
      <a:srgbClr val="658D1B"/>
    </a:custClr>
    <a:custClr name="Dark Orange">
      <a:srgbClr val="E35205"/>
    </a:custClr>
    <a:custClr name="Plum">
      <a:srgbClr val="910048"/>
    </a:custClr>
    <a:custClr name="Slate">
      <a:srgbClr val="5E8AB4"/>
    </a:custClr>
    <a:custClr name="Lapis">
      <a:srgbClr val="407EC9"/>
    </a:custClr>
    <a:custClr name="Dark Gray">
      <a:srgbClr val="707372"/>
    </a:custClr>
    <a:custClr name="Graphite">
      <a:srgbClr val="6E6259"/>
    </a:custClr>
    <a:custClr name="Light Gray">
      <a:srgbClr val="B1B3B3"/>
    </a:custClr>
    <a:custClr name="Aubergine">
      <a:srgbClr val="001E60"/>
    </a:custClr>
  </a:custClrLst>
  <a:extLst>
    <a:ext uri="{05A4C25C-085E-4340-85A3-A5531E510DB2}">
      <thm15:themeFamily xmlns:thm15="http://schemas.microsoft.com/office/thememl/2012/main" name="Blank.potx" id="{43689202-70AB-4925-B9D2-E0636FC2CA03}" vid="{DBD60DC7-97BF-4FC6-9CF8-256E956DB51A}"/>
    </a:ext>
  </a:extLst>
</a:theme>
</file>

<file path=ppt/theme/theme2.xml><?xml version="1.0" encoding="utf-8"?>
<a:theme xmlns:a="http://schemas.openxmlformats.org/drawingml/2006/main" name="ie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e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8495</TotalTime>
  <Words>1536</Words>
  <Application>Microsoft Office PowerPoint</Application>
  <PresentationFormat>Widescreen</PresentationFormat>
  <Paragraphs>237</Paragraphs>
  <Slides>19</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Arial Black</vt:lpstr>
      <vt:lpstr>Book Antiqua</vt:lpstr>
      <vt:lpstr>Calibri</vt:lpstr>
      <vt:lpstr>Courier New</vt:lpstr>
      <vt:lpstr>Segoe</vt:lpstr>
      <vt:lpstr>Custom Design</vt:lpstr>
      <vt:lpstr>iet template</vt:lpstr>
      <vt:lpstr>1_iet template</vt:lpstr>
      <vt:lpstr>Chapter 7 Financial Inclusion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L4 – Fiscal Sector</dc:title>
  <dc:creator>He, Hui</dc:creator>
  <cp:lastModifiedBy>Barajas, Adolfo</cp:lastModifiedBy>
  <cp:revision>185</cp:revision>
  <cp:lastPrinted>2022-11-03T21:09:58Z</cp:lastPrinted>
  <dcterms:created xsi:type="dcterms:W3CDTF">2021-07-26T21:49:25Z</dcterms:created>
  <dcterms:modified xsi:type="dcterms:W3CDTF">2023-01-19T15:16:48Z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c07ed86-5dc5-4593-ad03-a8684b843815_Enabled">
    <vt:lpwstr>true</vt:lpwstr>
  </property>
  <property fmtid="{D5CDD505-2E9C-101B-9397-08002B2CF9AE}" pid="3" name="MSIP_Label_0c07ed86-5dc5-4593-ad03-a8684b843815_SetDate">
    <vt:lpwstr>2021-07-26T21:49:25Z</vt:lpwstr>
  </property>
  <property fmtid="{D5CDD505-2E9C-101B-9397-08002B2CF9AE}" pid="4" name="MSIP_Label_0c07ed86-5dc5-4593-ad03-a8684b843815_Method">
    <vt:lpwstr>Standard</vt:lpwstr>
  </property>
  <property fmtid="{D5CDD505-2E9C-101B-9397-08002B2CF9AE}" pid="5" name="MSIP_Label_0c07ed86-5dc5-4593-ad03-a8684b843815_Name">
    <vt:lpwstr>0c07ed86-5dc5-4593-ad03-a8684b843815</vt:lpwstr>
  </property>
  <property fmtid="{D5CDD505-2E9C-101B-9397-08002B2CF9AE}" pid="6" name="MSIP_Label_0c07ed86-5dc5-4593-ad03-a8684b843815_SiteId">
    <vt:lpwstr>8085fa43-302e-45bd-b171-a6648c3b6be7</vt:lpwstr>
  </property>
  <property fmtid="{D5CDD505-2E9C-101B-9397-08002B2CF9AE}" pid="7" name="MSIP_Label_0c07ed86-5dc5-4593-ad03-a8684b843815_ActionId">
    <vt:lpwstr>8dfa4a4b-0c61-4f9e-ab96-c4522923f6b1</vt:lpwstr>
  </property>
  <property fmtid="{D5CDD505-2E9C-101B-9397-08002B2CF9AE}" pid="8" name="MSIP_Label_0c07ed86-5dc5-4593-ad03-a8684b843815_ContentBits">
    <vt:lpwstr>0</vt:lpwstr>
  </property>
  <property fmtid="{D5CDD505-2E9C-101B-9397-08002B2CF9AE}" pid="9" name="eDOCS AutoSave">
    <vt:lpwstr>20230119101645253</vt:lpwstr>
  </property>
</Properties>
</file>