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7" r:id="rId2"/>
    <p:sldMasterId id="2147483738" r:id="rId3"/>
    <p:sldMasterId id="2147483774" r:id="rId4"/>
  </p:sldMasterIdLst>
  <p:notesMasterIdLst>
    <p:notesMasterId r:id="rId56"/>
  </p:notesMasterIdLst>
  <p:sldIdLst>
    <p:sldId id="1327" r:id="rId5"/>
    <p:sldId id="1371" r:id="rId6"/>
    <p:sldId id="1372" r:id="rId7"/>
    <p:sldId id="1357" r:id="rId8"/>
    <p:sldId id="1198" r:id="rId9"/>
    <p:sldId id="1353" r:id="rId10"/>
    <p:sldId id="1373" r:id="rId11"/>
    <p:sldId id="1374" r:id="rId12"/>
    <p:sldId id="1355" r:id="rId13"/>
    <p:sldId id="1241" r:id="rId14"/>
    <p:sldId id="1358" r:id="rId15"/>
    <p:sldId id="1210" r:id="rId16"/>
    <p:sldId id="1283" r:id="rId17"/>
    <p:sldId id="1350" r:id="rId18"/>
    <p:sldId id="1338" r:id="rId19"/>
    <p:sldId id="1329" r:id="rId20"/>
    <p:sldId id="575" r:id="rId21"/>
    <p:sldId id="604" r:id="rId22"/>
    <p:sldId id="1345" r:id="rId23"/>
    <p:sldId id="1230" r:id="rId24"/>
    <p:sldId id="1384" r:id="rId25"/>
    <p:sldId id="1367" r:id="rId26"/>
    <p:sldId id="1250" r:id="rId27"/>
    <p:sldId id="1348" r:id="rId28"/>
    <p:sldId id="1236" r:id="rId29"/>
    <p:sldId id="1359" r:id="rId30"/>
    <p:sldId id="1307" r:id="rId31"/>
    <p:sldId id="1376" r:id="rId32"/>
    <p:sldId id="1386" r:id="rId33"/>
    <p:sldId id="1391" r:id="rId34"/>
    <p:sldId id="1387" r:id="rId35"/>
    <p:sldId id="1378" r:id="rId36"/>
    <p:sldId id="1363" r:id="rId37"/>
    <p:sldId id="1296" r:id="rId38"/>
    <p:sldId id="1305" r:id="rId39"/>
    <p:sldId id="1303" r:id="rId40"/>
    <p:sldId id="1317" r:id="rId41"/>
    <p:sldId id="1245" r:id="rId42"/>
    <p:sldId id="1369" r:id="rId43"/>
    <p:sldId id="1385" r:id="rId44"/>
    <p:sldId id="1340" r:id="rId45"/>
    <p:sldId id="1281" r:id="rId46"/>
    <p:sldId id="1282" r:id="rId47"/>
    <p:sldId id="1370" r:id="rId48"/>
    <p:sldId id="1388" r:id="rId49"/>
    <p:sldId id="1390" r:id="rId50"/>
    <p:sldId id="1392" r:id="rId51"/>
    <p:sldId id="1389" r:id="rId52"/>
    <p:sldId id="1382" r:id="rId53"/>
    <p:sldId id="1381" r:id="rId54"/>
    <p:sldId id="134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patafora, Nikola" initials="NLS" lastIdx="1" clrIdx="0">
    <p:extLst>
      <p:ext uri="{19B8F6BF-5375-455C-9EA6-DF929625EA0E}">
        <p15:presenceInfo xmlns:p15="http://schemas.microsoft.com/office/powerpoint/2012/main" userId="Spatafora, Nikola" providerId="None"/>
      </p:ext>
    </p:extLst>
  </p:cmAuthor>
  <p:cmAuthor id="2" name="Emrullahu Peci, Drilona" initials="EPD" lastIdx="2" clrIdx="1">
    <p:extLst>
      <p:ext uri="{19B8F6BF-5375-455C-9EA6-DF929625EA0E}">
        <p15:presenceInfo xmlns:p15="http://schemas.microsoft.com/office/powerpoint/2012/main" userId="S::DEmrullahu@imf.org::aa1441f3-d32b-4e50-bfd2-214768bcd5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60" autoAdjust="0"/>
    <p:restoredTop sz="93792" autoAdjust="0"/>
  </p:normalViewPr>
  <p:slideViewPr>
    <p:cSldViewPr snapToGrid="0">
      <p:cViewPr varScale="1">
        <p:scale>
          <a:sx n="69" d="100"/>
          <a:sy n="69" d="100"/>
        </p:scale>
        <p:origin x="78" y="642"/>
      </p:cViewPr>
      <p:guideLst/>
    </p:cSldViewPr>
  </p:slideViewPr>
  <p:outlineViewPr>
    <p:cViewPr>
      <p:scale>
        <a:sx n="33" d="100"/>
        <a:sy n="33" d="100"/>
      </p:scale>
      <p:origin x="0" y="-3112"/>
    </p:cViewPr>
  </p:outlineViewPr>
  <p:notesTextViewPr>
    <p:cViewPr>
      <p:scale>
        <a:sx n="1" d="1"/>
        <a:sy n="1" d="1"/>
      </p:scale>
      <p:origin x="0" y="0"/>
    </p:cViewPr>
  </p:notesTextViewPr>
  <p:sorterViewPr>
    <p:cViewPr varScale="1">
      <p:scale>
        <a:sx n="1" d="1"/>
        <a:sy n="1" d="1"/>
      </p:scale>
      <p:origin x="0" y="-18900"/>
    </p:cViewPr>
  </p:sorterViewPr>
  <p:notesViewPr>
    <p:cSldViewPr snapToGrid="0">
      <p:cViewPr varScale="1">
        <p:scale>
          <a:sx n="73" d="100"/>
          <a:sy n="73" d="100"/>
        </p:scale>
        <p:origin x="5184"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37820B-81FF-4962-A744-7B862D0B23B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3228557-C2E5-488F-B95C-631A3D696E5C}">
      <dgm:prSet/>
      <dgm:spPr/>
      <dgm:t>
        <a:bodyPr/>
        <a:lstStyle/>
        <a:p>
          <a:r>
            <a:rPr lang="en-US" dirty="0"/>
            <a:t>Smooth the impact of climate shocks, ensure just transition</a:t>
          </a:r>
        </a:p>
      </dgm:t>
    </dgm:pt>
    <dgm:pt modelId="{34D25F62-8E27-407E-8BEE-531F1BA236E2}" type="parTrans" cxnId="{B85E0D07-2DC8-4F53-A885-B4B3820F8020}">
      <dgm:prSet/>
      <dgm:spPr/>
      <dgm:t>
        <a:bodyPr/>
        <a:lstStyle/>
        <a:p>
          <a:endParaRPr lang="en-US"/>
        </a:p>
      </dgm:t>
    </dgm:pt>
    <dgm:pt modelId="{BAF5575F-21A8-47F7-A55E-259C778261CB}" type="sibTrans" cxnId="{B85E0D07-2DC8-4F53-A885-B4B3820F8020}">
      <dgm:prSet/>
      <dgm:spPr/>
      <dgm:t>
        <a:bodyPr/>
        <a:lstStyle/>
        <a:p>
          <a:endParaRPr lang="en-US"/>
        </a:p>
      </dgm:t>
    </dgm:pt>
    <dgm:pt modelId="{F0EB9945-0405-4FB3-B667-FF4B9BFEFD6B}">
      <dgm:prSet/>
      <dgm:spPr/>
      <dgm:t>
        <a:bodyPr/>
        <a:lstStyle/>
        <a:p>
          <a:r>
            <a:rPr lang="en-US" dirty="0"/>
            <a:t>General enabling policies</a:t>
          </a:r>
        </a:p>
      </dgm:t>
    </dgm:pt>
    <dgm:pt modelId="{CF6C71BA-5ECA-4434-9F55-094F98992C60}" type="parTrans" cxnId="{0FB0E7A4-AC79-4D3E-906C-B8F1D86E0B25}">
      <dgm:prSet/>
      <dgm:spPr/>
      <dgm:t>
        <a:bodyPr/>
        <a:lstStyle/>
        <a:p>
          <a:endParaRPr lang="en-US"/>
        </a:p>
      </dgm:t>
    </dgm:pt>
    <dgm:pt modelId="{545D20F1-FE29-4B94-9C79-73E8575EEC44}" type="sibTrans" cxnId="{0FB0E7A4-AC79-4D3E-906C-B8F1D86E0B25}">
      <dgm:prSet/>
      <dgm:spPr/>
      <dgm:t>
        <a:bodyPr/>
        <a:lstStyle/>
        <a:p>
          <a:endParaRPr lang="en-US"/>
        </a:p>
      </dgm:t>
    </dgm:pt>
    <dgm:pt modelId="{AB958626-B613-4F6A-B8A8-1917F74A3ECA}">
      <dgm:prSet/>
      <dgm:spPr/>
      <dgm:t>
        <a:bodyPr/>
        <a:lstStyle/>
        <a:p>
          <a:r>
            <a:rPr lang="en-US" dirty="0"/>
            <a:t>Eliminate fossil-fuel subsidies, price carbon</a:t>
          </a:r>
        </a:p>
      </dgm:t>
    </dgm:pt>
    <dgm:pt modelId="{824C4456-3354-45F2-8CDF-CB93994DC833}" type="parTrans" cxnId="{A8D958DD-3ECB-46E9-9E76-D20C3589F5F1}">
      <dgm:prSet/>
      <dgm:spPr/>
      <dgm:t>
        <a:bodyPr/>
        <a:lstStyle/>
        <a:p>
          <a:endParaRPr lang="en-US"/>
        </a:p>
      </dgm:t>
    </dgm:pt>
    <dgm:pt modelId="{4196BC0E-AFCA-4E73-B929-8D8768090B88}" type="sibTrans" cxnId="{A8D958DD-3ECB-46E9-9E76-D20C3589F5F1}">
      <dgm:prSet/>
      <dgm:spPr/>
      <dgm:t>
        <a:bodyPr/>
        <a:lstStyle/>
        <a:p>
          <a:endParaRPr lang="en-US"/>
        </a:p>
      </dgm:t>
    </dgm:pt>
    <dgm:pt modelId="{373F6FF3-48A0-4CE6-9616-C6C48EBB7950}">
      <dgm:prSet/>
      <dgm:spPr/>
      <dgm:t>
        <a:bodyPr/>
        <a:lstStyle/>
        <a:p>
          <a:r>
            <a:rPr lang="en-US" dirty="0"/>
            <a:t>Incentivize sustainable use of natural resources</a:t>
          </a:r>
        </a:p>
      </dgm:t>
    </dgm:pt>
    <dgm:pt modelId="{D6BDE6E9-B291-458D-BBAF-7949F14024AF}" type="parTrans" cxnId="{D58E6CB0-F95C-4173-95D6-AF075A8278A6}">
      <dgm:prSet/>
      <dgm:spPr/>
      <dgm:t>
        <a:bodyPr/>
        <a:lstStyle/>
        <a:p>
          <a:endParaRPr lang="en-US"/>
        </a:p>
      </dgm:t>
    </dgm:pt>
    <dgm:pt modelId="{C7502AEC-28C1-461F-9E36-73138423DE85}" type="sibTrans" cxnId="{D58E6CB0-F95C-4173-95D6-AF075A8278A6}">
      <dgm:prSet/>
      <dgm:spPr/>
      <dgm:t>
        <a:bodyPr/>
        <a:lstStyle/>
        <a:p>
          <a:endParaRPr lang="en-US"/>
        </a:p>
      </dgm:t>
    </dgm:pt>
    <dgm:pt modelId="{AC1F02C6-A65E-449E-9287-630E212ADA05}">
      <dgm:prSet/>
      <dgm:spPr/>
      <dgm:t>
        <a:bodyPr/>
        <a:lstStyle/>
        <a:p>
          <a:r>
            <a:rPr lang="en-US" dirty="0"/>
            <a:t>Accelerate investment in sustainable and resilient infrastructure</a:t>
          </a:r>
        </a:p>
      </dgm:t>
    </dgm:pt>
    <dgm:pt modelId="{AA608CE6-960B-4D42-BFF3-16329CC82F8C}" type="parTrans" cxnId="{4A26EC34-9AB3-4EEE-8D01-07C24DAEE275}">
      <dgm:prSet/>
      <dgm:spPr/>
      <dgm:t>
        <a:bodyPr/>
        <a:lstStyle/>
        <a:p>
          <a:endParaRPr lang="en-US"/>
        </a:p>
      </dgm:t>
    </dgm:pt>
    <dgm:pt modelId="{81691A70-DA80-42FD-A396-EFBDB4DDA1EF}" type="sibTrans" cxnId="{4A26EC34-9AB3-4EEE-8D01-07C24DAEE275}">
      <dgm:prSet/>
      <dgm:spPr/>
      <dgm:t>
        <a:bodyPr/>
        <a:lstStyle/>
        <a:p>
          <a:endParaRPr lang="en-US"/>
        </a:p>
      </dgm:t>
    </dgm:pt>
    <dgm:pt modelId="{1154E13B-3BA7-4BD4-8613-FF67B9E91892}">
      <dgm:prSet/>
      <dgm:spPr/>
      <dgm:t>
        <a:bodyPr/>
        <a:lstStyle/>
        <a:p>
          <a:r>
            <a:rPr lang="en-US" dirty="0"/>
            <a:t>Provide information and nudges to steer norms and behavior</a:t>
          </a:r>
        </a:p>
      </dgm:t>
    </dgm:pt>
    <dgm:pt modelId="{80AD389D-2D6A-4515-9743-6AAFDF288867}" type="parTrans" cxnId="{E88640E8-9774-4250-850C-C8673F3E12C5}">
      <dgm:prSet/>
      <dgm:spPr/>
      <dgm:t>
        <a:bodyPr/>
        <a:lstStyle/>
        <a:p>
          <a:endParaRPr lang="en-US"/>
        </a:p>
      </dgm:t>
    </dgm:pt>
    <dgm:pt modelId="{23E398BC-2A0B-4C90-8B0A-08BA243BAF10}" type="sibTrans" cxnId="{E88640E8-9774-4250-850C-C8673F3E12C5}">
      <dgm:prSet/>
      <dgm:spPr/>
      <dgm:t>
        <a:bodyPr/>
        <a:lstStyle/>
        <a:p>
          <a:endParaRPr lang="en-US"/>
        </a:p>
      </dgm:t>
    </dgm:pt>
    <dgm:pt modelId="{1D901011-743D-43E0-A10D-6C0D68592A62}" type="pres">
      <dgm:prSet presAssocID="{B537820B-81FF-4962-A744-7B862D0B23B0}" presName="Name0" presStyleCnt="0">
        <dgm:presLayoutVars>
          <dgm:dir/>
          <dgm:animLvl val="lvl"/>
          <dgm:resizeHandles val="exact"/>
        </dgm:presLayoutVars>
      </dgm:prSet>
      <dgm:spPr/>
    </dgm:pt>
    <dgm:pt modelId="{14D6CEAD-04BC-42EC-99F5-23582B6F3721}" type="pres">
      <dgm:prSet presAssocID="{AB958626-B613-4F6A-B8A8-1917F74A3ECA}" presName="linNode" presStyleCnt="0"/>
      <dgm:spPr/>
    </dgm:pt>
    <dgm:pt modelId="{CD107653-1344-4E40-A918-68C597787B96}" type="pres">
      <dgm:prSet presAssocID="{AB958626-B613-4F6A-B8A8-1917F74A3ECA}" presName="parentText" presStyleLbl="node1" presStyleIdx="0" presStyleCnt="6" custScaleX="131272" custScaleY="690010" custLinFactNeighborX="-80531" custLinFactNeighborY="47451">
        <dgm:presLayoutVars>
          <dgm:chMax val="1"/>
          <dgm:bulletEnabled val="1"/>
        </dgm:presLayoutVars>
      </dgm:prSet>
      <dgm:spPr/>
    </dgm:pt>
    <dgm:pt modelId="{094DF63C-8591-4CBE-BE9E-84953DE60464}" type="pres">
      <dgm:prSet presAssocID="{4196BC0E-AFCA-4E73-B929-8D8768090B88}" presName="sp" presStyleCnt="0"/>
      <dgm:spPr/>
    </dgm:pt>
    <dgm:pt modelId="{7A7D96E0-B402-4519-B8BE-B68A19A66A89}" type="pres">
      <dgm:prSet presAssocID="{373F6FF3-48A0-4CE6-9616-C6C48EBB7950}" presName="linNode" presStyleCnt="0"/>
      <dgm:spPr/>
    </dgm:pt>
    <dgm:pt modelId="{7980470C-8A51-446B-A23A-EDB433A19695}" type="pres">
      <dgm:prSet presAssocID="{373F6FF3-48A0-4CE6-9616-C6C48EBB7950}" presName="parentText" presStyleLbl="node1" presStyleIdx="1" presStyleCnt="6" custScaleX="132161" custScaleY="923479" custLinFactY="84196" custLinFactNeighborX="-74876" custLinFactNeighborY="100000">
        <dgm:presLayoutVars>
          <dgm:chMax val="1"/>
          <dgm:bulletEnabled val="1"/>
        </dgm:presLayoutVars>
      </dgm:prSet>
      <dgm:spPr/>
    </dgm:pt>
    <dgm:pt modelId="{555A62FA-3AAE-41CD-A13C-EF3536D1A24F}" type="pres">
      <dgm:prSet presAssocID="{C7502AEC-28C1-461F-9E36-73138423DE85}" presName="sp" presStyleCnt="0"/>
      <dgm:spPr/>
    </dgm:pt>
    <dgm:pt modelId="{622FC8E7-7D40-4989-BB51-D8CF4DEB8FAF}" type="pres">
      <dgm:prSet presAssocID="{AC1F02C6-A65E-449E-9287-630E212ADA05}" presName="linNode" presStyleCnt="0"/>
      <dgm:spPr/>
    </dgm:pt>
    <dgm:pt modelId="{EEE50865-0B6E-440E-9A17-3D815B91B836}" type="pres">
      <dgm:prSet presAssocID="{AC1F02C6-A65E-449E-9287-630E212ADA05}" presName="parentText" presStyleLbl="node1" presStyleIdx="2" presStyleCnt="6" custScaleX="133903" custScaleY="783280" custLinFactY="183613" custLinFactNeighborX="-76323" custLinFactNeighborY="200000">
        <dgm:presLayoutVars>
          <dgm:chMax val="1"/>
          <dgm:bulletEnabled val="1"/>
        </dgm:presLayoutVars>
      </dgm:prSet>
      <dgm:spPr/>
    </dgm:pt>
    <dgm:pt modelId="{CE6532EC-6F9D-4943-B1A0-CD6BE29686E6}" type="pres">
      <dgm:prSet presAssocID="{81691A70-DA80-42FD-A396-EFBDB4DDA1EF}" presName="sp" presStyleCnt="0"/>
      <dgm:spPr/>
    </dgm:pt>
    <dgm:pt modelId="{93941A6D-BDF1-45B4-9BBD-8AC96AD7DAB0}" type="pres">
      <dgm:prSet presAssocID="{1154E13B-3BA7-4BD4-8613-FF67B9E91892}" presName="linNode" presStyleCnt="0"/>
      <dgm:spPr/>
    </dgm:pt>
    <dgm:pt modelId="{00B20A89-A40B-403F-BC36-3E569BE98BBE}" type="pres">
      <dgm:prSet presAssocID="{1154E13B-3BA7-4BD4-8613-FF67B9E91892}" presName="parentText" presStyleLbl="node1" presStyleIdx="3" presStyleCnt="6" custScaleX="134551" custScaleY="769445" custLinFactY="-1190863" custLinFactNeighborX="76549" custLinFactNeighborY="-1200000">
        <dgm:presLayoutVars>
          <dgm:chMax val="1"/>
          <dgm:bulletEnabled val="1"/>
        </dgm:presLayoutVars>
      </dgm:prSet>
      <dgm:spPr/>
    </dgm:pt>
    <dgm:pt modelId="{89BE71C3-9966-46AE-A5DC-B366555D6D39}" type="pres">
      <dgm:prSet presAssocID="{23E398BC-2A0B-4C90-8B0A-08BA243BAF10}" presName="sp" presStyleCnt="0"/>
      <dgm:spPr/>
    </dgm:pt>
    <dgm:pt modelId="{00D13268-9B4C-4F3D-8D35-2EF204FE8FD3}" type="pres">
      <dgm:prSet presAssocID="{93228557-C2E5-488F-B95C-631A3D696E5C}" presName="linNode" presStyleCnt="0"/>
      <dgm:spPr/>
    </dgm:pt>
    <dgm:pt modelId="{62AA7180-65D4-43BC-AFDF-D5927D434F20}" type="pres">
      <dgm:prSet presAssocID="{93228557-C2E5-488F-B95C-631A3D696E5C}" presName="parentText" presStyleLbl="node1" presStyleIdx="4" presStyleCnt="6" custScaleX="136522" custScaleY="1039285" custLinFactY="-1100093" custLinFactNeighborX="70658" custLinFactNeighborY="-1200000">
        <dgm:presLayoutVars>
          <dgm:chMax val="1"/>
          <dgm:bulletEnabled val="1"/>
        </dgm:presLayoutVars>
      </dgm:prSet>
      <dgm:spPr/>
    </dgm:pt>
    <dgm:pt modelId="{2AE4490D-3829-4D93-88C6-169CE98675E8}" type="pres">
      <dgm:prSet presAssocID="{BAF5575F-21A8-47F7-A55E-259C778261CB}" presName="sp" presStyleCnt="0"/>
      <dgm:spPr/>
    </dgm:pt>
    <dgm:pt modelId="{B91D5A46-20F0-4B20-82D0-7D55125E0CAA}" type="pres">
      <dgm:prSet presAssocID="{F0EB9945-0405-4FB3-B667-FF4B9BFEFD6B}" presName="linNode" presStyleCnt="0"/>
      <dgm:spPr/>
    </dgm:pt>
    <dgm:pt modelId="{F7C5AD38-657F-43DD-B85D-F7AC23330877}" type="pres">
      <dgm:prSet presAssocID="{F0EB9945-0405-4FB3-B667-FF4B9BFEFD6B}" presName="parentText" presStyleLbl="node1" presStyleIdx="5" presStyleCnt="6" custScaleX="133523" custScaleY="762436" custLinFactY="-1083387" custLinFactNeighborX="73055" custLinFactNeighborY="-1100000">
        <dgm:presLayoutVars>
          <dgm:chMax val="1"/>
          <dgm:bulletEnabled val="1"/>
        </dgm:presLayoutVars>
      </dgm:prSet>
      <dgm:spPr/>
    </dgm:pt>
  </dgm:ptLst>
  <dgm:cxnLst>
    <dgm:cxn modelId="{B85E0D07-2DC8-4F53-A885-B4B3820F8020}" srcId="{B537820B-81FF-4962-A744-7B862D0B23B0}" destId="{93228557-C2E5-488F-B95C-631A3D696E5C}" srcOrd="4" destOrd="0" parTransId="{34D25F62-8E27-407E-8BEE-531F1BA236E2}" sibTransId="{BAF5575F-21A8-47F7-A55E-259C778261CB}"/>
    <dgm:cxn modelId="{4A26EC34-9AB3-4EEE-8D01-07C24DAEE275}" srcId="{B537820B-81FF-4962-A744-7B862D0B23B0}" destId="{AC1F02C6-A65E-449E-9287-630E212ADA05}" srcOrd="2" destOrd="0" parTransId="{AA608CE6-960B-4D42-BFF3-16329CC82F8C}" sibTransId="{81691A70-DA80-42FD-A396-EFBDB4DDA1EF}"/>
    <dgm:cxn modelId="{B34E3371-6F9F-4CC6-83E7-97FA355B24A2}" type="presOf" srcId="{F0EB9945-0405-4FB3-B667-FF4B9BFEFD6B}" destId="{F7C5AD38-657F-43DD-B85D-F7AC23330877}" srcOrd="0" destOrd="0" presId="urn:microsoft.com/office/officeart/2005/8/layout/vList5"/>
    <dgm:cxn modelId="{7FEB2580-A25F-4396-8BF2-8746AF157103}" type="presOf" srcId="{B537820B-81FF-4962-A744-7B862D0B23B0}" destId="{1D901011-743D-43E0-A10D-6C0D68592A62}" srcOrd="0" destOrd="0" presId="urn:microsoft.com/office/officeart/2005/8/layout/vList5"/>
    <dgm:cxn modelId="{0FB0E7A4-AC79-4D3E-906C-B8F1D86E0B25}" srcId="{B537820B-81FF-4962-A744-7B862D0B23B0}" destId="{F0EB9945-0405-4FB3-B667-FF4B9BFEFD6B}" srcOrd="5" destOrd="0" parTransId="{CF6C71BA-5ECA-4434-9F55-094F98992C60}" sibTransId="{545D20F1-FE29-4B94-9C79-73E8575EEC44}"/>
    <dgm:cxn modelId="{836D84AF-1671-40C5-9980-F3F279F8CF2A}" type="presOf" srcId="{AB958626-B613-4F6A-B8A8-1917F74A3ECA}" destId="{CD107653-1344-4E40-A918-68C597787B96}" srcOrd="0" destOrd="0" presId="urn:microsoft.com/office/officeart/2005/8/layout/vList5"/>
    <dgm:cxn modelId="{D58E6CB0-F95C-4173-95D6-AF075A8278A6}" srcId="{B537820B-81FF-4962-A744-7B862D0B23B0}" destId="{373F6FF3-48A0-4CE6-9616-C6C48EBB7950}" srcOrd="1" destOrd="0" parTransId="{D6BDE6E9-B291-458D-BBAF-7949F14024AF}" sibTransId="{C7502AEC-28C1-461F-9E36-73138423DE85}"/>
    <dgm:cxn modelId="{B007F9BE-21AA-4262-B0BE-78872B33B562}" type="presOf" srcId="{373F6FF3-48A0-4CE6-9616-C6C48EBB7950}" destId="{7980470C-8A51-446B-A23A-EDB433A19695}" srcOrd="0" destOrd="0" presId="urn:microsoft.com/office/officeart/2005/8/layout/vList5"/>
    <dgm:cxn modelId="{A8D958DD-3ECB-46E9-9E76-D20C3589F5F1}" srcId="{B537820B-81FF-4962-A744-7B862D0B23B0}" destId="{AB958626-B613-4F6A-B8A8-1917F74A3ECA}" srcOrd="0" destOrd="0" parTransId="{824C4456-3354-45F2-8CDF-CB93994DC833}" sibTransId="{4196BC0E-AFCA-4E73-B929-8D8768090B88}"/>
    <dgm:cxn modelId="{AAD885E3-81A3-4A52-85A7-CC7310EEA364}" type="presOf" srcId="{AC1F02C6-A65E-449E-9287-630E212ADA05}" destId="{EEE50865-0B6E-440E-9A17-3D815B91B836}" srcOrd="0" destOrd="0" presId="urn:microsoft.com/office/officeart/2005/8/layout/vList5"/>
    <dgm:cxn modelId="{E88640E8-9774-4250-850C-C8673F3E12C5}" srcId="{B537820B-81FF-4962-A744-7B862D0B23B0}" destId="{1154E13B-3BA7-4BD4-8613-FF67B9E91892}" srcOrd="3" destOrd="0" parTransId="{80AD389D-2D6A-4515-9743-6AAFDF288867}" sibTransId="{23E398BC-2A0B-4C90-8B0A-08BA243BAF10}"/>
    <dgm:cxn modelId="{63DF14F7-ED42-4112-A6EC-7553E5620AE2}" type="presOf" srcId="{1154E13B-3BA7-4BD4-8613-FF67B9E91892}" destId="{00B20A89-A40B-403F-BC36-3E569BE98BBE}" srcOrd="0" destOrd="0" presId="urn:microsoft.com/office/officeart/2005/8/layout/vList5"/>
    <dgm:cxn modelId="{23A893FC-C5D1-4361-870E-E381EE3CD0E2}" type="presOf" srcId="{93228557-C2E5-488F-B95C-631A3D696E5C}" destId="{62AA7180-65D4-43BC-AFDF-D5927D434F20}" srcOrd="0" destOrd="0" presId="urn:microsoft.com/office/officeart/2005/8/layout/vList5"/>
    <dgm:cxn modelId="{296A3722-0A4F-40F1-816D-4ADC22E82CC8}" type="presParOf" srcId="{1D901011-743D-43E0-A10D-6C0D68592A62}" destId="{14D6CEAD-04BC-42EC-99F5-23582B6F3721}" srcOrd="0" destOrd="0" presId="urn:microsoft.com/office/officeart/2005/8/layout/vList5"/>
    <dgm:cxn modelId="{5C45E774-CC50-4233-A086-0E7C8C5B0D2E}" type="presParOf" srcId="{14D6CEAD-04BC-42EC-99F5-23582B6F3721}" destId="{CD107653-1344-4E40-A918-68C597787B96}" srcOrd="0" destOrd="0" presId="urn:microsoft.com/office/officeart/2005/8/layout/vList5"/>
    <dgm:cxn modelId="{D1F3C411-7B48-41B6-BD1B-F026217EC0EE}" type="presParOf" srcId="{1D901011-743D-43E0-A10D-6C0D68592A62}" destId="{094DF63C-8591-4CBE-BE9E-84953DE60464}" srcOrd="1" destOrd="0" presId="urn:microsoft.com/office/officeart/2005/8/layout/vList5"/>
    <dgm:cxn modelId="{B64B13E0-3EB4-4C2A-AAD2-DF922D96723C}" type="presParOf" srcId="{1D901011-743D-43E0-A10D-6C0D68592A62}" destId="{7A7D96E0-B402-4519-B8BE-B68A19A66A89}" srcOrd="2" destOrd="0" presId="urn:microsoft.com/office/officeart/2005/8/layout/vList5"/>
    <dgm:cxn modelId="{411B929F-CDE7-424D-9FE8-EA1D2716485D}" type="presParOf" srcId="{7A7D96E0-B402-4519-B8BE-B68A19A66A89}" destId="{7980470C-8A51-446B-A23A-EDB433A19695}" srcOrd="0" destOrd="0" presId="urn:microsoft.com/office/officeart/2005/8/layout/vList5"/>
    <dgm:cxn modelId="{B8EB326D-DCDA-410B-AE96-C10C2198D5BB}" type="presParOf" srcId="{1D901011-743D-43E0-A10D-6C0D68592A62}" destId="{555A62FA-3AAE-41CD-A13C-EF3536D1A24F}" srcOrd="3" destOrd="0" presId="urn:microsoft.com/office/officeart/2005/8/layout/vList5"/>
    <dgm:cxn modelId="{6E4A3BD6-C99D-4EA9-88F0-9A2D628D6BDB}" type="presParOf" srcId="{1D901011-743D-43E0-A10D-6C0D68592A62}" destId="{622FC8E7-7D40-4989-BB51-D8CF4DEB8FAF}" srcOrd="4" destOrd="0" presId="urn:microsoft.com/office/officeart/2005/8/layout/vList5"/>
    <dgm:cxn modelId="{A483EF14-8C65-421D-AD2B-80DEF03C4F26}" type="presParOf" srcId="{622FC8E7-7D40-4989-BB51-D8CF4DEB8FAF}" destId="{EEE50865-0B6E-440E-9A17-3D815B91B836}" srcOrd="0" destOrd="0" presId="urn:microsoft.com/office/officeart/2005/8/layout/vList5"/>
    <dgm:cxn modelId="{EBC36C23-9D0C-4764-AC8C-8E71D14FBE22}" type="presParOf" srcId="{1D901011-743D-43E0-A10D-6C0D68592A62}" destId="{CE6532EC-6F9D-4943-B1A0-CD6BE29686E6}" srcOrd="5" destOrd="0" presId="urn:microsoft.com/office/officeart/2005/8/layout/vList5"/>
    <dgm:cxn modelId="{D20B6FB1-A168-4B12-A6C0-FF13F37B575A}" type="presParOf" srcId="{1D901011-743D-43E0-A10D-6C0D68592A62}" destId="{93941A6D-BDF1-45B4-9BBD-8AC96AD7DAB0}" srcOrd="6" destOrd="0" presId="urn:microsoft.com/office/officeart/2005/8/layout/vList5"/>
    <dgm:cxn modelId="{D925426B-0024-4E45-9438-BAD13C54D6E0}" type="presParOf" srcId="{93941A6D-BDF1-45B4-9BBD-8AC96AD7DAB0}" destId="{00B20A89-A40B-403F-BC36-3E569BE98BBE}" srcOrd="0" destOrd="0" presId="urn:microsoft.com/office/officeart/2005/8/layout/vList5"/>
    <dgm:cxn modelId="{5A2EC308-2857-4ABA-98DC-ED4C32301DD0}" type="presParOf" srcId="{1D901011-743D-43E0-A10D-6C0D68592A62}" destId="{89BE71C3-9966-46AE-A5DC-B366555D6D39}" srcOrd="7" destOrd="0" presId="urn:microsoft.com/office/officeart/2005/8/layout/vList5"/>
    <dgm:cxn modelId="{A6D89439-8BEB-43D2-862D-82B83D14A3F9}" type="presParOf" srcId="{1D901011-743D-43E0-A10D-6C0D68592A62}" destId="{00D13268-9B4C-4F3D-8D35-2EF204FE8FD3}" srcOrd="8" destOrd="0" presId="urn:microsoft.com/office/officeart/2005/8/layout/vList5"/>
    <dgm:cxn modelId="{356C97D1-F975-4467-A45F-0EF7E6FB94C6}" type="presParOf" srcId="{00D13268-9B4C-4F3D-8D35-2EF204FE8FD3}" destId="{62AA7180-65D4-43BC-AFDF-D5927D434F20}" srcOrd="0" destOrd="0" presId="urn:microsoft.com/office/officeart/2005/8/layout/vList5"/>
    <dgm:cxn modelId="{776EE246-F3CB-45D2-9882-8D3CC97EB7BD}" type="presParOf" srcId="{1D901011-743D-43E0-A10D-6C0D68592A62}" destId="{2AE4490D-3829-4D93-88C6-169CE98675E8}" srcOrd="9" destOrd="0" presId="urn:microsoft.com/office/officeart/2005/8/layout/vList5"/>
    <dgm:cxn modelId="{DEBD2CE1-E47A-49D2-BD4D-E2F877C7AA5D}" type="presParOf" srcId="{1D901011-743D-43E0-A10D-6C0D68592A62}" destId="{B91D5A46-20F0-4B20-82D0-7D55125E0CAA}" srcOrd="10" destOrd="0" presId="urn:microsoft.com/office/officeart/2005/8/layout/vList5"/>
    <dgm:cxn modelId="{BFEB9F86-FF4B-4D93-91BC-F711A5BD595C}" type="presParOf" srcId="{B91D5A46-20F0-4B20-82D0-7D55125E0CAA}" destId="{F7C5AD38-657F-43DD-B85D-F7AC23330877}"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07653-1344-4E40-A918-68C597787B96}">
      <dsp:nvSpPr>
        <dsp:cNvPr id="0" name=""/>
        <dsp:cNvSpPr/>
      </dsp:nvSpPr>
      <dsp:spPr>
        <a:xfrm>
          <a:off x="0" y="48301"/>
          <a:ext cx="4174854" cy="686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Eliminate fossil-fuel subsidies, price carbon</a:t>
          </a:r>
        </a:p>
      </dsp:txBody>
      <dsp:txXfrm>
        <a:off x="33515" y="81816"/>
        <a:ext cx="4107824" cy="619519"/>
      </dsp:txXfrm>
    </dsp:sp>
    <dsp:sp modelId="{7980470C-8A51-446B-A23A-EDB433A19695}">
      <dsp:nvSpPr>
        <dsp:cNvPr id="0" name=""/>
        <dsp:cNvSpPr/>
      </dsp:nvSpPr>
      <dsp:spPr>
        <a:xfrm>
          <a:off x="0" y="875885"/>
          <a:ext cx="4203127" cy="9188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Incentivize sustainable use of natural resources</a:t>
          </a:r>
        </a:p>
      </dsp:txBody>
      <dsp:txXfrm>
        <a:off x="44854" y="920739"/>
        <a:ext cx="4113419" cy="829140"/>
      </dsp:txXfrm>
    </dsp:sp>
    <dsp:sp modelId="{EEE50865-0B6E-440E-9A17-3D815B91B836}">
      <dsp:nvSpPr>
        <dsp:cNvPr id="0" name=""/>
        <dsp:cNvSpPr/>
      </dsp:nvSpPr>
      <dsp:spPr>
        <a:xfrm>
          <a:off x="0" y="1998125"/>
          <a:ext cx="4258528" cy="7793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Accelerate investment in sustainable and resilient infrastructure</a:t>
          </a:r>
        </a:p>
      </dsp:txBody>
      <dsp:txXfrm>
        <a:off x="38045" y="2036170"/>
        <a:ext cx="4182438" cy="703262"/>
      </dsp:txXfrm>
    </dsp:sp>
    <dsp:sp modelId="{00B20A89-A40B-403F-BC36-3E569BE98BBE}">
      <dsp:nvSpPr>
        <dsp:cNvPr id="0" name=""/>
        <dsp:cNvSpPr/>
      </dsp:nvSpPr>
      <dsp:spPr>
        <a:xfrm>
          <a:off x="4572332" y="21889"/>
          <a:ext cx="4279136" cy="7655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Provide information and nudges to steer norms and behavior</a:t>
          </a:r>
        </a:p>
      </dsp:txBody>
      <dsp:txXfrm>
        <a:off x="4609705" y="59262"/>
        <a:ext cx="4204390" cy="690840"/>
      </dsp:txXfrm>
    </dsp:sp>
    <dsp:sp modelId="{62AA7180-65D4-43BC-AFDF-D5927D434F20}">
      <dsp:nvSpPr>
        <dsp:cNvPr id="0" name=""/>
        <dsp:cNvSpPr/>
      </dsp:nvSpPr>
      <dsp:spPr>
        <a:xfrm>
          <a:off x="4502041" y="882765"/>
          <a:ext cx="4346064" cy="10340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Smooth the impact of climate shocks, ensure just transition</a:t>
          </a:r>
        </a:p>
      </dsp:txBody>
      <dsp:txXfrm>
        <a:off x="4552520" y="933244"/>
        <a:ext cx="4245106" cy="933115"/>
      </dsp:txXfrm>
    </dsp:sp>
    <dsp:sp modelId="{F7C5AD38-657F-43DD-B85D-F7AC23330877}">
      <dsp:nvSpPr>
        <dsp:cNvPr id="0" name=""/>
        <dsp:cNvSpPr/>
      </dsp:nvSpPr>
      <dsp:spPr>
        <a:xfrm>
          <a:off x="4578347" y="2037934"/>
          <a:ext cx="4250593" cy="7586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General enabling policies</a:t>
          </a:r>
        </a:p>
      </dsp:txBody>
      <dsp:txXfrm>
        <a:off x="4615379" y="2074966"/>
        <a:ext cx="4176529" cy="68454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881DE1-3592-4F61-B41C-6DFE1A3EEE78}" type="datetimeFigureOut">
              <a:rPr lang="en-US" smtClean="0"/>
              <a:t>6/17/2022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1623D-72C3-48FE-A328-A84B27DD92FD}" type="slidenum">
              <a:rPr lang="en-US" smtClean="0"/>
              <a:t>‹#›</a:t>
            </a:fld>
            <a:endParaRPr lang="en-US"/>
          </a:p>
        </p:txBody>
      </p:sp>
    </p:spTree>
    <p:extLst>
      <p:ext uri="{BB962C8B-B14F-4D97-AF65-F5344CB8AC3E}">
        <p14:creationId xmlns:p14="http://schemas.microsoft.com/office/powerpoint/2010/main" val="1708198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49E4E862-E263-8B4A-AFB5-DFAAA754BCA9}"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6/17/2022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BA49F774-CCF9-492C-9AEB-F2814D4A66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948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Unemployment</a:t>
            </a:r>
            <a:r>
              <a:rPr lang="en-US" baseline="0" dirty="0"/>
              <a:t> is the major source of labor income inequality. </a:t>
            </a:r>
            <a:r>
              <a:rPr lang="en-US" baseline="0" dirty="0" err="1"/>
              <a:t>Okun’s</a:t>
            </a:r>
            <a:r>
              <a:rPr lang="en-US" baseline="0" dirty="0"/>
              <a:t> Law – relationship between output and employment</a:t>
            </a:r>
            <a:endParaRPr lang="en-US" dirty="0"/>
          </a:p>
        </p:txBody>
      </p:sp>
      <p:sp>
        <p:nvSpPr>
          <p:cNvPr id="4" name="Slide Number Placeholder 3"/>
          <p:cNvSpPr>
            <a:spLocks noGrp="1"/>
          </p:cNvSpPr>
          <p:nvPr>
            <p:ph type="sldNum" sz="quarter" idx="10"/>
          </p:nvPr>
        </p:nvSpPr>
        <p:spPr/>
        <p:txBody>
          <a:bodyPr/>
          <a:lstStyle/>
          <a:p>
            <a:pPr>
              <a:defRPr/>
            </a:pPr>
            <a:fld id="{7BC68668-18F0-4173-987D-F5BDEDED626E}" type="slidenum">
              <a:rPr lang="en-US" smtClean="0"/>
              <a:pPr>
                <a:defRPr/>
              </a:pPr>
              <a:t>17</a:t>
            </a:fld>
            <a:endParaRPr lang="en-US"/>
          </a:p>
        </p:txBody>
      </p:sp>
    </p:spTree>
    <p:extLst>
      <p:ext uri="{BB962C8B-B14F-4D97-AF65-F5344CB8AC3E}">
        <p14:creationId xmlns:p14="http://schemas.microsoft.com/office/powerpoint/2010/main" val="2053156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800100" lvl="1" indent="-342900">
              <a:buFont typeface="Arial" panose="020B0604020202020204" pitchFamily="34" charset="0"/>
              <a:buChar char="•"/>
            </a:pPr>
            <a:r>
              <a:rPr lang="en-US" sz="2400" dirty="0"/>
              <a:t>Poverty hinders the ability to accumulate physical or human capital and to adopt new  technologies</a:t>
            </a:r>
          </a:p>
          <a:p>
            <a:pPr marL="800100" lvl="1" indent="-342900">
              <a:buFont typeface="Arial" panose="020B0604020202020204" pitchFamily="34" charset="0"/>
              <a:buChar char="•"/>
            </a:pPr>
            <a:r>
              <a:rPr lang="en-US" sz="2400" dirty="0"/>
              <a:t>Poverty traps are generated by: </a:t>
            </a:r>
          </a:p>
          <a:p>
            <a:pPr marL="1371600" lvl="2" indent="-457200">
              <a:buFont typeface="+mj-lt"/>
              <a:buAutoNum type="alphaUcPeriod"/>
            </a:pPr>
            <a:r>
              <a:rPr lang="en-US" sz="2400" b="1" i="1" dirty="0"/>
              <a:t>Market inefficiencies </a:t>
            </a:r>
          </a:p>
          <a:p>
            <a:pPr marL="2171700" lvl="4" indent="-342900">
              <a:buFont typeface="Arial" panose="020B0604020202020204" pitchFamily="34" charset="0"/>
              <a:buChar char="•"/>
            </a:pPr>
            <a:r>
              <a:rPr lang="en-US" sz="2400" dirty="0"/>
              <a:t>Threshold effects (indivisibilities/fixed costs)</a:t>
            </a:r>
          </a:p>
          <a:p>
            <a:pPr marL="2171700" lvl="4" indent="-342900">
              <a:buFont typeface="Arial" panose="020B0604020202020204" pitchFamily="34" charset="0"/>
              <a:buChar char="•"/>
            </a:pPr>
            <a:r>
              <a:rPr lang="en-US" sz="2400" dirty="0"/>
              <a:t>Credit rationing: informational asymmetries, moral hazard</a:t>
            </a:r>
          </a:p>
          <a:p>
            <a:pPr marL="2171700" lvl="4" indent="-342900">
              <a:buFont typeface="Arial" panose="020B0604020202020204" pitchFamily="34" charset="0"/>
              <a:buChar char="•"/>
            </a:pPr>
            <a:r>
              <a:rPr lang="en-US" sz="2400" dirty="0"/>
              <a:t>Risk and lack of insurance: the poor tend not to undertake risky activities</a:t>
            </a:r>
          </a:p>
          <a:p>
            <a:pPr marL="1371600" lvl="2" indent="-457200">
              <a:buFont typeface="+mj-lt"/>
              <a:buAutoNum type="alphaUcPeriod"/>
            </a:pPr>
            <a:r>
              <a:rPr lang="en-US" sz="2400" b="1" i="1" dirty="0"/>
              <a:t>Institutional failures</a:t>
            </a:r>
          </a:p>
          <a:p>
            <a:pPr marL="2171700" lvl="4" indent="-342900">
              <a:buFont typeface="Arial" panose="020B0604020202020204" pitchFamily="34" charset="0"/>
              <a:buChar char="•"/>
            </a:pPr>
            <a:r>
              <a:rPr lang="en-US" sz="2400" dirty="0"/>
              <a:t>Civil Conflict</a:t>
            </a:r>
          </a:p>
          <a:p>
            <a:pPr marL="2171700" lvl="4" indent="-342900">
              <a:buFont typeface="Arial" panose="020B0604020202020204" pitchFamily="34" charset="0"/>
              <a:buChar char="•"/>
            </a:pPr>
            <a:r>
              <a:rPr lang="en-US" sz="2400" dirty="0"/>
              <a:t>Corruption</a:t>
            </a:r>
          </a:p>
          <a:p>
            <a:pPr marL="2171700" lvl="4" indent="-342900">
              <a:buFont typeface="Arial" panose="020B0604020202020204" pitchFamily="34" charset="0"/>
              <a:buChar char="•"/>
            </a:pPr>
            <a:r>
              <a:rPr lang="en-US" sz="2400" dirty="0"/>
              <a:t>Property rights enforcement</a:t>
            </a:r>
          </a:p>
          <a:p>
            <a:endParaRPr lang="en-US" dirty="0"/>
          </a:p>
        </p:txBody>
      </p:sp>
      <p:sp>
        <p:nvSpPr>
          <p:cNvPr id="4" name="Slide Number Placeholder 3"/>
          <p:cNvSpPr>
            <a:spLocks noGrp="1"/>
          </p:cNvSpPr>
          <p:nvPr>
            <p:ph type="sldNum" sz="quarter" idx="10"/>
          </p:nvPr>
        </p:nvSpPr>
        <p:spPr/>
        <p:txBody>
          <a:bodyPr/>
          <a:lstStyle/>
          <a:p>
            <a:pPr>
              <a:defRPr/>
            </a:pPr>
            <a:fld id="{7BC68668-18F0-4173-987D-F5BDEDED626E}" type="slidenum">
              <a:rPr lang="en-US" smtClean="0"/>
              <a:pPr>
                <a:defRPr/>
              </a:pPr>
              <a:t>18</a:t>
            </a:fld>
            <a:endParaRPr lang="en-US"/>
          </a:p>
        </p:txBody>
      </p:sp>
    </p:spTree>
    <p:extLst>
      <p:ext uri="{BB962C8B-B14F-4D97-AF65-F5344CB8AC3E}">
        <p14:creationId xmlns:p14="http://schemas.microsoft.com/office/powerpoint/2010/main" val="2516353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a:p>
            <a:endParaRPr lang="en-US" dirty="0"/>
          </a:p>
        </p:txBody>
      </p:sp>
      <p:sp>
        <p:nvSpPr>
          <p:cNvPr id="4" name="Date Placeholder 3"/>
          <p:cNvSpPr>
            <a:spLocks noGrp="1"/>
          </p:cNvSpPr>
          <p:nvPr>
            <p:ph type="dt" idx="1"/>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49E4E862-E263-8B4A-AFB5-DFAAA754BCA9}"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6/17/2022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BA49F774-CCF9-492C-9AEB-F2814D4A66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9475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90888B-C640-45FC-B4A0-B3730752D8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5515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a:p>
            <a:endParaRPr lang="en-US" dirty="0"/>
          </a:p>
        </p:txBody>
      </p:sp>
      <p:sp>
        <p:nvSpPr>
          <p:cNvPr id="4" name="Date Placeholder 3"/>
          <p:cNvSpPr>
            <a:spLocks noGrp="1"/>
          </p:cNvSpPr>
          <p:nvPr>
            <p:ph type="dt" idx="1"/>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49E4E862-E263-8B4A-AFB5-DFAAA754BCA9}"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6/17/2022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BA49F774-CCF9-492C-9AEB-F2814D4A66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3206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D401D0-00B4-4D6D-BA0E-D656083F86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68DAD785-B4A3-4909-B4A2-FFC0AF3089BC}"/>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8AED0F-A03E-4F86-B8BD-FB03FC0AB67A}"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6/17/2022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5777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a:p>
            <a:endParaRPr lang="en-US" dirty="0"/>
          </a:p>
        </p:txBody>
      </p:sp>
      <p:sp>
        <p:nvSpPr>
          <p:cNvPr id="4" name="Date Placeholder 3"/>
          <p:cNvSpPr>
            <a:spLocks noGrp="1"/>
          </p:cNvSpPr>
          <p:nvPr>
            <p:ph type="dt" idx="1"/>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49E4E862-E263-8B4A-AFB5-DFAAA754BCA9}"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6/17/2022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BA49F774-CCF9-492C-9AEB-F2814D4A66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6061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a:p>
            <a:endParaRPr lang="en-US" dirty="0"/>
          </a:p>
        </p:txBody>
      </p:sp>
      <p:sp>
        <p:nvSpPr>
          <p:cNvPr id="4" name="Date Placeholder 3"/>
          <p:cNvSpPr>
            <a:spLocks noGrp="1"/>
          </p:cNvSpPr>
          <p:nvPr>
            <p:ph type="dt" idx="1"/>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49E4E862-E263-8B4A-AFB5-DFAAA754BCA9}"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6/17/2022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BA49F774-CCF9-492C-9AEB-F2814D4A66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0665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49E4E862-E263-8B4A-AFB5-DFAAA754BCA9}"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6/17/2022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BA49F774-CCF9-492C-9AEB-F2814D4A66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7409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Floods and storms are the most frequent. Storms affect Caribbean, US, Asia most, less important for SSA. Floods happen everywhere. Droughts are more prevalent in SSA.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83F3-50ED-4F81-B3CC-89754CFB50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9217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01623D-72C3-48FE-A328-A84B27DD92FD}" type="slidenum">
              <a:rPr lang="en-US" smtClean="0"/>
              <a:t>2</a:t>
            </a:fld>
            <a:endParaRPr lang="en-US"/>
          </a:p>
        </p:txBody>
      </p:sp>
    </p:spTree>
    <p:extLst>
      <p:ext uri="{BB962C8B-B14F-4D97-AF65-F5344CB8AC3E}">
        <p14:creationId xmlns:p14="http://schemas.microsoft.com/office/powerpoint/2010/main" val="2153237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 supply in SSA in 2018 by source: total 820 </a:t>
            </a:r>
            <a:r>
              <a:rPr lang="en-US" dirty="0" err="1"/>
              <a:t>mtoe</a:t>
            </a:r>
            <a:r>
              <a:rPr lang="en-US" dirty="0"/>
              <a:t> (million tons of oil equivalents); coal – 111; natural gas  - 116; oil – 186; biofuels waste – 363; hydro – 11.3; wind/solar – 6.8. Renewables change in time: 2.3 GWh in 2010 -&gt; 22 GWh in 2018. But coal grows too, about 0.5% per year vs. 20% decline over 8 years in EU</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83F3-50ED-4F81-B3CC-89754CFB50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7965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83F3-50ED-4F81-B3CC-89754CFB50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8396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49E4E862-E263-8B4A-AFB5-DFAAA754BCA9}"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6/17/2022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BA49F774-CCF9-492C-9AEB-F2814D4A66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5243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49E4E862-E263-8B4A-AFB5-DFAAA754BCA9}"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6/17/2022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BA49F774-CCF9-492C-9AEB-F2814D4A66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6490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01623D-72C3-48FE-A328-A84B27DD92FD}" type="slidenum">
              <a:rPr lang="en-US" smtClean="0"/>
              <a:t>3</a:t>
            </a:fld>
            <a:endParaRPr lang="en-US"/>
          </a:p>
        </p:txBody>
      </p:sp>
    </p:spTree>
    <p:extLst>
      <p:ext uri="{BB962C8B-B14F-4D97-AF65-F5344CB8AC3E}">
        <p14:creationId xmlns:p14="http://schemas.microsoft.com/office/powerpoint/2010/main" val="624620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a:p>
            <a:endParaRPr lang="en-US" dirty="0"/>
          </a:p>
        </p:txBody>
      </p:sp>
      <p:sp>
        <p:nvSpPr>
          <p:cNvPr id="4" name="Date Placeholder 3"/>
          <p:cNvSpPr>
            <a:spLocks noGrp="1"/>
          </p:cNvSpPr>
          <p:nvPr>
            <p:ph type="dt" idx="1"/>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49E4E862-E263-8B4A-AFB5-DFAAA754BCA9}"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6/17/2022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BA49F774-CCF9-492C-9AEB-F2814D4A66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0905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a:p>
            <a:endParaRPr lang="en-US" dirty="0"/>
          </a:p>
        </p:txBody>
      </p:sp>
      <p:sp>
        <p:nvSpPr>
          <p:cNvPr id="4" name="Date Placeholder 3"/>
          <p:cNvSpPr>
            <a:spLocks noGrp="1"/>
          </p:cNvSpPr>
          <p:nvPr>
            <p:ph type="dt" idx="1"/>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49E4E862-E263-8B4A-AFB5-DFAAA754BCA9}"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6/17/2022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BA49F774-CCF9-492C-9AEB-F2814D4A66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5994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01623D-72C3-48FE-A328-A84B27DD92FD}" type="slidenum">
              <a:rPr lang="en-US" smtClean="0"/>
              <a:t>12</a:t>
            </a:fld>
            <a:endParaRPr lang="en-US"/>
          </a:p>
        </p:txBody>
      </p:sp>
    </p:spTree>
    <p:extLst>
      <p:ext uri="{BB962C8B-B14F-4D97-AF65-F5344CB8AC3E}">
        <p14:creationId xmlns:p14="http://schemas.microsoft.com/office/powerpoint/2010/main" val="373367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9E4E862-E263-8B4A-AFB5-DFAAA754BCA9}" type="datetime1">
              <a:rPr lang="en-US" smtClean="0"/>
              <a:t>6/17/2022</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13</a:t>
            </a:fld>
            <a:endParaRPr lang="en-US"/>
          </a:p>
        </p:txBody>
      </p:sp>
    </p:spTree>
    <p:extLst>
      <p:ext uri="{BB962C8B-B14F-4D97-AF65-F5344CB8AC3E}">
        <p14:creationId xmlns:p14="http://schemas.microsoft.com/office/powerpoint/2010/main" val="1821675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9E4E862-E263-8B4A-AFB5-DFAAA754BCA9}" type="datetime1">
              <a:rPr lang="en-US" smtClean="0"/>
              <a:t>6/17/2022</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14</a:t>
            </a:fld>
            <a:endParaRPr lang="en-US"/>
          </a:p>
        </p:txBody>
      </p:sp>
    </p:spTree>
    <p:extLst>
      <p:ext uri="{BB962C8B-B14F-4D97-AF65-F5344CB8AC3E}">
        <p14:creationId xmlns:p14="http://schemas.microsoft.com/office/powerpoint/2010/main" val="545385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49E4E862-E263-8B4A-AFB5-DFAAA754BCA9}"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6/17/2022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BA49F774-CCF9-492C-9AEB-F2814D4A66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13247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dirty="0"/>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dirty="0"/>
              <a:t>Month </a:t>
            </a:r>
            <a:r>
              <a:rPr lang="en-US" dirty="0" err="1"/>
              <a:t>dd</a:t>
            </a:r>
            <a:r>
              <a:rPr lang="en-US" dirty="0"/>
              <a:t>, </a:t>
            </a:r>
            <a:r>
              <a:rPr lang="en-US" dirty="0" err="1"/>
              <a:t>yyyy</a:t>
            </a:r>
            <a:endParaRPr lang="en-US" dirty="0"/>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dirty="0"/>
              <a:t>Speaker Name</a:t>
            </a:r>
          </a:p>
          <a:p>
            <a:pPr lvl="0"/>
            <a:r>
              <a:rPr lang="en-US" dirty="0"/>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dirty="0"/>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pic>
        <p:nvPicPr>
          <p:cNvPr id="7" name="Graphic 6">
            <a:extLst>
              <a:ext uri="{FF2B5EF4-FFF2-40B4-BE49-F238E27FC236}">
                <a16:creationId xmlns:a16="http://schemas.microsoft.com/office/drawing/2014/main" id="{A40BE8C1-A5D4-D247-ACC0-8FD3CA3C4CB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80286"/>
          <a:stretch/>
        </p:blipFill>
        <p:spPr>
          <a:xfrm>
            <a:off x="5623560" y="749808"/>
            <a:ext cx="1101436" cy="1143282"/>
          </a:xfrm>
          <a:prstGeom prst="rect">
            <a:avLst/>
          </a:prstGeom>
        </p:spPr>
      </p:pic>
    </p:spTree>
    <p:extLst>
      <p:ext uri="{BB962C8B-B14F-4D97-AF65-F5344CB8AC3E}">
        <p14:creationId xmlns:p14="http://schemas.microsoft.com/office/powerpoint/2010/main" val="86528485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3600">
          <p15:clr>
            <a:srgbClr val="FBAE40"/>
          </p15:clr>
        </p15:guide>
        <p15:guide id="4" pos="308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Text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a:t>
            </a:r>
            <a:r>
              <a:rPr lang="en-US" dirty="0" err="1"/>
              <a:t>Photo+Text</a:t>
            </a:r>
            <a:r>
              <a:rPr lang="en-US" dirty="0"/>
              <a:t> (W)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marL="917575" marR="0"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marL="917575" marR="0" lvl="4"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a:pPr>
            <a:r>
              <a:rPr lang="en-US" dirty="0"/>
              <a:t>Quadruple-click the “Indent More” button (above) for fourth-level bullets</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1239838" y="1669499"/>
            <a:ext cx="4856162" cy="44805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239839" y="5889219"/>
            <a:ext cx="4856162"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199576674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340806" y="491385"/>
            <a:ext cx="3670259" cy="978486"/>
          </a:xfrm>
          <a:prstGeom prst="rect">
            <a:avLst/>
          </a:prstGeom>
        </p:spPr>
        <p:txBody>
          <a:bodyPr vert="horz" lIns="0" tIns="0" rIns="0" bIns="0" rtlCol="0" anchor="ctr">
            <a:normAutofit/>
          </a:bodyPr>
          <a:lstStyle>
            <a:lvl1pPr algn="l">
              <a:defRPr lang="en-US" sz="2400" dirty="0">
                <a:solidFill>
                  <a:schemeClr val="tx2"/>
                </a:solidFill>
                <a:latin typeface="Arial Black" charset="0"/>
                <a:ea typeface="Arial Black" charset="0"/>
                <a:cs typeface="Arial Black" charset="0"/>
              </a:defRPr>
            </a:lvl1pPr>
          </a:lstStyle>
          <a:p>
            <a:pPr marL="0" lvl="0"/>
            <a:r>
              <a:rPr lang="en-US" dirty="0"/>
              <a:t>Title for </a:t>
            </a:r>
            <a:r>
              <a:rPr lang="en-US" dirty="0" err="1"/>
              <a:t>Text+Photo</a:t>
            </a:r>
            <a:r>
              <a:rPr lang="en-US" dirty="0"/>
              <a:t>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340806" y="1469871"/>
            <a:ext cx="3670259"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6" name="Picture Placeholder 2">
            <a:extLst>
              <a:ext uri="{FF2B5EF4-FFF2-40B4-BE49-F238E27FC236}">
                <a16:creationId xmlns:a16="http://schemas.microsoft.com/office/drawing/2014/main" id="{47569D7D-6010-454B-A86B-B6C69D7E2E6B}"/>
              </a:ext>
            </a:extLst>
          </p:cNvPr>
          <p:cNvSpPr>
            <a:spLocks noGrp="1"/>
          </p:cNvSpPr>
          <p:nvPr>
            <p:ph type="pic" sz="quarter" idx="11" hasCustomPrompt="1"/>
          </p:nvPr>
        </p:nvSpPr>
        <p:spPr>
          <a:xfrm>
            <a:off x="4191000" y="-1"/>
            <a:ext cx="8001000" cy="6629400"/>
          </a:xfrm>
          <a:solidFill>
            <a:schemeClr val="bg1">
              <a:lumMod val="90000"/>
            </a:schemeClr>
          </a:solidFill>
        </p:spPr>
        <p:txBody>
          <a:bodyPr tIns="0" bIns="2743200" anchor="b"/>
          <a:lstStyle>
            <a:lvl1pPr algn="ctr">
              <a:defRPr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FD26CCD3-E500-1F49-8DD8-1545E2CBF0B3}"/>
              </a:ext>
            </a:extLst>
          </p:cNvPr>
          <p:cNvSpPr>
            <a:spLocks noGrp="1"/>
          </p:cNvSpPr>
          <p:nvPr>
            <p:ph type="body" sz="quarter" idx="12" hasCustomPrompt="1"/>
          </p:nvPr>
        </p:nvSpPr>
        <p:spPr>
          <a:xfrm rot="5400000">
            <a:off x="8746884" y="3184281"/>
            <a:ext cx="6629396"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402245432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a:t>
            </a:r>
            <a:r>
              <a:rPr lang="en-US" dirty="0" err="1"/>
              <a:t>Photo+Photo</a:t>
            </a:r>
            <a:r>
              <a:rPr lang="en-US" dirty="0"/>
              <a:t> (W)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246859608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Photo+Title (W)">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1" y="5349453"/>
            <a:ext cx="12192000" cy="1508547"/>
          </a:xfrm>
          <a:prstGeom prst="rect">
            <a:avLst/>
          </a:prstGeom>
        </p:spPr>
        <p:txBody>
          <a:bodyPr vert="horz" lIns="457200" tIns="182880" rIns="457200" bIns="182880" rtlCol="0" anchor="t" anchorCtr="0">
            <a:noAutofit/>
          </a:bodyPr>
          <a:lstStyle>
            <a:lvl1pPr algn="ctr">
              <a:defRPr lang="en-US" sz="2400" dirty="0">
                <a:solidFill>
                  <a:schemeClr val="tx2"/>
                </a:solidFill>
                <a:latin typeface="Arial Black" charset="0"/>
                <a:ea typeface="Arial Black" charset="0"/>
                <a:cs typeface="Arial Black" charset="0"/>
              </a:defRPr>
            </a:lvl1pPr>
          </a:lstStyle>
          <a:p>
            <a:pPr marL="0" lvl="0"/>
            <a:r>
              <a:rPr lang="en-US" dirty="0"/>
              <a:t>Title for Large Photo (W) Layout</a:t>
            </a:r>
          </a:p>
        </p:txBody>
      </p:sp>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0"/>
            <a:ext cx="12192000" cy="5349875"/>
          </a:xfrm>
          <a:solidFill>
            <a:schemeClr val="bg1">
              <a:lumMod val="90000"/>
            </a:schemeClr>
          </a:solidFill>
        </p:spPr>
        <p:txBody>
          <a:bodyPr tIns="0" bIns="205740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89718791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tra-Large Photo+Title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172200"/>
          </a:xfrm>
          <a:solidFill>
            <a:schemeClr val="bg1">
              <a:lumMod val="90000"/>
            </a:schemeClr>
          </a:solidFill>
        </p:spPr>
        <p:txBody>
          <a:bodyPr tIns="0" bIns="256032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975483" y="2955682"/>
            <a:ext cx="617219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0" y="6172200"/>
            <a:ext cx="12202245" cy="685800"/>
          </a:xfrm>
          <a:prstGeom prst="rect">
            <a:avLst/>
          </a:prstGeom>
        </p:spPr>
        <p:txBody>
          <a:bodyPr vert="horz" lIns="457200" tIns="91440" rIns="457200" bIns="182880" rtlCol="0" anchor="t" anchorCtr="0">
            <a:normAutofit/>
          </a:bodyPr>
          <a:lstStyle>
            <a:lvl1pPr algn="ctr">
              <a:defRPr lang="en-US" sz="2200" dirty="0">
                <a:solidFill>
                  <a:schemeClr val="tx2"/>
                </a:solidFill>
                <a:latin typeface="Arial Black" charset="0"/>
                <a:ea typeface="Arial Black" charset="0"/>
                <a:cs typeface="Arial Black" charset="0"/>
              </a:defRPr>
            </a:lvl1pPr>
          </a:lstStyle>
          <a:p>
            <a:pPr marL="0" lvl="0"/>
            <a:r>
              <a:rPr lang="en-US" dirty="0"/>
              <a:t>Title for Extra-Large </a:t>
            </a:r>
            <a:r>
              <a:rPr lang="en-US" dirty="0" err="1"/>
              <a:t>Photo+Title</a:t>
            </a:r>
            <a:r>
              <a:rPr lang="en-US" dirty="0"/>
              <a:t> (W) Layout</a:t>
            </a:r>
          </a:p>
        </p:txBody>
      </p:sp>
    </p:spTree>
    <p:extLst>
      <p:ext uri="{BB962C8B-B14F-4D97-AF65-F5344CB8AC3E}">
        <p14:creationId xmlns:p14="http://schemas.microsoft.com/office/powerpoint/2010/main" val="225589524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xtra-Large Photo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583680"/>
          </a:xfrm>
          <a:solidFill>
            <a:schemeClr val="bg1">
              <a:lumMod val="90000"/>
            </a:schemeClr>
          </a:solidFill>
        </p:spPr>
        <p:txBody>
          <a:bodyPr tIns="0" bIns="274320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769743" y="3161422"/>
            <a:ext cx="658367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401981654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ingle-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Single-Column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marL="0" marR="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solidFill>
                  <a:schemeClr val="bg1"/>
                </a:solidFill>
              </a:defRPr>
            </a:lvl1pPr>
            <a:lvl2pPr>
              <a:buClr>
                <a:schemeClr val="tx2">
                  <a:lumMod val="40000"/>
                  <a:lumOff val="60000"/>
                </a:schemeClr>
              </a:buClr>
              <a:defRPr>
                <a:solidFill>
                  <a:schemeClr val="bg1"/>
                </a:solidFill>
              </a:defRPr>
            </a:lvl2pPr>
            <a:lvl3pPr>
              <a:buClr>
                <a:schemeClr val="bg1">
                  <a:lumMod val="75000"/>
                </a:schemeClr>
              </a:buClr>
              <a:defRPr>
                <a:solidFill>
                  <a:schemeClr val="bg1"/>
                </a:solidFill>
              </a:defRPr>
            </a:lvl3pPr>
            <a:lvl4pPr>
              <a:buClr>
                <a:schemeClr val="tx2">
                  <a:lumMod val="40000"/>
                  <a:lumOff val="60000"/>
                </a:schemeClr>
              </a:buClr>
              <a:defRPr>
                <a:solidFill>
                  <a:schemeClr val="bg1"/>
                </a:solidFill>
              </a:defRPr>
            </a:lvl4pPr>
            <a:lvl5pPr>
              <a:buClr>
                <a:schemeClr val="bg1">
                  <a:lumMod val="75000"/>
                </a:schemeClr>
              </a:buClr>
              <a:defRPr>
                <a:solidFill>
                  <a:schemeClr val="bg1"/>
                </a:solidFill>
              </a:defRPr>
            </a:lvl5pPr>
          </a:lstStyle>
          <a:p>
            <a:pPr marL="0" marR="0" lvl="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pPr>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Box 3">
            <a:extLst>
              <a:ext uri="{FF2B5EF4-FFF2-40B4-BE49-F238E27FC236}">
                <a16:creationId xmlns:a16="http://schemas.microsoft.com/office/drawing/2014/main" id="{5B31EA4B-58AD-3842-9BEC-4B9FF60E019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a:t>
            </a:r>
            <a:r>
              <a:rPr lang="en-US" sz="900" b="0" dirty="0">
                <a:solidFill>
                  <a:schemeClr val="accent1">
                    <a:lumMod val="60000"/>
                    <a:lumOff val="40000"/>
                  </a:schemeClr>
                </a:solidFill>
                <a:latin typeface="+mn-lt"/>
                <a:cs typeface="Arial Black" charset="0"/>
              </a:rPr>
              <a:t> | Institute for Capacity Development</a:t>
            </a:r>
            <a:endParaRPr lang="en-US" sz="900" b="0" dirty="0">
              <a:solidFill>
                <a:schemeClr val="accent1">
                  <a:lumMod val="60000"/>
                  <a:lumOff val="40000"/>
                </a:schemeClr>
              </a:solidFill>
              <a:latin typeface="+mn-lt"/>
            </a:endParaRPr>
          </a:p>
        </p:txBody>
      </p:sp>
      <p:sp>
        <p:nvSpPr>
          <p:cNvPr id="5" name="TextBox 4">
            <a:extLst>
              <a:ext uri="{FF2B5EF4-FFF2-40B4-BE49-F238E27FC236}">
                <a16:creationId xmlns:a16="http://schemas.microsoft.com/office/drawing/2014/main" id="{E06FD9C8-9F14-B64C-88D7-AFEADAB39B39}"/>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2139749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wo-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Two-Column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a:t>
            </a:r>
            <a:r>
              <a:rPr lang="en-US" sz="900" b="0" dirty="0">
                <a:solidFill>
                  <a:schemeClr val="accent1">
                    <a:lumMod val="60000"/>
                    <a:lumOff val="40000"/>
                  </a:schemeClr>
                </a:solidFill>
                <a:latin typeface="+mn-lt"/>
                <a:cs typeface="Arial Black" charset="0"/>
              </a:rPr>
              <a:t> | Institute for Capacity Development</a:t>
            </a:r>
            <a:endParaRPr lang="en-US" sz="900" b="0" dirty="0">
              <a:solidFill>
                <a:schemeClr val="accent1">
                  <a:lumMod val="60000"/>
                  <a:lumOff val="40000"/>
                </a:schemeClr>
              </a:solidFill>
              <a:latin typeface="+mn-lt"/>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cxnSp>
        <p:nvCxnSpPr>
          <p:cNvPr id="7" name="Straight Connector 6">
            <a:extLst>
              <a:ext uri="{FF2B5EF4-FFF2-40B4-BE49-F238E27FC236}">
                <a16:creationId xmlns:a16="http://schemas.microsoft.com/office/drawing/2014/main" id="{DCB5B26B-2A1F-084E-BAF6-BEA91A8E38A5}"/>
              </a:ext>
            </a:extLst>
          </p:cNvPr>
          <p:cNvCxnSpPr>
            <a:cxnSpLocks/>
          </p:cNvCxnSpPr>
          <p:nvPr userDrawn="1"/>
        </p:nvCxnSpPr>
        <p:spPr>
          <a:xfrm>
            <a:off x="6096000" y="1670538"/>
            <a:ext cx="0" cy="4425462"/>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10978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hoto+Text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a:t>
            </a:r>
            <a:r>
              <a:rPr lang="en-US" dirty="0" err="1"/>
              <a:t>Photo+Text</a:t>
            </a:r>
            <a:r>
              <a:rPr lang="en-US" dirty="0"/>
              <a:t> (B)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a:t>
            </a:r>
            <a:r>
              <a:rPr lang="en-US" sz="900" b="0" dirty="0">
                <a:solidFill>
                  <a:schemeClr val="accent1">
                    <a:lumMod val="60000"/>
                    <a:lumOff val="40000"/>
                  </a:schemeClr>
                </a:solidFill>
                <a:latin typeface="+mn-lt"/>
                <a:cs typeface="Arial Black" charset="0"/>
              </a:rPr>
              <a:t> | Institute for Capacity Development</a:t>
            </a:r>
            <a:endParaRPr lang="en-US" sz="900" b="0" dirty="0">
              <a:solidFill>
                <a:schemeClr val="accent1">
                  <a:lumMod val="60000"/>
                  <a:lumOff val="40000"/>
                </a:schemeClr>
              </a:solidFill>
              <a:latin typeface="+mn-lt"/>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
        <p:nvSpPr>
          <p:cNvPr id="9" name="Picture Placeholder 4">
            <a:extLst>
              <a:ext uri="{FF2B5EF4-FFF2-40B4-BE49-F238E27FC236}">
                <a16:creationId xmlns:a16="http://schemas.microsoft.com/office/drawing/2014/main" id="{ADC7D600-7783-1F4F-AD62-06B784E129FD}"/>
              </a:ext>
            </a:extLst>
          </p:cNvPr>
          <p:cNvSpPr>
            <a:spLocks noGrp="1"/>
          </p:cNvSpPr>
          <p:nvPr>
            <p:ph type="pic" sz="quarter" idx="13" hasCustomPrompt="1"/>
          </p:nvPr>
        </p:nvSpPr>
        <p:spPr>
          <a:xfrm>
            <a:off x="1239838" y="1672046"/>
            <a:ext cx="4855464" cy="44805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10" name="Text Placeholder 4">
            <a:extLst>
              <a:ext uri="{FF2B5EF4-FFF2-40B4-BE49-F238E27FC236}">
                <a16:creationId xmlns:a16="http://schemas.microsoft.com/office/drawing/2014/main" id="{A3893C67-9BAE-6946-9896-78E2472B03D8}"/>
              </a:ext>
            </a:extLst>
          </p:cNvPr>
          <p:cNvSpPr>
            <a:spLocks noGrp="1"/>
          </p:cNvSpPr>
          <p:nvPr>
            <p:ph type="body" sz="quarter" idx="14" hasCustomPrompt="1"/>
          </p:nvPr>
        </p:nvSpPr>
        <p:spPr>
          <a:xfrm>
            <a:off x="1239838" y="5891766"/>
            <a:ext cx="4855464"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76406085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1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hoto+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a:t>
            </a:r>
            <a:r>
              <a:rPr lang="en-US" dirty="0" err="1"/>
              <a:t>Photo+Photo</a:t>
            </a:r>
            <a:r>
              <a:rPr lang="en-US" dirty="0"/>
              <a:t> (B)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10" name="TextBox 9">
            <a:extLst>
              <a:ext uri="{FF2B5EF4-FFF2-40B4-BE49-F238E27FC236}">
                <a16:creationId xmlns:a16="http://schemas.microsoft.com/office/drawing/2014/main" id="{8E8A7720-BFE2-8541-8CCE-E6CF2AEB21D5}"/>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a:t>
            </a:r>
            <a:r>
              <a:rPr lang="en-US" sz="900" b="0" dirty="0">
                <a:solidFill>
                  <a:schemeClr val="accent1">
                    <a:lumMod val="60000"/>
                    <a:lumOff val="40000"/>
                  </a:schemeClr>
                </a:solidFill>
                <a:latin typeface="+mn-lt"/>
                <a:cs typeface="Arial Black" charset="0"/>
              </a:rPr>
              <a:t> | Institute for Capacity Development</a:t>
            </a:r>
            <a:endParaRPr lang="en-US" sz="900" b="0" dirty="0">
              <a:solidFill>
                <a:schemeClr val="accent1">
                  <a:lumMod val="60000"/>
                  <a:lumOff val="40000"/>
                </a:schemeClr>
              </a:solidFill>
              <a:latin typeface="+mn-lt"/>
            </a:endParaRPr>
          </a:p>
        </p:txBody>
      </p:sp>
      <p:sp>
        <p:nvSpPr>
          <p:cNvPr id="11" name="TextBox 10">
            <a:extLst>
              <a:ext uri="{FF2B5EF4-FFF2-40B4-BE49-F238E27FC236}">
                <a16:creationId xmlns:a16="http://schemas.microsoft.com/office/drawing/2014/main" id="{DF7CAC3A-914C-D94C-9254-C253E5803F2C}"/>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33972455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pt. 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dirty="0"/>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dirty="0"/>
              <a:t>Month </a:t>
            </a:r>
            <a:r>
              <a:rPr lang="en-US" dirty="0" err="1"/>
              <a:t>dd</a:t>
            </a:r>
            <a:r>
              <a:rPr lang="en-US" dirty="0"/>
              <a:t>, </a:t>
            </a:r>
            <a:r>
              <a:rPr lang="en-US" dirty="0" err="1"/>
              <a:t>yyyy</a:t>
            </a:r>
            <a:endParaRPr lang="en-US" dirty="0"/>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dirty="0"/>
              <a:t>Speaker Name</a:t>
            </a:r>
          </a:p>
          <a:p>
            <a:pPr lvl="0"/>
            <a:r>
              <a:rPr lang="en-US" dirty="0"/>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dirty="0"/>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pic>
        <p:nvPicPr>
          <p:cNvPr id="11" name="Graphic 10">
            <a:extLst>
              <a:ext uri="{FF2B5EF4-FFF2-40B4-BE49-F238E27FC236}">
                <a16:creationId xmlns:a16="http://schemas.microsoft.com/office/drawing/2014/main" id="{297D2D33-B99A-B046-B49A-16CB982B1B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22221" y="751557"/>
            <a:ext cx="5585603" cy="1143000"/>
          </a:xfrm>
          <a:prstGeom prst="rect">
            <a:avLst/>
          </a:prstGeom>
        </p:spPr>
      </p:pic>
    </p:spTree>
    <p:extLst>
      <p:ext uri="{BB962C8B-B14F-4D97-AF65-F5344CB8AC3E}">
        <p14:creationId xmlns:p14="http://schemas.microsoft.com/office/powerpoint/2010/main" val="75117589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3600">
          <p15:clr>
            <a:srgbClr val="FBAE40"/>
          </p15:clr>
        </p15:guide>
        <p15:guide id="4" pos="3081">
          <p15:clr>
            <a:srgbClr val="FBAE40"/>
          </p15:clr>
        </p15:guide>
        <p15:guide id="5" pos="3632">
          <p15:clr>
            <a:srgbClr val="FBAE40"/>
          </p15:clr>
        </p15:guide>
        <p15:guide id="6" orient="horz" pos="83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arge-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0" y="5349450"/>
            <a:ext cx="12191999" cy="1508547"/>
          </a:xfrm>
          <a:prstGeom prst="rect">
            <a:avLst/>
          </a:prstGeom>
        </p:spPr>
        <p:txBody>
          <a:bodyPr vert="horz" lIns="457200" tIns="182880" rIns="457200" bIns="182880" rtlCol="0" anchor="t">
            <a:normAutofit/>
          </a:bodyPr>
          <a:lstStyle>
            <a:lvl1pPr algn="ctr">
              <a:defRPr lang="en-US" sz="2400" dirty="0">
                <a:solidFill>
                  <a:schemeClr val="bg1"/>
                </a:solidFill>
                <a:latin typeface="Arial Black" charset="0"/>
                <a:ea typeface="Arial Black" charset="0"/>
                <a:cs typeface="Arial Black" charset="0"/>
              </a:defRPr>
            </a:lvl1pPr>
          </a:lstStyle>
          <a:p>
            <a:pPr marL="0" lvl="0"/>
            <a:r>
              <a:rPr lang="en-US" dirty="0"/>
              <a:t>Title for Large-Photo (B) Layout</a:t>
            </a:r>
          </a:p>
        </p:txBody>
      </p:sp>
      <p:sp>
        <p:nvSpPr>
          <p:cNvPr id="3" name="Picture Placeholder 2">
            <a:extLst>
              <a:ext uri="{FF2B5EF4-FFF2-40B4-BE49-F238E27FC236}">
                <a16:creationId xmlns:a16="http://schemas.microsoft.com/office/drawing/2014/main" id="{6B57DE7E-D5A7-934A-BDAA-810E25C7A254}"/>
              </a:ext>
            </a:extLst>
          </p:cNvPr>
          <p:cNvSpPr>
            <a:spLocks noGrp="1"/>
          </p:cNvSpPr>
          <p:nvPr>
            <p:ph type="pic" sz="quarter" idx="10" hasCustomPrompt="1"/>
          </p:nvPr>
        </p:nvSpPr>
        <p:spPr>
          <a:xfrm>
            <a:off x="0" y="0"/>
            <a:ext cx="12192000" cy="5349875"/>
          </a:xfrm>
          <a:solidFill>
            <a:schemeClr val="tx2">
              <a:lumMod val="50000"/>
            </a:schemeClr>
          </a:solidFill>
        </p:spPr>
        <p:txBody>
          <a:bodyPr tIns="0" bIns="2057400" anchor="b"/>
          <a:lstStyle>
            <a:lvl1pPr algn="ctr">
              <a:defRPr i="1">
                <a:solidFill>
                  <a:schemeClr val="tx2"/>
                </a:solidFill>
              </a:defRPr>
            </a:lvl1pPr>
          </a:lstStyle>
          <a:p>
            <a:r>
              <a:rPr lang="en-US" dirty="0"/>
              <a:t>Click icon to insert a photo.</a:t>
            </a:r>
          </a:p>
        </p:txBody>
      </p:sp>
      <p:sp>
        <p:nvSpPr>
          <p:cNvPr id="5" name="Text Placeholder 4">
            <a:extLst>
              <a:ext uri="{FF2B5EF4-FFF2-40B4-BE49-F238E27FC236}">
                <a16:creationId xmlns:a16="http://schemas.microsoft.com/office/drawing/2014/main" id="{7096E3DB-FA3A-7842-8A68-4AE4AACEC5FF}"/>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12" name="TextBox 11">
            <a:extLst>
              <a:ext uri="{FF2B5EF4-FFF2-40B4-BE49-F238E27FC236}">
                <a16:creationId xmlns:a16="http://schemas.microsoft.com/office/drawing/2014/main" id="{764FF97F-5A7B-3544-BBF1-8D9147069589}"/>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a:t>
            </a:r>
            <a:r>
              <a:rPr lang="en-US" sz="900" b="0" dirty="0">
                <a:solidFill>
                  <a:schemeClr val="accent1">
                    <a:lumMod val="60000"/>
                    <a:lumOff val="40000"/>
                  </a:schemeClr>
                </a:solidFill>
                <a:latin typeface="+mn-lt"/>
                <a:cs typeface="Arial Black" charset="0"/>
              </a:rPr>
              <a:t> | Institute for Capacity Development</a:t>
            </a:r>
            <a:endParaRPr lang="en-US" sz="900" b="0" dirty="0">
              <a:solidFill>
                <a:schemeClr val="accent1">
                  <a:lumMod val="60000"/>
                  <a:lumOff val="40000"/>
                </a:schemeClr>
              </a:solidFill>
              <a:latin typeface="+mn-lt"/>
            </a:endParaRPr>
          </a:p>
        </p:txBody>
      </p:sp>
      <p:sp>
        <p:nvSpPr>
          <p:cNvPr id="13" name="TextBox 12">
            <a:extLst>
              <a:ext uri="{FF2B5EF4-FFF2-40B4-BE49-F238E27FC236}">
                <a16:creationId xmlns:a16="http://schemas.microsoft.com/office/drawing/2014/main" id="{5558205F-7910-2A4D-9D13-3F4027CE12D3}"/>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251765129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cxnSp>
        <p:nvCxnSpPr>
          <p:cNvPr id="10" name="Straight Connector 9"/>
          <p:cNvCxnSpPr/>
          <p:nvPr/>
        </p:nvCxnSpPr>
        <p:spPr>
          <a:xfrm>
            <a:off x="0" y="6400800"/>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Box 6"/>
          <p:cNvSpPr txBox="1"/>
          <p:nvPr/>
        </p:nvSpPr>
        <p:spPr>
          <a:xfrm>
            <a:off x="2133600" y="6442502"/>
            <a:ext cx="8229600" cy="415498"/>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en-US" sz="1050" b="1" dirty="0">
                <a:solidFill>
                  <a:schemeClr val="tx2">
                    <a:lumMod val="50000"/>
                  </a:schemeClr>
                </a:solidFill>
                <a:latin typeface="+mn-lt"/>
              </a:rPr>
              <a:t>This training material is the property of the International Monetary Fund (IMF) and is intended for use in IMF Institute for Capacity Development courses.  Any reuse requires the permission of the IMF</a:t>
            </a:r>
            <a:r>
              <a:rPr lang="en-US" sz="1050" b="1" baseline="0" dirty="0">
                <a:solidFill>
                  <a:schemeClr val="tx2">
                    <a:lumMod val="50000"/>
                  </a:schemeClr>
                </a:solidFill>
                <a:latin typeface="+mn-lt"/>
              </a:rPr>
              <a:t> and ICD</a:t>
            </a:r>
            <a:r>
              <a:rPr lang="en-US" sz="1050" b="1" dirty="0">
                <a:solidFill>
                  <a:schemeClr val="tx2">
                    <a:lumMod val="50000"/>
                  </a:schemeClr>
                </a:solidFill>
                <a:latin typeface="+mn-lt"/>
              </a:rPr>
              <a:t>.</a:t>
            </a:r>
            <a:endParaRPr lang="fr-FR" sz="1050" b="1" dirty="0">
              <a:solidFill>
                <a:schemeClr val="tx2">
                  <a:lumMod val="50000"/>
                </a:schemeClr>
              </a:solidFill>
              <a:latin typeface="+mn-lt"/>
            </a:endParaRPr>
          </a:p>
        </p:txBody>
      </p:sp>
      <p:pic>
        <p:nvPicPr>
          <p:cNvPr id="9" name="Picture 3"/>
          <p:cNvPicPr>
            <a:picLocks noChangeAspect="1" noChangeArrowheads="1"/>
          </p:cNvPicPr>
          <p:nvPr/>
        </p:nvPicPr>
        <p:blipFill>
          <a:blip r:embed="rId2" cstate="print"/>
          <a:srcRect/>
          <a:stretch>
            <a:fillRect/>
          </a:stretch>
        </p:blipFill>
        <p:spPr bwMode="auto">
          <a:xfrm>
            <a:off x="1" y="0"/>
            <a:ext cx="6073668" cy="1295400"/>
          </a:xfrm>
          <a:prstGeom prst="rect">
            <a:avLst/>
          </a:prstGeom>
          <a:noFill/>
          <a:ln w="9525">
            <a:noFill/>
            <a:miter lim="800000"/>
            <a:headEnd/>
            <a:tailEnd/>
          </a:ln>
        </p:spPr>
      </p:pic>
      <p:pic>
        <p:nvPicPr>
          <p:cNvPr id="15" name="Picture 2" descr="http://upload.wikimedia.org/wikipedia/en/thumb/7/7e/International_Monetary_Fund_logo.svg/365px-International_Monetary_Fund_logo.svg.png"/>
          <p:cNvPicPr>
            <a:picLocks noChangeAspect="1" noChangeArrowheads="1"/>
          </p:cNvPicPr>
          <p:nvPr/>
        </p:nvPicPr>
        <p:blipFill>
          <a:blip r:embed="rId3" cstate="print"/>
          <a:srcRect/>
          <a:stretch>
            <a:fillRect/>
          </a:stretch>
        </p:blipFill>
        <p:spPr bwMode="auto">
          <a:xfrm>
            <a:off x="10464800" y="54280"/>
            <a:ext cx="1524000" cy="1164921"/>
          </a:xfrm>
          <a:prstGeom prst="rect">
            <a:avLst/>
          </a:prstGeom>
          <a:solidFill>
            <a:schemeClr val="bg1"/>
          </a:solidFill>
        </p:spPr>
      </p:pic>
      <p:sp>
        <p:nvSpPr>
          <p:cNvPr id="19" name="Title 1"/>
          <p:cNvSpPr>
            <a:spLocks noGrp="1"/>
          </p:cNvSpPr>
          <p:nvPr>
            <p:ph type="ctrTitle"/>
          </p:nvPr>
        </p:nvSpPr>
        <p:spPr>
          <a:xfrm>
            <a:off x="914400" y="2130426"/>
            <a:ext cx="10363200" cy="1470025"/>
          </a:xfrm>
        </p:spPr>
        <p:txBody>
          <a:bodyPr/>
          <a:lstStyle/>
          <a:p>
            <a:r>
              <a:rPr lang="en-US" dirty="0"/>
              <a:t>Click to edit Master title style</a:t>
            </a:r>
          </a:p>
        </p:txBody>
      </p:sp>
    </p:spTree>
    <p:extLst>
      <p:ext uri="{BB962C8B-B14F-4D97-AF65-F5344CB8AC3E}">
        <p14:creationId xmlns:p14="http://schemas.microsoft.com/office/powerpoint/2010/main" val="3496280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0"/>
            <a:ext cx="10972800" cy="1143000"/>
          </a:xfrm>
        </p:spPr>
        <p:txBody>
          <a:bodyPr/>
          <a:lstStyle/>
          <a:p>
            <a:r>
              <a:rPr lang="en-US" dirty="0"/>
              <a:t>Click to edit Master title style</a:t>
            </a:r>
          </a:p>
        </p:txBody>
      </p:sp>
      <p:cxnSp>
        <p:nvCxnSpPr>
          <p:cNvPr id="10" name="Straight Connector 9"/>
          <p:cNvCxnSpPr/>
          <p:nvPr/>
        </p:nvCxnSpPr>
        <p:spPr>
          <a:xfrm>
            <a:off x="0" y="6300654"/>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noChangeArrowheads="1"/>
          </p:cNvPicPr>
          <p:nvPr/>
        </p:nvPicPr>
        <p:blipFill>
          <a:blip r:embed="rId2" cstate="print"/>
          <a:srcRect/>
          <a:stretch>
            <a:fillRect/>
          </a:stretch>
        </p:blipFill>
        <p:spPr bwMode="auto">
          <a:xfrm>
            <a:off x="1" y="6309360"/>
            <a:ext cx="2572377" cy="548640"/>
          </a:xfrm>
          <a:prstGeom prst="rect">
            <a:avLst/>
          </a:prstGeom>
          <a:noFill/>
          <a:ln w="9525">
            <a:noFill/>
            <a:miter lim="800000"/>
            <a:headEnd/>
            <a:tailEnd/>
          </a:ln>
        </p:spPr>
      </p:pic>
      <p:sp>
        <p:nvSpPr>
          <p:cNvPr id="14" name="Title 1"/>
          <p:cNvSpPr txBox="1">
            <a:spLocks/>
          </p:cNvSpPr>
          <p:nvPr/>
        </p:nvSpPr>
        <p:spPr>
          <a:xfrm>
            <a:off x="0" y="0"/>
            <a:ext cx="12192000" cy="1143000"/>
          </a:xfrm>
          <a:prstGeom prst="rect">
            <a:avLst/>
          </a:prstGeom>
          <a:solidFill>
            <a:schemeClr val="accent1">
              <a:lumMod val="75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Slide Number Placeholder 5"/>
          <p:cNvSpPr>
            <a:spLocks noGrp="1"/>
          </p:cNvSpPr>
          <p:nvPr>
            <p:ph type="sldNum" sz="quarter" idx="12"/>
          </p:nvPr>
        </p:nvSpPr>
        <p:spPr>
          <a:xfrm>
            <a:off x="8737600" y="6356351"/>
            <a:ext cx="2844800" cy="365125"/>
          </a:xfrm>
        </p:spPr>
        <p:txBody>
          <a:bodyPr/>
          <a:lstStyle/>
          <a:p>
            <a:fld id="{54B3878F-5E8A-4F99-AB85-9DD2A06B3A5B}" type="slidenum">
              <a:rPr lang="en-US" smtClean="0"/>
              <a:pPr/>
              <a:t>‹#›</a:t>
            </a:fld>
            <a:endParaRPr lang="en-US"/>
          </a:p>
        </p:txBody>
      </p:sp>
    </p:spTree>
    <p:extLst>
      <p:ext uri="{BB962C8B-B14F-4D97-AF65-F5344CB8AC3E}">
        <p14:creationId xmlns:p14="http://schemas.microsoft.com/office/powerpoint/2010/main" val="25503252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Rectangle 7"/>
          <p:cNvSpPr/>
          <p:nvPr/>
        </p:nvSpPr>
        <p:spPr>
          <a:xfrm>
            <a:off x="0" y="0"/>
            <a:ext cx="12192000" cy="228600"/>
          </a:xfrm>
          <a:prstGeom prst="rect">
            <a:avLst/>
          </a:prstGeom>
          <a:solidFill>
            <a:schemeClr val="tx2">
              <a:alpha val="75000"/>
            </a:schemeClr>
          </a:solidFill>
          <a:ln w="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304800"/>
            <a:ext cx="12192000" cy="76200"/>
          </a:xfrm>
          <a:prstGeom prst="rect">
            <a:avLst/>
          </a:prstGeom>
          <a:solidFill>
            <a:schemeClr val="tx2">
              <a:alpha val="75000"/>
            </a:schemeClr>
          </a:solidFill>
          <a:ln w="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3" name="Straight Connector 12"/>
          <p:cNvCxnSpPr/>
          <p:nvPr/>
        </p:nvCxnSpPr>
        <p:spPr>
          <a:xfrm>
            <a:off x="0" y="6300654"/>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3"/>
          <p:cNvPicPr>
            <a:picLocks noChangeAspect="1" noChangeArrowheads="1"/>
          </p:cNvPicPr>
          <p:nvPr/>
        </p:nvPicPr>
        <p:blipFill>
          <a:blip r:embed="rId2" cstate="print"/>
          <a:srcRect/>
          <a:stretch>
            <a:fillRect/>
          </a:stretch>
        </p:blipFill>
        <p:spPr bwMode="auto">
          <a:xfrm>
            <a:off x="1" y="6309360"/>
            <a:ext cx="2572377" cy="548640"/>
          </a:xfrm>
          <a:prstGeom prst="rect">
            <a:avLst/>
          </a:prstGeom>
          <a:noFill/>
          <a:ln w="9525">
            <a:noFill/>
            <a:miter lim="800000"/>
            <a:headEnd/>
            <a:tailEnd/>
          </a:ln>
        </p:spPr>
      </p:pic>
      <p:sp>
        <p:nvSpPr>
          <p:cNvPr id="14" name="Slide Number Placeholder 5"/>
          <p:cNvSpPr>
            <a:spLocks noGrp="1"/>
          </p:cNvSpPr>
          <p:nvPr>
            <p:ph type="sldNum" sz="quarter" idx="12"/>
          </p:nvPr>
        </p:nvSpPr>
        <p:spPr>
          <a:xfrm>
            <a:off x="8737600" y="6356351"/>
            <a:ext cx="2844800" cy="365125"/>
          </a:xfrm>
        </p:spPr>
        <p:txBody>
          <a:bodyPr/>
          <a:lstStyle/>
          <a:p>
            <a:fld id="{54B3878F-5E8A-4F99-AB85-9DD2A06B3A5B}" type="slidenum">
              <a:rPr lang="en-US" smtClean="0"/>
              <a:pPr/>
              <a:t>‹#›</a:t>
            </a:fld>
            <a:endParaRPr lang="en-US"/>
          </a:p>
        </p:txBody>
      </p:sp>
      <p:sp>
        <p:nvSpPr>
          <p:cNvPr id="10" name="Content Placeholder 2"/>
          <p:cNvSpPr>
            <a:spLocks noGrp="1"/>
          </p:cNvSpPr>
          <p:nvPr>
            <p:ph sz="half" idx="13"/>
          </p:nvPr>
        </p:nvSpPr>
        <p:spPr>
          <a:xfrm>
            <a:off x="203200" y="838200"/>
            <a:ext cx="117856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19721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533400"/>
            <a:ext cx="10769600" cy="990600"/>
          </a:xfrm>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0" y="0"/>
            <a:ext cx="12192000" cy="228600"/>
          </a:xfrm>
          <a:prstGeom prst="rect">
            <a:avLst/>
          </a:prstGeom>
          <a:solidFill>
            <a:schemeClr val="tx2">
              <a:alpha val="75000"/>
            </a:schemeClr>
          </a:solidFill>
          <a:ln w="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304800"/>
            <a:ext cx="12192000" cy="76200"/>
          </a:xfrm>
          <a:prstGeom prst="rect">
            <a:avLst/>
          </a:prstGeom>
          <a:solidFill>
            <a:schemeClr val="tx2">
              <a:alpha val="75000"/>
            </a:schemeClr>
          </a:solidFill>
          <a:ln w="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3"/>
          <p:cNvPicPr>
            <a:picLocks noChangeAspect="1" noChangeArrowheads="1"/>
          </p:cNvPicPr>
          <p:nvPr/>
        </p:nvPicPr>
        <p:blipFill>
          <a:blip r:embed="rId2" cstate="print"/>
          <a:srcRect/>
          <a:stretch>
            <a:fillRect/>
          </a:stretch>
        </p:blipFill>
        <p:spPr bwMode="auto">
          <a:xfrm>
            <a:off x="1" y="6309360"/>
            <a:ext cx="2572377" cy="548640"/>
          </a:xfrm>
          <a:prstGeom prst="rect">
            <a:avLst/>
          </a:prstGeom>
          <a:noFill/>
          <a:ln w="9525">
            <a:noFill/>
            <a:miter lim="800000"/>
            <a:headEnd/>
            <a:tailEnd/>
          </a:ln>
        </p:spPr>
      </p:pic>
      <p:cxnSp>
        <p:nvCxnSpPr>
          <p:cNvPr id="11" name="Straight Connector 10"/>
          <p:cNvCxnSpPr/>
          <p:nvPr/>
        </p:nvCxnSpPr>
        <p:spPr>
          <a:xfrm>
            <a:off x="0" y="6300654"/>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8737600" y="6356351"/>
            <a:ext cx="2844800" cy="365125"/>
          </a:xfrm>
        </p:spPr>
        <p:txBody>
          <a:bodyPr/>
          <a:lstStyle/>
          <a:p>
            <a:fld id="{54B3878F-5E8A-4F99-AB85-9DD2A06B3A5B}" type="slidenum">
              <a:rPr lang="en-US" smtClean="0"/>
              <a:pPr/>
              <a:t>‹#›</a:t>
            </a:fld>
            <a:endParaRPr lang="en-US"/>
          </a:p>
        </p:txBody>
      </p:sp>
    </p:spTree>
    <p:extLst>
      <p:ext uri="{BB962C8B-B14F-4D97-AF65-F5344CB8AC3E}">
        <p14:creationId xmlns:p14="http://schemas.microsoft.com/office/powerpoint/2010/main" val="2946345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457201"/>
            <a:ext cx="5181600" cy="274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0"/>
            <a:ext cx="12192000" cy="228600"/>
          </a:xfrm>
          <a:prstGeom prst="rect">
            <a:avLst/>
          </a:prstGeom>
          <a:solidFill>
            <a:schemeClr val="tx2">
              <a:alpha val="75000"/>
            </a:schemeClr>
          </a:solidFill>
          <a:ln w="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304800"/>
            <a:ext cx="12192000" cy="76200"/>
          </a:xfrm>
          <a:prstGeom prst="rect">
            <a:avLst/>
          </a:prstGeom>
          <a:solidFill>
            <a:schemeClr val="tx2">
              <a:alpha val="75000"/>
            </a:schemeClr>
          </a:solidFill>
          <a:ln w="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3"/>
          <p:cNvPicPr>
            <a:picLocks noChangeAspect="1" noChangeArrowheads="1"/>
          </p:cNvPicPr>
          <p:nvPr/>
        </p:nvPicPr>
        <p:blipFill>
          <a:blip r:embed="rId2" cstate="print"/>
          <a:srcRect/>
          <a:stretch>
            <a:fillRect/>
          </a:stretch>
        </p:blipFill>
        <p:spPr bwMode="auto">
          <a:xfrm>
            <a:off x="1" y="6309360"/>
            <a:ext cx="2572377" cy="548640"/>
          </a:xfrm>
          <a:prstGeom prst="rect">
            <a:avLst/>
          </a:prstGeom>
          <a:noFill/>
          <a:ln w="9525">
            <a:noFill/>
            <a:miter lim="800000"/>
            <a:headEnd/>
            <a:tailEnd/>
          </a:ln>
        </p:spPr>
      </p:pic>
      <p:cxnSp>
        <p:nvCxnSpPr>
          <p:cNvPr id="11" name="Straight Connector 10"/>
          <p:cNvCxnSpPr/>
          <p:nvPr/>
        </p:nvCxnSpPr>
        <p:spPr>
          <a:xfrm>
            <a:off x="0" y="6300654"/>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sz="half" idx="13"/>
          </p:nvPr>
        </p:nvSpPr>
        <p:spPr>
          <a:xfrm>
            <a:off x="304800" y="3352800"/>
            <a:ext cx="5181600" cy="274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half" idx="14"/>
          </p:nvPr>
        </p:nvSpPr>
        <p:spPr>
          <a:xfrm>
            <a:off x="6502400" y="3352800"/>
            <a:ext cx="5181600" cy="274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half" idx="15"/>
          </p:nvPr>
        </p:nvSpPr>
        <p:spPr>
          <a:xfrm>
            <a:off x="6502400" y="457200"/>
            <a:ext cx="5181600" cy="274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Slide Number Placeholder 5"/>
          <p:cNvSpPr>
            <a:spLocks noGrp="1"/>
          </p:cNvSpPr>
          <p:nvPr>
            <p:ph type="sldNum" sz="quarter" idx="12"/>
          </p:nvPr>
        </p:nvSpPr>
        <p:spPr>
          <a:xfrm>
            <a:off x="8737600" y="6356351"/>
            <a:ext cx="2844800" cy="365125"/>
          </a:xfrm>
        </p:spPr>
        <p:txBody>
          <a:bodyPr/>
          <a:lstStyle/>
          <a:p>
            <a:fld id="{54B3878F-5E8A-4F99-AB85-9DD2A06B3A5B}" type="slidenum">
              <a:rPr lang="en-US" smtClean="0"/>
              <a:pPr/>
              <a:t>‹#›</a:t>
            </a:fld>
            <a:endParaRPr lang="en-US"/>
          </a:p>
        </p:txBody>
      </p:sp>
    </p:spTree>
    <p:extLst>
      <p:ext uri="{BB962C8B-B14F-4D97-AF65-F5344CB8AC3E}">
        <p14:creationId xmlns:p14="http://schemas.microsoft.com/office/powerpoint/2010/main" val="11305934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1" name="Rectangle 10"/>
          <p:cNvSpPr/>
          <p:nvPr/>
        </p:nvSpPr>
        <p:spPr>
          <a:xfrm>
            <a:off x="0" y="0"/>
            <a:ext cx="12192000" cy="228600"/>
          </a:xfrm>
          <a:prstGeom prst="rect">
            <a:avLst/>
          </a:prstGeom>
          <a:solidFill>
            <a:schemeClr val="tx2">
              <a:alpha val="75000"/>
            </a:schemeClr>
          </a:solidFill>
          <a:ln w="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304800"/>
            <a:ext cx="12192000" cy="76200"/>
          </a:xfrm>
          <a:prstGeom prst="rect">
            <a:avLst/>
          </a:prstGeom>
          <a:solidFill>
            <a:schemeClr val="tx2">
              <a:alpha val="75000"/>
            </a:schemeClr>
          </a:solidFill>
          <a:ln w="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itle 8"/>
          <p:cNvSpPr>
            <a:spLocks noGrp="1"/>
          </p:cNvSpPr>
          <p:nvPr>
            <p:ph type="title"/>
          </p:nvPr>
        </p:nvSpPr>
        <p:spPr/>
        <p:txBody>
          <a:bodyPr/>
          <a:lstStyle/>
          <a:p>
            <a:r>
              <a:rPr lang="en-US"/>
              <a:t>Click to edit Master title style</a:t>
            </a:r>
          </a:p>
        </p:txBody>
      </p:sp>
      <p:cxnSp>
        <p:nvCxnSpPr>
          <p:cNvPr id="7" name="Straight Connector 6"/>
          <p:cNvCxnSpPr/>
          <p:nvPr/>
        </p:nvCxnSpPr>
        <p:spPr>
          <a:xfrm>
            <a:off x="0" y="6300654"/>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3"/>
          <p:cNvPicPr>
            <a:picLocks noChangeAspect="1" noChangeArrowheads="1"/>
          </p:cNvPicPr>
          <p:nvPr/>
        </p:nvPicPr>
        <p:blipFill>
          <a:blip r:embed="rId2" cstate="print"/>
          <a:srcRect/>
          <a:stretch>
            <a:fillRect/>
          </a:stretch>
        </p:blipFill>
        <p:spPr bwMode="auto">
          <a:xfrm>
            <a:off x="1" y="6309360"/>
            <a:ext cx="2572377" cy="548640"/>
          </a:xfrm>
          <a:prstGeom prst="rect">
            <a:avLst/>
          </a:prstGeom>
          <a:noFill/>
          <a:ln w="9525">
            <a:noFill/>
            <a:miter lim="800000"/>
            <a:headEnd/>
            <a:tailEnd/>
          </a:ln>
        </p:spPr>
      </p:pic>
      <p:sp>
        <p:nvSpPr>
          <p:cNvPr id="10" name="Slide Number Placeholder 5"/>
          <p:cNvSpPr>
            <a:spLocks noGrp="1"/>
          </p:cNvSpPr>
          <p:nvPr>
            <p:ph type="sldNum" sz="quarter" idx="12"/>
          </p:nvPr>
        </p:nvSpPr>
        <p:spPr>
          <a:xfrm>
            <a:off x="8737600" y="6356351"/>
            <a:ext cx="2844800" cy="365125"/>
          </a:xfrm>
        </p:spPr>
        <p:txBody>
          <a:bodyPr/>
          <a:lstStyle/>
          <a:p>
            <a:fld id="{54B3878F-5E8A-4F99-AB85-9DD2A06B3A5B}" type="slidenum">
              <a:rPr lang="en-US" smtClean="0"/>
              <a:pPr/>
              <a:t>‹#›</a:t>
            </a:fld>
            <a:endParaRPr lang="en-US"/>
          </a:p>
        </p:txBody>
      </p:sp>
    </p:spTree>
    <p:extLst>
      <p:ext uri="{BB962C8B-B14F-4D97-AF65-F5344CB8AC3E}">
        <p14:creationId xmlns:p14="http://schemas.microsoft.com/office/powerpoint/2010/main" val="16947217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10972800" cy="1143000"/>
          </a:xfrm>
        </p:spPr>
        <p:txBody>
          <a:bodyPr/>
          <a:lstStyle>
            <a:lvl1pPr>
              <a:defRPr i="1" baseline="0"/>
            </a:lvl1pPr>
          </a:lstStyle>
          <a:p>
            <a:r>
              <a:rPr lang="en-US" dirty="0"/>
              <a:t>Blank Slide for Large Format Content</a:t>
            </a:r>
          </a:p>
        </p:txBody>
      </p:sp>
      <p:sp>
        <p:nvSpPr>
          <p:cNvPr id="4" name="Slide Number Placeholder 5"/>
          <p:cNvSpPr>
            <a:spLocks noGrp="1"/>
          </p:cNvSpPr>
          <p:nvPr>
            <p:ph type="sldNum" sz="quarter" idx="12"/>
          </p:nvPr>
        </p:nvSpPr>
        <p:spPr>
          <a:xfrm>
            <a:off x="8737600" y="6356351"/>
            <a:ext cx="2844800" cy="365125"/>
          </a:xfrm>
        </p:spPr>
        <p:txBody>
          <a:bodyPr/>
          <a:lstStyle/>
          <a:p>
            <a:fld id="{54B3878F-5E8A-4F99-AB85-9DD2A06B3A5B}" type="slidenum">
              <a:rPr lang="en-US" smtClean="0"/>
              <a:pPr/>
              <a:t>‹#›</a:t>
            </a:fld>
            <a:endParaRPr lang="en-US"/>
          </a:p>
        </p:txBody>
      </p:sp>
    </p:spTree>
    <p:extLst>
      <p:ext uri="{BB962C8B-B14F-4D97-AF65-F5344CB8AC3E}">
        <p14:creationId xmlns:p14="http://schemas.microsoft.com/office/powerpoint/2010/main" val="18014169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767609" y="1940930"/>
            <a:ext cx="6488723"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dirty="0"/>
              <a:t>Presentation Title up to three lines in length</a:t>
            </a:r>
          </a:p>
        </p:txBody>
      </p:sp>
      <p:sp>
        <p:nvSpPr>
          <p:cNvPr id="3" name="Subtitle 2"/>
          <p:cNvSpPr>
            <a:spLocks noGrp="1"/>
          </p:cNvSpPr>
          <p:nvPr>
            <p:ph type="subTitle" idx="1" hasCustomPrompt="1"/>
          </p:nvPr>
        </p:nvSpPr>
        <p:spPr>
          <a:xfrm>
            <a:off x="4767609" y="4180267"/>
            <a:ext cx="6488723"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dirty="0"/>
              <a:t>Month </a:t>
            </a:r>
            <a:r>
              <a:rPr lang="en-US" dirty="0" err="1"/>
              <a:t>dd</a:t>
            </a:r>
            <a:r>
              <a:rPr lang="en-US" dirty="0"/>
              <a:t>, </a:t>
            </a:r>
            <a:r>
              <a:rPr lang="en-US" dirty="0" err="1"/>
              <a:t>yyyy</a:t>
            </a:r>
            <a:endParaRPr lang="en-US" dirty="0"/>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4767609" y="4879731"/>
            <a:ext cx="6488723"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dirty="0"/>
              <a:t>Speaker Name</a:t>
            </a:r>
          </a:p>
          <a:p>
            <a:pPr lvl="0"/>
            <a:r>
              <a:rPr lang="en-US" dirty="0"/>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084983"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dirty="0"/>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pic>
        <p:nvPicPr>
          <p:cNvPr id="7" name="Graphic 6">
            <a:extLst>
              <a:ext uri="{FF2B5EF4-FFF2-40B4-BE49-F238E27FC236}">
                <a16:creationId xmlns:a16="http://schemas.microsoft.com/office/drawing/2014/main" id="{A40BE8C1-A5D4-D247-ACC0-8FD3CA3C4CB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80286"/>
          <a:stretch/>
        </p:blipFill>
        <p:spPr>
          <a:xfrm>
            <a:off x="4470621" y="451634"/>
            <a:ext cx="1101436" cy="1143282"/>
          </a:xfrm>
          <a:prstGeom prst="rect">
            <a:avLst/>
          </a:prstGeom>
        </p:spPr>
      </p:pic>
    </p:spTree>
    <p:extLst>
      <p:ext uri="{BB962C8B-B14F-4D97-AF65-F5344CB8AC3E}">
        <p14:creationId xmlns:p14="http://schemas.microsoft.com/office/powerpoint/2010/main" val="108913567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3600">
          <p15:clr>
            <a:srgbClr val="FBAE40"/>
          </p15:clr>
        </p15:guide>
        <p15:guide id="4" pos="308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pt. 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dirty="0"/>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dirty="0"/>
              <a:t>Month </a:t>
            </a:r>
            <a:r>
              <a:rPr lang="en-US" dirty="0" err="1"/>
              <a:t>dd</a:t>
            </a:r>
            <a:r>
              <a:rPr lang="en-US" dirty="0"/>
              <a:t>, </a:t>
            </a:r>
            <a:r>
              <a:rPr lang="en-US" dirty="0" err="1"/>
              <a:t>yyyy</a:t>
            </a:r>
            <a:endParaRPr lang="en-US" dirty="0"/>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dirty="0"/>
              <a:t>Speaker Name</a:t>
            </a:r>
          </a:p>
          <a:p>
            <a:pPr lvl="0"/>
            <a:r>
              <a:rPr lang="en-US" dirty="0"/>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dirty="0"/>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pic>
        <p:nvPicPr>
          <p:cNvPr id="11" name="Graphic 10">
            <a:extLst>
              <a:ext uri="{FF2B5EF4-FFF2-40B4-BE49-F238E27FC236}">
                <a16:creationId xmlns:a16="http://schemas.microsoft.com/office/drawing/2014/main" id="{297D2D33-B99A-B046-B49A-16CB982B1B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22221" y="751557"/>
            <a:ext cx="5585603" cy="1143000"/>
          </a:xfrm>
          <a:prstGeom prst="rect">
            <a:avLst/>
          </a:prstGeom>
        </p:spPr>
      </p:pic>
    </p:spTree>
    <p:extLst>
      <p:ext uri="{BB962C8B-B14F-4D97-AF65-F5344CB8AC3E}">
        <p14:creationId xmlns:p14="http://schemas.microsoft.com/office/powerpoint/2010/main" val="405500008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3600">
          <p15:clr>
            <a:srgbClr val="FBAE40"/>
          </p15:clr>
        </p15:guide>
        <p15:guide id="4" pos="3081">
          <p15:clr>
            <a:srgbClr val="FBAE40"/>
          </p15:clr>
        </p15:guide>
        <p15:guide id="5" pos="3632">
          <p15:clr>
            <a:srgbClr val="FBAE40"/>
          </p15:clr>
        </p15:guide>
        <p15:guide id="6" orient="horz" pos="83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Cya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dirty="0"/>
              <a:t>Title for Divider (Cyan)</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a:t>
            </a:r>
            <a:r>
              <a:rPr lang="en-US" sz="900" b="0" dirty="0">
                <a:solidFill>
                  <a:schemeClr val="bg1"/>
                </a:solidFill>
                <a:latin typeface="+mn-lt"/>
                <a:cs typeface="Arial Black" charset="0"/>
              </a:rPr>
              <a:t> | Institute for Capacity Development</a:t>
            </a:r>
            <a:endParaRPr lang="en-US" sz="900" b="0" dirty="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35730224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Cya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dirty="0"/>
              <a:t>Title for Divider (Cyan)</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a:t>
            </a:r>
            <a:r>
              <a:rPr lang="en-US" sz="900" b="0" dirty="0">
                <a:solidFill>
                  <a:schemeClr val="bg1"/>
                </a:solidFill>
                <a:latin typeface="+mn-lt"/>
                <a:cs typeface="Arial Black" charset="0"/>
              </a:rPr>
              <a:t> | Institute for Capacity Development</a:t>
            </a:r>
            <a:endParaRPr lang="en-US" sz="900" b="0" dirty="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3475087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Green)">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dirty="0"/>
              <a:t>Title for Divider (Green)</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a:t>
            </a:r>
            <a:r>
              <a:rPr lang="en-US" sz="900" b="0" dirty="0">
                <a:solidFill>
                  <a:schemeClr val="bg1"/>
                </a:solidFill>
                <a:latin typeface="+mn-lt"/>
                <a:cs typeface="Arial Black" charset="0"/>
              </a:rPr>
              <a:t> | Institute for Capacity Development</a:t>
            </a:r>
            <a:endParaRPr lang="en-US" sz="900" b="0" dirty="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10105862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dirty="0"/>
              <a:t>Title for Divider (Yellow)</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a:t>
            </a:r>
            <a:r>
              <a:rPr lang="en-US" sz="900" b="0" dirty="0">
                <a:solidFill>
                  <a:schemeClr val="bg1"/>
                </a:solidFill>
                <a:latin typeface="+mn-lt"/>
                <a:cs typeface="Arial Black" charset="0"/>
              </a:rPr>
              <a:t> | Institute for Capacity Development</a:t>
            </a:r>
            <a:endParaRPr lang="en-US" sz="900" b="0" dirty="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700031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Agenda">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DC936A-9C43-D84B-9C24-0185515D689C}"/>
              </a:ext>
            </a:extLst>
          </p:cNvPr>
          <p:cNvSpPr/>
          <p:nvPr userDrawn="1"/>
        </p:nvSpPr>
        <p:spPr>
          <a:xfrm>
            <a:off x="-1" y="6638778"/>
            <a:ext cx="12192001" cy="219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a:t>
            </a:r>
            <a:r>
              <a:rPr lang="en-US" sz="900" b="0" dirty="0">
                <a:solidFill>
                  <a:schemeClr val="bg1"/>
                </a:solidFill>
                <a:latin typeface="+mn-lt"/>
                <a:cs typeface="Arial Black" charset="0"/>
              </a:rPr>
              <a:t> | Institute for Capacity Development</a:t>
            </a:r>
            <a:endParaRPr lang="en-US" sz="900" b="0" dirty="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
        <p:nvSpPr>
          <p:cNvPr id="10" name="Content Placeholder 9">
            <a:extLst>
              <a:ext uri="{FF2B5EF4-FFF2-40B4-BE49-F238E27FC236}">
                <a16:creationId xmlns:a16="http://schemas.microsoft.com/office/drawing/2014/main" id="{07CE3741-921D-834E-8354-54991BEB2BDD}"/>
              </a:ext>
            </a:extLst>
          </p:cNvPr>
          <p:cNvSpPr>
            <a:spLocks noGrp="1"/>
          </p:cNvSpPr>
          <p:nvPr>
            <p:ph sz="quarter" idx="11" hasCustomPrompt="1"/>
          </p:nvPr>
        </p:nvSpPr>
        <p:spPr>
          <a:xfrm>
            <a:off x="1235964" y="683639"/>
            <a:ext cx="9372600" cy="5486400"/>
          </a:xfrm>
        </p:spPr>
        <p:txBody>
          <a:bodyPr tIns="0" bIns="365760" anchor="ctr" anchorCtr="0"/>
          <a:lstStyle>
            <a:lvl1pPr>
              <a:spcBef>
                <a:spcPts val="0"/>
              </a:spcBef>
              <a:spcAft>
                <a:spcPts val="2400"/>
              </a:spcAft>
              <a:buClrTx/>
              <a:defRPr sz="3400" b="0" i="0">
                <a:solidFill>
                  <a:schemeClr val="bg1"/>
                </a:solidFill>
                <a:latin typeface="Arial Black" panose="020B0604020202020204" pitchFamily="34" charset="0"/>
                <a:cs typeface="Arial Black" panose="020B0604020202020204" pitchFamily="34" charset="0"/>
              </a:defRPr>
            </a:lvl1pPr>
            <a:lvl2pPr marL="342900" indent="-342900">
              <a:spcBef>
                <a:spcPts val="900"/>
              </a:spcBef>
              <a:spcAft>
                <a:spcPts val="0"/>
              </a:spcAft>
              <a:buClrTx/>
              <a:tabLst/>
              <a:defRPr sz="3200" b="0">
                <a:solidFill>
                  <a:schemeClr val="bg1"/>
                </a:solidFill>
              </a:defRPr>
            </a:lvl2pPr>
            <a:lvl3pPr marL="342900" indent="-342900">
              <a:spcBef>
                <a:spcPts val="900"/>
              </a:spcBef>
              <a:spcAft>
                <a:spcPts val="0"/>
              </a:spcAft>
              <a:buClrTx/>
              <a:buSzPct val="100000"/>
              <a:buFont typeface="Wingdings" pitchFamily="2" charset="2"/>
              <a:buChar char="§"/>
              <a:tabLst/>
              <a:defRPr sz="3200" b="1">
                <a:solidFill>
                  <a:schemeClr val="accent2">
                    <a:lumMod val="60000"/>
                    <a:lumOff val="40000"/>
                  </a:schemeClr>
                </a:solidFill>
              </a:defRPr>
            </a:lvl3pPr>
            <a:lvl4pPr marL="514350" indent="-171450">
              <a:spcBef>
                <a:spcPts val="0"/>
              </a:spcBef>
              <a:spcAft>
                <a:spcPts val="300"/>
              </a:spcAft>
              <a:buClrTx/>
              <a:buFont typeface="Arial" panose="020B0604020202020204" pitchFamily="34" charset="0"/>
              <a:buChar char="•"/>
              <a:tabLst/>
              <a:defRPr sz="2100" b="0">
                <a:solidFill>
                  <a:schemeClr val="bg1"/>
                </a:solidFill>
              </a:defRPr>
            </a:lvl4pPr>
            <a:lvl5pPr marL="514350" indent="-171450">
              <a:spcBef>
                <a:spcPts val="0"/>
              </a:spcBef>
              <a:spcAft>
                <a:spcPts val="300"/>
              </a:spcAft>
              <a:buClrTx/>
              <a:buFont typeface="Arial" panose="020B0604020202020204" pitchFamily="34" charset="0"/>
              <a:buChar char="•"/>
              <a:tabLst/>
              <a:defRPr sz="2100" b="1">
                <a:solidFill>
                  <a:schemeClr val="accent2">
                    <a:lumMod val="60000"/>
                    <a:lumOff val="40000"/>
                  </a:schemeClr>
                </a:solidFill>
              </a:defRPr>
            </a:lvl5pPr>
          </a:lstStyle>
          <a:p>
            <a:pPr lvl="0"/>
            <a:r>
              <a:rPr lang="en-US" dirty="0"/>
              <a:t>Title for Divider–Agenda</a:t>
            </a:r>
          </a:p>
          <a:p>
            <a:pPr lvl="1"/>
            <a:r>
              <a:rPr lang="en-US" dirty="0"/>
              <a:t>Agenda Item—Inactive</a:t>
            </a:r>
          </a:p>
          <a:p>
            <a:pPr lvl="2"/>
            <a:r>
              <a:rPr lang="en-US" dirty="0"/>
              <a:t>Agenda Item—Active</a:t>
            </a:r>
          </a:p>
          <a:p>
            <a:pPr lvl="3"/>
            <a:r>
              <a:rPr lang="en-US" dirty="0"/>
              <a:t>Second level</a:t>
            </a:r>
          </a:p>
          <a:p>
            <a:pPr lvl="4"/>
            <a:r>
              <a:rPr lang="en-US" dirty="0"/>
              <a:t>Third level</a:t>
            </a:r>
          </a:p>
        </p:txBody>
      </p:sp>
    </p:spTree>
    <p:extLst>
      <p:ext uri="{BB962C8B-B14F-4D97-AF65-F5344CB8AC3E}">
        <p14:creationId xmlns:p14="http://schemas.microsoft.com/office/powerpoint/2010/main" val="792826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9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W)">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14272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ingle-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Slide Title for Single-Column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144122990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Slide Title for Two-Column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4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6" name="Text Placeholder 2">
            <a:extLst>
              <a:ext uri="{FF2B5EF4-FFF2-40B4-BE49-F238E27FC236}">
                <a16:creationId xmlns:a16="http://schemas.microsoft.com/office/drawing/2014/main" id="{0BF7038D-D496-7248-87EC-9540380F1D12}"/>
              </a:ext>
            </a:extLst>
          </p:cNvPr>
          <p:cNvSpPr>
            <a:spLocks noGrp="1"/>
          </p:cNvSpPr>
          <p:nvPr>
            <p:ph type="body" sz="quarter" idx="13" hasCustomPrompt="1"/>
          </p:nvPr>
        </p:nvSpPr>
        <p:spPr>
          <a:xfrm>
            <a:off x="6383338" y="1469871"/>
            <a:ext cx="4572000" cy="4860591"/>
          </a:xfrm>
        </p:spPr>
        <p:txBody>
          <a:bodyPr>
            <a:normAutofit/>
          </a:bodyPr>
          <a:lstStyle>
            <a:lvl1pPr>
              <a:spcBef>
                <a:spcPts val="24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215994328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Text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a:t>
            </a:r>
            <a:r>
              <a:rPr lang="en-US" dirty="0" err="1"/>
              <a:t>Photo+Text</a:t>
            </a:r>
            <a:r>
              <a:rPr lang="en-US" dirty="0"/>
              <a:t> (W)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marL="917575" marR="0"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marL="917575" marR="0" lvl="4"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a:pPr>
            <a:r>
              <a:rPr lang="en-US" dirty="0"/>
              <a:t>Quadruple-click the “Indent More” button (above) for fourth-level bullets</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1239838" y="1669499"/>
            <a:ext cx="4856162" cy="44805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239839" y="5889219"/>
            <a:ext cx="4856162"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188355335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340806" y="491385"/>
            <a:ext cx="3670259" cy="978486"/>
          </a:xfrm>
          <a:prstGeom prst="rect">
            <a:avLst/>
          </a:prstGeom>
        </p:spPr>
        <p:txBody>
          <a:bodyPr vert="horz" lIns="0" tIns="0" rIns="0" bIns="0" rtlCol="0" anchor="ctr">
            <a:normAutofit/>
          </a:bodyPr>
          <a:lstStyle>
            <a:lvl1pPr algn="l">
              <a:defRPr lang="en-US" sz="2400" dirty="0">
                <a:solidFill>
                  <a:schemeClr val="tx2"/>
                </a:solidFill>
                <a:latin typeface="Arial Black" charset="0"/>
                <a:ea typeface="Arial Black" charset="0"/>
                <a:cs typeface="Arial Black" charset="0"/>
              </a:defRPr>
            </a:lvl1pPr>
          </a:lstStyle>
          <a:p>
            <a:pPr marL="0" lvl="0"/>
            <a:r>
              <a:rPr lang="en-US" dirty="0"/>
              <a:t>Title for </a:t>
            </a:r>
            <a:r>
              <a:rPr lang="en-US" dirty="0" err="1"/>
              <a:t>Text+Photo</a:t>
            </a:r>
            <a:r>
              <a:rPr lang="en-US" dirty="0"/>
              <a:t>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340806" y="1469871"/>
            <a:ext cx="3670259"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6" name="Picture Placeholder 2">
            <a:extLst>
              <a:ext uri="{FF2B5EF4-FFF2-40B4-BE49-F238E27FC236}">
                <a16:creationId xmlns:a16="http://schemas.microsoft.com/office/drawing/2014/main" id="{47569D7D-6010-454B-A86B-B6C69D7E2E6B}"/>
              </a:ext>
            </a:extLst>
          </p:cNvPr>
          <p:cNvSpPr>
            <a:spLocks noGrp="1"/>
          </p:cNvSpPr>
          <p:nvPr>
            <p:ph type="pic" sz="quarter" idx="11" hasCustomPrompt="1"/>
          </p:nvPr>
        </p:nvSpPr>
        <p:spPr>
          <a:xfrm>
            <a:off x="4191000" y="-1"/>
            <a:ext cx="8001000" cy="6629400"/>
          </a:xfrm>
          <a:solidFill>
            <a:schemeClr val="bg1">
              <a:lumMod val="90000"/>
            </a:schemeClr>
          </a:solidFill>
        </p:spPr>
        <p:txBody>
          <a:bodyPr tIns="0" bIns="2743200" anchor="b"/>
          <a:lstStyle>
            <a:lvl1pPr algn="ctr">
              <a:defRPr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FD26CCD3-E500-1F49-8DD8-1545E2CBF0B3}"/>
              </a:ext>
            </a:extLst>
          </p:cNvPr>
          <p:cNvSpPr>
            <a:spLocks noGrp="1"/>
          </p:cNvSpPr>
          <p:nvPr>
            <p:ph type="body" sz="quarter" idx="12" hasCustomPrompt="1"/>
          </p:nvPr>
        </p:nvSpPr>
        <p:spPr>
          <a:xfrm rot="5400000">
            <a:off x="8746884" y="3184281"/>
            <a:ext cx="6629396"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78583238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hoto+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a:t>
            </a:r>
            <a:r>
              <a:rPr lang="en-US" dirty="0" err="1"/>
              <a:t>Photo+Photo</a:t>
            </a:r>
            <a:r>
              <a:rPr lang="en-US" dirty="0"/>
              <a:t> (W)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402583592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Green)">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dirty="0"/>
              <a:t>Title for Divider (Green)</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a:t>
            </a:r>
            <a:r>
              <a:rPr lang="en-US" sz="900" b="0" dirty="0">
                <a:solidFill>
                  <a:schemeClr val="bg1"/>
                </a:solidFill>
                <a:latin typeface="+mn-lt"/>
                <a:cs typeface="Arial Black" charset="0"/>
              </a:rPr>
              <a:t> | Institute for Capacity Development</a:t>
            </a:r>
            <a:endParaRPr lang="en-US" sz="900" b="0" dirty="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32970133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arge Photo+Title (W)">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1" y="5349453"/>
            <a:ext cx="12192000" cy="1508547"/>
          </a:xfrm>
          <a:prstGeom prst="rect">
            <a:avLst/>
          </a:prstGeom>
        </p:spPr>
        <p:txBody>
          <a:bodyPr vert="horz" lIns="457200" tIns="182880" rIns="457200" bIns="182880" rtlCol="0" anchor="t" anchorCtr="0">
            <a:noAutofit/>
          </a:bodyPr>
          <a:lstStyle>
            <a:lvl1pPr algn="ctr">
              <a:defRPr lang="en-US" sz="2400" dirty="0">
                <a:solidFill>
                  <a:schemeClr val="tx2"/>
                </a:solidFill>
                <a:latin typeface="Arial Black" charset="0"/>
                <a:ea typeface="Arial Black" charset="0"/>
                <a:cs typeface="Arial Black" charset="0"/>
              </a:defRPr>
            </a:lvl1pPr>
          </a:lstStyle>
          <a:p>
            <a:pPr marL="0" lvl="0"/>
            <a:r>
              <a:rPr lang="en-US" dirty="0"/>
              <a:t>Title for Large Photo (W) Layout</a:t>
            </a:r>
          </a:p>
        </p:txBody>
      </p:sp>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0"/>
            <a:ext cx="12192000" cy="5349875"/>
          </a:xfrm>
          <a:solidFill>
            <a:schemeClr val="bg1">
              <a:lumMod val="90000"/>
            </a:schemeClr>
          </a:solidFill>
        </p:spPr>
        <p:txBody>
          <a:bodyPr tIns="0" bIns="205740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294568666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xtra-Large Photo+Title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172200"/>
          </a:xfrm>
          <a:solidFill>
            <a:schemeClr val="bg1">
              <a:lumMod val="90000"/>
            </a:schemeClr>
          </a:solidFill>
        </p:spPr>
        <p:txBody>
          <a:bodyPr tIns="0" bIns="256032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975483" y="2955682"/>
            <a:ext cx="617219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0" y="6172200"/>
            <a:ext cx="12202245" cy="685800"/>
          </a:xfrm>
          <a:prstGeom prst="rect">
            <a:avLst/>
          </a:prstGeom>
        </p:spPr>
        <p:txBody>
          <a:bodyPr vert="horz" lIns="457200" tIns="91440" rIns="457200" bIns="182880" rtlCol="0" anchor="t" anchorCtr="0">
            <a:normAutofit/>
          </a:bodyPr>
          <a:lstStyle>
            <a:lvl1pPr algn="ctr">
              <a:defRPr lang="en-US" sz="2200" dirty="0">
                <a:solidFill>
                  <a:schemeClr val="tx2"/>
                </a:solidFill>
                <a:latin typeface="Arial Black" charset="0"/>
                <a:ea typeface="Arial Black" charset="0"/>
                <a:cs typeface="Arial Black" charset="0"/>
              </a:defRPr>
            </a:lvl1pPr>
          </a:lstStyle>
          <a:p>
            <a:pPr marL="0" lvl="0"/>
            <a:r>
              <a:rPr lang="en-US" dirty="0"/>
              <a:t>Title for Extra-Large </a:t>
            </a:r>
            <a:r>
              <a:rPr lang="en-US" dirty="0" err="1"/>
              <a:t>Photo+Title</a:t>
            </a:r>
            <a:r>
              <a:rPr lang="en-US" dirty="0"/>
              <a:t> (W) Layout</a:t>
            </a:r>
          </a:p>
        </p:txBody>
      </p:sp>
    </p:spTree>
    <p:extLst>
      <p:ext uri="{BB962C8B-B14F-4D97-AF65-F5344CB8AC3E}">
        <p14:creationId xmlns:p14="http://schemas.microsoft.com/office/powerpoint/2010/main" val="226452955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xtra-Large Photo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583680"/>
          </a:xfrm>
          <a:solidFill>
            <a:schemeClr val="bg1">
              <a:lumMod val="90000"/>
            </a:schemeClr>
          </a:solidFill>
        </p:spPr>
        <p:txBody>
          <a:bodyPr tIns="0" bIns="274320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769743" y="3161422"/>
            <a:ext cx="658367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118723120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ingle-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Single-Column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marL="0" marR="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solidFill>
                  <a:schemeClr val="bg1"/>
                </a:solidFill>
              </a:defRPr>
            </a:lvl1pPr>
            <a:lvl2pPr>
              <a:buClr>
                <a:schemeClr val="tx2">
                  <a:lumMod val="40000"/>
                  <a:lumOff val="60000"/>
                </a:schemeClr>
              </a:buClr>
              <a:defRPr>
                <a:solidFill>
                  <a:schemeClr val="bg1"/>
                </a:solidFill>
              </a:defRPr>
            </a:lvl2pPr>
            <a:lvl3pPr>
              <a:buClr>
                <a:schemeClr val="bg1">
                  <a:lumMod val="75000"/>
                </a:schemeClr>
              </a:buClr>
              <a:defRPr>
                <a:solidFill>
                  <a:schemeClr val="bg1"/>
                </a:solidFill>
              </a:defRPr>
            </a:lvl3pPr>
            <a:lvl4pPr>
              <a:buClr>
                <a:schemeClr val="tx2">
                  <a:lumMod val="40000"/>
                  <a:lumOff val="60000"/>
                </a:schemeClr>
              </a:buClr>
              <a:defRPr>
                <a:solidFill>
                  <a:schemeClr val="bg1"/>
                </a:solidFill>
              </a:defRPr>
            </a:lvl4pPr>
            <a:lvl5pPr>
              <a:buClr>
                <a:schemeClr val="bg1">
                  <a:lumMod val="75000"/>
                </a:schemeClr>
              </a:buClr>
              <a:defRPr>
                <a:solidFill>
                  <a:schemeClr val="bg1"/>
                </a:solidFill>
              </a:defRPr>
            </a:lvl5pPr>
          </a:lstStyle>
          <a:p>
            <a:pPr marL="0" marR="0" lvl="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pPr>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Box 3">
            <a:extLst>
              <a:ext uri="{FF2B5EF4-FFF2-40B4-BE49-F238E27FC236}">
                <a16:creationId xmlns:a16="http://schemas.microsoft.com/office/drawing/2014/main" id="{5B31EA4B-58AD-3842-9BEC-4B9FF60E019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a:t>
            </a:r>
            <a:r>
              <a:rPr lang="en-US" sz="900" b="0" dirty="0">
                <a:solidFill>
                  <a:schemeClr val="accent1">
                    <a:lumMod val="60000"/>
                    <a:lumOff val="40000"/>
                  </a:schemeClr>
                </a:solidFill>
                <a:latin typeface="+mn-lt"/>
                <a:cs typeface="Arial Black" charset="0"/>
              </a:rPr>
              <a:t> | Institute for Capacity Development</a:t>
            </a:r>
            <a:endParaRPr lang="en-US" sz="900" b="0" dirty="0">
              <a:solidFill>
                <a:schemeClr val="accent1">
                  <a:lumMod val="60000"/>
                  <a:lumOff val="40000"/>
                </a:schemeClr>
              </a:solidFill>
              <a:latin typeface="+mn-lt"/>
            </a:endParaRPr>
          </a:p>
        </p:txBody>
      </p:sp>
      <p:sp>
        <p:nvSpPr>
          <p:cNvPr id="5" name="TextBox 4">
            <a:extLst>
              <a:ext uri="{FF2B5EF4-FFF2-40B4-BE49-F238E27FC236}">
                <a16:creationId xmlns:a16="http://schemas.microsoft.com/office/drawing/2014/main" id="{E06FD9C8-9F14-B64C-88D7-AFEADAB39B39}"/>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25407425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wo-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Two-Column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a:t>
            </a:r>
            <a:r>
              <a:rPr lang="en-US" sz="900" b="0" dirty="0">
                <a:solidFill>
                  <a:schemeClr val="accent1">
                    <a:lumMod val="60000"/>
                    <a:lumOff val="40000"/>
                  </a:schemeClr>
                </a:solidFill>
                <a:latin typeface="+mn-lt"/>
                <a:cs typeface="Arial Black" charset="0"/>
              </a:rPr>
              <a:t> | Institute for Capacity Development</a:t>
            </a:r>
            <a:endParaRPr lang="en-US" sz="900" b="0" dirty="0">
              <a:solidFill>
                <a:schemeClr val="accent1">
                  <a:lumMod val="60000"/>
                  <a:lumOff val="40000"/>
                </a:schemeClr>
              </a:solidFill>
              <a:latin typeface="+mn-lt"/>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cxnSp>
        <p:nvCxnSpPr>
          <p:cNvPr id="7" name="Straight Connector 6">
            <a:extLst>
              <a:ext uri="{FF2B5EF4-FFF2-40B4-BE49-F238E27FC236}">
                <a16:creationId xmlns:a16="http://schemas.microsoft.com/office/drawing/2014/main" id="{DCB5B26B-2A1F-084E-BAF6-BEA91A8E38A5}"/>
              </a:ext>
            </a:extLst>
          </p:cNvPr>
          <p:cNvCxnSpPr>
            <a:cxnSpLocks/>
          </p:cNvCxnSpPr>
          <p:nvPr userDrawn="1"/>
        </p:nvCxnSpPr>
        <p:spPr>
          <a:xfrm>
            <a:off x="6096000" y="1670538"/>
            <a:ext cx="0" cy="4425462"/>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50782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hoto+Text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a:t>
            </a:r>
            <a:r>
              <a:rPr lang="en-US" dirty="0" err="1"/>
              <a:t>Photo+Text</a:t>
            </a:r>
            <a:r>
              <a:rPr lang="en-US" dirty="0"/>
              <a:t> (B)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a:t>
            </a:r>
            <a:r>
              <a:rPr lang="en-US" sz="900" b="0" dirty="0">
                <a:solidFill>
                  <a:schemeClr val="accent1">
                    <a:lumMod val="60000"/>
                    <a:lumOff val="40000"/>
                  </a:schemeClr>
                </a:solidFill>
                <a:latin typeface="+mn-lt"/>
                <a:cs typeface="Arial Black" charset="0"/>
              </a:rPr>
              <a:t> | Institute for Capacity Development</a:t>
            </a:r>
            <a:endParaRPr lang="en-US" sz="900" b="0" dirty="0">
              <a:solidFill>
                <a:schemeClr val="accent1">
                  <a:lumMod val="60000"/>
                  <a:lumOff val="40000"/>
                </a:schemeClr>
              </a:solidFill>
              <a:latin typeface="+mn-lt"/>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
        <p:nvSpPr>
          <p:cNvPr id="9" name="Picture Placeholder 4">
            <a:extLst>
              <a:ext uri="{FF2B5EF4-FFF2-40B4-BE49-F238E27FC236}">
                <a16:creationId xmlns:a16="http://schemas.microsoft.com/office/drawing/2014/main" id="{ADC7D600-7783-1F4F-AD62-06B784E129FD}"/>
              </a:ext>
            </a:extLst>
          </p:cNvPr>
          <p:cNvSpPr>
            <a:spLocks noGrp="1"/>
          </p:cNvSpPr>
          <p:nvPr>
            <p:ph type="pic" sz="quarter" idx="13" hasCustomPrompt="1"/>
          </p:nvPr>
        </p:nvSpPr>
        <p:spPr>
          <a:xfrm>
            <a:off x="1239838" y="1672046"/>
            <a:ext cx="4855464" cy="44805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10" name="Text Placeholder 4">
            <a:extLst>
              <a:ext uri="{FF2B5EF4-FFF2-40B4-BE49-F238E27FC236}">
                <a16:creationId xmlns:a16="http://schemas.microsoft.com/office/drawing/2014/main" id="{A3893C67-9BAE-6946-9896-78E2472B03D8}"/>
              </a:ext>
            </a:extLst>
          </p:cNvPr>
          <p:cNvSpPr>
            <a:spLocks noGrp="1"/>
          </p:cNvSpPr>
          <p:nvPr>
            <p:ph type="body" sz="quarter" idx="14" hasCustomPrompt="1"/>
          </p:nvPr>
        </p:nvSpPr>
        <p:spPr>
          <a:xfrm>
            <a:off x="1239838" y="5891766"/>
            <a:ext cx="4855464"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251661368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1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hoto+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a:t>
            </a:r>
            <a:r>
              <a:rPr lang="en-US" dirty="0" err="1"/>
              <a:t>Photo+Photo</a:t>
            </a:r>
            <a:r>
              <a:rPr lang="en-US" dirty="0"/>
              <a:t> (B)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10" name="TextBox 9">
            <a:extLst>
              <a:ext uri="{FF2B5EF4-FFF2-40B4-BE49-F238E27FC236}">
                <a16:creationId xmlns:a16="http://schemas.microsoft.com/office/drawing/2014/main" id="{8E8A7720-BFE2-8541-8CCE-E6CF2AEB21D5}"/>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a:t>
            </a:r>
            <a:r>
              <a:rPr lang="en-US" sz="900" b="0" dirty="0">
                <a:solidFill>
                  <a:schemeClr val="accent1">
                    <a:lumMod val="60000"/>
                    <a:lumOff val="40000"/>
                  </a:schemeClr>
                </a:solidFill>
                <a:latin typeface="+mn-lt"/>
                <a:cs typeface="Arial Black" charset="0"/>
              </a:rPr>
              <a:t> | Institute for Capacity Development</a:t>
            </a:r>
            <a:endParaRPr lang="en-US" sz="900" b="0" dirty="0">
              <a:solidFill>
                <a:schemeClr val="accent1">
                  <a:lumMod val="60000"/>
                  <a:lumOff val="40000"/>
                </a:schemeClr>
              </a:solidFill>
              <a:latin typeface="+mn-lt"/>
            </a:endParaRPr>
          </a:p>
        </p:txBody>
      </p:sp>
      <p:sp>
        <p:nvSpPr>
          <p:cNvPr id="11" name="TextBox 10">
            <a:extLst>
              <a:ext uri="{FF2B5EF4-FFF2-40B4-BE49-F238E27FC236}">
                <a16:creationId xmlns:a16="http://schemas.microsoft.com/office/drawing/2014/main" id="{DF7CAC3A-914C-D94C-9254-C253E5803F2C}"/>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9721779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Large-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0" y="5349450"/>
            <a:ext cx="12191999" cy="1508547"/>
          </a:xfrm>
          <a:prstGeom prst="rect">
            <a:avLst/>
          </a:prstGeom>
        </p:spPr>
        <p:txBody>
          <a:bodyPr vert="horz" lIns="457200" tIns="182880" rIns="457200" bIns="182880" rtlCol="0" anchor="t">
            <a:normAutofit/>
          </a:bodyPr>
          <a:lstStyle>
            <a:lvl1pPr algn="ctr">
              <a:defRPr lang="en-US" sz="2400" dirty="0">
                <a:solidFill>
                  <a:schemeClr val="bg1"/>
                </a:solidFill>
                <a:latin typeface="Arial Black" charset="0"/>
                <a:ea typeface="Arial Black" charset="0"/>
                <a:cs typeface="Arial Black" charset="0"/>
              </a:defRPr>
            </a:lvl1pPr>
          </a:lstStyle>
          <a:p>
            <a:pPr marL="0" lvl="0"/>
            <a:r>
              <a:rPr lang="en-US" dirty="0"/>
              <a:t>Title for Large-Photo (B) Layout</a:t>
            </a:r>
          </a:p>
        </p:txBody>
      </p:sp>
      <p:sp>
        <p:nvSpPr>
          <p:cNvPr id="3" name="Picture Placeholder 2">
            <a:extLst>
              <a:ext uri="{FF2B5EF4-FFF2-40B4-BE49-F238E27FC236}">
                <a16:creationId xmlns:a16="http://schemas.microsoft.com/office/drawing/2014/main" id="{6B57DE7E-D5A7-934A-BDAA-810E25C7A254}"/>
              </a:ext>
            </a:extLst>
          </p:cNvPr>
          <p:cNvSpPr>
            <a:spLocks noGrp="1"/>
          </p:cNvSpPr>
          <p:nvPr>
            <p:ph type="pic" sz="quarter" idx="10" hasCustomPrompt="1"/>
          </p:nvPr>
        </p:nvSpPr>
        <p:spPr>
          <a:xfrm>
            <a:off x="0" y="0"/>
            <a:ext cx="12192000" cy="5349875"/>
          </a:xfrm>
          <a:solidFill>
            <a:schemeClr val="tx2">
              <a:lumMod val="50000"/>
            </a:schemeClr>
          </a:solidFill>
        </p:spPr>
        <p:txBody>
          <a:bodyPr tIns="0" bIns="2057400" anchor="b"/>
          <a:lstStyle>
            <a:lvl1pPr algn="ctr">
              <a:defRPr i="1">
                <a:solidFill>
                  <a:schemeClr val="tx2"/>
                </a:solidFill>
              </a:defRPr>
            </a:lvl1pPr>
          </a:lstStyle>
          <a:p>
            <a:r>
              <a:rPr lang="en-US" dirty="0"/>
              <a:t>Click icon to insert a photo.</a:t>
            </a:r>
          </a:p>
        </p:txBody>
      </p:sp>
      <p:sp>
        <p:nvSpPr>
          <p:cNvPr id="5" name="Text Placeholder 4">
            <a:extLst>
              <a:ext uri="{FF2B5EF4-FFF2-40B4-BE49-F238E27FC236}">
                <a16:creationId xmlns:a16="http://schemas.microsoft.com/office/drawing/2014/main" id="{7096E3DB-FA3A-7842-8A68-4AE4AACEC5FF}"/>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12" name="TextBox 11">
            <a:extLst>
              <a:ext uri="{FF2B5EF4-FFF2-40B4-BE49-F238E27FC236}">
                <a16:creationId xmlns:a16="http://schemas.microsoft.com/office/drawing/2014/main" id="{764FF97F-5A7B-3544-BBF1-8D9147069589}"/>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a:t>
            </a:r>
            <a:r>
              <a:rPr lang="en-US" sz="900" b="0" dirty="0">
                <a:solidFill>
                  <a:schemeClr val="accent1">
                    <a:lumMod val="60000"/>
                    <a:lumOff val="40000"/>
                  </a:schemeClr>
                </a:solidFill>
                <a:latin typeface="+mn-lt"/>
                <a:cs typeface="Arial Black" charset="0"/>
              </a:rPr>
              <a:t> | Institute for Capacity Development</a:t>
            </a:r>
            <a:endParaRPr lang="en-US" sz="900" b="0" dirty="0">
              <a:solidFill>
                <a:schemeClr val="accent1">
                  <a:lumMod val="60000"/>
                  <a:lumOff val="40000"/>
                </a:schemeClr>
              </a:solidFill>
              <a:latin typeface="+mn-lt"/>
            </a:endParaRPr>
          </a:p>
        </p:txBody>
      </p:sp>
      <p:sp>
        <p:nvSpPr>
          <p:cNvPr id="13" name="TextBox 12">
            <a:extLst>
              <a:ext uri="{FF2B5EF4-FFF2-40B4-BE49-F238E27FC236}">
                <a16:creationId xmlns:a16="http://schemas.microsoft.com/office/drawing/2014/main" id="{5558205F-7910-2A4D-9D13-3F4027CE12D3}"/>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262034354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811895-269B-4E3D-B41E-AD1EDE10EC3A}"/>
              </a:ext>
            </a:extLst>
          </p:cNvPr>
          <p:cNvSpPr>
            <a:spLocks noGrp="1"/>
          </p:cNvSpPr>
          <p:nvPr>
            <p:ph type="dt" sz="half" idx="10"/>
          </p:nvPr>
        </p:nvSpPr>
        <p:spPr/>
        <p:txBody>
          <a:bodyPr/>
          <a:lstStyle/>
          <a:p>
            <a:fld id="{F584A0A4-F6D8-4572-BFD4-E8F672AD8AC3}" type="datetimeFigureOut">
              <a:rPr lang="en-US" smtClean="0"/>
              <a:t>6/17/2022</a:t>
            </a:fld>
            <a:endParaRPr lang="en-US"/>
          </a:p>
        </p:txBody>
      </p:sp>
      <p:sp>
        <p:nvSpPr>
          <p:cNvPr id="3" name="Footer Placeholder 2">
            <a:extLst>
              <a:ext uri="{FF2B5EF4-FFF2-40B4-BE49-F238E27FC236}">
                <a16:creationId xmlns:a16="http://schemas.microsoft.com/office/drawing/2014/main" id="{9CEB5FEB-873C-4078-9A7D-B107B543A2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B5B116-BDFF-4A3F-A158-592B0E639300}"/>
              </a:ext>
            </a:extLst>
          </p:cNvPr>
          <p:cNvSpPr>
            <a:spLocks noGrp="1"/>
          </p:cNvSpPr>
          <p:nvPr>
            <p:ph type="sldNum" sz="quarter" idx="12"/>
          </p:nvPr>
        </p:nvSpPr>
        <p:spPr/>
        <p:txBody>
          <a:bodyPr/>
          <a:lstStyle/>
          <a:p>
            <a:fld id="{259097B1-8FCB-456D-989B-007184B8A698}" type="slidenum">
              <a:rPr lang="en-US" smtClean="0"/>
              <a:t>‹#›</a:t>
            </a:fld>
            <a:endParaRPr lang="en-US"/>
          </a:p>
        </p:txBody>
      </p:sp>
    </p:spTree>
    <p:extLst>
      <p:ext uri="{BB962C8B-B14F-4D97-AF65-F5344CB8AC3E}">
        <p14:creationId xmlns:p14="http://schemas.microsoft.com/office/powerpoint/2010/main" val="3124081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0" name="Straight Connector 9"/>
          <p:cNvCxnSpPr/>
          <p:nvPr userDrawn="1"/>
        </p:nvCxnSpPr>
        <p:spPr>
          <a:xfrm>
            <a:off x="0" y="6400800"/>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Box 6"/>
          <p:cNvSpPr txBox="1"/>
          <p:nvPr userDrawn="1"/>
        </p:nvSpPr>
        <p:spPr>
          <a:xfrm>
            <a:off x="2133600" y="6442502"/>
            <a:ext cx="8229600" cy="415498"/>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en-US" sz="1050" b="1" dirty="0">
                <a:solidFill>
                  <a:schemeClr val="tx2">
                    <a:lumMod val="50000"/>
                  </a:schemeClr>
                </a:solidFill>
                <a:latin typeface="+mn-lt"/>
              </a:rPr>
              <a:t>This training material is the property of the International Monetary Fund (IMF) and is intended for use in IMF Institute for Capacity Development courses.  Any reuse requires the permission of the IMF</a:t>
            </a:r>
            <a:r>
              <a:rPr lang="en-US" sz="1050" b="1" baseline="0" dirty="0">
                <a:solidFill>
                  <a:schemeClr val="tx2">
                    <a:lumMod val="50000"/>
                  </a:schemeClr>
                </a:solidFill>
                <a:latin typeface="+mn-lt"/>
              </a:rPr>
              <a:t> and ICD</a:t>
            </a:r>
            <a:r>
              <a:rPr lang="en-US" sz="1050" b="1" dirty="0">
                <a:solidFill>
                  <a:schemeClr val="tx2">
                    <a:lumMod val="50000"/>
                  </a:schemeClr>
                </a:solidFill>
                <a:latin typeface="+mn-lt"/>
              </a:rPr>
              <a:t>.</a:t>
            </a:r>
            <a:endParaRPr lang="fr-FR" sz="1050" b="1" dirty="0">
              <a:solidFill>
                <a:schemeClr val="tx2">
                  <a:lumMod val="50000"/>
                </a:schemeClr>
              </a:solidFill>
              <a:latin typeface="+mn-lt"/>
            </a:endParaRPr>
          </a:p>
        </p:txBody>
      </p:sp>
      <p:pic>
        <p:nvPicPr>
          <p:cNvPr id="9" name="Picture 3"/>
          <p:cNvPicPr>
            <a:picLocks noChangeAspect="1" noChangeArrowheads="1"/>
          </p:cNvPicPr>
          <p:nvPr userDrawn="1"/>
        </p:nvPicPr>
        <p:blipFill>
          <a:blip r:embed="rId2" cstate="print"/>
          <a:srcRect/>
          <a:stretch>
            <a:fillRect/>
          </a:stretch>
        </p:blipFill>
        <p:spPr bwMode="auto">
          <a:xfrm>
            <a:off x="1" y="0"/>
            <a:ext cx="6073668" cy="1295400"/>
          </a:xfrm>
          <a:prstGeom prst="rect">
            <a:avLst/>
          </a:prstGeom>
          <a:noFill/>
          <a:ln w="9525">
            <a:noFill/>
            <a:miter lim="800000"/>
            <a:headEnd/>
            <a:tailEnd/>
          </a:ln>
        </p:spPr>
      </p:pic>
      <p:pic>
        <p:nvPicPr>
          <p:cNvPr id="15" name="Picture 2" descr="http://upload.wikimedia.org/wikipedia/en/thumb/7/7e/International_Monetary_Fund_logo.svg/365px-International_Monetary_Fund_logo.svg.png"/>
          <p:cNvPicPr>
            <a:picLocks noChangeAspect="1" noChangeArrowheads="1"/>
          </p:cNvPicPr>
          <p:nvPr userDrawn="1"/>
        </p:nvPicPr>
        <p:blipFill>
          <a:blip r:embed="rId3" cstate="print"/>
          <a:srcRect/>
          <a:stretch>
            <a:fillRect/>
          </a:stretch>
        </p:blipFill>
        <p:spPr bwMode="auto">
          <a:xfrm>
            <a:off x="10464800" y="54280"/>
            <a:ext cx="1524000" cy="1164921"/>
          </a:xfrm>
          <a:prstGeom prst="rect">
            <a:avLst/>
          </a:prstGeom>
          <a:solidFill>
            <a:schemeClr val="bg1"/>
          </a:solidFill>
        </p:spPr>
      </p:pic>
      <p:sp>
        <p:nvSpPr>
          <p:cNvPr id="19" name="Title 1"/>
          <p:cNvSpPr>
            <a:spLocks noGrp="1"/>
          </p:cNvSpPr>
          <p:nvPr>
            <p:ph type="ctrTitle"/>
          </p:nvPr>
        </p:nvSpPr>
        <p:spPr>
          <a:xfrm>
            <a:off x="914400" y="2130426"/>
            <a:ext cx="10363200" cy="1470025"/>
          </a:xfrm>
        </p:spPr>
        <p:txBody>
          <a:bodyPr/>
          <a:lstStyle/>
          <a:p>
            <a:r>
              <a:rPr lang="en-US" dirty="0"/>
              <a:t>Click to edit Master title style</a:t>
            </a:r>
          </a:p>
        </p:txBody>
      </p:sp>
    </p:spTree>
    <p:extLst>
      <p:ext uri="{BB962C8B-B14F-4D97-AF65-F5344CB8AC3E}">
        <p14:creationId xmlns:p14="http://schemas.microsoft.com/office/powerpoint/2010/main" val="1425492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dirty="0"/>
              <a:t>Title for Divider (Yellow)</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a:t>
            </a:r>
            <a:r>
              <a:rPr lang="en-US" sz="900" b="0" dirty="0">
                <a:solidFill>
                  <a:schemeClr val="bg1"/>
                </a:solidFill>
                <a:latin typeface="+mn-lt"/>
                <a:cs typeface="Arial Black" charset="0"/>
              </a:rPr>
              <a:t> | Institute for Capacity Development</a:t>
            </a:r>
            <a:endParaRPr lang="en-US" sz="900" b="0" dirty="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3303055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0"/>
            <a:ext cx="10972800" cy="1143000"/>
          </a:xfrm>
        </p:spPr>
        <p:txBody>
          <a:bodyPr/>
          <a:lstStyle/>
          <a:p>
            <a:r>
              <a:rPr lang="en-US" dirty="0"/>
              <a:t>Click to edit Master title style</a:t>
            </a:r>
          </a:p>
        </p:txBody>
      </p:sp>
      <p:sp>
        <p:nvSpPr>
          <p:cNvPr id="14" name="Title 1"/>
          <p:cNvSpPr txBox="1">
            <a:spLocks/>
          </p:cNvSpPr>
          <p:nvPr userDrawn="1"/>
        </p:nvSpPr>
        <p:spPr>
          <a:xfrm>
            <a:off x="0" y="0"/>
            <a:ext cx="12192000" cy="1143000"/>
          </a:xfrm>
          <a:prstGeom prst="rect">
            <a:avLst/>
          </a:prstGeom>
          <a:solidFill>
            <a:schemeClr val="accent1">
              <a:lumMod val="75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42607966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Rectangle 7"/>
          <p:cNvSpPr/>
          <p:nvPr userDrawn="1"/>
        </p:nvSpPr>
        <p:spPr>
          <a:xfrm>
            <a:off x="0" y="0"/>
            <a:ext cx="12192000" cy="228600"/>
          </a:xfrm>
          <a:prstGeom prst="rect">
            <a:avLst/>
          </a:prstGeom>
          <a:solidFill>
            <a:schemeClr val="tx2">
              <a:alpha val="75000"/>
            </a:schemeClr>
          </a:solidFill>
          <a:ln w="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p:cNvSpPr/>
          <p:nvPr userDrawn="1"/>
        </p:nvSpPr>
        <p:spPr>
          <a:xfrm>
            <a:off x="0" y="304800"/>
            <a:ext cx="12192000" cy="76200"/>
          </a:xfrm>
          <a:prstGeom prst="rect">
            <a:avLst/>
          </a:prstGeom>
          <a:solidFill>
            <a:schemeClr val="tx2">
              <a:alpha val="75000"/>
            </a:schemeClr>
          </a:solidFill>
          <a:ln w="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3" name="Straight Connector 12"/>
          <p:cNvCxnSpPr/>
          <p:nvPr userDrawn="1"/>
        </p:nvCxnSpPr>
        <p:spPr>
          <a:xfrm>
            <a:off x="0" y="6300654"/>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3"/>
          <p:cNvPicPr>
            <a:picLocks noChangeAspect="1" noChangeArrowheads="1"/>
          </p:cNvPicPr>
          <p:nvPr userDrawn="1"/>
        </p:nvPicPr>
        <p:blipFill>
          <a:blip r:embed="rId2" cstate="print"/>
          <a:srcRect/>
          <a:stretch>
            <a:fillRect/>
          </a:stretch>
        </p:blipFill>
        <p:spPr bwMode="auto">
          <a:xfrm>
            <a:off x="1" y="6309360"/>
            <a:ext cx="2572377" cy="548640"/>
          </a:xfrm>
          <a:prstGeom prst="rect">
            <a:avLst/>
          </a:prstGeom>
          <a:noFill/>
          <a:ln w="9525">
            <a:noFill/>
            <a:miter lim="800000"/>
            <a:headEnd/>
            <a:tailEnd/>
          </a:ln>
        </p:spPr>
      </p:pic>
      <p:sp>
        <p:nvSpPr>
          <p:cNvPr id="14" name="Slide Number Placeholder 5"/>
          <p:cNvSpPr>
            <a:spLocks noGrp="1"/>
          </p:cNvSpPr>
          <p:nvPr>
            <p:ph type="sldNum" sz="quarter" idx="12"/>
          </p:nvPr>
        </p:nvSpPr>
        <p:spPr>
          <a:xfrm>
            <a:off x="8737600" y="6356351"/>
            <a:ext cx="2844800" cy="365125"/>
          </a:xfrm>
        </p:spPr>
        <p:txBody>
          <a:bodyPr/>
          <a:lstStyle/>
          <a:p>
            <a:fld id="{AC7A7582-2B45-469F-B0EC-19146E0F24B5}" type="slidenum">
              <a:rPr lang="en-US" smtClean="0"/>
              <a:pPr/>
              <a:t>‹#›</a:t>
            </a:fld>
            <a:endParaRPr lang="en-US" dirty="0"/>
          </a:p>
        </p:txBody>
      </p:sp>
      <p:sp>
        <p:nvSpPr>
          <p:cNvPr id="10" name="Content Placeholder 2"/>
          <p:cNvSpPr>
            <a:spLocks noGrp="1"/>
          </p:cNvSpPr>
          <p:nvPr>
            <p:ph sz="half" idx="13"/>
          </p:nvPr>
        </p:nvSpPr>
        <p:spPr>
          <a:xfrm>
            <a:off x="203200" y="838200"/>
            <a:ext cx="117856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91757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533400"/>
            <a:ext cx="10769600" cy="990600"/>
          </a:xfrm>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0"/>
            <a:ext cx="12192000" cy="228600"/>
          </a:xfrm>
          <a:prstGeom prst="rect">
            <a:avLst/>
          </a:prstGeom>
          <a:solidFill>
            <a:schemeClr val="tx2">
              <a:alpha val="75000"/>
            </a:schemeClr>
          </a:solidFill>
          <a:ln w="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p:cNvSpPr/>
          <p:nvPr userDrawn="1"/>
        </p:nvSpPr>
        <p:spPr>
          <a:xfrm>
            <a:off x="0" y="304800"/>
            <a:ext cx="12192000" cy="76200"/>
          </a:xfrm>
          <a:prstGeom prst="rect">
            <a:avLst/>
          </a:prstGeom>
          <a:solidFill>
            <a:schemeClr val="tx2">
              <a:alpha val="75000"/>
            </a:schemeClr>
          </a:solidFill>
          <a:ln w="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3"/>
          <p:cNvPicPr>
            <a:picLocks noChangeAspect="1" noChangeArrowheads="1"/>
          </p:cNvPicPr>
          <p:nvPr userDrawn="1"/>
        </p:nvPicPr>
        <p:blipFill>
          <a:blip r:embed="rId2" cstate="print"/>
          <a:srcRect/>
          <a:stretch>
            <a:fillRect/>
          </a:stretch>
        </p:blipFill>
        <p:spPr bwMode="auto">
          <a:xfrm>
            <a:off x="1" y="6309360"/>
            <a:ext cx="2572377" cy="548640"/>
          </a:xfrm>
          <a:prstGeom prst="rect">
            <a:avLst/>
          </a:prstGeom>
          <a:noFill/>
          <a:ln w="9525">
            <a:noFill/>
            <a:miter lim="800000"/>
            <a:headEnd/>
            <a:tailEnd/>
          </a:ln>
        </p:spPr>
      </p:pic>
      <p:cxnSp>
        <p:nvCxnSpPr>
          <p:cNvPr id="11" name="Straight Connector 10"/>
          <p:cNvCxnSpPr/>
          <p:nvPr userDrawn="1"/>
        </p:nvCxnSpPr>
        <p:spPr>
          <a:xfrm>
            <a:off x="0" y="6300654"/>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8737600" y="6356351"/>
            <a:ext cx="2844800" cy="365125"/>
          </a:xfrm>
        </p:spPr>
        <p:txBody>
          <a:bodyPr/>
          <a:lstStyle/>
          <a:p>
            <a:fld id="{AC7A7582-2B45-469F-B0EC-19146E0F24B5}" type="slidenum">
              <a:rPr lang="en-US" smtClean="0"/>
              <a:pPr/>
              <a:t>‹#›</a:t>
            </a:fld>
            <a:endParaRPr lang="en-US" dirty="0"/>
          </a:p>
        </p:txBody>
      </p:sp>
    </p:spTree>
    <p:extLst>
      <p:ext uri="{BB962C8B-B14F-4D97-AF65-F5344CB8AC3E}">
        <p14:creationId xmlns:p14="http://schemas.microsoft.com/office/powerpoint/2010/main" val="2906425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457201"/>
            <a:ext cx="5181600" cy="274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0"/>
            <a:ext cx="12192000" cy="228600"/>
          </a:xfrm>
          <a:prstGeom prst="rect">
            <a:avLst/>
          </a:prstGeom>
          <a:solidFill>
            <a:schemeClr val="tx2">
              <a:alpha val="75000"/>
            </a:schemeClr>
          </a:solidFill>
          <a:ln w="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p:cNvSpPr/>
          <p:nvPr userDrawn="1"/>
        </p:nvSpPr>
        <p:spPr>
          <a:xfrm>
            <a:off x="0" y="304800"/>
            <a:ext cx="12192000" cy="76200"/>
          </a:xfrm>
          <a:prstGeom prst="rect">
            <a:avLst/>
          </a:prstGeom>
          <a:solidFill>
            <a:schemeClr val="tx2">
              <a:alpha val="75000"/>
            </a:schemeClr>
          </a:solidFill>
          <a:ln w="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3"/>
          <p:cNvPicPr>
            <a:picLocks noChangeAspect="1" noChangeArrowheads="1"/>
          </p:cNvPicPr>
          <p:nvPr userDrawn="1"/>
        </p:nvPicPr>
        <p:blipFill>
          <a:blip r:embed="rId2" cstate="print"/>
          <a:srcRect/>
          <a:stretch>
            <a:fillRect/>
          </a:stretch>
        </p:blipFill>
        <p:spPr bwMode="auto">
          <a:xfrm>
            <a:off x="1" y="6309360"/>
            <a:ext cx="2572377" cy="548640"/>
          </a:xfrm>
          <a:prstGeom prst="rect">
            <a:avLst/>
          </a:prstGeom>
          <a:noFill/>
          <a:ln w="9525">
            <a:noFill/>
            <a:miter lim="800000"/>
            <a:headEnd/>
            <a:tailEnd/>
          </a:ln>
        </p:spPr>
      </p:pic>
      <p:cxnSp>
        <p:nvCxnSpPr>
          <p:cNvPr id="11" name="Straight Connector 10"/>
          <p:cNvCxnSpPr/>
          <p:nvPr userDrawn="1"/>
        </p:nvCxnSpPr>
        <p:spPr>
          <a:xfrm>
            <a:off x="0" y="6300654"/>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sz="half" idx="13"/>
          </p:nvPr>
        </p:nvSpPr>
        <p:spPr>
          <a:xfrm>
            <a:off x="304800" y="3352800"/>
            <a:ext cx="5181600" cy="274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half" idx="14"/>
          </p:nvPr>
        </p:nvSpPr>
        <p:spPr>
          <a:xfrm>
            <a:off x="6502400" y="3352800"/>
            <a:ext cx="5181600" cy="274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half" idx="15"/>
          </p:nvPr>
        </p:nvSpPr>
        <p:spPr>
          <a:xfrm>
            <a:off x="6502400" y="457200"/>
            <a:ext cx="5181600" cy="274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Slide Number Placeholder 5"/>
          <p:cNvSpPr>
            <a:spLocks noGrp="1"/>
          </p:cNvSpPr>
          <p:nvPr>
            <p:ph type="sldNum" sz="quarter" idx="12"/>
          </p:nvPr>
        </p:nvSpPr>
        <p:spPr>
          <a:xfrm>
            <a:off x="8737600" y="6356351"/>
            <a:ext cx="2844800" cy="365125"/>
          </a:xfrm>
        </p:spPr>
        <p:txBody>
          <a:bodyPr/>
          <a:lstStyle/>
          <a:p>
            <a:fld id="{AC7A7582-2B45-469F-B0EC-19146E0F24B5}" type="slidenum">
              <a:rPr lang="en-US" smtClean="0"/>
              <a:pPr/>
              <a:t>‹#›</a:t>
            </a:fld>
            <a:endParaRPr lang="en-US" dirty="0"/>
          </a:p>
        </p:txBody>
      </p:sp>
    </p:spTree>
    <p:extLst>
      <p:ext uri="{BB962C8B-B14F-4D97-AF65-F5344CB8AC3E}">
        <p14:creationId xmlns:p14="http://schemas.microsoft.com/office/powerpoint/2010/main" val="1490808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0"/>
            <a:ext cx="12192000" cy="228600"/>
          </a:xfrm>
          <a:prstGeom prst="rect">
            <a:avLst/>
          </a:prstGeom>
          <a:solidFill>
            <a:schemeClr val="tx2">
              <a:alpha val="75000"/>
            </a:schemeClr>
          </a:solidFill>
          <a:ln w="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userDrawn="1"/>
        </p:nvSpPr>
        <p:spPr>
          <a:xfrm>
            <a:off x="0" y="304800"/>
            <a:ext cx="12192000" cy="76200"/>
          </a:xfrm>
          <a:prstGeom prst="rect">
            <a:avLst/>
          </a:prstGeom>
          <a:solidFill>
            <a:schemeClr val="tx2">
              <a:alpha val="75000"/>
            </a:schemeClr>
          </a:solidFill>
          <a:ln w="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itle 8"/>
          <p:cNvSpPr>
            <a:spLocks noGrp="1"/>
          </p:cNvSpPr>
          <p:nvPr>
            <p:ph type="title"/>
          </p:nvPr>
        </p:nvSpPr>
        <p:spPr/>
        <p:txBody>
          <a:bodyPr/>
          <a:lstStyle/>
          <a:p>
            <a:r>
              <a:rPr lang="en-US"/>
              <a:t>Click to edit Master title style</a:t>
            </a:r>
          </a:p>
        </p:txBody>
      </p:sp>
      <p:sp>
        <p:nvSpPr>
          <p:cNvPr id="10" name="Slide Number Placeholder 5"/>
          <p:cNvSpPr>
            <a:spLocks noGrp="1"/>
          </p:cNvSpPr>
          <p:nvPr>
            <p:ph type="sldNum" sz="quarter" idx="12"/>
          </p:nvPr>
        </p:nvSpPr>
        <p:spPr>
          <a:xfrm>
            <a:off x="8737600" y="6356351"/>
            <a:ext cx="2844800" cy="365125"/>
          </a:xfrm>
        </p:spPr>
        <p:txBody>
          <a:bodyPr/>
          <a:lstStyle/>
          <a:p>
            <a:fld id="{AC7A7582-2B45-469F-B0EC-19146E0F24B5}" type="slidenum">
              <a:rPr lang="en-US" smtClean="0"/>
              <a:pPr/>
              <a:t>‹#›</a:t>
            </a:fld>
            <a:endParaRPr lang="en-US" dirty="0"/>
          </a:p>
        </p:txBody>
      </p:sp>
    </p:spTree>
    <p:extLst>
      <p:ext uri="{BB962C8B-B14F-4D97-AF65-F5344CB8AC3E}">
        <p14:creationId xmlns:p14="http://schemas.microsoft.com/office/powerpoint/2010/main" val="17320974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10972800" cy="1143000"/>
          </a:xfrm>
        </p:spPr>
        <p:txBody>
          <a:bodyPr/>
          <a:lstStyle>
            <a:lvl1pPr>
              <a:defRPr i="1" baseline="0"/>
            </a:lvl1pPr>
          </a:lstStyle>
          <a:p>
            <a:r>
              <a:rPr lang="en-US" dirty="0"/>
              <a:t>Blank Slide for Large Format Content</a:t>
            </a:r>
          </a:p>
        </p:txBody>
      </p:sp>
      <p:sp>
        <p:nvSpPr>
          <p:cNvPr id="4" name="Slide Number Placeholder 5"/>
          <p:cNvSpPr>
            <a:spLocks noGrp="1"/>
          </p:cNvSpPr>
          <p:nvPr>
            <p:ph type="sldNum" sz="quarter" idx="12"/>
          </p:nvPr>
        </p:nvSpPr>
        <p:spPr>
          <a:xfrm>
            <a:off x="8737600" y="6356351"/>
            <a:ext cx="2844800" cy="365125"/>
          </a:xfrm>
        </p:spPr>
        <p:txBody>
          <a:bodyPr/>
          <a:lstStyle/>
          <a:p>
            <a:fld id="{AC7A7582-2B45-469F-B0EC-19146E0F24B5}" type="slidenum">
              <a:rPr lang="en-US" smtClean="0"/>
              <a:pPr/>
              <a:t>‹#›</a:t>
            </a:fld>
            <a:endParaRPr lang="en-US" dirty="0"/>
          </a:p>
        </p:txBody>
      </p:sp>
    </p:spTree>
    <p:extLst>
      <p:ext uri="{BB962C8B-B14F-4D97-AF65-F5344CB8AC3E}">
        <p14:creationId xmlns:p14="http://schemas.microsoft.com/office/powerpoint/2010/main" val="12363408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4944"/>
            <a:ext cx="10972800" cy="1143000"/>
          </a:xfrm>
        </p:spPr>
        <p:txBody>
          <a:bodyPr/>
          <a:lstStyle/>
          <a:p>
            <a:r>
              <a:rPr lang="en-US" dirty="0"/>
              <a:t>Click to edit Master title style</a:t>
            </a:r>
          </a:p>
        </p:txBody>
      </p:sp>
      <p:cxnSp>
        <p:nvCxnSpPr>
          <p:cNvPr id="10" name="Straight Connector 9"/>
          <p:cNvCxnSpPr/>
          <p:nvPr userDrawn="1"/>
        </p:nvCxnSpPr>
        <p:spPr>
          <a:xfrm>
            <a:off x="0" y="6300654"/>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noChangeArrowheads="1"/>
          </p:cNvPicPr>
          <p:nvPr userDrawn="1"/>
        </p:nvPicPr>
        <p:blipFill>
          <a:blip r:embed="rId2" cstate="print"/>
          <a:srcRect/>
          <a:stretch>
            <a:fillRect/>
          </a:stretch>
        </p:blipFill>
        <p:spPr bwMode="auto">
          <a:xfrm>
            <a:off x="1" y="6309360"/>
            <a:ext cx="2572377" cy="548640"/>
          </a:xfrm>
          <a:prstGeom prst="rect">
            <a:avLst/>
          </a:prstGeom>
          <a:noFill/>
          <a:ln w="9525">
            <a:noFill/>
            <a:miter lim="800000"/>
            <a:headEnd/>
            <a:tailEnd/>
          </a:ln>
        </p:spPr>
      </p:pic>
      <p:sp>
        <p:nvSpPr>
          <p:cNvPr id="14" name="Title 1"/>
          <p:cNvSpPr txBox="1">
            <a:spLocks/>
          </p:cNvSpPr>
          <p:nvPr userDrawn="1"/>
        </p:nvSpPr>
        <p:spPr>
          <a:xfrm>
            <a:off x="0" y="0"/>
            <a:ext cx="12192000" cy="1143000"/>
          </a:xfrm>
          <a:prstGeom prst="rect">
            <a:avLst/>
          </a:prstGeom>
          <a:solidFill>
            <a:schemeClr val="accent1">
              <a:lumMod val="75000"/>
            </a:schemeClr>
          </a:solidFill>
        </p:spPr>
        <p:txBody>
          <a:bodyPr vert="horz" lIns="91440" tIns="45720" rIns="91440" bIns="45720" rtlCol="0" anchor="ctr">
            <a:normAutofit/>
          </a:bodyPr>
          <a:lstStyle/>
          <a:p>
            <a:pPr algn="ctr">
              <a:spcBef>
                <a:spcPct val="0"/>
              </a:spcBef>
              <a:defRPr/>
            </a:pPr>
            <a:endParaRPr lang="en-US" sz="4000" dirty="0">
              <a:solidFill>
                <a:prstClr val="white"/>
              </a:solidFill>
              <a:latin typeface="Arial" pitchFamily="34" charset="0"/>
              <a:cs typeface="Arial" pitchFamily="34" charset="0"/>
            </a:endParaRPr>
          </a:p>
        </p:txBody>
      </p:sp>
      <p:sp>
        <p:nvSpPr>
          <p:cNvPr id="6" name="Slide Number Placeholder 5"/>
          <p:cNvSpPr>
            <a:spLocks noGrp="1"/>
          </p:cNvSpPr>
          <p:nvPr>
            <p:ph type="sldNum" sz="quarter" idx="12"/>
          </p:nvPr>
        </p:nvSpPr>
        <p:spPr>
          <a:xfrm>
            <a:off x="8737600" y="6356351"/>
            <a:ext cx="2844800" cy="365125"/>
          </a:xfrm>
        </p:spPr>
        <p:txBody>
          <a:bodyPr/>
          <a:lstStyle/>
          <a:p>
            <a:fld id="{AC7A7582-2B45-469F-B0EC-19146E0F24B5}" type="slidenum">
              <a:rPr lang="en-US" smtClean="0">
                <a:solidFill>
                  <a:prstClr val="black">
                    <a:tint val="75000"/>
                  </a:prstClr>
                </a:solidFill>
              </a:rPr>
              <a:pPr/>
              <a:t>‹#›</a:t>
            </a:fld>
            <a:endParaRPr lang="en-US">
              <a:solidFill>
                <a:prstClr val="black">
                  <a:tint val="75000"/>
                </a:prstClr>
              </a:solidFill>
            </a:endParaRPr>
          </a:p>
        </p:txBody>
      </p:sp>
      <p:sp>
        <p:nvSpPr>
          <p:cNvPr id="9" name="Slide Number Placeholder 5"/>
          <p:cNvSpPr txBox="1">
            <a:spLocks/>
          </p:cNvSpPr>
          <p:nvPr userDrawn="1"/>
        </p:nvSpPr>
        <p:spPr>
          <a:xfrm>
            <a:off x="6096000" y="6401118"/>
            <a:ext cx="711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prstClr val="black">
                    <a:tint val="75000"/>
                  </a:prstClr>
                </a:solidFill>
              </a:rPr>
              <a:t>MDS</a:t>
            </a:r>
          </a:p>
        </p:txBody>
      </p:sp>
    </p:spTree>
    <p:extLst>
      <p:ext uri="{BB962C8B-B14F-4D97-AF65-F5344CB8AC3E}">
        <p14:creationId xmlns:p14="http://schemas.microsoft.com/office/powerpoint/2010/main" val="1824516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Agenda">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DC936A-9C43-D84B-9C24-0185515D689C}"/>
              </a:ext>
            </a:extLst>
          </p:cNvPr>
          <p:cNvSpPr/>
          <p:nvPr userDrawn="1"/>
        </p:nvSpPr>
        <p:spPr>
          <a:xfrm>
            <a:off x="-1" y="6638778"/>
            <a:ext cx="12192001" cy="219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a:t>
            </a:r>
            <a:r>
              <a:rPr lang="en-US" sz="900" b="0" dirty="0">
                <a:solidFill>
                  <a:schemeClr val="bg1"/>
                </a:solidFill>
                <a:latin typeface="+mn-lt"/>
                <a:cs typeface="Arial Black" charset="0"/>
              </a:rPr>
              <a:t> | Institute for Capacity Development</a:t>
            </a:r>
            <a:endParaRPr lang="en-US" sz="900" b="0" dirty="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
        <p:nvSpPr>
          <p:cNvPr id="10" name="Content Placeholder 9">
            <a:extLst>
              <a:ext uri="{FF2B5EF4-FFF2-40B4-BE49-F238E27FC236}">
                <a16:creationId xmlns:a16="http://schemas.microsoft.com/office/drawing/2014/main" id="{07CE3741-921D-834E-8354-54991BEB2BDD}"/>
              </a:ext>
            </a:extLst>
          </p:cNvPr>
          <p:cNvSpPr>
            <a:spLocks noGrp="1"/>
          </p:cNvSpPr>
          <p:nvPr>
            <p:ph sz="quarter" idx="11" hasCustomPrompt="1"/>
          </p:nvPr>
        </p:nvSpPr>
        <p:spPr>
          <a:xfrm>
            <a:off x="1235964" y="683639"/>
            <a:ext cx="9372600" cy="5486400"/>
          </a:xfrm>
        </p:spPr>
        <p:txBody>
          <a:bodyPr tIns="0" bIns="365760" anchor="ctr" anchorCtr="0"/>
          <a:lstStyle>
            <a:lvl1pPr>
              <a:spcBef>
                <a:spcPts val="0"/>
              </a:spcBef>
              <a:spcAft>
                <a:spcPts val="2400"/>
              </a:spcAft>
              <a:buClrTx/>
              <a:defRPr sz="3400" b="0" i="0">
                <a:solidFill>
                  <a:schemeClr val="bg1"/>
                </a:solidFill>
                <a:latin typeface="Arial Black" panose="020B0604020202020204" pitchFamily="34" charset="0"/>
                <a:cs typeface="Arial Black" panose="020B0604020202020204" pitchFamily="34" charset="0"/>
              </a:defRPr>
            </a:lvl1pPr>
            <a:lvl2pPr marL="342900" indent="-342900">
              <a:spcBef>
                <a:spcPts val="900"/>
              </a:spcBef>
              <a:spcAft>
                <a:spcPts val="0"/>
              </a:spcAft>
              <a:buClrTx/>
              <a:tabLst/>
              <a:defRPr sz="3200" b="0">
                <a:solidFill>
                  <a:schemeClr val="bg1"/>
                </a:solidFill>
              </a:defRPr>
            </a:lvl2pPr>
            <a:lvl3pPr marL="342900" indent="-342900">
              <a:spcBef>
                <a:spcPts val="900"/>
              </a:spcBef>
              <a:spcAft>
                <a:spcPts val="0"/>
              </a:spcAft>
              <a:buClrTx/>
              <a:buSzPct val="100000"/>
              <a:buFont typeface="Wingdings" pitchFamily="2" charset="2"/>
              <a:buChar char="§"/>
              <a:tabLst/>
              <a:defRPr sz="3200" b="1">
                <a:solidFill>
                  <a:schemeClr val="accent2">
                    <a:lumMod val="60000"/>
                    <a:lumOff val="40000"/>
                  </a:schemeClr>
                </a:solidFill>
              </a:defRPr>
            </a:lvl3pPr>
            <a:lvl4pPr marL="514350" indent="-171450">
              <a:spcBef>
                <a:spcPts val="0"/>
              </a:spcBef>
              <a:spcAft>
                <a:spcPts val="300"/>
              </a:spcAft>
              <a:buClrTx/>
              <a:buFont typeface="Arial" panose="020B0604020202020204" pitchFamily="34" charset="0"/>
              <a:buChar char="•"/>
              <a:tabLst/>
              <a:defRPr sz="2100" b="0">
                <a:solidFill>
                  <a:schemeClr val="bg1"/>
                </a:solidFill>
              </a:defRPr>
            </a:lvl4pPr>
            <a:lvl5pPr marL="514350" indent="-171450">
              <a:spcBef>
                <a:spcPts val="0"/>
              </a:spcBef>
              <a:spcAft>
                <a:spcPts val="300"/>
              </a:spcAft>
              <a:buClrTx/>
              <a:buFont typeface="Arial" panose="020B0604020202020204" pitchFamily="34" charset="0"/>
              <a:buChar char="•"/>
              <a:tabLst/>
              <a:defRPr sz="2100" b="1">
                <a:solidFill>
                  <a:schemeClr val="accent2">
                    <a:lumMod val="60000"/>
                    <a:lumOff val="40000"/>
                  </a:schemeClr>
                </a:solidFill>
              </a:defRPr>
            </a:lvl5pPr>
          </a:lstStyle>
          <a:p>
            <a:pPr lvl="0"/>
            <a:r>
              <a:rPr lang="en-US" dirty="0"/>
              <a:t>Title for Divider–Agenda</a:t>
            </a:r>
          </a:p>
          <a:p>
            <a:pPr lvl="1"/>
            <a:r>
              <a:rPr lang="en-US" dirty="0"/>
              <a:t>Agenda Item—Inactive</a:t>
            </a:r>
          </a:p>
          <a:p>
            <a:pPr lvl="2"/>
            <a:r>
              <a:rPr lang="en-US" dirty="0"/>
              <a:t>Agenda Item—Active</a:t>
            </a:r>
          </a:p>
          <a:p>
            <a:pPr lvl="3"/>
            <a:r>
              <a:rPr lang="en-US" dirty="0"/>
              <a:t>Second level</a:t>
            </a:r>
          </a:p>
          <a:p>
            <a:pPr lvl="4"/>
            <a:r>
              <a:rPr lang="en-US" dirty="0"/>
              <a:t>Third level</a:t>
            </a:r>
          </a:p>
        </p:txBody>
      </p:sp>
    </p:spTree>
    <p:extLst>
      <p:ext uri="{BB962C8B-B14F-4D97-AF65-F5344CB8AC3E}">
        <p14:creationId xmlns:p14="http://schemas.microsoft.com/office/powerpoint/2010/main" val="37452901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9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W)">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679550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ingle-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Slide Title for Single-Column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336112072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Slide Title for Two-Column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4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6" name="Text Placeholder 2">
            <a:extLst>
              <a:ext uri="{FF2B5EF4-FFF2-40B4-BE49-F238E27FC236}">
                <a16:creationId xmlns:a16="http://schemas.microsoft.com/office/drawing/2014/main" id="{0BF7038D-D496-7248-87EC-9540380F1D12}"/>
              </a:ext>
            </a:extLst>
          </p:cNvPr>
          <p:cNvSpPr>
            <a:spLocks noGrp="1"/>
          </p:cNvSpPr>
          <p:nvPr>
            <p:ph type="body" sz="quarter" idx="13" hasCustomPrompt="1"/>
          </p:nvPr>
        </p:nvSpPr>
        <p:spPr>
          <a:xfrm>
            <a:off x="6383338" y="1469871"/>
            <a:ext cx="4572000" cy="4860591"/>
          </a:xfrm>
        </p:spPr>
        <p:txBody>
          <a:bodyPr>
            <a:normAutofit/>
          </a:bodyPr>
          <a:lstStyle>
            <a:lvl1pPr>
              <a:spcBef>
                <a:spcPts val="24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224671230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791806"/>
          </a:xfrm>
          <a:prstGeom prst="rect">
            <a:avLst/>
          </a:prstGeom>
        </p:spPr>
        <p:txBody>
          <a:bodyPr vert="horz" lIns="0" tIns="137160" rIns="0" bIns="0" rtlCol="0">
            <a:normAutofit/>
          </a:bodyPr>
          <a:lstStyle/>
          <a:p>
            <a:pPr lvl="0"/>
            <a:r>
              <a:rPr lang="en-US" dirty="0"/>
              <a:t>Paragraph type</a:t>
            </a:r>
          </a:p>
          <a:p>
            <a:pPr lvl="1"/>
            <a:r>
              <a:rPr lang="en-US" dirty="0"/>
              <a:t>Click the “Indent More” button (above) for first-level bullets</a:t>
            </a:r>
          </a:p>
          <a:p>
            <a:pPr lvl="2"/>
            <a:r>
              <a:rPr lang="en-US" dirty="0"/>
              <a:t>Click the “Indent More” button (above) twice for second-level bullets</a:t>
            </a:r>
          </a:p>
          <a:p>
            <a:pPr lvl="3"/>
            <a:r>
              <a:rPr lang="en-US" dirty="0"/>
              <a:t>Click the “Indent More” button (above) three times for third-level bullets</a:t>
            </a:r>
          </a:p>
          <a:p>
            <a:pPr lvl="4"/>
            <a:r>
              <a:rPr lang="en-US" dirty="0"/>
              <a:t>Click the “Indent More” button (above) four times for fourth-level bullets</a:t>
            </a:r>
          </a:p>
        </p:txBody>
      </p:sp>
      <p:sp>
        <p:nvSpPr>
          <p:cNvPr id="2" name="Title Placeholder 1"/>
          <p:cNvSpPr>
            <a:spLocks noGrp="1"/>
          </p:cNvSpPr>
          <p:nvPr>
            <p:ph type="title"/>
          </p:nvPr>
        </p:nvSpPr>
        <p:spPr>
          <a:xfrm>
            <a:off x="609600" y="482138"/>
            <a:ext cx="10972800" cy="1118064"/>
          </a:xfrm>
          <a:prstGeom prst="rect">
            <a:avLst/>
          </a:prstGeom>
        </p:spPr>
        <p:txBody>
          <a:bodyPr vert="horz" lIns="0" tIns="0" rIns="0" bIns="0" rtlCol="0" anchor="ctr">
            <a:normAutofit/>
          </a:bodyPr>
          <a:lstStyle/>
          <a:p>
            <a:r>
              <a:rPr lang="en-US" dirty="0"/>
              <a:t>Master Slide Title</a:t>
            </a:r>
          </a:p>
        </p:txBody>
      </p:sp>
      <p:sp>
        <p:nvSpPr>
          <p:cNvPr id="4" name="TextBox 3">
            <a:extLst>
              <a:ext uri="{FF2B5EF4-FFF2-40B4-BE49-F238E27FC236}">
                <a16:creationId xmlns:a16="http://schemas.microsoft.com/office/drawing/2014/main" id="{8069C718-696D-8C48-95E3-35ACB84AD8D9}"/>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bg1">
                    <a:lumMod val="75000"/>
                  </a:schemeClr>
                </a:solidFill>
                <a:latin typeface="Arial Black" charset="0"/>
                <a:cs typeface="Arial Black" charset="0"/>
              </a:rPr>
              <a:t>IMF </a:t>
            </a:r>
            <a:r>
              <a:rPr lang="en-US" sz="900" b="0" dirty="0">
                <a:solidFill>
                  <a:schemeClr val="bg1">
                    <a:lumMod val="75000"/>
                  </a:schemeClr>
                </a:solidFill>
                <a:latin typeface="+mn-lt"/>
                <a:cs typeface="Arial Black" charset="0"/>
              </a:rPr>
              <a:t>| Institute for Capacity Development</a:t>
            </a:r>
            <a:endParaRPr lang="en-US" sz="900" b="0" dirty="0">
              <a:solidFill>
                <a:schemeClr val="bg1">
                  <a:lumMod val="75000"/>
                </a:schemeClr>
              </a:solidFill>
              <a:latin typeface="+mn-lt"/>
            </a:endParaRPr>
          </a:p>
        </p:txBody>
      </p:sp>
      <p:sp>
        <p:nvSpPr>
          <p:cNvPr id="5" name="TextBox 4">
            <a:extLst>
              <a:ext uri="{FF2B5EF4-FFF2-40B4-BE49-F238E27FC236}">
                <a16:creationId xmlns:a16="http://schemas.microsoft.com/office/drawing/2014/main" id="{00B5D478-FD4A-2240-B032-46F4E3BAB6E8}"/>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accent1"/>
                </a:solidFill>
              </a:rPr>
              <a:pPr algn="r"/>
              <a:t>‹#›</a:t>
            </a:fld>
            <a:endParaRPr lang="en-US" sz="1000" dirty="0">
              <a:solidFill>
                <a:schemeClr val="accent1"/>
              </a:solidFill>
            </a:endParaRPr>
          </a:p>
        </p:txBody>
      </p:sp>
    </p:spTree>
    <p:extLst>
      <p:ext uri="{BB962C8B-B14F-4D97-AF65-F5344CB8AC3E}">
        <p14:creationId xmlns:p14="http://schemas.microsoft.com/office/powerpoint/2010/main" val="18313850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Lst>
  <p:transition>
    <p:fade/>
  </p:transition>
  <p:hf hdr="0" dt="0"/>
  <p:txStyles>
    <p:title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219200"/>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25600" y="2438401"/>
            <a:ext cx="9448800" cy="3687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94A09-FB07-4A94-B449-5DBE40648EA3}" type="datetimeFigureOut">
              <a:rPr lang="en-US" smtClean="0"/>
              <a:pPr/>
              <a:t>6/17/2022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3878F-5E8A-4F99-AB85-9DD2A06B3A5B}" type="slidenum">
              <a:rPr lang="en-US" smtClean="0"/>
              <a:pPr/>
              <a:t>‹#›</a:t>
            </a:fld>
            <a:endParaRPr lang="en-US"/>
          </a:p>
        </p:txBody>
      </p:sp>
    </p:spTree>
    <p:extLst>
      <p:ext uri="{BB962C8B-B14F-4D97-AF65-F5344CB8AC3E}">
        <p14:creationId xmlns:p14="http://schemas.microsoft.com/office/powerpoint/2010/main" val="660159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791806"/>
          </a:xfrm>
          <a:prstGeom prst="rect">
            <a:avLst/>
          </a:prstGeom>
        </p:spPr>
        <p:txBody>
          <a:bodyPr vert="horz" lIns="0" tIns="137160" rIns="0" bIns="0" rtlCol="0">
            <a:normAutofit/>
          </a:bodyPr>
          <a:lstStyle/>
          <a:p>
            <a:pPr lvl="0"/>
            <a:r>
              <a:rPr lang="en-US" dirty="0"/>
              <a:t>Paragraph type</a:t>
            </a:r>
          </a:p>
          <a:p>
            <a:pPr lvl="1"/>
            <a:r>
              <a:rPr lang="en-US" dirty="0"/>
              <a:t>Click the “Indent More” button (above) for first-level bullets</a:t>
            </a:r>
          </a:p>
          <a:p>
            <a:pPr lvl="2"/>
            <a:r>
              <a:rPr lang="en-US" dirty="0"/>
              <a:t>Click the “Indent More” button (above) twice for second-level bullets</a:t>
            </a:r>
          </a:p>
          <a:p>
            <a:pPr lvl="3"/>
            <a:r>
              <a:rPr lang="en-US" dirty="0"/>
              <a:t>Click the “Indent More” button (above) three times for third-level bullets</a:t>
            </a:r>
          </a:p>
          <a:p>
            <a:pPr lvl="4"/>
            <a:r>
              <a:rPr lang="en-US" dirty="0"/>
              <a:t>Click the “Indent More” button (above) four times for fourth-level bullets</a:t>
            </a:r>
          </a:p>
        </p:txBody>
      </p:sp>
      <p:sp>
        <p:nvSpPr>
          <p:cNvPr id="2" name="Title Placeholder 1"/>
          <p:cNvSpPr>
            <a:spLocks noGrp="1"/>
          </p:cNvSpPr>
          <p:nvPr>
            <p:ph type="title"/>
          </p:nvPr>
        </p:nvSpPr>
        <p:spPr>
          <a:xfrm>
            <a:off x="609600" y="482138"/>
            <a:ext cx="10972800" cy="1118064"/>
          </a:xfrm>
          <a:prstGeom prst="rect">
            <a:avLst/>
          </a:prstGeom>
        </p:spPr>
        <p:txBody>
          <a:bodyPr vert="horz" lIns="0" tIns="0" rIns="0" bIns="0" rtlCol="0" anchor="ctr">
            <a:normAutofit/>
          </a:bodyPr>
          <a:lstStyle/>
          <a:p>
            <a:r>
              <a:rPr lang="en-US" dirty="0"/>
              <a:t>Master Slide Title</a:t>
            </a:r>
          </a:p>
        </p:txBody>
      </p:sp>
      <p:sp>
        <p:nvSpPr>
          <p:cNvPr id="4" name="TextBox 3">
            <a:extLst>
              <a:ext uri="{FF2B5EF4-FFF2-40B4-BE49-F238E27FC236}">
                <a16:creationId xmlns:a16="http://schemas.microsoft.com/office/drawing/2014/main" id="{8069C718-696D-8C48-95E3-35ACB84AD8D9}"/>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bg1">
                    <a:lumMod val="75000"/>
                  </a:schemeClr>
                </a:solidFill>
                <a:latin typeface="Arial Black" charset="0"/>
                <a:cs typeface="Arial Black" charset="0"/>
              </a:rPr>
              <a:t>IMF </a:t>
            </a:r>
            <a:r>
              <a:rPr lang="en-US" sz="900" b="0" dirty="0">
                <a:solidFill>
                  <a:schemeClr val="bg1">
                    <a:lumMod val="75000"/>
                  </a:schemeClr>
                </a:solidFill>
                <a:latin typeface="+mn-lt"/>
                <a:cs typeface="Arial Black" charset="0"/>
              </a:rPr>
              <a:t>| Institute for Capacity Development</a:t>
            </a:r>
            <a:endParaRPr lang="en-US" sz="900" b="0" dirty="0">
              <a:solidFill>
                <a:schemeClr val="bg1">
                  <a:lumMod val="75000"/>
                </a:schemeClr>
              </a:solidFill>
              <a:latin typeface="+mn-lt"/>
            </a:endParaRPr>
          </a:p>
        </p:txBody>
      </p:sp>
      <p:sp>
        <p:nvSpPr>
          <p:cNvPr id="5" name="TextBox 4">
            <a:extLst>
              <a:ext uri="{FF2B5EF4-FFF2-40B4-BE49-F238E27FC236}">
                <a16:creationId xmlns:a16="http://schemas.microsoft.com/office/drawing/2014/main" id="{00B5D478-FD4A-2240-B032-46F4E3BAB6E8}"/>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accent1"/>
                </a:solidFill>
              </a:rPr>
              <a:pPr algn="r"/>
              <a:t>‹#›</a:t>
            </a:fld>
            <a:endParaRPr lang="en-US" sz="1000" dirty="0">
              <a:solidFill>
                <a:schemeClr val="accent1"/>
              </a:solidFill>
            </a:endParaRPr>
          </a:p>
        </p:txBody>
      </p:sp>
    </p:spTree>
    <p:extLst>
      <p:ext uri="{BB962C8B-B14F-4D97-AF65-F5344CB8AC3E}">
        <p14:creationId xmlns:p14="http://schemas.microsoft.com/office/powerpoint/2010/main" val="394030083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Lst>
  <p:transition>
    <p:fade/>
  </p:transition>
  <p:hf hdr="0" dt="0"/>
  <p:txStyles>
    <p:title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219200"/>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25600" y="2438401"/>
            <a:ext cx="9448800" cy="3687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B7C98-1229-43D7-9DCC-93C6B114880B}" type="slidenum">
              <a:rPr lang="en-US" smtClean="0"/>
              <a:pPr/>
              <a:t>‹#›</a:t>
            </a:fld>
            <a:endParaRPr lang="en-US" dirty="0"/>
          </a:p>
        </p:txBody>
      </p:sp>
    </p:spTree>
    <p:extLst>
      <p:ext uri="{BB962C8B-B14F-4D97-AF65-F5344CB8AC3E}">
        <p14:creationId xmlns:p14="http://schemas.microsoft.com/office/powerpoint/2010/main" val="401841033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3"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21" Type="http://schemas.openxmlformats.org/officeDocument/2006/relationships/image" Target="../media/image35.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7.xml"/><Relationship Id="rId16" Type="http://schemas.openxmlformats.org/officeDocument/2006/relationships/image" Target="../media/image31.png"/><Relationship Id="rId20" Type="http://schemas.openxmlformats.org/officeDocument/2006/relationships/image" Target="../media/image34.png"/><Relationship Id="rId1" Type="http://schemas.openxmlformats.org/officeDocument/2006/relationships/slideLayout" Target="../slideLayouts/slideLayout48.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19" Type="http://schemas.microsoft.com/office/2007/relationships/hdphoto" Target="../media/hdphoto1.wdp"/><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21" Type="http://schemas.openxmlformats.org/officeDocument/2006/relationships/image" Target="../media/image35.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8.xml"/><Relationship Id="rId16" Type="http://schemas.openxmlformats.org/officeDocument/2006/relationships/image" Target="../media/image31.png"/><Relationship Id="rId20" Type="http://schemas.openxmlformats.org/officeDocument/2006/relationships/image" Target="../media/image34.png"/><Relationship Id="rId1" Type="http://schemas.openxmlformats.org/officeDocument/2006/relationships/slideLayout" Target="../slideLayouts/slideLayout48.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19" Type="http://schemas.microsoft.com/office/2007/relationships/hdphoto" Target="../media/hdphoto1.wdp"/><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6.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9.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48.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3.xml"/><Relationship Id="rId1" Type="http://schemas.openxmlformats.org/officeDocument/2006/relationships/slideLayout" Target="../slideLayouts/slideLayout35.xml"/><Relationship Id="rId4" Type="http://schemas.openxmlformats.org/officeDocument/2006/relationships/image" Target="../media/image38.emf"/></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5.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emf"/><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hyperlink" Target="https://www.transparency.org/whatwedo/publication/people_and_corruption_citizens_voices_from_around_the_world" TargetMode="External"/><Relationship Id="rId2" Type="http://schemas.openxmlformats.org/officeDocument/2006/relationships/hyperlink" Target="https://www.imf.org/en/Publications/Staff-Discussion-Notes/Issues/2016/12/31/Corruption-Costs-and-Mitigating-Strategies-43888" TargetMode="External"/><Relationship Id="rId1" Type="http://schemas.openxmlformats.org/officeDocument/2006/relationships/slideLayout" Target="../slideLayouts/slideLayout35.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35.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8.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50.emf"/><Relationship Id="rId7" Type="http://schemas.openxmlformats.org/officeDocument/2006/relationships/image" Target="../media/image54.emf"/><Relationship Id="rId2" Type="http://schemas.openxmlformats.org/officeDocument/2006/relationships/image" Target="../media/image49.emf"/><Relationship Id="rId1" Type="http://schemas.openxmlformats.org/officeDocument/2006/relationships/slideLayout" Target="../slideLayouts/slideLayout35.xml"/><Relationship Id="rId6" Type="http://schemas.openxmlformats.org/officeDocument/2006/relationships/image" Target="../media/image53.emf"/><Relationship Id="rId5" Type="http://schemas.openxmlformats.org/officeDocument/2006/relationships/image" Target="../media/image52.emf"/><Relationship Id="rId4" Type="http://schemas.openxmlformats.org/officeDocument/2006/relationships/image" Target="../media/image51.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pn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8.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png"/><Relationship Id="rId1" Type="http://schemas.openxmlformats.org/officeDocument/2006/relationships/slideLayout" Target="../slideLayouts/slideLayout35.xml"/><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pn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8.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19.xml"/><Relationship Id="rId1" Type="http://schemas.openxmlformats.org/officeDocument/2006/relationships/slideLayout" Target="../slideLayouts/slideLayout48.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0.xml"/><Relationship Id="rId1" Type="http://schemas.openxmlformats.org/officeDocument/2006/relationships/slideLayout" Target="../slideLayouts/slideLayout48.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4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28.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3" Type="http://schemas.openxmlformats.org/officeDocument/2006/relationships/hyperlink" Target="https://www.edx.org/course/macroeconomic-management-in-resource-rich-countrie" TargetMode="External"/><Relationship Id="rId2" Type="http://schemas.openxmlformats.org/officeDocument/2006/relationships/image" Target="../media/image70.png"/><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s://global.oup.com/academic/product/how-to-achieve-inclusive-growth-9780192846938?cc=us&amp;lang=en&amp;" TargetMode="External"/><Relationship Id="rId1" Type="http://schemas.openxmlformats.org/officeDocument/2006/relationships/slideLayout" Target="../slideLayouts/slideLayout35.xml"/><Relationship Id="rId4" Type="http://schemas.openxmlformats.org/officeDocument/2006/relationships/image" Target="../media/image72.png"/></Relationships>
</file>

<file path=ppt/slides/_rels/slide4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hyperlink" Target="https://ourworldindata.org/a-history-of-global-living-conditions-in-5-charts" TargetMode="External"/><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8" Type="http://schemas.openxmlformats.org/officeDocument/2006/relationships/hyperlink" Target="https://www.edx.org/course/inclusive-growth-climate-change" TargetMode="External"/><Relationship Id="rId3" Type="http://schemas.openxmlformats.org/officeDocument/2006/relationships/hyperlink" Target="https://www.edx.org/course/inclusive-growth" TargetMode="External"/><Relationship Id="rId7" Type="http://schemas.openxmlformats.org/officeDocument/2006/relationships/hyperlink" Target="https://www.edx.org/course/inclusive-growth-governance" TargetMode="External"/><Relationship Id="rId2" Type="http://schemas.openxmlformats.org/officeDocument/2006/relationships/image" Target="../media/image74.png"/><Relationship Id="rId1" Type="http://schemas.openxmlformats.org/officeDocument/2006/relationships/slideLayout" Target="../slideLayouts/slideLayout35.xml"/><Relationship Id="rId6" Type="http://schemas.openxmlformats.org/officeDocument/2006/relationships/hyperlink" Target="https://www.edx.org/course/inclusive-growth-labor-markets-gender-and-technology" TargetMode="External"/><Relationship Id="rId5" Type="http://schemas.openxmlformats.org/officeDocument/2006/relationships/hyperlink" Target="https://www.edx.org/course/inclusive-growth-fiscal-policy" TargetMode="External"/><Relationship Id="rId4" Type="http://schemas.openxmlformats.org/officeDocument/2006/relationships/hyperlink" Target="https://www.edx.org/course/inclusive-growth-concepts-and-indicators"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2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657BC-C4DA-4353-9B47-F30D3919C72C}"/>
              </a:ext>
            </a:extLst>
          </p:cNvPr>
          <p:cNvSpPr>
            <a:spLocks noGrp="1"/>
          </p:cNvSpPr>
          <p:nvPr>
            <p:ph type="ctrTitle"/>
          </p:nvPr>
        </p:nvSpPr>
        <p:spPr>
          <a:xfrm>
            <a:off x="4566920" y="1558840"/>
            <a:ext cx="6603052" cy="1513247"/>
          </a:xfrm>
        </p:spPr>
        <p:txBody>
          <a:bodyPr>
            <a:normAutofit/>
          </a:bodyPr>
          <a:lstStyle/>
          <a:p>
            <a:r>
              <a:rPr lang="en-US" dirty="0">
                <a:solidFill>
                  <a:srgbClr val="004C97"/>
                </a:solidFill>
                <a:latin typeface="Arial Black"/>
              </a:rPr>
              <a:t>How to Achieve Inclusive Growth</a:t>
            </a:r>
            <a:endParaRPr lang="en-US" dirty="0">
              <a:solidFill>
                <a:srgbClr val="FF0000"/>
              </a:solidFill>
            </a:endParaRPr>
          </a:p>
        </p:txBody>
      </p:sp>
      <p:sp>
        <p:nvSpPr>
          <p:cNvPr id="3" name="Subtitle 2">
            <a:extLst>
              <a:ext uri="{FF2B5EF4-FFF2-40B4-BE49-F238E27FC236}">
                <a16:creationId xmlns:a16="http://schemas.microsoft.com/office/drawing/2014/main" id="{0E5BE2DF-E4A5-406D-985C-C1D54655027A}"/>
              </a:ext>
            </a:extLst>
          </p:cNvPr>
          <p:cNvSpPr>
            <a:spLocks noGrp="1"/>
          </p:cNvSpPr>
          <p:nvPr>
            <p:ph type="subTitle" idx="1"/>
          </p:nvPr>
        </p:nvSpPr>
        <p:spPr>
          <a:xfrm>
            <a:off x="4566920" y="3304071"/>
            <a:ext cx="6603051" cy="1429293"/>
          </a:xfrm>
        </p:spPr>
        <p:txBody>
          <a:bodyPr>
            <a:normAutofit/>
          </a:bodyPr>
          <a:lstStyle/>
          <a:p>
            <a:pPr>
              <a:spcBef>
                <a:spcPts val="1200"/>
              </a:spcBef>
            </a:pPr>
            <a:r>
              <a:rPr lang="en-US" dirty="0">
                <a:solidFill>
                  <a:srgbClr val="004C97"/>
                </a:solidFill>
              </a:rPr>
              <a:t>Middle east center for economics and finance</a:t>
            </a:r>
          </a:p>
          <a:p>
            <a:pPr>
              <a:spcBef>
                <a:spcPts val="1200"/>
              </a:spcBef>
            </a:pPr>
            <a:r>
              <a:rPr lang="en-US" dirty="0" err="1">
                <a:solidFill>
                  <a:srgbClr val="004C97"/>
                </a:solidFill>
              </a:rPr>
              <a:t>june</a:t>
            </a:r>
            <a:r>
              <a:rPr lang="en-US" dirty="0">
                <a:solidFill>
                  <a:srgbClr val="004C97"/>
                </a:solidFill>
              </a:rPr>
              <a:t> 21, 2022</a:t>
            </a:r>
          </a:p>
        </p:txBody>
      </p:sp>
      <p:pic>
        <p:nvPicPr>
          <p:cNvPr id="8" name="Picture Placeholder 7">
            <a:extLst>
              <a:ext uri="{FF2B5EF4-FFF2-40B4-BE49-F238E27FC236}">
                <a16:creationId xmlns:a16="http://schemas.microsoft.com/office/drawing/2014/main" id="{0294E1FC-3342-41B1-8825-DC38F74C0EDB}"/>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6629" b="16629"/>
          <a:stretch>
            <a:fillRect/>
          </a:stretch>
        </p:blipFill>
        <p:spPr>
          <a:xfrm>
            <a:off x="0" y="0"/>
            <a:ext cx="3490174" cy="6858000"/>
          </a:xfrm>
          <a:effectLst/>
        </p:spPr>
      </p:pic>
      <p:sp>
        <p:nvSpPr>
          <p:cNvPr id="11" name="Text Placeholder 3">
            <a:extLst>
              <a:ext uri="{FF2B5EF4-FFF2-40B4-BE49-F238E27FC236}">
                <a16:creationId xmlns:a16="http://schemas.microsoft.com/office/drawing/2014/main" id="{7F31827B-8921-4C65-9C1F-464FB5C1582C}"/>
              </a:ext>
            </a:extLst>
          </p:cNvPr>
          <p:cNvSpPr txBox="1">
            <a:spLocks/>
          </p:cNvSpPr>
          <p:nvPr/>
        </p:nvSpPr>
        <p:spPr>
          <a:xfrm>
            <a:off x="4593590" y="4573881"/>
            <a:ext cx="5896421" cy="983640"/>
          </a:xfrm>
          <a:prstGeom prst="rect">
            <a:avLst/>
          </a:prstGeom>
        </p:spPr>
        <p:txBody>
          <a:bodyPr vert="horz" lIns="0" tIns="0" rIns="0" bIns="0" numCol="1" rtlCol="0" anchor="b" anchorCtr="0">
            <a:normAutofit/>
          </a:bodyPr>
          <a:lstStyle>
            <a:lvl1pPr marL="0" indent="0" algn="l" defTabSz="914314" rtl="0" eaLnBrk="1" latinLnBrk="0" hangingPunct="1">
              <a:spcBef>
                <a:spcPts val="300"/>
              </a:spcBef>
              <a:buClr>
                <a:schemeClr val="accent1"/>
              </a:buClr>
              <a:buSzPct val="110000"/>
              <a:buFont typeface="Wingdings" charset="2"/>
              <a:buNone/>
              <a:tabLst/>
              <a:defRPr sz="2000" kern="1200">
                <a:solidFill>
                  <a:schemeClr val="bg1">
                    <a:lumMod val="50000"/>
                  </a:schemeClr>
                </a:solidFill>
                <a:latin typeface="+mn-lt"/>
                <a:ea typeface="+mn-ea"/>
                <a:cs typeface="+mn-cs"/>
              </a:defRPr>
            </a:lvl1pPr>
            <a:lvl2pPr marL="0" indent="0" algn="l" defTabSz="914314" rtl="0" eaLnBrk="1" latinLnBrk="0" hangingPunct="1">
              <a:spcBef>
                <a:spcPts val="300"/>
              </a:spcBef>
              <a:buClr>
                <a:schemeClr val="accent1"/>
              </a:buClr>
              <a:buSzPct val="100000"/>
              <a:buFont typeface="Wingdings" pitchFamily="2" charset="2"/>
              <a:buNone/>
              <a:tabLst/>
              <a:defRPr sz="2000" kern="1200">
                <a:solidFill>
                  <a:schemeClr val="bg1">
                    <a:lumMod val="50000"/>
                  </a:schemeClr>
                </a:solidFill>
                <a:latin typeface="+mn-lt"/>
                <a:ea typeface="+mn-ea"/>
                <a:cs typeface="+mn-cs"/>
              </a:defRPr>
            </a:lvl2pPr>
            <a:lvl3pPr marL="0" indent="0" algn="l" defTabSz="914314" rtl="0" eaLnBrk="1" latinLnBrk="0" hangingPunct="1">
              <a:spcBef>
                <a:spcPts val="300"/>
              </a:spcBef>
              <a:buClr>
                <a:schemeClr val="bg1">
                  <a:lumMod val="50000"/>
                </a:schemeClr>
              </a:buClr>
              <a:buSzPct val="65000"/>
              <a:buFont typeface="Lucida Grande" panose="020B0600040502020204" pitchFamily="34" charset="0"/>
              <a:buNone/>
              <a:tabLst/>
              <a:defRPr sz="2000" kern="1200">
                <a:solidFill>
                  <a:schemeClr val="bg1">
                    <a:lumMod val="50000"/>
                  </a:schemeClr>
                </a:solidFill>
                <a:latin typeface="+mn-lt"/>
                <a:ea typeface="+mn-ea"/>
                <a:cs typeface="+mn-cs"/>
              </a:defRPr>
            </a:lvl3pPr>
            <a:lvl4pPr marL="0" indent="0" algn="l" defTabSz="914314" rtl="0" eaLnBrk="1" latinLnBrk="0" hangingPunct="1">
              <a:spcBef>
                <a:spcPts val="300"/>
              </a:spcBef>
              <a:buClr>
                <a:schemeClr val="accent1"/>
              </a:buClr>
              <a:buSzPct val="100000"/>
              <a:buFont typeface="LucidaGrande" charset="0"/>
              <a:buNone/>
              <a:tabLst/>
              <a:defRPr sz="2000" kern="1200">
                <a:solidFill>
                  <a:schemeClr val="bg1">
                    <a:lumMod val="50000"/>
                  </a:schemeClr>
                </a:solidFill>
                <a:latin typeface="+mn-lt"/>
                <a:ea typeface="+mn-ea"/>
                <a:cs typeface="+mn-cs"/>
              </a:defRPr>
            </a:lvl4pPr>
            <a:lvl5pPr marL="0" indent="0" algn="l" defTabSz="914314" rtl="0" eaLnBrk="1" latinLnBrk="0" hangingPunct="1">
              <a:spcBef>
                <a:spcPts val="300"/>
              </a:spcBef>
              <a:buClr>
                <a:schemeClr val="bg1">
                  <a:lumMod val="50000"/>
                </a:schemeClr>
              </a:buClr>
              <a:buFont typeface=".HelveticaNeueDeskInterface-Regular"/>
              <a:buNone/>
              <a:tabLst/>
              <a:defRPr sz="2000" kern="1200">
                <a:solidFill>
                  <a:schemeClr val="bg1">
                    <a:lumMod val="50000"/>
                  </a:schemeClr>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14" rtl="0" eaLnBrk="1" fontAlgn="auto" latinLnBrk="0" hangingPunct="1">
              <a:lnSpc>
                <a:spcPct val="100000"/>
              </a:lnSpc>
              <a:spcBef>
                <a:spcPts val="300"/>
              </a:spcBef>
              <a:spcAft>
                <a:spcPts val="0"/>
              </a:spcAft>
              <a:buClr>
                <a:srgbClr val="009CDE"/>
              </a:buClr>
              <a:buSzPct val="110000"/>
              <a:buFont typeface="Wingdings" charset="2"/>
              <a:buNone/>
              <a:tabLst/>
              <a:defRPr/>
            </a:pPr>
            <a:r>
              <a:rPr kumimoji="0" lang="en-US" sz="2000" b="1" i="0" u="none" strike="noStrike" kern="1200" cap="none" spc="0" normalizeH="0" baseline="0" noProof="0" dirty="0">
                <a:ln>
                  <a:noFill/>
                </a:ln>
                <a:solidFill>
                  <a:schemeClr val="tx1"/>
                </a:solidFill>
                <a:effectLst/>
                <a:uLnTx/>
                <a:uFillTx/>
                <a:latin typeface="Arial" panose="020B0604020202020204"/>
                <a:ea typeface="+mn-ea"/>
                <a:cs typeface="+mn-cs"/>
              </a:rPr>
              <a:t>Valerie Cerra</a:t>
            </a:r>
            <a:r>
              <a:rPr kumimoji="0" lang="en-US" sz="2000" b="0" i="0" u="none" strike="noStrike" kern="1200" cap="none" spc="0" normalizeH="0" baseline="0" noProof="0" dirty="0">
                <a:ln>
                  <a:noFill/>
                </a:ln>
                <a:solidFill>
                  <a:schemeClr val="tx1"/>
                </a:solidFill>
                <a:effectLst/>
                <a:uLnTx/>
                <a:uFillTx/>
                <a:latin typeface="Arial" panose="020B0604020202020204"/>
                <a:ea typeface="+mn-ea"/>
                <a:cs typeface="+mn-cs"/>
              </a:rPr>
              <a:t>, </a:t>
            </a:r>
            <a:r>
              <a:rPr lang="en-US" dirty="0">
                <a:solidFill>
                  <a:schemeClr val="tx1"/>
                </a:solidFill>
                <a:latin typeface="Arial" panose="020B0604020202020204"/>
              </a:rPr>
              <a:t>Assistant Director, FAD, IMF</a:t>
            </a:r>
          </a:p>
          <a:p>
            <a:pPr marL="0" marR="0" lvl="0" indent="0" algn="l" defTabSz="914314" rtl="0" eaLnBrk="1" fontAlgn="auto" latinLnBrk="0" hangingPunct="1">
              <a:lnSpc>
                <a:spcPct val="100000"/>
              </a:lnSpc>
              <a:spcBef>
                <a:spcPts val="300"/>
              </a:spcBef>
              <a:spcAft>
                <a:spcPts val="0"/>
              </a:spcAft>
              <a:buClr>
                <a:srgbClr val="009CDE"/>
              </a:buClr>
              <a:buSzPct val="110000"/>
              <a:buFont typeface="Wingdings" charset="2"/>
              <a:buNone/>
              <a:tabLst/>
              <a:defRPr/>
            </a:pPr>
            <a:endParaRPr kumimoji="0" lang="en-US" sz="20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
        <p:nvSpPr>
          <p:cNvPr id="7" name="Text Placeholder 5">
            <a:extLst>
              <a:ext uri="{FF2B5EF4-FFF2-40B4-BE49-F238E27FC236}">
                <a16:creationId xmlns:a16="http://schemas.microsoft.com/office/drawing/2014/main" id="{47079330-0EFE-41E9-8C84-4FC93C18AB93}"/>
              </a:ext>
            </a:extLst>
          </p:cNvPr>
          <p:cNvSpPr txBox="1">
            <a:spLocks/>
          </p:cNvSpPr>
          <p:nvPr/>
        </p:nvSpPr>
        <p:spPr>
          <a:xfrm>
            <a:off x="4505634" y="6461256"/>
            <a:ext cx="6950816" cy="279058"/>
          </a:xfrm>
          <a:prstGeom prst="rect">
            <a:avLst/>
          </a:prstGeom>
        </p:spPr>
        <p:txBody>
          <a:bodyPr vert="horz" lIns="91440" tIns="45720" rIns="91440" bIns="45720" rtlCol="0">
            <a:noAutofit/>
          </a:bodyPr>
          <a:lstStyle>
            <a:lvl1pPr marL="0" indent="0" algn="l" defTabSz="914314" rtl="0" eaLnBrk="1" latinLnBrk="0" hangingPunct="1">
              <a:spcBef>
                <a:spcPts val="2400"/>
              </a:spcBef>
              <a:buClr>
                <a:schemeClr val="accent1"/>
              </a:buClr>
              <a:buSzPct val="110000"/>
              <a:buFont typeface="Wingdings" charset="2"/>
              <a:buNone/>
              <a:tabLst/>
              <a:defRPr sz="900" kern="1200">
                <a:solidFill>
                  <a:schemeClr val="bg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1000" kern="1200">
                <a:solidFill>
                  <a:schemeClr val="bg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1000" kern="1200">
                <a:solidFill>
                  <a:schemeClr val="bg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1000" kern="1200">
                <a:solidFill>
                  <a:schemeClr val="bg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1000" kern="1200">
                <a:solidFill>
                  <a:schemeClr val="bg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000" dirty="0">
                <a:solidFill>
                  <a:schemeClr val="tx1"/>
                </a:solidFill>
              </a:rPr>
              <a:t>The views expressed are those of the presenter and do not necessarily represent those of the IMF or IMF policy. </a:t>
            </a:r>
          </a:p>
        </p:txBody>
      </p:sp>
      <p:pic>
        <p:nvPicPr>
          <p:cNvPr id="9" name="Picture 8">
            <a:extLst>
              <a:ext uri="{FF2B5EF4-FFF2-40B4-BE49-F238E27FC236}">
                <a16:creationId xmlns:a16="http://schemas.microsoft.com/office/drawing/2014/main" id="{1767C711-D6E4-47E5-A549-490734804823}"/>
              </a:ext>
            </a:extLst>
          </p:cNvPr>
          <p:cNvPicPr>
            <a:picLocks noChangeAspect="1"/>
          </p:cNvPicPr>
          <p:nvPr/>
        </p:nvPicPr>
        <p:blipFill>
          <a:blip r:embed="rId4"/>
          <a:stretch>
            <a:fillRect/>
          </a:stretch>
        </p:blipFill>
        <p:spPr>
          <a:xfrm>
            <a:off x="0" y="943276"/>
            <a:ext cx="3490174" cy="5034251"/>
          </a:xfrm>
          <a:prstGeom prst="rect">
            <a:avLst/>
          </a:prstGeom>
        </p:spPr>
      </p:pic>
    </p:spTree>
    <p:extLst>
      <p:ext uri="{BB962C8B-B14F-4D97-AF65-F5344CB8AC3E}">
        <p14:creationId xmlns:p14="http://schemas.microsoft.com/office/powerpoint/2010/main" val="66062677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A7B85-6B2E-4A7A-8627-01C9A0B91B09}"/>
              </a:ext>
            </a:extLst>
          </p:cNvPr>
          <p:cNvSpPr>
            <a:spLocks noGrp="1"/>
          </p:cNvSpPr>
          <p:nvPr>
            <p:ph type="title"/>
          </p:nvPr>
        </p:nvSpPr>
        <p:spPr>
          <a:xfrm>
            <a:off x="872455" y="328978"/>
            <a:ext cx="10268125" cy="871413"/>
          </a:xfrm>
        </p:spPr>
        <p:txBody>
          <a:bodyPr>
            <a:normAutofit/>
          </a:bodyPr>
          <a:lstStyle/>
          <a:p>
            <a:pPr algn="ctr"/>
            <a:r>
              <a:rPr lang="en-US" sz="2400" dirty="0"/>
              <a:t>Inequality Exacerbates Poverty Traps and Social Immobility</a:t>
            </a:r>
          </a:p>
        </p:txBody>
      </p:sp>
      <p:pic>
        <p:nvPicPr>
          <p:cNvPr id="4" name="Picture 3">
            <a:extLst>
              <a:ext uri="{FF2B5EF4-FFF2-40B4-BE49-F238E27FC236}">
                <a16:creationId xmlns:a16="http://schemas.microsoft.com/office/drawing/2014/main" id="{3663BC7C-F0A2-4055-BF86-571DCEB86BBB}"/>
              </a:ext>
            </a:extLst>
          </p:cNvPr>
          <p:cNvPicPr>
            <a:picLocks noChangeAspect="1"/>
          </p:cNvPicPr>
          <p:nvPr/>
        </p:nvPicPr>
        <p:blipFill>
          <a:blip r:embed="rId2"/>
          <a:stretch>
            <a:fillRect/>
          </a:stretch>
        </p:blipFill>
        <p:spPr>
          <a:xfrm>
            <a:off x="1917033" y="1200390"/>
            <a:ext cx="6325836" cy="4708435"/>
          </a:xfrm>
          <a:prstGeom prst="rect">
            <a:avLst/>
          </a:prstGeom>
        </p:spPr>
      </p:pic>
      <p:sp>
        <p:nvSpPr>
          <p:cNvPr id="7" name="TextBox 6">
            <a:extLst>
              <a:ext uri="{FF2B5EF4-FFF2-40B4-BE49-F238E27FC236}">
                <a16:creationId xmlns:a16="http://schemas.microsoft.com/office/drawing/2014/main" id="{18C059E2-38EA-4E5A-B597-BB7AA1B4C60E}"/>
              </a:ext>
            </a:extLst>
          </p:cNvPr>
          <p:cNvSpPr txBox="1"/>
          <p:nvPr/>
        </p:nvSpPr>
        <p:spPr>
          <a:xfrm>
            <a:off x="647699" y="6245379"/>
            <a:ext cx="10307639" cy="276999"/>
          </a:xfrm>
          <a:prstGeom prst="rect">
            <a:avLst/>
          </a:prstGeom>
          <a:noFill/>
        </p:spPr>
        <p:txBody>
          <a:bodyPr wrap="square" rtlCol="0">
            <a:spAutoFit/>
          </a:bodyPr>
          <a:lstStyle/>
          <a:p>
            <a:r>
              <a:rPr lang="en-US" sz="1200" dirty="0"/>
              <a:t>Source: Baduel, Isakova, and Ter-Martirosyan,  Chapter 18 of </a:t>
            </a:r>
            <a:r>
              <a:rPr lang="en-US" sz="1200" i="1" dirty="0"/>
              <a:t>How to Achieve Inclusive Growth; World Bank, WDI and GDIM databases.</a:t>
            </a:r>
            <a:r>
              <a:rPr lang="en-US" sz="1200" dirty="0"/>
              <a:t> </a:t>
            </a:r>
            <a:endParaRPr lang="en-US" sz="1200" i="1" dirty="0"/>
          </a:p>
        </p:txBody>
      </p:sp>
    </p:spTree>
    <p:extLst>
      <p:ext uri="{BB962C8B-B14F-4D97-AF65-F5344CB8AC3E}">
        <p14:creationId xmlns:p14="http://schemas.microsoft.com/office/powerpoint/2010/main" val="134738208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657BC-C4DA-4353-9B47-F30D3919C72C}"/>
              </a:ext>
            </a:extLst>
          </p:cNvPr>
          <p:cNvSpPr>
            <a:spLocks noGrp="1"/>
          </p:cNvSpPr>
          <p:nvPr>
            <p:ph type="ctrTitle"/>
          </p:nvPr>
        </p:nvSpPr>
        <p:spPr>
          <a:xfrm>
            <a:off x="4596318" y="2619376"/>
            <a:ext cx="6603052" cy="1457324"/>
          </a:xfrm>
        </p:spPr>
        <p:txBody>
          <a:bodyPr>
            <a:normAutofit fontScale="90000"/>
          </a:bodyPr>
          <a:lstStyle/>
          <a:p>
            <a:r>
              <a:rPr lang="en-US" dirty="0">
                <a:solidFill>
                  <a:srgbClr val="004C97"/>
                </a:solidFill>
              </a:rPr>
              <a:t>A Framework for Inclusive Growth and Sustainable Development</a:t>
            </a:r>
            <a:endParaRPr lang="en-US" dirty="0">
              <a:solidFill>
                <a:srgbClr val="FF0000"/>
              </a:solidFill>
            </a:endParaRPr>
          </a:p>
        </p:txBody>
      </p:sp>
      <p:pic>
        <p:nvPicPr>
          <p:cNvPr id="8" name="Picture Placeholder 7">
            <a:extLst>
              <a:ext uri="{FF2B5EF4-FFF2-40B4-BE49-F238E27FC236}">
                <a16:creationId xmlns:a16="http://schemas.microsoft.com/office/drawing/2014/main" id="{0294E1FC-3342-41B1-8825-DC38F74C0EDB}"/>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6629" b="16629"/>
          <a:stretch>
            <a:fillRect/>
          </a:stretch>
        </p:blipFill>
        <p:spPr>
          <a:xfrm>
            <a:off x="0" y="0"/>
            <a:ext cx="3490174" cy="6858000"/>
          </a:xfrm>
          <a:effectLst/>
        </p:spPr>
      </p:pic>
      <p:pic>
        <p:nvPicPr>
          <p:cNvPr id="10" name="Picture 9">
            <a:extLst>
              <a:ext uri="{FF2B5EF4-FFF2-40B4-BE49-F238E27FC236}">
                <a16:creationId xmlns:a16="http://schemas.microsoft.com/office/drawing/2014/main" id="{E8085618-FA1E-41D9-80CF-B83B3BECBE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072" r="12156"/>
          <a:stretch/>
        </p:blipFill>
        <p:spPr>
          <a:xfrm>
            <a:off x="0" y="1982932"/>
            <a:ext cx="3490174" cy="2590948"/>
          </a:xfrm>
          <a:prstGeom prst="rect">
            <a:avLst/>
          </a:prstGeom>
          <a:effectLst>
            <a:softEdge rad="31750"/>
          </a:effectLst>
        </p:spPr>
      </p:pic>
      <p:sp>
        <p:nvSpPr>
          <p:cNvPr id="11" name="Text Placeholder 3">
            <a:extLst>
              <a:ext uri="{FF2B5EF4-FFF2-40B4-BE49-F238E27FC236}">
                <a16:creationId xmlns:a16="http://schemas.microsoft.com/office/drawing/2014/main" id="{7F31827B-8921-4C65-9C1F-464FB5C1582C}"/>
              </a:ext>
            </a:extLst>
          </p:cNvPr>
          <p:cNvSpPr txBox="1">
            <a:spLocks/>
          </p:cNvSpPr>
          <p:nvPr/>
        </p:nvSpPr>
        <p:spPr>
          <a:xfrm>
            <a:off x="4596318" y="4399564"/>
            <a:ext cx="4323747" cy="1614302"/>
          </a:xfrm>
          <a:prstGeom prst="rect">
            <a:avLst/>
          </a:prstGeom>
        </p:spPr>
        <p:txBody>
          <a:bodyPr vert="horz" lIns="0" tIns="0" rIns="0" bIns="0" rtlCol="0" anchor="b" anchorCtr="0">
            <a:normAutofit/>
          </a:bodyPr>
          <a:lstStyle>
            <a:lvl1pPr marL="0" indent="0" algn="l" defTabSz="914314" rtl="0" eaLnBrk="1" latinLnBrk="0" hangingPunct="1">
              <a:spcBef>
                <a:spcPts val="300"/>
              </a:spcBef>
              <a:buClr>
                <a:schemeClr val="accent1"/>
              </a:buClr>
              <a:buSzPct val="110000"/>
              <a:buFont typeface="Wingdings" charset="2"/>
              <a:buNone/>
              <a:tabLst/>
              <a:defRPr sz="2000" kern="1200">
                <a:solidFill>
                  <a:schemeClr val="bg1">
                    <a:lumMod val="50000"/>
                  </a:schemeClr>
                </a:solidFill>
                <a:latin typeface="+mn-lt"/>
                <a:ea typeface="+mn-ea"/>
                <a:cs typeface="+mn-cs"/>
              </a:defRPr>
            </a:lvl1pPr>
            <a:lvl2pPr marL="0" indent="0" algn="l" defTabSz="914314" rtl="0" eaLnBrk="1" latinLnBrk="0" hangingPunct="1">
              <a:spcBef>
                <a:spcPts val="300"/>
              </a:spcBef>
              <a:buClr>
                <a:schemeClr val="accent1"/>
              </a:buClr>
              <a:buSzPct val="100000"/>
              <a:buFont typeface="Wingdings" pitchFamily="2" charset="2"/>
              <a:buNone/>
              <a:tabLst/>
              <a:defRPr sz="2000" kern="1200">
                <a:solidFill>
                  <a:schemeClr val="bg1">
                    <a:lumMod val="50000"/>
                  </a:schemeClr>
                </a:solidFill>
                <a:latin typeface="+mn-lt"/>
                <a:ea typeface="+mn-ea"/>
                <a:cs typeface="+mn-cs"/>
              </a:defRPr>
            </a:lvl2pPr>
            <a:lvl3pPr marL="0" indent="0" algn="l" defTabSz="914314" rtl="0" eaLnBrk="1" latinLnBrk="0" hangingPunct="1">
              <a:spcBef>
                <a:spcPts val="300"/>
              </a:spcBef>
              <a:buClr>
                <a:schemeClr val="bg1">
                  <a:lumMod val="50000"/>
                </a:schemeClr>
              </a:buClr>
              <a:buSzPct val="65000"/>
              <a:buFont typeface="Lucida Grande" panose="020B0600040502020204" pitchFamily="34" charset="0"/>
              <a:buNone/>
              <a:tabLst/>
              <a:defRPr sz="2000" kern="1200">
                <a:solidFill>
                  <a:schemeClr val="bg1">
                    <a:lumMod val="50000"/>
                  </a:schemeClr>
                </a:solidFill>
                <a:latin typeface="+mn-lt"/>
                <a:ea typeface="+mn-ea"/>
                <a:cs typeface="+mn-cs"/>
              </a:defRPr>
            </a:lvl3pPr>
            <a:lvl4pPr marL="0" indent="0" algn="l" defTabSz="914314" rtl="0" eaLnBrk="1" latinLnBrk="0" hangingPunct="1">
              <a:spcBef>
                <a:spcPts val="300"/>
              </a:spcBef>
              <a:buClr>
                <a:schemeClr val="accent1"/>
              </a:buClr>
              <a:buSzPct val="100000"/>
              <a:buFont typeface="LucidaGrande" charset="0"/>
              <a:buNone/>
              <a:tabLst/>
              <a:defRPr sz="2000" kern="1200">
                <a:solidFill>
                  <a:schemeClr val="bg1">
                    <a:lumMod val="50000"/>
                  </a:schemeClr>
                </a:solidFill>
                <a:latin typeface="+mn-lt"/>
                <a:ea typeface="+mn-ea"/>
                <a:cs typeface="+mn-cs"/>
              </a:defRPr>
            </a:lvl4pPr>
            <a:lvl5pPr marL="0" indent="0" algn="l" defTabSz="914314" rtl="0" eaLnBrk="1" latinLnBrk="0" hangingPunct="1">
              <a:spcBef>
                <a:spcPts val="300"/>
              </a:spcBef>
              <a:buClr>
                <a:schemeClr val="bg1">
                  <a:lumMod val="50000"/>
                </a:schemeClr>
              </a:buClr>
              <a:buFont typeface=".HelveticaNeueDeskInterface-Regular"/>
              <a:buNone/>
              <a:tabLst/>
              <a:defRPr sz="2000" kern="1200">
                <a:solidFill>
                  <a:schemeClr val="bg1">
                    <a:lumMod val="50000"/>
                  </a:schemeClr>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Clr>
                <a:srgbClr val="009CDE"/>
              </a:buClr>
              <a:defRPr/>
            </a:pPr>
            <a:endParaRPr lang="en-US" dirty="0">
              <a:solidFill>
                <a:srgbClr val="000000"/>
              </a:solidFill>
            </a:endParaRPr>
          </a:p>
        </p:txBody>
      </p:sp>
    </p:spTree>
    <p:extLst>
      <p:ext uri="{BB962C8B-B14F-4D97-AF65-F5344CB8AC3E}">
        <p14:creationId xmlns:p14="http://schemas.microsoft.com/office/powerpoint/2010/main" val="247344783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852140-E778-41E7-B731-24B95930EA30}"/>
              </a:ext>
            </a:extLst>
          </p:cNvPr>
          <p:cNvPicPr>
            <a:picLocks noChangeAspect="1"/>
          </p:cNvPicPr>
          <p:nvPr/>
        </p:nvPicPr>
        <p:blipFill>
          <a:blip r:embed="rId3"/>
          <a:stretch>
            <a:fillRect/>
          </a:stretch>
        </p:blipFill>
        <p:spPr>
          <a:xfrm>
            <a:off x="1082219" y="478982"/>
            <a:ext cx="9881703" cy="6139106"/>
          </a:xfrm>
          <a:prstGeom prst="rect">
            <a:avLst/>
          </a:prstGeom>
        </p:spPr>
      </p:pic>
    </p:spTree>
    <p:extLst>
      <p:ext uri="{BB962C8B-B14F-4D97-AF65-F5344CB8AC3E}">
        <p14:creationId xmlns:p14="http://schemas.microsoft.com/office/powerpoint/2010/main" val="69253787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2E9A787-9700-4B58-B04F-86E974FC22E0}"/>
              </a:ext>
            </a:extLst>
          </p:cNvPr>
          <p:cNvSpPr/>
          <p:nvPr/>
        </p:nvSpPr>
        <p:spPr>
          <a:xfrm>
            <a:off x="343408" y="48898"/>
            <a:ext cx="6670085" cy="2813171"/>
          </a:xfrm>
          <a:prstGeom prst="roundRect">
            <a:avLst/>
          </a:prstGeom>
          <a:solidFill>
            <a:schemeClr val="accent1">
              <a:lumMod val="20000"/>
              <a:lumOff val="80000"/>
              <a:alpha val="29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000" b="1" dirty="0"/>
              <a:t>Private </a:t>
            </a:r>
          </a:p>
          <a:p>
            <a:r>
              <a:rPr lang="en-US" sz="2000" b="1" dirty="0"/>
              <a:t>Inputs  </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 name="Rectangle: Rounded Corners 4">
            <a:extLst>
              <a:ext uri="{FF2B5EF4-FFF2-40B4-BE49-F238E27FC236}">
                <a16:creationId xmlns:a16="http://schemas.microsoft.com/office/drawing/2014/main" id="{3E2B25F4-E4D4-4127-A7A6-12265D8496EC}"/>
              </a:ext>
            </a:extLst>
          </p:cNvPr>
          <p:cNvSpPr/>
          <p:nvPr/>
        </p:nvSpPr>
        <p:spPr>
          <a:xfrm>
            <a:off x="2894254" y="89741"/>
            <a:ext cx="1123950" cy="1296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Capital</a:t>
            </a:r>
          </a:p>
          <a:p>
            <a:pPr algn="ctr"/>
            <a:endParaRPr lang="en-US" dirty="0"/>
          </a:p>
          <a:p>
            <a:pPr algn="ctr"/>
            <a:endParaRPr lang="en-US" dirty="0"/>
          </a:p>
        </p:txBody>
      </p:sp>
      <p:sp>
        <p:nvSpPr>
          <p:cNvPr id="6" name="Rectangle: Rounded Corners 5">
            <a:extLst>
              <a:ext uri="{FF2B5EF4-FFF2-40B4-BE49-F238E27FC236}">
                <a16:creationId xmlns:a16="http://schemas.microsoft.com/office/drawing/2014/main" id="{55BB9797-AC8F-4177-B4A5-BC9A76B2AAD4}"/>
              </a:ext>
            </a:extLst>
          </p:cNvPr>
          <p:cNvSpPr/>
          <p:nvPr/>
        </p:nvSpPr>
        <p:spPr>
          <a:xfrm>
            <a:off x="4100713" y="82609"/>
            <a:ext cx="1489971" cy="13031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Technology</a:t>
            </a:r>
          </a:p>
          <a:p>
            <a:pPr algn="ctr"/>
            <a:endParaRPr lang="en-US" dirty="0"/>
          </a:p>
          <a:p>
            <a:pPr algn="ctr"/>
            <a:endParaRPr lang="en-US" dirty="0"/>
          </a:p>
        </p:txBody>
      </p:sp>
      <p:sp>
        <p:nvSpPr>
          <p:cNvPr id="7" name="Rectangle: Rounded Corners 6">
            <a:extLst>
              <a:ext uri="{FF2B5EF4-FFF2-40B4-BE49-F238E27FC236}">
                <a16:creationId xmlns:a16="http://schemas.microsoft.com/office/drawing/2014/main" id="{3E3C3898-2D38-4053-8E98-29D72BEBAA09}"/>
              </a:ext>
            </a:extLst>
          </p:cNvPr>
          <p:cNvSpPr/>
          <p:nvPr/>
        </p:nvSpPr>
        <p:spPr>
          <a:xfrm>
            <a:off x="5654257" y="89739"/>
            <a:ext cx="1123950" cy="12644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Markets</a:t>
            </a:r>
          </a:p>
          <a:p>
            <a:pPr algn="ctr"/>
            <a:endParaRPr lang="en-US" dirty="0"/>
          </a:p>
          <a:p>
            <a:pPr algn="ctr"/>
            <a:endParaRPr lang="en-US" dirty="0"/>
          </a:p>
        </p:txBody>
      </p:sp>
      <p:sp>
        <p:nvSpPr>
          <p:cNvPr id="8" name="Rectangle: Rounded Corners 7">
            <a:extLst>
              <a:ext uri="{FF2B5EF4-FFF2-40B4-BE49-F238E27FC236}">
                <a16:creationId xmlns:a16="http://schemas.microsoft.com/office/drawing/2014/main" id="{0CA9E84C-8046-40A5-9653-405E30559081}"/>
              </a:ext>
            </a:extLst>
          </p:cNvPr>
          <p:cNvSpPr/>
          <p:nvPr/>
        </p:nvSpPr>
        <p:spPr>
          <a:xfrm>
            <a:off x="1706731" y="89739"/>
            <a:ext cx="1123950" cy="12644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Labor</a:t>
            </a:r>
          </a:p>
          <a:p>
            <a:pPr algn="ctr"/>
            <a:endParaRPr lang="en-US" dirty="0"/>
          </a:p>
          <a:p>
            <a:pPr algn="ctr"/>
            <a:endParaRPr lang="en-US" dirty="0"/>
          </a:p>
        </p:txBody>
      </p:sp>
      <p:sp>
        <p:nvSpPr>
          <p:cNvPr id="13" name="Rectangle: Rounded Corners 12">
            <a:extLst>
              <a:ext uri="{FF2B5EF4-FFF2-40B4-BE49-F238E27FC236}">
                <a16:creationId xmlns:a16="http://schemas.microsoft.com/office/drawing/2014/main" id="{C39AB9BE-26AF-4994-A44B-2BF8932C76D0}"/>
              </a:ext>
            </a:extLst>
          </p:cNvPr>
          <p:cNvSpPr/>
          <p:nvPr/>
        </p:nvSpPr>
        <p:spPr>
          <a:xfrm>
            <a:off x="223727" y="4942391"/>
            <a:ext cx="7238867" cy="1744912"/>
          </a:xfrm>
          <a:prstGeom prst="roundRect">
            <a:avLst/>
          </a:prstGeom>
          <a:solidFill>
            <a:schemeClr val="accent2">
              <a:lumMod val="20000"/>
              <a:lumOff val="80000"/>
              <a:alpha val="10000"/>
            </a:schemeClr>
          </a:solidFill>
          <a:ln>
            <a:solidFill>
              <a:schemeClr val="accent2">
                <a:lumMod val="75000"/>
                <a:alpha val="2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en-US" sz="2000" b="1" dirty="0">
                <a:solidFill>
                  <a:schemeClr val="bg1">
                    <a:lumMod val="90000"/>
                  </a:schemeClr>
                </a:solidFill>
              </a:rPr>
              <a:t>Govt </a:t>
            </a:r>
          </a:p>
          <a:p>
            <a:r>
              <a:rPr lang="en-US" sz="2000" b="1" dirty="0">
                <a:solidFill>
                  <a:schemeClr val="bg1">
                    <a:lumMod val="90000"/>
                  </a:schemeClr>
                </a:solidFill>
              </a:rPr>
              <a:t>Inputs</a:t>
            </a:r>
          </a:p>
          <a:p>
            <a:pPr algn="ctr"/>
            <a:endParaRPr lang="en-US" dirty="0"/>
          </a:p>
          <a:p>
            <a:pPr algn="ctr"/>
            <a:endParaRPr lang="en-US" dirty="0"/>
          </a:p>
          <a:p>
            <a:pPr algn="ctr"/>
            <a:endParaRPr lang="en-US" dirty="0"/>
          </a:p>
          <a:p>
            <a:pPr algn="ctr"/>
            <a:endParaRPr lang="en-US" dirty="0"/>
          </a:p>
        </p:txBody>
      </p:sp>
      <p:sp>
        <p:nvSpPr>
          <p:cNvPr id="14" name="Rectangle: Rounded Corners 13">
            <a:extLst>
              <a:ext uri="{FF2B5EF4-FFF2-40B4-BE49-F238E27FC236}">
                <a16:creationId xmlns:a16="http://schemas.microsoft.com/office/drawing/2014/main" id="{A1F14D1F-6C9D-482B-9234-BFBEF7A3C3EA}"/>
              </a:ext>
            </a:extLst>
          </p:cNvPr>
          <p:cNvSpPr/>
          <p:nvPr/>
        </p:nvSpPr>
        <p:spPr>
          <a:xfrm>
            <a:off x="7498085" y="4980238"/>
            <a:ext cx="1668187" cy="1718945"/>
          </a:xfrm>
          <a:prstGeom prst="roundRect">
            <a:avLst/>
          </a:prstGeom>
          <a:solidFill>
            <a:schemeClr val="accent2">
              <a:lumMod val="20000"/>
              <a:lumOff val="80000"/>
              <a:alpha val="10000"/>
            </a:schemeClr>
          </a:solidFill>
          <a:ln>
            <a:solidFill>
              <a:schemeClr val="accent2">
                <a:lumMod val="75000"/>
                <a:alpha val="2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en-US" dirty="0"/>
              <a:t>		</a:t>
            </a:r>
          </a:p>
          <a:p>
            <a:pPr algn="ctr"/>
            <a:endParaRPr lang="en-US" dirty="0"/>
          </a:p>
          <a:p>
            <a:pPr algn="ctr"/>
            <a:endParaRPr lang="en-US" dirty="0"/>
          </a:p>
          <a:p>
            <a:pPr algn="ctr"/>
            <a:endParaRPr lang="en-US" dirty="0"/>
          </a:p>
          <a:p>
            <a:pPr algn="ctr"/>
            <a:endParaRPr lang="en-US" dirty="0"/>
          </a:p>
          <a:p>
            <a:pPr algn="ctr"/>
            <a:endParaRPr lang="en-US" dirty="0"/>
          </a:p>
        </p:txBody>
      </p:sp>
      <p:sp>
        <p:nvSpPr>
          <p:cNvPr id="15" name="Rectangle: Rounded Corners 14">
            <a:extLst>
              <a:ext uri="{FF2B5EF4-FFF2-40B4-BE49-F238E27FC236}">
                <a16:creationId xmlns:a16="http://schemas.microsoft.com/office/drawing/2014/main" id="{FCF55C4B-1408-4EE4-A7A8-E4688BBB2078}"/>
              </a:ext>
            </a:extLst>
          </p:cNvPr>
          <p:cNvSpPr/>
          <p:nvPr/>
        </p:nvSpPr>
        <p:spPr>
          <a:xfrm>
            <a:off x="1230923" y="5128938"/>
            <a:ext cx="1577100" cy="1344530"/>
          </a:xfrm>
          <a:prstGeom prst="roundRect">
            <a:avLst/>
          </a:prstGeom>
          <a:solidFill>
            <a:schemeClr val="bg1">
              <a:alpha val="10000"/>
            </a:schemeClr>
          </a:solidFill>
          <a:ln>
            <a:solidFill>
              <a:schemeClr val="accent2">
                <a:lumMod val="7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0000"/>
                  </a:schemeClr>
                </a:solidFill>
              </a:rPr>
              <a:t>Governance</a:t>
            </a:r>
          </a:p>
          <a:p>
            <a:pPr algn="ctr"/>
            <a:endParaRPr lang="en-US" dirty="0">
              <a:solidFill>
                <a:schemeClr val="tx1"/>
              </a:solidFill>
            </a:endParaRPr>
          </a:p>
          <a:p>
            <a:pPr algn="ctr"/>
            <a:endParaRPr lang="en-US" dirty="0"/>
          </a:p>
        </p:txBody>
      </p:sp>
      <p:sp>
        <p:nvSpPr>
          <p:cNvPr id="17" name="Rectangle: Rounded Corners 16">
            <a:extLst>
              <a:ext uri="{FF2B5EF4-FFF2-40B4-BE49-F238E27FC236}">
                <a16:creationId xmlns:a16="http://schemas.microsoft.com/office/drawing/2014/main" id="{74013539-59BC-4141-A4C2-4026E8FE3A80}"/>
              </a:ext>
            </a:extLst>
          </p:cNvPr>
          <p:cNvSpPr/>
          <p:nvPr/>
        </p:nvSpPr>
        <p:spPr>
          <a:xfrm>
            <a:off x="2899292" y="5130700"/>
            <a:ext cx="1467886" cy="1344530"/>
          </a:xfrm>
          <a:prstGeom prst="roundRect">
            <a:avLst/>
          </a:prstGeom>
          <a:solidFill>
            <a:schemeClr val="bg1">
              <a:alpha val="10000"/>
            </a:schemeClr>
          </a:solidFill>
          <a:ln>
            <a:solidFill>
              <a:schemeClr val="accent2">
                <a:lumMod val="7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0000"/>
                  </a:schemeClr>
                </a:solidFill>
              </a:rPr>
              <a:t>Politics</a:t>
            </a:r>
          </a:p>
          <a:p>
            <a:pPr algn="ctr"/>
            <a:endParaRPr lang="en-US" dirty="0">
              <a:solidFill>
                <a:schemeClr val="tx1"/>
              </a:solidFill>
            </a:endParaRPr>
          </a:p>
          <a:p>
            <a:pPr algn="ctr"/>
            <a:endParaRPr lang="en-US" dirty="0"/>
          </a:p>
        </p:txBody>
      </p:sp>
      <p:sp>
        <p:nvSpPr>
          <p:cNvPr id="18" name="Rectangle: Rounded Corners 17">
            <a:extLst>
              <a:ext uri="{FF2B5EF4-FFF2-40B4-BE49-F238E27FC236}">
                <a16:creationId xmlns:a16="http://schemas.microsoft.com/office/drawing/2014/main" id="{ABD72C50-3CDA-42FB-805B-7D476D2B8A2F}"/>
              </a:ext>
            </a:extLst>
          </p:cNvPr>
          <p:cNvSpPr/>
          <p:nvPr/>
        </p:nvSpPr>
        <p:spPr>
          <a:xfrm>
            <a:off x="4418711" y="5128938"/>
            <a:ext cx="1467886" cy="1344530"/>
          </a:xfrm>
          <a:prstGeom prst="roundRect">
            <a:avLst/>
          </a:prstGeom>
          <a:solidFill>
            <a:schemeClr val="bg1">
              <a:alpha val="10000"/>
            </a:schemeClr>
          </a:solidFill>
          <a:ln>
            <a:solidFill>
              <a:schemeClr val="accent2">
                <a:lumMod val="7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0000"/>
                  </a:schemeClr>
                </a:solidFill>
              </a:rPr>
              <a:t>Macro-stability</a:t>
            </a:r>
          </a:p>
          <a:p>
            <a:pPr algn="ctr"/>
            <a:endParaRPr lang="en-US" dirty="0">
              <a:solidFill>
                <a:schemeClr val="tx1"/>
              </a:solidFill>
            </a:endParaRPr>
          </a:p>
          <a:p>
            <a:pPr algn="ctr"/>
            <a:endParaRPr lang="en-US" dirty="0"/>
          </a:p>
        </p:txBody>
      </p:sp>
      <p:sp>
        <p:nvSpPr>
          <p:cNvPr id="19" name="Rectangle: Rounded Corners 18">
            <a:extLst>
              <a:ext uri="{FF2B5EF4-FFF2-40B4-BE49-F238E27FC236}">
                <a16:creationId xmlns:a16="http://schemas.microsoft.com/office/drawing/2014/main" id="{15F43D8D-6364-45C8-A3BA-352020272076}"/>
              </a:ext>
            </a:extLst>
          </p:cNvPr>
          <p:cNvSpPr/>
          <p:nvPr/>
        </p:nvSpPr>
        <p:spPr>
          <a:xfrm>
            <a:off x="5947942" y="5128938"/>
            <a:ext cx="1467886" cy="1344530"/>
          </a:xfrm>
          <a:prstGeom prst="roundRect">
            <a:avLst/>
          </a:prstGeom>
          <a:solidFill>
            <a:schemeClr val="bg1">
              <a:alpha val="10000"/>
            </a:schemeClr>
          </a:solidFill>
          <a:ln>
            <a:solidFill>
              <a:schemeClr val="accent2">
                <a:lumMod val="7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0000"/>
                  </a:schemeClr>
                </a:solidFill>
              </a:rPr>
              <a:t>Public services</a:t>
            </a:r>
          </a:p>
          <a:p>
            <a:pPr algn="ctr"/>
            <a:endParaRPr lang="en-US" dirty="0">
              <a:solidFill>
                <a:schemeClr val="tx1"/>
              </a:solidFill>
            </a:endParaRPr>
          </a:p>
          <a:p>
            <a:pPr algn="ctr"/>
            <a:endParaRPr lang="en-US" dirty="0"/>
          </a:p>
        </p:txBody>
      </p:sp>
      <p:sp>
        <p:nvSpPr>
          <p:cNvPr id="20" name="Rectangle: Rounded Corners 19">
            <a:extLst>
              <a:ext uri="{FF2B5EF4-FFF2-40B4-BE49-F238E27FC236}">
                <a16:creationId xmlns:a16="http://schemas.microsoft.com/office/drawing/2014/main" id="{B030E119-B340-44DD-86DD-23EE4103854A}"/>
              </a:ext>
            </a:extLst>
          </p:cNvPr>
          <p:cNvSpPr/>
          <p:nvPr/>
        </p:nvSpPr>
        <p:spPr>
          <a:xfrm>
            <a:off x="7559112" y="5104283"/>
            <a:ext cx="1467886" cy="1344530"/>
          </a:xfrm>
          <a:prstGeom prst="roundRect">
            <a:avLst/>
          </a:prstGeom>
          <a:solidFill>
            <a:schemeClr val="bg1">
              <a:alpha val="10000"/>
            </a:schemeClr>
          </a:solidFill>
          <a:ln>
            <a:solidFill>
              <a:schemeClr val="accent2">
                <a:lumMod val="7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0000"/>
                  </a:schemeClr>
                </a:solidFill>
              </a:rPr>
              <a:t>Taxes &amp; transfers</a:t>
            </a:r>
          </a:p>
          <a:p>
            <a:pPr algn="ctr"/>
            <a:endParaRPr lang="en-US" dirty="0">
              <a:solidFill>
                <a:schemeClr val="tx1"/>
              </a:solidFill>
            </a:endParaRPr>
          </a:p>
          <a:p>
            <a:pPr algn="ctr"/>
            <a:endParaRPr lang="en-US" dirty="0"/>
          </a:p>
        </p:txBody>
      </p:sp>
      <p:sp>
        <p:nvSpPr>
          <p:cNvPr id="25" name="Rectangle: Rounded Corners 24">
            <a:extLst>
              <a:ext uri="{FF2B5EF4-FFF2-40B4-BE49-F238E27FC236}">
                <a16:creationId xmlns:a16="http://schemas.microsoft.com/office/drawing/2014/main" id="{23FC4681-09DF-43B2-A86F-5D40417B5065}"/>
              </a:ext>
            </a:extLst>
          </p:cNvPr>
          <p:cNvSpPr/>
          <p:nvPr/>
        </p:nvSpPr>
        <p:spPr>
          <a:xfrm>
            <a:off x="1347538" y="3181332"/>
            <a:ext cx="3461886" cy="1354008"/>
          </a:xfrm>
          <a:prstGeom prst="roundRect">
            <a:avLst/>
          </a:prstGeom>
          <a:solidFill>
            <a:srgbClr val="25D129">
              <a:alpha val="20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Rounded Corners 25">
            <a:extLst>
              <a:ext uri="{FF2B5EF4-FFF2-40B4-BE49-F238E27FC236}">
                <a16:creationId xmlns:a16="http://schemas.microsoft.com/office/drawing/2014/main" id="{16FB9743-A0DB-45C4-BA48-F44B78584084}"/>
              </a:ext>
            </a:extLst>
          </p:cNvPr>
          <p:cNvSpPr/>
          <p:nvPr/>
        </p:nvSpPr>
        <p:spPr>
          <a:xfrm>
            <a:off x="1657642" y="3366032"/>
            <a:ext cx="2761069" cy="106994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Pre-fiscal Outcomes</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27" name="Rectangle: Rounded Corners 26">
            <a:extLst>
              <a:ext uri="{FF2B5EF4-FFF2-40B4-BE49-F238E27FC236}">
                <a16:creationId xmlns:a16="http://schemas.microsoft.com/office/drawing/2014/main" id="{CDDB0E54-1300-444A-90B1-8487EA1C9083}"/>
              </a:ext>
            </a:extLst>
          </p:cNvPr>
          <p:cNvSpPr/>
          <p:nvPr/>
        </p:nvSpPr>
        <p:spPr>
          <a:xfrm>
            <a:off x="6552994" y="3070818"/>
            <a:ext cx="2920518" cy="1452263"/>
          </a:xfrm>
          <a:prstGeom prst="roundRect">
            <a:avLst/>
          </a:prstGeom>
          <a:solidFill>
            <a:srgbClr val="25D129">
              <a:alpha val="3000"/>
            </a:srgbClr>
          </a:solidFill>
          <a:ln>
            <a:solidFill>
              <a:schemeClr val="accent6">
                <a:lumMod val="75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Rounded Corners 27">
            <a:extLst>
              <a:ext uri="{FF2B5EF4-FFF2-40B4-BE49-F238E27FC236}">
                <a16:creationId xmlns:a16="http://schemas.microsoft.com/office/drawing/2014/main" id="{89FAB3AD-5027-4733-BA83-FE143E3A6D12}"/>
              </a:ext>
            </a:extLst>
          </p:cNvPr>
          <p:cNvSpPr/>
          <p:nvPr/>
        </p:nvSpPr>
        <p:spPr>
          <a:xfrm>
            <a:off x="6828368" y="3253097"/>
            <a:ext cx="2472381" cy="1167327"/>
          </a:xfrm>
          <a:prstGeom prst="roundRect">
            <a:avLst/>
          </a:prstGeom>
          <a:solidFill>
            <a:schemeClr val="bg1">
              <a:alpha val="3000"/>
            </a:schemeClr>
          </a:solidFill>
          <a:ln>
            <a:solidFill>
              <a:schemeClr val="accent6">
                <a:lumMod val="75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0000"/>
                  </a:schemeClr>
                </a:solidFill>
              </a:rPr>
              <a:t>Post-fiscal Outcomes</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32" name="Rectangle: Rounded Corners 31">
            <a:extLst>
              <a:ext uri="{FF2B5EF4-FFF2-40B4-BE49-F238E27FC236}">
                <a16:creationId xmlns:a16="http://schemas.microsoft.com/office/drawing/2014/main" id="{EE2CE1ED-3C5D-415D-B861-785570DE9D0E}"/>
              </a:ext>
            </a:extLst>
          </p:cNvPr>
          <p:cNvSpPr/>
          <p:nvPr/>
        </p:nvSpPr>
        <p:spPr>
          <a:xfrm>
            <a:off x="9987155" y="1120590"/>
            <a:ext cx="1998761" cy="4581798"/>
          </a:xfrm>
          <a:prstGeom prst="roundRect">
            <a:avLst/>
          </a:prstGeom>
          <a:solidFill>
            <a:srgbClr val="25D129">
              <a:alpha val="3000"/>
            </a:srgbClr>
          </a:solidFill>
          <a:ln>
            <a:solidFill>
              <a:schemeClr val="accent6">
                <a:lumMod val="75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90000"/>
                  </a:schemeClr>
                </a:solidFill>
              </a:rPr>
              <a:t>Outcomes</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33" name="Arrow: Right 32">
            <a:extLst>
              <a:ext uri="{FF2B5EF4-FFF2-40B4-BE49-F238E27FC236}">
                <a16:creationId xmlns:a16="http://schemas.microsoft.com/office/drawing/2014/main" id="{88BFF34C-0425-4070-BBF2-AB00BBBE50AC}"/>
              </a:ext>
            </a:extLst>
          </p:cNvPr>
          <p:cNvSpPr/>
          <p:nvPr/>
        </p:nvSpPr>
        <p:spPr>
          <a:xfrm>
            <a:off x="4850808" y="3683648"/>
            <a:ext cx="1669409" cy="396129"/>
          </a:xfrm>
          <a:prstGeom prst="rightArrow">
            <a:avLst/>
          </a:prstGeom>
          <a:solidFill>
            <a:srgbClr val="CEF8E3">
              <a:alpha val="24000"/>
            </a:srgbClr>
          </a:solidFill>
          <a:ln>
            <a:solidFill>
              <a:schemeClr val="accent1">
                <a:shade val="50000"/>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a:extLst>
              <a:ext uri="{FF2B5EF4-FFF2-40B4-BE49-F238E27FC236}">
                <a16:creationId xmlns:a16="http://schemas.microsoft.com/office/drawing/2014/main" id="{E2D6DDFC-FF44-4BE6-80AF-8D681BED6E1F}"/>
              </a:ext>
            </a:extLst>
          </p:cNvPr>
          <p:cNvCxnSpPr>
            <a:cxnSpLocks/>
          </p:cNvCxnSpPr>
          <p:nvPr/>
        </p:nvCxnSpPr>
        <p:spPr>
          <a:xfrm flipV="1">
            <a:off x="5886597" y="3999053"/>
            <a:ext cx="0" cy="649949"/>
          </a:xfrm>
          <a:prstGeom prst="straightConnector1">
            <a:avLst/>
          </a:prstGeom>
          <a:ln w="107950">
            <a:solidFill>
              <a:schemeClr val="accent2">
                <a:lumMod val="40000"/>
                <a:lumOff val="60000"/>
                <a:alpha val="21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3F75436-C4D1-4F07-96C4-116783B638BF}"/>
              </a:ext>
            </a:extLst>
          </p:cNvPr>
          <p:cNvCxnSpPr>
            <a:cxnSpLocks/>
          </p:cNvCxnSpPr>
          <p:nvPr/>
        </p:nvCxnSpPr>
        <p:spPr>
          <a:xfrm>
            <a:off x="5834270" y="4662209"/>
            <a:ext cx="2458898" cy="0"/>
          </a:xfrm>
          <a:prstGeom prst="line">
            <a:avLst/>
          </a:prstGeom>
          <a:ln w="111125">
            <a:solidFill>
              <a:schemeClr val="accent2">
                <a:lumMod val="40000"/>
                <a:lumOff val="60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3A7F7C8-5C7C-412A-A402-C965BF7B5488}"/>
              </a:ext>
            </a:extLst>
          </p:cNvPr>
          <p:cNvCxnSpPr>
            <a:cxnSpLocks/>
          </p:cNvCxnSpPr>
          <p:nvPr/>
        </p:nvCxnSpPr>
        <p:spPr>
          <a:xfrm>
            <a:off x="8258558" y="4662209"/>
            <a:ext cx="0" cy="339994"/>
          </a:xfrm>
          <a:prstGeom prst="straightConnector1">
            <a:avLst/>
          </a:prstGeom>
          <a:ln w="66675">
            <a:solidFill>
              <a:schemeClr val="accent2">
                <a:lumMod val="40000"/>
                <a:lumOff val="60000"/>
                <a:alpha val="21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A9C0742-3073-4882-8CD5-72938F96766E}"/>
              </a:ext>
            </a:extLst>
          </p:cNvPr>
          <p:cNvCxnSpPr>
            <a:cxnSpLocks/>
          </p:cNvCxnSpPr>
          <p:nvPr/>
        </p:nvCxnSpPr>
        <p:spPr>
          <a:xfrm flipH="1" flipV="1">
            <a:off x="3067308" y="4523081"/>
            <a:ext cx="5001" cy="412171"/>
          </a:xfrm>
          <a:prstGeom prst="straightConnector1">
            <a:avLst/>
          </a:prstGeom>
          <a:ln w="69850">
            <a:solidFill>
              <a:schemeClr val="accent2">
                <a:lumMod val="75000"/>
                <a:alpha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4FEE7E8-C6EB-4BF1-87DA-D10FF0133845}"/>
              </a:ext>
            </a:extLst>
          </p:cNvPr>
          <p:cNvCxnSpPr>
            <a:cxnSpLocks/>
          </p:cNvCxnSpPr>
          <p:nvPr/>
        </p:nvCxnSpPr>
        <p:spPr>
          <a:xfrm>
            <a:off x="3078481" y="2862072"/>
            <a:ext cx="0" cy="319260"/>
          </a:xfrm>
          <a:prstGeom prst="straightConnector1">
            <a:avLst/>
          </a:prstGeom>
          <a:ln w="60325">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Arrow: Right 53">
            <a:extLst>
              <a:ext uri="{FF2B5EF4-FFF2-40B4-BE49-F238E27FC236}">
                <a16:creationId xmlns:a16="http://schemas.microsoft.com/office/drawing/2014/main" id="{BC50E95C-D888-45CA-95E8-CE33BBF34711}"/>
              </a:ext>
            </a:extLst>
          </p:cNvPr>
          <p:cNvSpPr/>
          <p:nvPr/>
        </p:nvSpPr>
        <p:spPr>
          <a:xfrm>
            <a:off x="9512757" y="3618854"/>
            <a:ext cx="417748" cy="338798"/>
          </a:xfrm>
          <a:prstGeom prst="rightArrow">
            <a:avLst/>
          </a:prstGeom>
          <a:solidFill>
            <a:srgbClr val="CEF8E3">
              <a:alpha val="24000"/>
            </a:srgbClr>
          </a:solidFill>
          <a:ln>
            <a:solidFill>
              <a:schemeClr val="accent1">
                <a:shade val="50000"/>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C5B5F319-0828-4B26-A79C-C1C1EA952945}"/>
              </a:ext>
            </a:extLst>
          </p:cNvPr>
          <p:cNvSpPr/>
          <p:nvPr/>
        </p:nvSpPr>
        <p:spPr>
          <a:xfrm>
            <a:off x="10040143" y="1776045"/>
            <a:ext cx="1809549" cy="862922"/>
          </a:xfrm>
          <a:prstGeom prst="roundRect">
            <a:avLst/>
          </a:prstGeom>
          <a:solidFill>
            <a:schemeClr val="bg1">
              <a:alpha val="3000"/>
            </a:schemeClr>
          </a:solidFill>
          <a:ln>
            <a:solidFill>
              <a:schemeClr val="accent6">
                <a:lumMod val="75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0000"/>
                  </a:schemeClr>
                </a:solidFill>
              </a:rPr>
              <a:t>Gender</a:t>
            </a:r>
          </a:p>
          <a:p>
            <a:pPr algn="ctr"/>
            <a:endParaRPr lang="en-US" dirty="0">
              <a:solidFill>
                <a:schemeClr val="tx1"/>
              </a:solidFill>
            </a:endParaRPr>
          </a:p>
          <a:p>
            <a:pPr algn="ctr"/>
            <a:endParaRPr lang="en-US" dirty="0">
              <a:solidFill>
                <a:schemeClr val="tx1"/>
              </a:solidFill>
            </a:endParaRPr>
          </a:p>
        </p:txBody>
      </p:sp>
      <p:sp>
        <p:nvSpPr>
          <p:cNvPr id="57" name="Rectangle: Rounded Corners 56">
            <a:extLst>
              <a:ext uri="{FF2B5EF4-FFF2-40B4-BE49-F238E27FC236}">
                <a16:creationId xmlns:a16="http://schemas.microsoft.com/office/drawing/2014/main" id="{DD27D2FF-E16F-4BCF-A0E2-D5B94B329473}"/>
              </a:ext>
            </a:extLst>
          </p:cNvPr>
          <p:cNvSpPr/>
          <p:nvPr/>
        </p:nvSpPr>
        <p:spPr>
          <a:xfrm>
            <a:off x="10048008" y="2686099"/>
            <a:ext cx="1809549" cy="916486"/>
          </a:xfrm>
          <a:prstGeom prst="roundRect">
            <a:avLst/>
          </a:prstGeom>
          <a:solidFill>
            <a:schemeClr val="bg1">
              <a:alpha val="3000"/>
            </a:schemeClr>
          </a:solidFill>
          <a:ln>
            <a:solidFill>
              <a:schemeClr val="accent6">
                <a:lumMod val="75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0000"/>
                  </a:schemeClr>
                </a:solidFill>
              </a:rPr>
              <a:t>Regions</a:t>
            </a:r>
          </a:p>
          <a:p>
            <a:pPr algn="ctr"/>
            <a:endParaRPr lang="en-US" dirty="0">
              <a:solidFill>
                <a:schemeClr val="tx1"/>
              </a:solidFill>
            </a:endParaRPr>
          </a:p>
          <a:p>
            <a:pPr algn="ctr"/>
            <a:endParaRPr lang="en-US" dirty="0">
              <a:solidFill>
                <a:schemeClr val="tx1"/>
              </a:solidFill>
            </a:endParaRPr>
          </a:p>
        </p:txBody>
      </p:sp>
      <p:sp>
        <p:nvSpPr>
          <p:cNvPr id="58" name="Rectangle: Rounded Corners 57">
            <a:extLst>
              <a:ext uri="{FF2B5EF4-FFF2-40B4-BE49-F238E27FC236}">
                <a16:creationId xmlns:a16="http://schemas.microsoft.com/office/drawing/2014/main" id="{72D79A70-C939-4DC9-BBD1-1AF200E646C0}"/>
              </a:ext>
            </a:extLst>
          </p:cNvPr>
          <p:cNvSpPr/>
          <p:nvPr/>
        </p:nvSpPr>
        <p:spPr>
          <a:xfrm>
            <a:off x="10047055" y="3740405"/>
            <a:ext cx="1809549" cy="845490"/>
          </a:xfrm>
          <a:prstGeom prst="roundRect">
            <a:avLst/>
          </a:prstGeom>
          <a:solidFill>
            <a:schemeClr val="bg1">
              <a:alpha val="3000"/>
            </a:schemeClr>
          </a:solidFill>
          <a:ln>
            <a:solidFill>
              <a:schemeClr val="accent6">
                <a:lumMod val="75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0000"/>
                  </a:schemeClr>
                </a:solidFill>
              </a:rPr>
              <a:t>Generations</a:t>
            </a:r>
          </a:p>
          <a:p>
            <a:pPr algn="ctr"/>
            <a:endParaRPr lang="en-US" dirty="0">
              <a:solidFill>
                <a:schemeClr val="tx1"/>
              </a:solidFill>
            </a:endParaRPr>
          </a:p>
          <a:p>
            <a:pPr algn="ctr"/>
            <a:endParaRPr lang="en-US" dirty="0">
              <a:solidFill>
                <a:schemeClr val="tx1"/>
              </a:solidFill>
            </a:endParaRPr>
          </a:p>
        </p:txBody>
      </p:sp>
      <p:sp>
        <p:nvSpPr>
          <p:cNvPr id="59" name="Rectangle: Rounded Corners 58">
            <a:extLst>
              <a:ext uri="{FF2B5EF4-FFF2-40B4-BE49-F238E27FC236}">
                <a16:creationId xmlns:a16="http://schemas.microsoft.com/office/drawing/2014/main" id="{B9EE81A2-12A0-4824-9DDF-1A26594AD509}"/>
              </a:ext>
            </a:extLst>
          </p:cNvPr>
          <p:cNvSpPr/>
          <p:nvPr/>
        </p:nvSpPr>
        <p:spPr>
          <a:xfrm>
            <a:off x="10121559" y="4719078"/>
            <a:ext cx="1735046" cy="904896"/>
          </a:xfrm>
          <a:prstGeom prst="roundRect">
            <a:avLst/>
          </a:prstGeom>
          <a:solidFill>
            <a:schemeClr val="bg1">
              <a:alpha val="3000"/>
            </a:schemeClr>
          </a:solidFill>
          <a:ln>
            <a:solidFill>
              <a:schemeClr val="accent6">
                <a:lumMod val="75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0000"/>
                  </a:schemeClr>
                </a:solidFill>
              </a:rPr>
              <a:t>Environment</a:t>
            </a:r>
          </a:p>
          <a:p>
            <a:pPr algn="ctr"/>
            <a:endParaRPr lang="en-US" dirty="0">
              <a:solidFill>
                <a:schemeClr val="tx1"/>
              </a:solidFill>
            </a:endParaRPr>
          </a:p>
          <a:p>
            <a:pPr algn="ctr"/>
            <a:endParaRPr lang="en-US" dirty="0">
              <a:solidFill>
                <a:schemeClr val="tx1"/>
              </a:solidFill>
            </a:endParaRPr>
          </a:p>
        </p:txBody>
      </p:sp>
      <p:sp>
        <p:nvSpPr>
          <p:cNvPr id="64" name="Rectangle: Rounded Corners 63">
            <a:extLst>
              <a:ext uri="{FF2B5EF4-FFF2-40B4-BE49-F238E27FC236}">
                <a16:creationId xmlns:a16="http://schemas.microsoft.com/office/drawing/2014/main" id="{00A3960A-5441-444E-A6F7-20BDBF7C5880}"/>
              </a:ext>
            </a:extLst>
          </p:cNvPr>
          <p:cNvSpPr/>
          <p:nvPr/>
        </p:nvSpPr>
        <p:spPr>
          <a:xfrm>
            <a:off x="389072" y="895495"/>
            <a:ext cx="1208289" cy="27877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Domestic</a:t>
            </a:r>
          </a:p>
        </p:txBody>
      </p:sp>
      <p:sp>
        <p:nvSpPr>
          <p:cNvPr id="65" name="Rectangle: Rounded Corners 64">
            <a:extLst>
              <a:ext uri="{FF2B5EF4-FFF2-40B4-BE49-F238E27FC236}">
                <a16:creationId xmlns:a16="http://schemas.microsoft.com/office/drawing/2014/main" id="{13C8FC93-CAFB-437D-8E97-89521FC6EEA6}"/>
              </a:ext>
            </a:extLst>
          </p:cNvPr>
          <p:cNvSpPr/>
          <p:nvPr/>
        </p:nvSpPr>
        <p:spPr>
          <a:xfrm>
            <a:off x="421898" y="1665570"/>
            <a:ext cx="1090943" cy="27877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Global</a:t>
            </a:r>
          </a:p>
        </p:txBody>
      </p:sp>
      <p:sp>
        <p:nvSpPr>
          <p:cNvPr id="3" name="Arrow: Bent-Up 2">
            <a:extLst>
              <a:ext uri="{FF2B5EF4-FFF2-40B4-BE49-F238E27FC236}">
                <a16:creationId xmlns:a16="http://schemas.microsoft.com/office/drawing/2014/main" id="{92F3C621-87FE-4BB8-813E-A645B42A4077}"/>
              </a:ext>
            </a:extLst>
          </p:cNvPr>
          <p:cNvSpPr/>
          <p:nvPr/>
        </p:nvSpPr>
        <p:spPr>
          <a:xfrm rot="16200000">
            <a:off x="8800663" y="-1091233"/>
            <a:ext cx="456582" cy="3938614"/>
          </a:xfrm>
          <a:prstGeom prst="bentUpArrow">
            <a:avLst/>
          </a:prstGeom>
          <a:solidFill>
            <a:srgbClr val="CEF8E3">
              <a:alpha val="27000"/>
            </a:srgbClr>
          </a:solidFill>
          <a:ln>
            <a:solidFill>
              <a:schemeClr val="accent1">
                <a:shade val="50000"/>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Arrow: Bent-Up 48">
            <a:extLst>
              <a:ext uri="{FF2B5EF4-FFF2-40B4-BE49-F238E27FC236}">
                <a16:creationId xmlns:a16="http://schemas.microsoft.com/office/drawing/2014/main" id="{B1919FEF-FE3A-40FB-B294-8E21C76DB64F}"/>
              </a:ext>
            </a:extLst>
          </p:cNvPr>
          <p:cNvSpPr/>
          <p:nvPr/>
        </p:nvSpPr>
        <p:spPr>
          <a:xfrm rot="16200000" flipH="1">
            <a:off x="9788984" y="5138294"/>
            <a:ext cx="663958" cy="1838399"/>
          </a:xfrm>
          <a:prstGeom prst="bentUpArrow">
            <a:avLst/>
          </a:prstGeom>
          <a:solidFill>
            <a:srgbClr val="CEF8E3">
              <a:alpha val="24000"/>
            </a:srgbClr>
          </a:solidFill>
          <a:ln>
            <a:solidFill>
              <a:schemeClr val="accent1">
                <a:shade val="50000"/>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0325" y="576702"/>
            <a:ext cx="637596" cy="648681"/>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7114" y="587406"/>
            <a:ext cx="567443" cy="681763"/>
          </a:xfrm>
          <a:prstGeom prst="rect">
            <a:avLst/>
          </a:prstGeom>
        </p:spPr>
      </p:pic>
      <p:pic>
        <p:nvPicPr>
          <p:cNvPr id="38" name="Picture 37"/>
          <p:cNvPicPr>
            <a:picLocks noChangeAspect="1"/>
          </p:cNvPicPr>
          <p:nvPr/>
        </p:nvPicPr>
        <p:blipFill>
          <a:blip r:embed="rId5" cstate="print">
            <a:alphaModFix amt="10000"/>
            <a:extLst>
              <a:ext uri="{28A0092B-C50C-407E-A947-70E740481C1C}">
                <a14:useLocalDpi xmlns:a14="http://schemas.microsoft.com/office/drawing/2010/main" val="0"/>
              </a:ext>
            </a:extLst>
          </a:blip>
          <a:stretch>
            <a:fillRect/>
          </a:stretch>
        </p:blipFill>
        <p:spPr>
          <a:xfrm>
            <a:off x="3339890" y="5702388"/>
            <a:ext cx="511682" cy="674557"/>
          </a:xfrm>
          <a:prstGeom prst="rect">
            <a:avLst/>
          </a:prstGeom>
        </p:spPr>
      </p:pic>
      <p:pic>
        <p:nvPicPr>
          <p:cNvPr id="43" name="Picture 42"/>
          <p:cNvPicPr>
            <a:picLocks noChangeAspect="1"/>
          </p:cNvPicPr>
          <p:nvPr/>
        </p:nvPicPr>
        <p:blipFill>
          <a:blip r:embed="rId6" cstate="print">
            <a:alphaModFix amt="10000"/>
            <a:extLst>
              <a:ext uri="{28A0092B-C50C-407E-A947-70E740481C1C}">
                <a14:useLocalDpi xmlns:a14="http://schemas.microsoft.com/office/drawing/2010/main" val="0"/>
              </a:ext>
            </a:extLst>
          </a:blip>
          <a:stretch>
            <a:fillRect/>
          </a:stretch>
        </p:blipFill>
        <p:spPr>
          <a:xfrm>
            <a:off x="7892178" y="5808743"/>
            <a:ext cx="839937" cy="611862"/>
          </a:xfrm>
          <a:prstGeom prst="rect">
            <a:avLst/>
          </a:prstGeom>
        </p:spPr>
      </p:pic>
      <p:pic>
        <p:nvPicPr>
          <p:cNvPr id="45" name="Picture 44"/>
          <p:cNvPicPr>
            <a:picLocks noChangeAspect="1"/>
          </p:cNvPicPr>
          <p:nvPr/>
        </p:nvPicPr>
        <p:blipFill>
          <a:blip r:embed="rId7" cstate="print">
            <a:clrChange>
              <a:clrFrom>
                <a:srgbClr val="FFFFFF"/>
              </a:clrFrom>
              <a:clrTo>
                <a:srgbClr val="FFFFFF">
                  <a:alpha val="0"/>
                </a:srgbClr>
              </a:clrTo>
            </a:clrChange>
            <a:duotone>
              <a:schemeClr val="bg2">
                <a:shade val="45000"/>
                <a:satMod val="135000"/>
              </a:schemeClr>
              <a:prstClr val="white"/>
            </a:duotone>
            <a:alphaModFix amt="27000"/>
            <a:extLst>
              <a:ext uri="{28A0092B-C50C-407E-A947-70E740481C1C}">
                <a14:useLocalDpi xmlns:a14="http://schemas.microsoft.com/office/drawing/2010/main" val="0"/>
              </a:ext>
            </a:extLst>
          </a:blip>
          <a:stretch>
            <a:fillRect/>
          </a:stretch>
        </p:blipFill>
        <p:spPr>
          <a:xfrm>
            <a:off x="10760966" y="2062117"/>
            <a:ext cx="290651" cy="550462"/>
          </a:xfrm>
          <a:prstGeom prst="rect">
            <a:avLst/>
          </a:prstGeom>
        </p:spPr>
      </p:pic>
      <p:pic>
        <p:nvPicPr>
          <p:cNvPr id="46" name="Picture 45"/>
          <p:cNvPicPr>
            <a:picLocks noChangeAspect="1"/>
          </p:cNvPicPr>
          <p:nvPr/>
        </p:nvPicPr>
        <p:blipFill>
          <a:blip r:embed="rId8" cstate="print">
            <a:clrChange>
              <a:clrFrom>
                <a:srgbClr val="FFFFFF"/>
              </a:clrFrom>
              <a:clrTo>
                <a:srgbClr val="FFFFFF">
                  <a:alpha val="0"/>
                </a:srgbClr>
              </a:clrTo>
            </a:clrChange>
            <a:duotone>
              <a:schemeClr val="bg2">
                <a:shade val="45000"/>
                <a:satMod val="135000"/>
              </a:schemeClr>
              <a:prstClr val="white"/>
            </a:duotone>
            <a:alphaModFix amt="27000"/>
            <a:extLst>
              <a:ext uri="{28A0092B-C50C-407E-A947-70E740481C1C}">
                <a14:useLocalDpi xmlns:a14="http://schemas.microsoft.com/office/drawing/2010/main" val="0"/>
              </a:ext>
            </a:extLst>
          </a:blip>
          <a:stretch>
            <a:fillRect/>
          </a:stretch>
        </p:blipFill>
        <p:spPr>
          <a:xfrm>
            <a:off x="10608845" y="3036071"/>
            <a:ext cx="662975" cy="456638"/>
          </a:xfrm>
          <a:prstGeom prst="rect">
            <a:avLst/>
          </a:prstGeom>
        </p:spPr>
      </p:pic>
      <p:pic>
        <p:nvPicPr>
          <p:cNvPr id="47" name="Picture 46"/>
          <p:cNvPicPr>
            <a:picLocks noChangeAspect="1"/>
          </p:cNvPicPr>
          <p:nvPr/>
        </p:nvPicPr>
        <p:blipFill>
          <a:blip r:embed="rId9" cstate="print">
            <a:clrChange>
              <a:clrFrom>
                <a:srgbClr val="FFFFFF"/>
              </a:clrFrom>
              <a:clrTo>
                <a:srgbClr val="FFFFFF">
                  <a:alpha val="0"/>
                </a:srgbClr>
              </a:clrTo>
            </a:clrChange>
            <a:duotone>
              <a:schemeClr val="bg2">
                <a:shade val="45000"/>
                <a:satMod val="135000"/>
              </a:schemeClr>
              <a:prstClr val="white"/>
            </a:duotone>
            <a:alphaModFix amt="20000"/>
            <a:extLst>
              <a:ext uri="{28A0092B-C50C-407E-A947-70E740481C1C}">
                <a14:useLocalDpi xmlns:a14="http://schemas.microsoft.com/office/drawing/2010/main" val="0"/>
              </a:ext>
            </a:extLst>
          </a:blip>
          <a:stretch>
            <a:fillRect/>
          </a:stretch>
        </p:blipFill>
        <p:spPr>
          <a:xfrm>
            <a:off x="10736611" y="3999053"/>
            <a:ext cx="381699" cy="555162"/>
          </a:xfrm>
          <a:prstGeom prst="rect">
            <a:avLst/>
          </a:prstGeom>
        </p:spPr>
      </p:pic>
      <p:pic>
        <p:nvPicPr>
          <p:cNvPr id="10" name="Picture 9">
            <a:extLst>
              <a:ext uri="{FF2B5EF4-FFF2-40B4-BE49-F238E27FC236}">
                <a16:creationId xmlns:a16="http://schemas.microsoft.com/office/drawing/2014/main" id="{955A0F4C-CB01-4A4B-9A97-0628E903F345}"/>
              </a:ext>
            </a:extLst>
          </p:cNvPr>
          <p:cNvPicPr>
            <a:picLocks noChangeAspect="1"/>
          </p:cNvPicPr>
          <p:nvPr/>
        </p:nvPicPr>
        <p:blipFill>
          <a:blip r:embed="rId10" cstate="print">
            <a:alphaModFix amt="10000"/>
            <a:extLst>
              <a:ext uri="{28A0092B-C50C-407E-A947-70E740481C1C}">
                <a14:useLocalDpi xmlns:a14="http://schemas.microsoft.com/office/drawing/2010/main" val="0"/>
              </a:ext>
            </a:extLst>
          </a:blip>
          <a:stretch>
            <a:fillRect/>
          </a:stretch>
        </p:blipFill>
        <p:spPr>
          <a:xfrm>
            <a:off x="4864507" y="5834242"/>
            <a:ext cx="648474" cy="572788"/>
          </a:xfrm>
          <a:prstGeom prst="rect">
            <a:avLst/>
          </a:prstGeom>
        </p:spPr>
      </p:pic>
      <p:sp>
        <p:nvSpPr>
          <p:cNvPr id="60" name="Rectangle: Rounded Corners 59">
            <a:extLst>
              <a:ext uri="{FF2B5EF4-FFF2-40B4-BE49-F238E27FC236}">
                <a16:creationId xmlns:a16="http://schemas.microsoft.com/office/drawing/2014/main" id="{FD7C81A1-DF98-4B81-9D10-CD8CDFE74107}"/>
              </a:ext>
            </a:extLst>
          </p:cNvPr>
          <p:cNvSpPr/>
          <p:nvPr/>
        </p:nvSpPr>
        <p:spPr>
          <a:xfrm>
            <a:off x="1704351" y="1531899"/>
            <a:ext cx="1312671" cy="119190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Migration</a:t>
            </a:r>
          </a:p>
          <a:p>
            <a:pPr algn="ctr"/>
            <a:endParaRPr lang="en-US" dirty="0"/>
          </a:p>
          <a:p>
            <a:pPr algn="ctr"/>
            <a:endParaRPr lang="en-US" dirty="0"/>
          </a:p>
        </p:txBody>
      </p:sp>
      <p:sp>
        <p:nvSpPr>
          <p:cNvPr id="62" name="Rectangle: Rounded Corners 61">
            <a:extLst>
              <a:ext uri="{FF2B5EF4-FFF2-40B4-BE49-F238E27FC236}">
                <a16:creationId xmlns:a16="http://schemas.microsoft.com/office/drawing/2014/main" id="{CBC18D8B-3824-46DB-8C02-A871C418C9D1}"/>
              </a:ext>
            </a:extLst>
          </p:cNvPr>
          <p:cNvSpPr/>
          <p:nvPr/>
        </p:nvSpPr>
        <p:spPr>
          <a:xfrm>
            <a:off x="3210063" y="1547139"/>
            <a:ext cx="1757765" cy="1196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Capital Flows</a:t>
            </a:r>
          </a:p>
          <a:p>
            <a:pPr algn="ctr"/>
            <a:endParaRPr lang="en-US" dirty="0"/>
          </a:p>
          <a:p>
            <a:pPr algn="ctr"/>
            <a:endParaRPr lang="en-US" dirty="0"/>
          </a:p>
        </p:txBody>
      </p:sp>
      <p:sp>
        <p:nvSpPr>
          <p:cNvPr id="63" name="Rectangle: Rounded Corners 62">
            <a:extLst>
              <a:ext uri="{FF2B5EF4-FFF2-40B4-BE49-F238E27FC236}">
                <a16:creationId xmlns:a16="http://schemas.microsoft.com/office/drawing/2014/main" id="{B4A98A80-D459-4575-9670-0621236DFBED}"/>
              </a:ext>
            </a:extLst>
          </p:cNvPr>
          <p:cNvSpPr/>
          <p:nvPr/>
        </p:nvSpPr>
        <p:spPr>
          <a:xfrm>
            <a:off x="5156006" y="1569053"/>
            <a:ext cx="1373177" cy="12070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Trade</a:t>
            </a:r>
          </a:p>
          <a:p>
            <a:pPr algn="ctr"/>
            <a:endParaRPr lang="en-US" dirty="0"/>
          </a:p>
          <a:p>
            <a:pPr algn="ctr"/>
            <a:endParaRPr lang="en-US" dirty="0"/>
          </a:p>
        </p:txBody>
      </p:sp>
      <p:pic>
        <p:nvPicPr>
          <p:cNvPr id="9" name="Picture 8">
            <a:extLst>
              <a:ext uri="{FF2B5EF4-FFF2-40B4-BE49-F238E27FC236}">
                <a16:creationId xmlns:a16="http://schemas.microsoft.com/office/drawing/2014/main" id="{7307759D-0CA1-4A79-98A3-ECF321FE2FB5}"/>
              </a:ext>
            </a:extLst>
          </p:cNvPr>
          <p:cNvPicPr>
            <a:picLocks noChangeAspect="1"/>
          </p:cNvPicPr>
          <p:nvPr/>
        </p:nvPicPr>
        <p:blipFill>
          <a:blip r:embed="rId11"/>
          <a:stretch>
            <a:fillRect/>
          </a:stretch>
        </p:blipFill>
        <p:spPr>
          <a:xfrm>
            <a:off x="3617078" y="1997756"/>
            <a:ext cx="759066" cy="721489"/>
          </a:xfrm>
          <a:prstGeom prst="rect">
            <a:avLst/>
          </a:prstGeom>
        </p:spPr>
      </p:pic>
      <p:pic>
        <p:nvPicPr>
          <p:cNvPr id="11" name="Picture 10">
            <a:extLst>
              <a:ext uri="{FF2B5EF4-FFF2-40B4-BE49-F238E27FC236}">
                <a16:creationId xmlns:a16="http://schemas.microsoft.com/office/drawing/2014/main" id="{D4AC0B39-7701-48CD-89D5-A741C28F629E}"/>
              </a:ext>
            </a:extLst>
          </p:cNvPr>
          <p:cNvPicPr>
            <a:picLocks noChangeAspect="1"/>
          </p:cNvPicPr>
          <p:nvPr/>
        </p:nvPicPr>
        <p:blipFill>
          <a:blip r:embed="rId12">
            <a:clrChange>
              <a:clrFrom>
                <a:srgbClr val="FFFFFF"/>
              </a:clrFrom>
              <a:clrTo>
                <a:srgbClr val="FFFFFF">
                  <a:alpha val="0"/>
                </a:srgbClr>
              </a:clrTo>
            </a:clrChange>
            <a:duotone>
              <a:schemeClr val="bg2">
                <a:shade val="45000"/>
                <a:satMod val="135000"/>
              </a:schemeClr>
              <a:prstClr val="white"/>
            </a:duotone>
            <a:alphaModFix amt="20000"/>
          </a:blip>
          <a:stretch>
            <a:fillRect/>
          </a:stretch>
        </p:blipFill>
        <p:spPr>
          <a:xfrm>
            <a:off x="10749243" y="4980238"/>
            <a:ext cx="444648" cy="608833"/>
          </a:xfrm>
          <a:prstGeom prst="rect">
            <a:avLst/>
          </a:prstGeom>
        </p:spPr>
      </p:pic>
      <p:pic>
        <p:nvPicPr>
          <p:cNvPr id="12" name="Picture 11">
            <a:extLst>
              <a:ext uri="{FF2B5EF4-FFF2-40B4-BE49-F238E27FC236}">
                <a16:creationId xmlns:a16="http://schemas.microsoft.com/office/drawing/2014/main" id="{2CBEF8AD-6A3F-41E3-B2A5-27DA8E8980C3}"/>
              </a:ext>
            </a:extLst>
          </p:cNvPr>
          <p:cNvPicPr>
            <a:picLocks noChangeAspect="1"/>
          </p:cNvPicPr>
          <p:nvPr/>
        </p:nvPicPr>
        <p:blipFill>
          <a:blip r:embed="rId13"/>
          <a:stretch>
            <a:fillRect/>
          </a:stretch>
        </p:blipFill>
        <p:spPr>
          <a:xfrm>
            <a:off x="3095575" y="624250"/>
            <a:ext cx="720386" cy="705979"/>
          </a:xfrm>
          <a:prstGeom prst="rect">
            <a:avLst/>
          </a:prstGeom>
        </p:spPr>
      </p:pic>
      <p:pic>
        <p:nvPicPr>
          <p:cNvPr id="16" name="Picture 15">
            <a:extLst>
              <a:ext uri="{FF2B5EF4-FFF2-40B4-BE49-F238E27FC236}">
                <a16:creationId xmlns:a16="http://schemas.microsoft.com/office/drawing/2014/main" id="{4ED2FCBF-3201-4B05-98A5-4A65C0BD2036}"/>
              </a:ext>
            </a:extLst>
          </p:cNvPr>
          <p:cNvPicPr>
            <a:picLocks noChangeAspect="1"/>
          </p:cNvPicPr>
          <p:nvPr/>
        </p:nvPicPr>
        <p:blipFill>
          <a:blip r:embed="rId14"/>
          <a:stretch>
            <a:fillRect/>
          </a:stretch>
        </p:blipFill>
        <p:spPr>
          <a:xfrm>
            <a:off x="1939378" y="2019513"/>
            <a:ext cx="709076" cy="677976"/>
          </a:xfrm>
          <a:prstGeom prst="rect">
            <a:avLst/>
          </a:prstGeom>
        </p:spPr>
      </p:pic>
      <p:pic>
        <p:nvPicPr>
          <p:cNvPr id="21" name="Picture 20">
            <a:extLst>
              <a:ext uri="{FF2B5EF4-FFF2-40B4-BE49-F238E27FC236}">
                <a16:creationId xmlns:a16="http://schemas.microsoft.com/office/drawing/2014/main" id="{7CA440E4-AAEE-43FB-B1AB-5B0CC95E169E}"/>
              </a:ext>
            </a:extLst>
          </p:cNvPr>
          <p:cNvPicPr>
            <a:picLocks noChangeAspect="1"/>
          </p:cNvPicPr>
          <p:nvPr/>
        </p:nvPicPr>
        <p:blipFill>
          <a:blip r:embed="rId15"/>
          <a:stretch>
            <a:fillRect/>
          </a:stretch>
        </p:blipFill>
        <p:spPr>
          <a:xfrm>
            <a:off x="1871302" y="699143"/>
            <a:ext cx="767871" cy="543128"/>
          </a:xfrm>
          <a:prstGeom prst="rect">
            <a:avLst/>
          </a:prstGeom>
        </p:spPr>
      </p:pic>
      <p:pic>
        <p:nvPicPr>
          <p:cNvPr id="22" name="Picture 21">
            <a:extLst>
              <a:ext uri="{FF2B5EF4-FFF2-40B4-BE49-F238E27FC236}">
                <a16:creationId xmlns:a16="http://schemas.microsoft.com/office/drawing/2014/main" id="{30144B22-1312-4FD4-A5DA-0374C448A78A}"/>
              </a:ext>
            </a:extLst>
          </p:cNvPr>
          <p:cNvPicPr>
            <a:picLocks noChangeAspect="1"/>
          </p:cNvPicPr>
          <p:nvPr/>
        </p:nvPicPr>
        <p:blipFill>
          <a:blip r:embed="rId16"/>
          <a:stretch>
            <a:fillRect/>
          </a:stretch>
        </p:blipFill>
        <p:spPr>
          <a:xfrm>
            <a:off x="5438134" y="1999784"/>
            <a:ext cx="810204" cy="743383"/>
          </a:xfrm>
          <a:prstGeom prst="rect">
            <a:avLst/>
          </a:prstGeom>
        </p:spPr>
      </p:pic>
      <p:pic>
        <p:nvPicPr>
          <p:cNvPr id="23" name="Picture 22">
            <a:extLst>
              <a:ext uri="{FF2B5EF4-FFF2-40B4-BE49-F238E27FC236}">
                <a16:creationId xmlns:a16="http://schemas.microsoft.com/office/drawing/2014/main" id="{76AF6667-F207-4938-8718-96210D05BFB1}"/>
              </a:ext>
            </a:extLst>
          </p:cNvPr>
          <p:cNvPicPr>
            <a:picLocks noChangeAspect="1"/>
          </p:cNvPicPr>
          <p:nvPr/>
        </p:nvPicPr>
        <p:blipFill>
          <a:blip r:embed="rId17"/>
          <a:stretch>
            <a:fillRect/>
          </a:stretch>
        </p:blipFill>
        <p:spPr>
          <a:xfrm>
            <a:off x="2340965" y="3649228"/>
            <a:ext cx="1203882" cy="746266"/>
          </a:xfrm>
          <a:prstGeom prst="rect">
            <a:avLst/>
          </a:prstGeom>
        </p:spPr>
      </p:pic>
      <p:pic>
        <p:nvPicPr>
          <p:cNvPr id="24" name="Picture 23">
            <a:extLst>
              <a:ext uri="{FF2B5EF4-FFF2-40B4-BE49-F238E27FC236}">
                <a16:creationId xmlns:a16="http://schemas.microsoft.com/office/drawing/2014/main" id="{B4B3AF80-CE1A-4C40-8E2B-E217669463A5}"/>
              </a:ext>
            </a:extLst>
          </p:cNvPr>
          <p:cNvPicPr>
            <a:picLocks noChangeAspect="1"/>
          </p:cNvPicPr>
          <p:nvPr/>
        </p:nvPicPr>
        <p:blipFill>
          <a:blip r:embed="rId18">
            <a:duotone>
              <a:schemeClr val="bg2">
                <a:shade val="45000"/>
                <a:satMod val="135000"/>
              </a:schemeClr>
              <a:prstClr val="white"/>
            </a:duotone>
            <a:alphaModFix amt="36000"/>
            <a:extLst>
              <a:ext uri="{BEBA8EAE-BF5A-486C-A8C5-ECC9F3942E4B}">
                <a14:imgProps xmlns:a14="http://schemas.microsoft.com/office/drawing/2010/main">
                  <a14:imgLayer r:embed="rId19">
                    <a14:imgEffect>
                      <a14:saturation sat="0"/>
                    </a14:imgEffect>
                  </a14:imgLayer>
                </a14:imgProps>
              </a:ext>
            </a:extLst>
          </a:blip>
          <a:stretch>
            <a:fillRect/>
          </a:stretch>
        </p:blipFill>
        <p:spPr>
          <a:xfrm>
            <a:off x="7187147" y="3544164"/>
            <a:ext cx="1669408" cy="852094"/>
          </a:xfrm>
          <a:prstGeom prst="rect">
            <a:avLst/>
          </a:prstGeom>
        </p:spPr>
      </p:pic>
      <p:pic>
        <p:nvPicPr>
          <p:cNvPr id="29" name="Picture 28">
            <a:extLst>
              <a:ext uri="{FF2B5EF4-FFF2-40B4-BE49-F238E27FC236}">
                <a16:creationId xmlns:a16="http://schemas.microsoft.com/office/drawing/2014/main" id="{E3D949A4-AB72-4AF2-9B3C-EBC23BB47910}"/>
              </a:ext>
            </a:extLst>
          </p:cNvPr>
          <p:cNvPicPr>
            <a:picLocks noChangeAspect="1"/>
          </p:cNvPicPr>
          <p:nvPr/>
        </p:nvPicPr>
        <p:blipFill>
          <a:blip r:embed="rId20">
            <a:alphaModFix amt="10000"/>
          </a:blip>
          <a:stretch>
            <a:fillRect/>
          </a:stretch>
        </p:blipFill>
        <p:spPr>
          <a:xfrm>
            <a:off x="1680298" y="5669237"/>
            <a:ext cx="730057" cy="707708"/>
          </a:xfrm>
          <a:prstGeom prst="rect">
            <a:avLst/>
          </a:prstGeom>
        </p:spPr>
      </p:pic>
      <p:pic>
        <p:nvPicPr>
          <p:cNvPr id="31" name="Picture 30">
            <a:extLst>
              <a:ext uri="{FF2B5EF4-FFF2-40B4-BE49-F238E27FC236}">
                <a16:creationId xmlns:a16="http://schemas.microsoft.com/office/drawing/2014/main" id="{4A34F72C-2AE4-46FF-906E-EC9417B438C5}"/>
              </a:ext>
            </a:extLst>
          </p:cNvPr>
          <p:cNvPicPr>
            <a:picLocks noChangeAspect="1"/>
          </p:cNvPicPr>
          <p:nvPr/>
        </p:nvPicPr>
        <p:blipFill>
          <a:blip r:embed="rId21">
            <a:alphaModFix amt="10000"/>
          </a:blip>
          <a:stretch>
            <a:fillRect/>
          </a:stretch>
        </p:blipFill>
        <p:spPr>
          <a:xfrm>
            <a:off x="6065510" y="5877787"/>
            <a:ext cx="1223384" cy="409964"/>
          </a:xfrm>
          <a:prstGeom prst="rect">
            <a:avLst/>
          </a:prstGeom>
        </p:spPr>
      </p:pic>
    </p:spTree>
    <p:extLst>
      <p:ext uri="{BB962C8B-B14F-4D97-AF65-F5344CB8AC3E}">
        <p14:creationId xmlns:p14="http://schemas.microsoft.com/office/powerpoint/2010/main" val="1751970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2E9A787-9700-4B58-B04F-86E974FC22E0}"/>
              </a:ext>
            </a:extLst>
          </p:cNvPr>
          <p:cNvSpPr/>
          <p:nvPr/>
        </p:nvSpPr>
        <p:spPr>
          <a:xfrm>
            <a:off x="343408" y="48898"/>
            <a:ext cx="6670085" cy="2813171"/>
          </a:xfrm>
          <a:prstGeom prst="roundRect">
            <a:avLst/>
          </a:prstGeom>
          <a:solidFill>
            <a:schemeClr val="accent1">
              <a:lumMod val="20000"/>
              <a:lumOff val="80000"/>
              <a:alpha val="29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000" b="1" dirty="0"/>
              <a:t>Private </a:t>
            </a:r>
          </a:p>
          <a:p>
            <a:r>
              <a:rPr lang="en-US" sz="2000" b="1" dirty="0"/>
              <a:t>Inputs  </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 name="Rectangle: Rounded Corners 4">
            <a:extLst>
              <a:ext uri="{FF2B5EF4-FFF2-40B4-BE49-F238E27FC236}">
                <a16:creationId xmlns:a16="http://schemas.microsoft.com/office/drawing/2014/main" id="{3E2B25F4-E4D4-4127-A7A6-12265D8496EC}"/>
              </a:ext>
            </a:extLst>
          </p:cNvPr>
          <p:cNvSpPr/>
          <p:nvPr/>
        </p:nvSpPr>
        <p:spPr>
          <a:xfrm>
            <a:off x="2894254" y="89741"/>
            <a:ext cx="1123950" cy="1296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Capital</a:t>
            </a:r>
          </a:p>
          <a:p>
            <a:pPr algn="ctr"/>
            <a:endParaRPr lang="en-US" dirty="0"/>
          </a:p>
          <a:p>
            <a:pPr algn="ctr"/>
            <a:endParaRPr lang="en-US" dirty="0"/>
          </a:p>
        </p:txBody>
      </p:sp>
      <p:sp>
        <p:nvSpPr>
          <p:cNvPr id="6" name="Rectangle: Rounded Corners 5">
            <a:extLst>
              <a:ext uri="{FF2B5EF4-FFF2-40B4-BE49-F238E27FC236}">
                <a16:creationId xmlns:a16="http://schemas.microsoft.com/office/drawing/2014/main" id="{55BB9797-AC8F-4177-B4A5-BC9A76B2AAD4}"/>
              </a:ext>
            </a:extLst>
          </p:cNvPr>
          <p:cNvSpPr/>
          <p:nvPr/>
        </p:nvSpPr>
        <p:spPr>
          <a:xfrm>
            <a:off x="4100713" y="82609"/>
            <a:ext cx="1489971" cy="13031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Technology</a:t>
            </a:r>
          </a:p>
          <a:p>
            <a:pPr algn="ctr"/>
            <a:endParaRPr lang="en-US" dirty="0"/>
          </a:p>
          <a:p>
            <a:pPr algn="ctr"/>
            <a:endParaRPr lang="en-US" dirty="0"/>
          </a:p>
        </p:txBody>
      </p:sp>
      <p:sp>
        <p:nvSpPr>
          <p:cNvPr id="7" name="Rectangle: Rounded Corners 6">
            <a:extLst>
              <a:ext uri="{FF2B5EF4-FFF2-40B4-BE49-F238E27FC236}">
                <a16:creationId xmlns:a16="http://schemas.microsoft.com/office/drawing/2014/main" id="{3E3C3898-2D38-4053-8E98-29D72BEBAA09}"/>
              </a:ext>
            </a:extLst>
          </p:cNvPr>
          <p:cNvSpPr/>
          <p:nvPr/>
        </p:nvSpPr>
        <p:spPr>
          <a:xfrm>
            <a:off x="5654257" y="89739"/>
            <a:ext cx="1123950" cy="12644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Markets</a:t>
            </a:r>
          </a:p>
          <a:p>
            <a:pPr algn="ctr"/>
            <a:endParaRPr lang="en-US" dirty="0"/>
          </a:p>
          <a:p>
            <a:pPr algn="ctr"/>
            <a:endParaRPr lang="en-US" dirty="0"/>
          </a:p>
        </p:txBody>
      </p:sp>
      <p:sp>
        <p:nvSpPr>
          <p:cNvPr id="8" name="Rectangle: Rounded Corners 7">
            <a:extLst>
              <a:ext uri="{FF2B5EF4-FFF2-40B4-BE49-F238E27FC236}">
                <a16:creationId xmlns:a16="http://schemas.microsoft.com/office/drawing/2014/main" id="{0CA9E84C-8046-40A5-9653-405E30559081}"/>
              </a:ext>
            </a:extLst>
          </p:cNvPr>
          <p:cNvSpPr/>
          <p:nvPr/>
        </p:nvSpPr>
        <p:spPr>
          <a:xfrm>
            <a:off x="1706731" y="89739"/>
            <a:ext cx="1123950" cy="12644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Labor</a:t>
            </a:r>
          </a:p>
          <a:p>
            <a:pPr algn="ctr"/>
            <a:endParaRPr lang="en-US" dirty="0"/>
          </a:p>
          <a:p>
            <a:pPr algn="ctr"/>
            <a:endParaRPr lang="en-US" dirty="0"/>
          </a:p>
        </p:txBody>
      </p:sp>
      <p:sp>
        <p:nvSpPr>
          <p:cNvPr id="13" name="Rectangle: Rounded Corners 12">
            <a:extLst>
              <a:ext uri="{FF2B5EF4-FFF2-40B4-BE49-F238E27FC236}">
                <a16:creationId xmlns:a16="http://schemas.microsoft.com/office/drawing/2014/main" id="{C39AB9BE-26AF-4994-A44B-2BF8932C76D0}"/>
              </a:ext>
            </a:extLst>
          </p:cNvPr>
          <p:cNvSpPr/>
          <p:nvPr/>
        </p:nvSpPr>
        <p:spPr>
          <a:xfrm>
            <a:off x="223727" y="4942391"/>
            <a:ext cx="7238867" cy="1744912"/>
          </a:xfrm>
          <a:prstGeom prst="roundRect">
            <a:avLst/>
          </a:prstGeom>
          <a:solidFill>
            <a:schemeClr val="accent2">
              <a:lumMod val="20000"/>
              <a:lumOff val="80000"/>
              <a:alpha val="29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en-US" sz="2000" b="1" dirty="0"/>
              <a:t>Govt </a:t>
            </a:r>
          </a:p>
          <a:p>
            <a:r>
              <a:rPr lang="en-US" sz="2000" b="1" dirty="0"/>
              <a:t>Inputs</a:t>
            </a:r>
          </a:p>
          <a:p>
            <a:pPr algn="ctr"/>
            <a:endParaRPr lang="en-US" dirty="0"/>
          </a:p>
          <a:p>
            <a:pPr algn="ctr"/>
            <a:endParaRPr lang="en-US" dirty="0"/>
          </a:p>
          <a:p>
            <a:pPr algn="ctr"/>
            <a:endParaRPr lang="en-US" dirty="0"/>
          </a:p>
          <a:p>
            <a:pPr algn="ctr"/>
            <a:endParaRPr lang="en-US" dirty="0"/>
          </a:p>
        </p:txBody>
      </p:sp>
      <p:sp>
        <p:nvSpPr>
          <p:cNvPr id="14" name="Rectangle: Rounded Corners 13">
            <a:extLst>
              <a:ext uri="{FF2B5EF4-FFF2-40B4-BE49-F238E27FC236}">
                <a16:creationId xmlns:a16="http://schemas.microsoft.com/office/drawing/2014/main" id="{A1F14D1F-6C9D-482B-9234-BFBEF7A3C3EA}"/>
              </a:ext>
            </a:extLst>
          </p:cNvPr>
          <p:cNvSpPr/>
          <p:nvPr/>
        </p:nvSpPr>
        <p:spPr>
          <a:xfrm>
            <a:off x="7498085" y="4980238"/>
            <a:ext cx="1668187" cy="1718945"/>
          </a:xfrm>
          <a:prstGeom prst="roundRect">
            <a:avLst/>
          </a:prstGeom>
          <a:solidFill>
            <a:schemeClr val="accent2">
              <a:lumMod val="20000"/>
              <a:lumOff val="80000"/>
              <a:alpha val="29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en-US" dirty="0"/>
              <a:t>		</a:t>
            </a:r>
          </a:p>
          <a:p>
            <a:pPr algn="ctr"/>
            <a:endParaRPr lang="en-US" dirty="0"/>
          </a:p>
          <a:p>
            <a:pPr algn="ctr"/>
            <a:endParaRPr lang="en-US" dirty="0"/>
          </a:p>
          <a:p>
            <a:pPr algn="ctr"/>
            <a:endParaRPr lang="en-US" dirty="0"/>
          </a:p>
          <a:p>
            <a:pPr algn="ctr"/>
            <a:endParaRPr lang="en-US" dirty="0"/>
          </a:p>
          <a:p>
            <a:pPr algn="ctr"/>
            <a:endParaRPr lang="en-US" dirty="0"/>
          </a:p>
        </p:txBody>
      </p:sp>
      <p:sp>
        <p:nvSpPr>
          <p:cNvPr id="15" name="Rectangle: Rounded Corners 14">
            <a:extLst>
              <a:ext uri="{FF2B5EF4-FFF2-40B4-BE49-F238E27FC236}">
                <a16:creationId xmlns:a16="http://schemas.microsoft.com/office/drawing/2014/main" id="{FCF55C4B-1408-4EE4-A7A8-E4688BBB2078}"/>
              </a:ext>
            </a:extLst>
          </p:cNvPr>
          <p:cNvSpPr/>
          <p:nvPr/>
        </p:nvSpPr>
        <p:spPr>
          <a:xfrm>
            <a:off x="1230923" y="5128938"/>
            <a:ext cx="1577100" cy="134453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Governance</a:t>
            </a:r>
          </a:p>
          <a:p>
            <a:pPr algn="ctr"/>
            <a:endParaRPr lang="en-US" dirty="0">
              <a:solidFill>
                <a:schemeClr val="tx1"/>
              </a:solidFill>
            </a:endParaRPr>
          </a:p>
          <a:p>
            <a:pPr algn="ctr"/>
            <a:endParaRPr lang="en-US" dirty="0"/>
          </a:p>
        </p:txBody>
      </p:sp>
      <p:sp>
        <p:nvSpPr>
          <p:cNvPr id="17" name="Rectangle: Rounded Corners 16">
            <a:extLst>
              <a:ext uri="{FF2B5EF4-FFF2-40B4-BE49-F238E27FC236}">
                <a16:creationId xmlns:a16="http://schemas.microsoft.com/office/drawing/2014/main" id="{74013539-59BC-4141-A4C2-4026E8FE3A80}"/>
              </a:ext>
            </a:extLst>
          </p:cNvPr>
          <p:cNvSpPr/>
          <p:nvPr/>
        </p:nvSpPr>
        <p:spPr>
          <a:xfrm>
            <a:off x="2899292" y="5130700"/>
            <a:ext cx="1467886" cy="134453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Politics</a:t>
            </a:r>
          </a:p>
          <a:p>
            <a:pPr algn="ctr"/>
            <a:endParaRPr lang="en-US" dirty="0">
              <a:solidFill>
                <a:schemeClr val="tx1"/>
              </a:solidFill>
            </a:endParaRPr>
          </a:p>
          <a:p>
            <a:pPr algn="ctr"/>
            <a:endParaRPr lang="en-US" dirty="0"/>
          </a:p>
        </p:txBody>
      </p:sp>
      <p:sp>
        <p:nvSpPr>
          <p:cNvPr id="18" name="Rectangle: Rounded Corners 17">
            <a:extLst>
              <a:ext uri="{FF2B5EF4-FFF2-40B4-BE49-F238E27FC236}">
                <a16:creationId xmlns:a16="http://schemas.microsoft.com/office/drawing/2014/main" id="{ABD72C50-3CDA-42FB-805B-7D476D2B8A2F}"/>
              </a:ext>
            </a:extLst>
          </p:cNvPr>
          <p:cNvSpPr/>
          <p:nvPr/>
        </p:nvSpPr>
        <p:spPr>
          <a:xfrm>
            <a:off x="4418711" y="5128938"/>
            <a:ext cx="1467886" cy="134453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Macro-stability</a:t>
            </a:r>
          </a:p>
          <a:p>
            <a:pPr algn="ctr"/>
            <a:endParaRPr lang="en-US" dirty="0">
              <a:solidFill>
                <a:schemeClr val="tx1"/>
              </a:solidFill>
            </a:endParaRPr>
          </a:p>
          <a:p>
            <a:pPr algn="ctr"/>
            <a:endParaRPr lang="en-US" dirty="0"/>
          </a:p>
        </p:txBody>
      </p:sp>
      <p:sp>
        <p:nvSpPr>
          <p:cNvPr id="19" name="Rectangle: Rounded Corners 18">
            <a:extLst>
              <a:ext uri="{FF2B5EF4-FFF2-40B4-BE49-F238E27FC236}">
                <a16:creationId xmlns:a16="http://schemas.microsoft.com/office/drawing/2014/main" id="{15F43D8D-6364-45C8-A3BA-352020272076}"/>
              </a:ext>
            </a:extLst>
          </p:cNvPr>
          <p:cNvSpPr/>
          <p:nvPr/>
        </p:nvSpPr>
        <p:spPr>
          <a:xfrm>
            <a:off x="5947942" y="5128938"/>
            <a:ext cx="1467886" cy="134453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Public services</a:t>
            </a:r>
          </a:p>
          <a:p>
            <a:pPr algn="ctr"/>
            <a:endParaRPr lang="en-US" dirty="0">
              <a:solidFill>
                <a:schemeClr val="tx1"/>
              </a:solidFill>
            </a:endParaRPr>
          </a:p>
          <a:p>
            <a:pPr algn="ctr"/>
            <a:endParaRPr lang="en-US" dirty="0"/>
          </a:p>
        </p:txBody>
      </p:sp>
      <p:sp>
        <p:nvSpPr>
          <p:cNvPr id="20" name="Rectangle: Rounded Corners 19">
            <a:extLst>
              <a:ext uri="{FF2B5EF4-FFF2-40B4-BE49-F238E27FC236}">
                <a16:creationId xmlns:a16="http://schemas.microsoft.com/office/drawing/2014/main" id="{B030E119-B340-44DD-86DD-23EE4103854A}"/>
              </a:ext>
            </a:extLst>
          </p:cNvPr>
          <p:cNvSpPr/>
          <p:nvPr/>
        </p:nvSpPr>
        <p:spPr>
          <a:xfrm>
            <a:off x="7559112" y="5104283"/>
            <a:ext cx="1467886" cy="134453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Taxes &amp; transfers</a:t>
            </a:r>
          </a:p>
          <a:p>
            <a:pPr algn="ctr"/>
            <a:endParaRPr lang="en-US" dirty="0">
              <a:solidFill>
                <a:schemeClr val="tx1"/>
              </a:solidFill>
            </a:endParaRPr>
          </a:p>
          <a:p>
            <a:pPr algn="ctr"/>
            <a:endParaRPr lang="en-US" dirty="0"/>
          </a:p>
        </p:txBody>
      </p:sp>
      <p:sp>
        <p:nvSpPr>
          <p:cNvPr id="25" name="Rectangle: Rounded Corners 24">
            <a:extLst>
              <a:ext uri="{FF2B5EF4-FFF2-40B4-BE49-F238E27FC236}">
                <a16:creationId xmlns:a16="http://schemas.microsoft.com/office/drawing/2014/main" id="{23FC4681-09DF-43B2-A86F-5D40417B5065}"/>
              </a:ext>
            </a:extLst>
          </p:cNvPr>
          <p:cNvSpPr/>
          <p:nvPr/>
        </p:nvSpPr>
        <p:spPr>
          <a:xfrm>
            <a:off x="1347538" y="3181332"/>
            <a:ext cx="3461886" cy="1354008"/>
          </a:xfrm>
          <a:prstGeom prst="roundRect">
            <a:avLst/>
          </a:prstGeom>
          <a:solidFill>
            <a:srgbClr val="25D129">
              <a:alpha val="20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Rounded Corners 25">
            <a:extLst>
              <a:ext uri="{FF2B5EF4-FFF2-40B4-BE49-F238E27FC236}">
                <a16:creationId xmlns:a16="http://schemas.microsoft.com/office/drawing/2014/main" id="{16FB9743-A0DB-45C4-BA48-F44B78584084}"/>
              </a:ext>
            </a:extLst>
          </p:cNvPr>
          <p:cNvSpPr/>
          <p:nvPr/>
        </p:nvSpPr>
        <p:spPr>
          <a:xfrm>
            <a:off x="1657642" y="3366032"/>
            <a:ext cx="2761069" cy="106994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Pre-fiscal Outcomes</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27" name="Rectangle: Rounded Corners 26">
            <a:extLst>
              <a:ext uri="{FF2B5EF4-FFF2-40B4-BE49-F238E27FC236}">
                <a16:creationId xmlns:a16="http://schemas.microsoft.com/office/drawing/2014/main" id="{CDDB0E54-1300-444A-90B1-8487EA1C9083}"/>
              </a:ext>
            </a:extLst>
          </p:cNvPr>
          <p:cNvSpPr/>
          <p:nvPr/>
        </p:nvSpPr>
        <p:spPr>
          <a:xfrm>
            <a:off x="6552994" y="3070818"/>
            <a:ext cx="2920518" cy="1452263"/>
          </a:xfrm>
          <a:prstGeom prst="roundRect">
            <a:avLst/>
          </a:prstGeom>
          <a:solidFill>
            <a:srgbClr val="25D129">
              <a:alpha val="3000"/>
            </a:srgbClr>
          </a:solidFill>
          <a:ln>
            <a:solidFill>
              <a:schemeClr val="accent6">
                <a:lumMod val="75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Rounded Corners 27">
            <a:extLst>
              <a:ext uri="{FF2B5EF4-FFF2-40B4-BE49-F238E27FC236}">
                <a16:creationId xmlns:a16="http://schemas.microsoft.com/office/drawing/2014/main" id="{89FAB3AD-5027-4733-BA83-FE143E3A6D12}"/>
              </a:ext>
            </a:extLst>
          </p:cNvPr>
          <p:cNvSpPr/>
          <p:nvPr/>
        </p:nvSpPr>
        <p:spPr>
          <a:xfrm>
            <a:off x="6828368" y="3253097"/>
            <a:ext cx="2472381" cy="1167327"/>
          </a:xfrm>
          <a:prstGeom prst="roundRect">
            <a:avLst/>
          </a:prstGeom>
          <a:solidFill>
            <a:schemeClr val="bg1">
              <a:alpha val="3000"/>
            </a:schemeClr>
          </a:solidFill>
          <a:ln>
            <a:solidFill>
              <a:schemeClr val="accent6">
                <a:lumMod val="75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0000"/>
                  </a:schemeClr>
                </a:solidFill>
              </a:rPr>
              <a:t>Post-fiscal Outcomes</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32" name="Rectangle: Rounded Corners 31">
            <a:extLst>
              <a:ext uri="{FF2B5EF4-FFF2-40B4-BE49-F238E27FC236}">
                <a16:creationId xmlns:a16="http://schemas.microsoft.com/office/drawing/2014/main" id="{EE2CE1ED-3C5D-415D-B861-785570DE9D0E}"/>
              </a:ext>
            </a:extLst>
          </p:cNvPr>
          <p:cNvSpPr/>
          <p:nvPr/>
        </p:nvSpPr>
        <p:spPr>
          <a:xfrm>
            <a:off x="9987155" y="1120590"/>
            <a:ext cx="1998761" cy="4581798"/>
          </a:xfrm>
          <a:prstGeom prst="roundRect">
            <a:avLst/>
          </a:prstGeom>
          <a:solidFill>
            <a:srgbClr val="25D129">
              <a:alpha val="3000"/>
            </a:srgbClr>
          </a:solidFill>
          <a:ln>
            <a:solidFill>
              <a:schemeClr val="accent6">
                <a:lumMod val="75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90000"/>
                  </a:schemeClr>
                </a:solidFill>
              </a:rPr>
              <a:t>Outcomes</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33" name="Arrow: Right 32">
            <a:extLst>
              <a:ext uri="{FF2B5EF4-FFF2-40B4-BE49-F238E27FC236}">
                <a16:creationId xmlns:a16="http://schemas.microsoft.com/office/drawing/2014/main" id="{88BFF34C-0425-4070-BBF2-AB00BBBE50AC}"/>
              </a:ext>
            </a:extLst>
          </p:cNvPr>
          <p:cNvSpPr/>
          <p:nvPr/>
        </p:nvSpPr>
        <p:spPr>
          <a:xfrm>
            <a:off x="4850808" y="3683648"/>
            <a:ext cx="1669409" cy="396129"/>
          </a:xfrm>
          <a:prstGeom prst="rightArrow">
            <a:avLst/>
          </a:prstGeom>
          <a:solidFill>
            <a:srgbClr val="CEF8E3">
              <a:alpha val="24000"/>
            </a:srgbClr>
          </a:solidFill>
          <a:ln>
            <a:solidFill>
              <a:schemeClr val="accent1">
                <a:shade val="50000"/>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a:extLst>
              <a:ext uri="{FF2B5EF4-FFF2-40B4-BE49-F238E27FC236}">
                <a16:creationId xmlns:a16="http://schemas.microsoft.com/office/drawing/2014/main" id="{E2D6DDFC-FF44-4BE6-80AF-8D681BED6E1F}"/>
              </a:ext>
            </a:extLst>
          </p:cNvPr>
          <p:cNvCxnSpPr>
            <a:cxnSpLocks/>
          </p:cNvCxnSpPr>
          <p:nvPr/>
        </p:nvCxnSpPr>
        <p:spPr>
          <a:xfrm flipV="1">
            <a:off x="5886597" y="3999053"/>
            <a:ext cx="0" cy="649949"/>
          </a:xfrm>
          <a:prstGeom prst="straightConnector1">
            <a:avLst/>
          </a:prstGeom>
          <a:ln w="107950">
            <a:solidFill>
              <a:schemeClr val="accent2">
                <a:lumMod val="40000"/>
                <a:lumOff val="60000"/>
                <a:alpha val="21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3F75436-C4D1-4F07-96C4-116783B638BF}"/>
              </a:ext>
            </a:extLst>
          </p:cNvPr>
          <p:cNvCxnSpPr>
            <a:cxnSpLocks/>
          </p:cNvCxnSpPr>
          <p:nvPr/>
        </p:nvCxnSpPr>
        <p:spPr>
          <a:xfrm>
            <a:off x="5834270" y="4662209"/>
            <a:ext cx="2458898" cy="0"/>
          </a:xfrm>
          <a:prstGeom prst="line">
            <a:avLst/>
          </a:prstGeom>
          <a:ln w="111125">
            <a:solidFill>
              <a:schemeClr val="accent2">
                <a:lumMod val="40000"/>
                <a:lumOff val="60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3A7F7C8-5C7C-412A-A402-C965BF7B5488}"/>
              </a:ext>
            </a:extLst>
          </p:cNvPr>
          <p:cNvCxnSpPr>
            <a:cxnSpLocks/>
          </p:cNvCxnSpPr>
          <p:nvPr/>
        </p:nvCxnSpPr>
        <p:spPr>
          <a:xfrm>
            <a:off x="8258558" y="4662209"/>
            <a:ext cx="0" cy="339994"/>
          </a:xfrm>
          <a:prstGeom prst="straightConnector1">
            <a:avLst/>
          </a:prstGeom>
          <a:ln w="66675">
            <a:solidFill>
              <a:schemeClr val="accent2">
                <a:lumMod val="40000"/>
                <a:lumOff val="60000"/>
                <a:alpha val="21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A9C0742-3073-4882-8CD5-72938F96766E}"/>
              </a:ext>
            </a:extLst>
          </p:cNvPr>
          <p:cNvCxnSpPr>
            <a:cxnSpLocks/>
          </p:cNvCxnSpPr>
          <p:nvPr/>
        </p:nvCxnSpPr>
        <p:spPr>
          <a:xfrm flipH="1" flipV="1">
            <a:off x="3067308" y="4523081"/>
            <a:ext cx="5001" cy="412171"/>
          </a:xfrm>
          <a:prstGeom prst="straightConnector1">
            <a:avLst/>
          </a:prstGeom>
          <a:ln w="6985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4FEE7E8-C6EB-4BF1-87DA-D10FF0133845}"/>
              </a:ext>
            </a:extLst>
          </p:cNvPr>
          <p:cNvCxnSpPr>
            <a:cxnSpLocks/>
          </p:cNvCxnSpPr>
          <p:nvPr/>
        </p:nvCxnSpPr>
        <p:spPr>
          <a:xfrm>
            <a:off x="3078481" y="2862072"/>
            <a:ext cx="0" cy="319260"/>
          </a:xfrm>
          <a:prstGeom prst="straightConnector1">
            <a:avLst/>
          </a:prstGeom>
          <a:ln w="60325">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Arrow: Right 53">
            <a:extLst>
              <a:ext uri="{FF2B5EF4-FFF2-40B4-BE49-F238E27FC236}">
                <a16:creationId xmlns:a16="http://schemas.microsoft.com/office/drawing/2014/main" id="{BC50E95C-D888-45CA-95E8-CE33BBF34711}"/>
              </a:ext>
            </a:extLst>
          </p:cNvPr>
          <p:cNvSpPr/>
          <p:nvPr/>
        </p:nvSpPr>
        <p:spPr>
          <a:xfrm>
            <a:off x="9512757" y="3618854"/>
            <a:ext cx="417748" cy="338798"/>
          </a:xfrm>
          <a:prstGeom prst="rightArrow">
            <a:avLst/>
          </a:prstGeom>
          <a:solidFill>
            <a:srgbClr val="CEF8E3">
              <a:alpha val="24000"/>
            </a:srgbClr>
          </a:solidFill>
          <a:ln>
            <a:solidFill>
              <a:schemeClr val="accent1">
                <a:shade val="50000"/>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C5B5F319-0828-4B26-A79C-C1C1EA952945}"/>
              </a:ext>
            </a:extLst>
          </p:cNvPr>
          <p:cNvSpPr/>
          <p:nvPr/>
        </p:nvSpPr>
        <p:spPr>
          <a:xfrm>
            <a:off x="10040143" y="1776045"/>
            <a:ext cx="1809549" cy="862922"/>
          </a:xfrm>
          <a:prstGeom prst="roundRect">
            <a:avLst/>
          </a:prstGeom>
          <a:solidFill>
            <a:schemeClr val="bg1">
              <a:alpha val="3000"/>
            </a:schemeClr>
          </a:solidFill>
          <a:ln>
            <a:solidFill>
              <a:schemeClr val="accent6">
                <a:lumMod val="75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0000"/>
                  </a:schemeClr>
                </a:solidFill>
              </a:rPr>
              <a:t>Gender</a:t>
            </a:r>
          </a:p>
          <a:p>
            <a:pPr algn="ctr"/>
            <a:endParaRPr lang="en-US" dirty="0">
              <a:solidFill>
                <a:schemeClr val="tx1"/>
              </a:solidFill>
            </a:endParaRPr>
          </a:p>
          <a:p>
            <a:pPr algn="ctr"/>
            <a:endParaRPr lang="en-US" dirty="0">
              <a:solidFill>
                <a:schemeClr val="tx1"/>
              </a:solidFill>
            </a:endParaRPr>
          </a:p>
        </p:txBody>
      </p:sp>
      <p:sp>
        <p:nvSpPr>
          <p:cNvPr id="57" name="Rectangle: Rounded Corners 56">
            <a:extLst>
              <a:ext uri="{FF2B5EF4-FFF2-40B4-BE49-F238E27FC236}">
                <a16:creationId xmlns:a16="http://schemas.microsoft.com/office/drawing/2014/main" id="{DD27D2FF-E16F-4BCF-A0E2-D5B94B329473}"/>
              </a:ext>
            </a:extLst>
          </p:cNvPr>
          <p:cNvSpPr/>
          <p:nvPr/>
        </p:nvSpPr>
        <p:spPr>
          <a:xfrm>
            <a:off x="10048008" y="2686099"/>
            <a:ext cx="1809549" cy="916486"/>
          </a:xfrm>
          <a:prstGeom prst="roundRect">
            <a:avLst/>
          </a:prstGeom>
          <a:solidFill>
            <a:schemeClr val="bg1">
              <a:alpha val="3000"/>
            </a:schemeClr>
          </a:solidFill>
          <a:ln>
            <a:solidFill>
              <a:schemeClr val="accent6">
                <a:lumMod val="75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0000"/>
                  </a:schemeClr>
                </a:solidFill>
              </a:rPr>
              <a:t>Regions</a:t>
            </a:r>
          </a:p>
          <a:p>
            <a:pPr algn="ctr"/>
            <a:endParaRPr lang="en-US" dirty="0">
              <a:solidFill>
                <a:schemeClr val="tx1"/>
              </a:solidFill>
            </a:endParaRPr>
          </a:p>
          <a:p>
            <a:pPr algn="ctr"/>
            <a:endParaRPr lang="en-US" dirty="0">
              <a:solidFill>
                <a:schemeClr val="tx1"/>
              </a:solidFill>
            </a:endParaRPr>
          </a:p>
        </p:txBody>
      </p:sp>
      <p:sp>
        <p:nvSpPr>
          <p:cNvPr id="58" name="Rectangle: Rounded Corners 57">
            <a:extLst>
              <a:ext uri="{FF2B5EF4-FFF2-40B4-BE49-F238E27FC236}">
                <a16:creationId xmlns:a16="http://schemas.microsoft.com/office/drawing/2014/main" id="{72D79A70-C939-4DC9-BBD1-1AF200E646C0}"/>
              </a:ext>
            </a:extLst>
          </p:cNvPr>
          <p:cNvSpPr/>
          <p:nvPr/>
        </p:nvSpPr>
        <p:spPr>
          <a:xfrm>
            <a:off x="10047055" y="3740405"/>
            <a:ext cx="1809549" cy="845490"/>
          </a:xfrm>
          <a:prstGeom prst="roundRect">
            <a:avLst/>
          </a:prstGeom>
          <a:solidFill>
            <a:schemeClr val="bg1">
              <a:alpha val="3000"/>
            </a:schemeClr>
          </a:solidFill>
          <a:ln>
            <a:solidFill>
              <a:schemeClr val="accent6">
                <a:lumMod val="75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0000"/>
                  </a:schemeClr>
                </a:solidFill>
              </a:rPr>
              <a:t>Generations</a:t>
            </a:r>
          </a:p>
          <a:p>
            <a:pPr algn="ctr"/>
            <a:endParaRPr lang="en-US" dirty="0">
              <a:solidFill>
                <a:schemeClr val="tx1"/>
              </a:solidFill>
            </a:endParaRPr>
          </a:p>
          <a:p>
            <a:pPr algn="ctr"/>
            <a:endParaRPr lang="en-US" dirty="0">
              <a:solidFill>
                <a:schemeClr val="tx1"/>
              </a:solidFill>
            </a:endParaRPr>
          </a:p>
        </p:txBody>
      </p:sp>
      <p:sp>
        <p:nvSpPr>
          <p:cNvPr id="59" name="Rectangle: Rounded Corners 58">
            <a:extLst>
              <a:ext uri="{FF2B5EF4-FFF2-40B4-BE49-F238E27FC236}">
                <a16:creationId xmlns:a16="http://schemas.microsoft.com/office/drawing/2014/main" id="{B9EE81A2-12A0-4824-9DDF-1A26594AD509}"/>
              </a:ext>
            </a:extLst>
          </p:cNvPr>
          <p:cNvSpPr/>
          <p:nvPr/>
        </p:nvSpPr>
        <p:spPr>
          <a:xfrm>
            <a:off x="10121559" y="4719078"/>
            <a:ext cx="1735046" cy="904896"/>
          </a:xfrm>
          <a:prstGeom prst="roundRect">
            <a:avLst/>
          </a:prstGeom>
          <a:solidFill>
            <a:schemeClr val="bg1">
              <a:alpha val="3000"/>
            </a:schemeClr>
          </a:solidFill>
          <a:ln>
            <a:solidFill>
              <a:schemeClr val="accent6">
                <a:lumMod val="75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0000"/>
                  </a:schemeClr>
                </a:solidFill>
              </a:rPr>
              <a:t>Environment</a:t>
            </a:r>
          </a:p>
          <a:p>
            <a:pPr algn="ctr"/>
            <a:endParaRPr lang="en-US" dirty="0">
              <a:solidFill>
                <a:schemeClr val="tx1"/>
              </a:solidFill>
            </a:endParaRPr>
          </a:p>
          <a:p>
            <a:pPr algn="ctr"/>
            <a:endParaRPr lang="en-US" dirty="0">
              <a:solidFill>
                <a:schemeClr val="tx1"/>
              </a:solidFill>
            </a:endParaRPr>
          </a:p>
        </p:txBody>
      </p:sp>
      <p:sp>
        <p:nvSpPr>
          <p:cNvPr id="64" name="Rectangle: Rounded Corners 63">
            <a:extLst>
              <a:ext uri="{FF2B5EF4-FFF2-40B4-BE49-F238E27FC236}">
                <a16:creationId xmlns:a16="http://schemas.microsoft.com/office/drawing/2014/main" id="{00A3960A-5441-444E-A6F7-20BDBF7C5880}"/>
              </a:ext>
            </a:extLst>
          </p:cNvPr>
          <p:cNvSpPr/>
          <p:nvPr/>
        </p:nvSpPr>
        <p:spPr>
          <a:xfrm>
            <a:off x="389072" y="895495"/>
            <a:ext cx="1208289" cy="27877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Domestic</a:t>
            </a:r>
          </a:p>
        </p:txBody>
      </p:sp>
      <p:sp>
        <p:nvSpPr>
          <p:cNvPr id="65" name="Rectangle: Rounded Corners 64">
            <a:extLst>
              <a:ext uri="{FF2B5EF4-FFF2-40B4-BE49-F238E27FC236}">
                <a16:creationId xmlns:a16="http://schemas.microsoft.com/office/drawing/2014/main" id="{13C8FC93-CAFB-437D-8E97-89521FC6EEA6}"/>
              </a:ext>
            </a:extLst>
          </p:cNvPr>
          <p:cNvSpPr/>
          <p:nvPr/>
        </p:nvSpPr>
        <p:spPr>
          <a:xfrm>
            <a:off x="421898" y="1665570"/>
            <a:ext cx="1090943" cy="27877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Global</a:t>
            </a:r>
          </a:p>
        </p:txBody>
      </p:sp>
      <p:sp>
        <p:nvSpPr>
          <p:cNvPr id="3" name="Arrow: Bent-Up 2">
            <a:extLst>
              <a:ext uri="{FF2B5EF4-FFF2-40B4-BE49-F238E27FC236}">
                <a16:creationId xmlns:a16="http://schemas.microsoft.com/office/drawing/2014/main" id="{92F3C621-87FE-4BB8-813E-A645B42A4077}"/>
              </a:ext>
            </a:extLst>
          </p:cNvPr>
          <p:cNvSpPr/>
          <p:nvPr/>
        </p:nvSpPr>
        <p:spPr>
          <a:xfrm rot="16200000">
            <a:off x="8800663" y="-1091233"/>
            <a:ext cx="456582" cy="3938614"/>
          </a:xfrm>
          <a:prstGeom prst="bentUpArrow">
            <a:avLst/>
          </a:prstGeom>
          <a:solidFill>
            <a:srgbClr val="CEF8E3">
              <a:alpha val="27000"/>
            </a:srgbClr>
          </a:solidFill>
          <a:ln>
            <a:solidFill>
              <a:schemeClr val="accent1">
                <a:shade val="50000"/>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Arrow: Bent-Up 48">
            <a:extLst>
              <a:ext uri="{FF2B5EF4-FFF2-40B4-BE49-F238E27FC236}">
                <a16:creationId xmlns:a16="http://schemas.microsoft.com/office/drawing/2014/main" id="{B1919FEF-FE3A-40FB-B294-8E21C76DB64F}"/>
              </a:ext>
            </a:extLst>
          </p:cNvPr>
          <p:cNvSpPr/>
          <p:nvPr/>
        </p:nvSpPr>
        <p:spPr>
          <a:xfrm rot="16200000" flipH="1">
            <a:off x="9788984" y="5138294"/>
            <a:ext cx="663958" cy="1838399"/>
          </a:xfrm>
          <a:prstGeom prst="bentUpArrow">
            <a:avLst/>
          </a:prstGeom>
          <a:solidFill>
            <a:srgbClr val="CEF8E3">
              <a:alpha val="24000"/>
            </a:srgbClr>
          </a:solidFill>
          <a:ln>
            <a:solidFill>
              <a:schemeClr val="accent1">
                <a:shade val="50000"/>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0325" y="576702"/>
            <a:ext cx="637596" cy="648681"/>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7114" y="587406"/>
            <a:ext cx="567443" cy="681763"/>
          </a:xfrm>
          <a:prstGeom prst="rect">
            <a:avLst/>
          </a:prstGeom>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9890" y="5702388"/>
            <a:ext cx="511682" cy="674557"/>
          </a:xfrm>
          <a:prstGeom prst="rect">
            <a:avLst/>
          </a:prstGeom>
        </p:spPr>
      </p:pic>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92178" y="5808743"/>
            <a:ext cx="839937" cy="611862"/>
          </a:xfrm>
          <a:prstGeom prst="rect">
            <a:avLst/>
          </a:prstGeom>
        </p:spPr>
      </p:pic>
      <p:pic>
        <p:nvPicPr>
          <p:cNvPr id="45" name="Picture 44"/>
          <p:cNvPicPr>
            <a:picLocks noChangeAspect="1"/>
          </p:cNvPicPr>
          <p:nvPr/>
        </p:nvPicPr>
        <p:blipFill>
          <a:blip r:embed="rId7" cstate="print">
            <a:clrChange>
              <a:clrFrom>
                <a:srgbClr val="FFFFFF"/>
              </a:clrFrom>
              <a:clrTo>
                <a:srgbClr val="FFFFFF">
                  <a:alpha val="0"/>
                </a:srgbClr>
              </a:clrTo>
            </a:clrChange>
            <a:duotone>
              <a:schemeClr val="bg2">
                <a:shade val="45000"/>
                <a:satMod val="135000"/>
              </a:schemeClr>
              <a:prstClr val="white"/>
            </a:duotone>
            <a:alphaModFix amt="27000"/>
            <a:extLst>
              <a:ext uri="{28A0092B-C50C-407E-A947-70E740481C1C}">
                <a14:useLocalDpi xmlns:a14="http://schemas.microsoft.com/office/drawing/2010/main" val="0"/>
              </a:ext>
            </a:extLst>
          </a:blip>
          <a:stretch>
            <a:fillRect/>
          </a:stretch>
        </p:blipFill>
        <p:spPr>
          <a:xfrm>
            <a:off x="10760966" y="2062117"/>
            <a:ext cx="290651" cy="550462"/>
          </a:xfrm>
          <a:prstGeom prst="rect">
            <a:avLst/>
          </a:prstGeom>
        </p:spPr>
      </p:pic>
      <p:pic>
        <p:nvPicPr>
          <p:cNvPr id="46" name="Picture 45"/>
          <p:cNvPicPr>
            <a:picLocks noChangeAspect="1"/>
          </p:cNvPicPr>
          <p:nvPr/>
        </p:nvPicPr>
        <p:blipFill>
          <a:blip r:embed="rId8" cstate="print">
            <a:clrChange>
              <a:clrFrom>
                <a:srgbClr val="FFFFFF"/>
              </a:clrFrom>
              <a:clrTo>
                <a:srgbClr val="FFFFFF">
                  <a:alpha val="0"/>
                </a:srgbClr>
              </a:clrTo>
            </a:clrChange>
            <a:duotone>
              <a:schemeClr val="bg2">
                <a:shade val="45000"/>
                <a:satMod val="135000"/>
              </a:schemeClr>
              <a:prstClr val="white"/>
            </a:duotone>
            <a:alphaModFix amt="27000"/>
            <a:extLst>
              <a:ext uri="{28A0092B-C50C-407E-A947-70E740481C1C}">
                <a14:useLocalDpi xmlns:a14="http://schemas.microsoft.com/office/drawing/2010/main" val="0"/>
              </a:ext>
            </a:extLst>
          </a:blip>
          <a:stretch>
            <a:fillRect/>
          </a:stretch>
        </p:blipFill>
        <p:spPr>
          <a:xfrm>
            <a:off x="10608845" y="3036071"/>
            <a:ext cx="662975" cy="456638"/>
          </a:xfrm>
          <a:prstGeom prst="rect">
            <a:avLst/>
          </a:prstGeom>
        </p:spPr>
      </p:pic>
      <p:pic>
        <p:nvPicPr>
          <p:cNvPr id="47" name="Picture 46"/>
          <p:cNvPicPr>
            <a:picLocks noChangeAspect="1"/>
          </p:cNvPicPr>
          <p:nvPr/>
        </p:nvPicPr>
        <p:blipFill>
          <a:blip r:embed="rId9" cstate="print">
            <a:clrChange>
              <a:clrFrom>
                <a:srgbClr val="FFFFFF"/>
              </a:clrFrom>
              <a:clrTo>
                <a:srgbClr val="FFFFFF">
                  <a:alpha val="0"/>
                </a:srgbClr>
              </a:clrTo>
            </a:clrChange>
            <a:duotone>
              <a:schemeClr val="bg2">
                <a:shade val="45000"/>
                <a:satMod val="135000"/>
              </a:schemeClr>
              <a:prstClr val="white"/>
            </a:duotone>
            <a:alphaModFix amt="20000"/>
            <a:extLst>
              <a:ext uri="{28A0092B-C50C-407E-A947-70E740481C1C}">
                <a14:useLocalDpi xmlns:a14="http://schemas.microsoft.com/office/drawing/2010/main" val="0"/>
              </a:ext>
            </a:extLst>
          </a:blip>
          <a:stretch>
            <a:fillRect/>
          </a:stretch>
        </p:blipFill>
        <p:spPr>
          <a:xfrm>
            <a:off x="10736611" y="3999053"/>
            <a:ext cx="381699" cy="555162"/>
          </a:xfrm>
          <a:prstGeom prst="rect">
            <a:avLst/>
          </a:prstGeom>
        </p:spPr>
      </p:pic>
      <p:pic>
        <p:nvPicPr>
          <p:cNvPr id="10" name="Picture 9">
            <a:extLst>
              <a:ext uri="{FF2B5EF4-FFF2-40B4-BE49-F238E27FC236}">
                <a16:creationId xmlns:a16="http://schemas.microsoft.com/office/drawing/2014/main" id="{955A0F4C-CB01-4A4B-9A97-0628E903F34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64507" y="5834242"/>
            <a:ext cx="648474" cy="572788"/>
          </a:xfrm>
          <a:prstGeom prst="rect">
            <a:avLst/>
          </a:prstGeom>
        </p:spPr>
      </p:pic>
      <p:sp>
        <p:nvSpPr>
          <p:cNvPr id="60" name="Rectangle: Rounded Corners 59">
            <a:extLst>
              <a:ext uri="{FF2B5EF4-FFF2-40B4-BE49-F238E27FC236}">
                <a16:creationId xmlns:a16="http://schemas.microsoft.com/office/drawing/2014/main" id="{FD7C81A1-DF98-4B81-9D10-CD8CDFE74107}"/>
              </a:ext>
            </a:extLst>
          </p:cNvPr>
          <p:cNvSpPr/>
          <p:nvPr/>
        </p:nvSpPr>
        <p:spPr>
          <a:xfrm>
            <a:off x="1704351" y="1531899"/>
            <a:ext cx="1312671" cy="119190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Migration</a:t>
            </a:r>
          </a:p>
          <a:p>
            <a:pPr algn="ctr"/>
            <a:endParaRPr lang="en-US" dirty="0"/>
          </a:p>
          <a:p>
            <a:pPr algn="ctr"/>
            <a:endParaRPr lang="en-US" dirty="0"/>
          </a:p>
        </p:txBody>
      </p:sp>
      <p:sp>
        <p:nvSpPr>
          <p:cNvPr id="62" name="Rectangle: Rounded Corners 61">
            <a:extLst>
              <a:ext uri="{FF2B5EF4-FFF2-40B4-BE49-F238E27FC236}">
                <a16:creationId xmlns:a16="http://schemas.microsoft.com/office/drawing/2014/main" id="{CBC18D8B-3824-46DB-8C02-A871C418C9D1}"/>
              </a:ext>
            </a:extLst>
          </p:cNvPr>
          <p:cNvSpPr/>
          <p:nvPr/>
        </p:nvSpPr>
        <p:spPr>
          <a:xfrm>
            <a:off x="3210063" y="1547139"/>
            <a:ext cx="1757765" cy="1196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Capital Flows</a:t>
            </a:r>
          </a:p>
          <a:p>
            <a:pPr algn="ctr"/>
            <a:endParaRPr lang="en-US" dirty="0"/>
          </a:p>
          <a:p>
            <a:pPr algn="ctr"/>
            <a:endParaRPr lang="en-US" dirty="0"/>
          </a:p>
        </p:txBody>
      </p:sp>
      <p:sp>
        <p:nvSpPr>
          <p:cNvPr id="63" name="Rectangle: Rounded Corners 62">
            <a:extLst>
              <a:ext uri="{FF2B5EF4-FFF2-40B4-BE49-F238E27FC236}">
                <a16:creationId xmlns:a16="http://schemas.microsoft.com/office/drawing/2014/main" id="{B4A98A80-D459-4575-9670-0621236DFBED}"/>
              </a:ext>
            </a:extLst>
          </p:cNvPr>
          <p:cNvSpPr/>
          <p:nvPr/>
        </p:nvSpPr>
        <p:spPr>
          <a:xfrm>
            <a:off x="5156006" y="1569053"/>
            <a:ext cx="1373177" cy="12070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Trade</a:t>
            </a:r>
          </a:p>
          <a:p>
            <a:pPr algn="ctr"/>
            <a:endParaRPr lang="en-US" dirty="0"/>
          </a:p>
          <a:p>
            <a:pPr algn="ctr"/>
            <a:endParaRPr lang="en-US" dirty="0"/>
          </a:p>
        </p:txBody>
      </p:sp>
      <p:pic>
        <p:nvPicPr>
          <p:cNvPr id="9" name="Picture 8">
            <a:extLst>
              <a:ext uri="{FF2B5EF4-FFF2-40B4-BE49-F238E27FC236}">
                <a16:creationId xmlns:a16="http://schemas.microsoft.com/office/drawing/2014/main" id="{7307759D-0CA1-4A79-98A3-ECF321FE2FB5}"/>
              </a:ext>
            </a:extLst>
          </p:cNvPr>
          <p:cNvPicPr>
            <a:picLocks noChangeAspect="1"/>
          </p:cNvPicPr>
          <p:nvPr/>
        </p:nvPicPr>
        <p:blipFill>
          <a:blip r:embed="rId11"/>
          <a:stretch>
            <a:fillRect/>
          </a:stretch>
        </p:blipFill>
        <p:spPr>
          <a:xfrm>
            <a:off x="3617078" y="1997756"/>
            <a:ext cx="759066" cy="721489"/>
          </a:xfrm>
          <a:prstGeom prst="rect">
            <a:avLst/>
          </a:prstGeom>
        </p:spPr>
      </p:pic>
      <p:pic>
        <p:nvPicPr>
          <p:cNvPr id="11" name="Picture 10">
            <a:extLst>
              <a:ext uri="{FF2B5EF4-FFF2-40B4-BE49-F238E27FC236}">
                <a16:creationId xmlns:a16="http://schemas.microsoft.com/office/drawing/2014/main" id="{D4AC0B39-7701-48CD-89D5-A741C28F629E}"/>
              </a:ext>
            </a:extLst>
          </p:cNvPr>
          <p:cNvPicPr>
            <a:picLocks noChangeAspect="1"/>
          </p:cNvPicPr>
          <p:nvPr/>
        </p:nvPicPr>
        <p:blipFill>
          <a:blip r:embed="rId12">
            <a:clrChange>
              <a:clrFrom>
                <a:srgbClr val="FFFFFF"/>
              </a:clrFrom>
              <a:clrTo>
                <a:srgbClr val="FFFFFF">
                  <a:alpha val="0"/>
                </a:srgbClr>
              </a:clrTo>
            </a:clrChange>
            <a:duotone>
              <a:schemeClr val="bg2">
                <a:shade val="45000"/>
                <a:satMod val="135000"/>
              </a:schemeClr>
              <a:prstClr val="white"/>
            </a:duotone>
            <a:alphaModFix amt="20000"/>
          </a:blip>
          <a:stretch>
            <a:fillRect/>
          </a:stretch>
        </p:blipFill>
        <p:spPr>
          <a:xfrm>
            <a:off x="10749243" y="4980238"/>
            <a:ext cx="444648" cy="608833"/>
          </a:xfrm>
          <a:prstGeom prst="rect">
            <a:avLst/>
          </a:prstGeom>
        </p:spPr>
      </p:pic>
      <p:pic>
        <p:nvPicPr>
          <p:cNvPr id="12" name="Picture 11">
            <a:extLst>
              <a:ext uri="{FF2B5EF4-FFF2-40B4-BE49-F238E27FC236}">
                <a16:creationId xmlns:a16="http://schemas.microsoft.com/office/drawing/2014/main" id="{2CBEF8AD-6A3F-41E3-B2A5-27DA8E8980C3}"/>
              </a:ext>
            </a:extLst>
          </p:cNvPr>
          <p:cNvPicPr>
            <a:picLocks noChangeAspect="1"/>
          </p:cNvPicPr>
          <p:nvPr/>
        </p:nvPicPr>
        <p:blipFill>
          <a:blip r:embed="rId13"/>
          <a:stretch>
            <a:fillRect/>
          </a:stretch>
        </p:blipFill>
        <p:spPr>
          <a:xfrm>
            <a:off x="3095575" y="624250"/>
            <a:ext cx="720386" cy="705979"/>
          </a:xfrm>
          <a:prstGeom prst="rect">
            <a:avLst/>
          </a:prstGeom>
        </p:spPr>
      </p:pic>
      <p:pic>
        <p:nvPicPr>
          <p:cNvPr id="16" name="Picture 15">
            <a:extLst>
              <a:ext uri="{FF2B5EF4-FFF2-40B4-BE49-F238E27FC236}">
                <a16:creationId xmlns:a16="http://schemas.microsoft.com/office/drawing/2014/main" id="{4ED2FCBF-3201-4B05-98A5-4A65C0BD2036}"/>
              </a:ext>
            </a:extLst>
          </p:cNvPr>
          <p:cNvPicPr>
            <a:picLocks noChangeAspect="1"/>
          </p:cNvPicPr>
          <p:nvPr/>
        </p:nvPicPr>
        <p:blipFill>
          <a:blip r:embed="rId14"/>
          <a:stretch>
            <a:fillRect/>
          </a:stretch>
        </p:blipFill>
        <p:spPr>
          <a:xfrm>
            <a:off x="1939378" y="2019513"/>
            <a:ext cx="709076" cy="677976"/>
          </a:xfrm>
          <a:prstGeom prst="rect">
            <a:avLst/>
          </a:prstGeom>
        </p:spPr>
      </p:pic>
      <p:pic>
        <p:nvPicPr>
          <p:cNvPr id="21" name="Picture 20">
            <a:extLst>
              <a:ext uri="{FF2B5EF4-FFF2-40B4-BE49-F238E27FC236}">
                <a16:creationId xmlns:a16="http://schemas.microsoft.com/office/drawing/2014/main" id="{7CA440E4-AAEE-43FB-B1AB-5B0CC95E169E}"/>
              </a:ext>
            </a:extLst>
          </p:cNvPr>
          <p:cNvPicPr>
            <a:picLocks noChangeAspect="1"/>
          </p:cNvPicPr>
          <p:nvPr/>
        </p:nvPicPr>
        <p:blipFill>
          <a:blip r:embed="rId15"/>
          <a:stretch>
            <a:fillRect/>
          </a:stretch>
        </p:blipFill>
        <p:spPr>
          <a:xfrm>
            <a:off x="1871302" y="699143"/>
            <a:ext cx="767871" cy="543128"/>
          </a:xfrm>
          <a:prstGeom prst="rect">
            <a:avLst/>
          </a:prstGeom>
        </p:spPr>
      </p:pic>
      <p:pic>
        <p:nvPicPr>
          <p:cNvPr id="22" name="Picture 21">
            <a:extLst>
              <a:ext uri="{FF2B5EF4-FFF2-40B4-BE49-F238E27FC236}">
                <a16:creationId xmlns:a16="http://schemas.microsoft.com/office/drawing/2014/main" id="{30144B22-1312-4FD4-A5DA-0374C448A78A}"/>
              </a:ext>
            </a:extLst>
          </p:cNvPr>
          <p:cNvPicPr>
            <a:picLocks noChangeAspect="1"/>
          </p:cNvPicPr>
          <p:nvPr/>
        </p:nvPicPr>
        <p:blipFill>
          <a:blip r:embed="rId16"/>
          <a:stretch>
            <a:fillRect/>
          </a:stretch>
        </p:blipFill>
        <p:spPr>
          <a:xfrm>
            <a:off x="5438134" y="1999784"/>
            <a:ext cx="810204" cy="743383"/>
          </a:xfrm>
          <a:prstGeom prst="rect">
            <a:avLst/>
          </a:prstGeom>
        </p:spPr>
      </p:pic>
      <p:pic>
        <p:nvPicPr>
          <p:cNvPr id="23" name="Picture 22">
            <a:extLst>
              <a:ext uri="{FF2B5EF4-FFF2-40B4-BE49-F238E27FC236}">
                <a16:creationId xmlns:a16="http://schemas.microsoft.com/office/drawing/2014/main" id="{76AF6667-F207-4938-8718-96210D05BFB1}"/>
              </a:ext>
            </a:extLst>
          </p:cNvPr>
          <p:cNvPicPr>
            <a:picLocks noChangeAspect="1"/>
          </p:cNvPicPr>
          <p:nvPr/>
        </p:nvPicPr>
        <p:blipFill>
          <a:blip r:embed="rId17"/>
          <a:stretch>
            <a:fillRect/>
          </a:stretch>
        </p:blipFill>
        <p:spPr>
          <a:xfrm>
            <a:off x="2340965" y="3649228"/>
            <a:ext cx="1203882" cy="746266"/>
          </a:xfrm>
          <a:prstGeom prst="rect">
            <a:avLst/>
          </a:prstGeom>
        </p:spPr>
      </p:pic>
      <p:pic>
        <p:nvPicPr>
          <p:cNvPr id="24" name="Picture 23">
            <a:extLst>
              <a:ext uri="{FF2B5EF4-FFF2-40B4-BE49-F238E27FC236}">
                <a16:creationId xmlns:a16="http://schemas.microsoft.com/office/drawing/2014/main" id="{B4B3AF80-CE1A-4C40-8E2B-E217669463A5}"/>
              </a:ext>
            </a:extLst>
          </p:cNvPr>
          <p:cNvPicPr>
            <a:picLocks noChangeAspect="1"/>
          </p:cNvPicPr>
          <p:nvPr/>
        </p:nvPicPr>
        <p:blipFill>
          <a:blip r:embed="rId18">
            <a:duotone>
              <a:schemeClr val="bg2">
                <a:shade val="45000"/>
                <a:satMod val="135000"/>
              </a:schemeClr>
              <a:prstClr val="white"/>
            </a:duotone>
            <a:alphaModFix amt="36000"/>
            <a:extLst>
              <a:ext uri="{BEBA8EAE-BF5A-486C-A8C5-ECC9F3942E4B}">
                <a14:imgProps xmlns:a14="http://schemas.microsoft.com/office/drawing/2010/main">
                  <a14:imgLayer r:embed="rId19">
                    <a14:imgEffect>
                      <a14:saturation sat="0"/>
                    </a14:imgEffect>
                  </a14:imgLayer>
                </a14:imgProps>
              </a:ext>
            </a:extLst>
          </a:blip>
          <a:stretch>
            <a:fillRect/>
          </a:stretch>
        </p:blipFill>
        <p:spPr>
          <a:xfrm>
            <a:off x="7187147" y="3544164"/>
            <a:ext cx="1669408" cy="852094"/>
          </a:xfrm>
          <a:prstGeom prst="rect">
            <a:avLst/>
          </a:prstGeom>
        </p:spPr>
      </p:pic>
      <p:pic>
        <p:nvPicPr>
          <p:cNvPr id="29" name="Picture 28">
            <a:extLst>
              <a:ext uri="{FF2B5EF4-FFF2-40B4-BE49-F238E27FC236}">
                <a16:creationId xmlns:a16="http://schemas.microsoft.com/office/drawing/2014/main" id="{E3D949A4-AB72-4AF2-9B3C-EBC23BB47910}"/>
              </a:ext>
            </a:extLst>
          </p:cNvPr>
          <p:cNvPicPr>
            <a:picLocks noChangeAspect="1"/>
          </p:cNvPicPr>
          <p:nvPr/>
        </p:nvPicPr>
        <p:blipFill>
          <a:blip r:embed="rId20"/>
          <a:stretch>
            <a:fillRect/>
          </a:stretch>
        </p:blipFill>
        <p:spPr>
          <a:xfrm>
            <a:off x="1680298" y="5669237"/>
            <a:ext cx="730057" cy="707708"/>
          </a:xfrm>
          <a:prstGeom prst="rect">
            <a:avLst/>
          </a:prstGeom>
        </p:spPr>
      </p:pic>
      <p:pic>
        <p:nvPicPr>
          <p:cNvPr id="31" name="Picture 30">
            <a:extLst>
              <a:ext uri="{FF2B5EF4-FFF2-40B4-BE49-F238E27FC236}">
                <a16:creationId xmlns:a16="http://schemas.microsoft.com/office/drawing/2014/main" id="{4A34F72C-2AE4-46FF-906E-EC9417B438C5}"/>
              </a:ext>
            </a:extLst>
          </p:cNvPr>
          <p:cNvPicPr>
            <a:picLocks noChangeAspect="1"/>
          </p:cNvPicPr>
          <p:nvPr/>
        </p:nvPicPr>
        <p:blipFill>
          <a:blip r:embed="rId21"/>
          <a:stretch>
            <a:fillRect/>
          </a:stretch>
        </p:blipFill>
        <p:spPr>
          <a:xfrm>
            <a:off x="6065510" y="5877787"/>
            <a:ext cx="1223384" cy="409964"/>
          </a:xfrm>
          <a:prstGeom prst="rect">
            <a:avLst/>
          </a:prstGeom>
        </p:spPr>
      </p:pic>
    </p:spTree>
    <p:extLst>
      <p:ext uri="{BB962C8B-B14F-4D97-AF65-F5344CB8AC3E}">
        <p14:creationId xmlns:p14="http://schemas.microsoft.com/office/powerpoint/2010/main" val="1715039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2E9A787-9700-4B58-B04F-86E974FC22E0}"/>
              </a:ext>
            </a:extLst>
          </p:cNvPr>
          <p:cNvSpPr/>
          <p:nvPr/>
        </p:nvSpPr>
        <p:spPr>
          <a:xfrm>
            <a:off x="343408" y="48898"/>
            <a:ext cx="6670085" cy="2813171"/>
          </a:xfrm>
          <a:prstGeom prst="roundRect">
            <a:avLst/>
          </a:prstGeom>
          <a:solidFill>
            <a:schemeClr val="accent1">
              <a:lumMod val="20000"/>
              <a:lumOff val="80000"/>
              <a:alpha val="29000"/>
            </a:schemeClr>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a:ea typeface="+mn-ea"/>
                <a:cs typeface="+mn-cs"/>
              </a:rPr>
              <a:t>Private </a:t>
            </a:r>
          </a:p>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a:ea typeface="+mn-ea"/>
                <a:cs typeface="+mn-cs"/>
              </a:rPr>
              <a:t>Inputs  </a:t>
            </a: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 name="Rectangle: Rounded Corners 4">
            <a:extLst>
              <a:ext uri="{FF2B5EF4-FFF2-40B4-BE49-F238E27FC236}">
                <a16:creationId xmlns:a16="http://schemas.microsoft.com/office/drawing/2014/main" id="{3E2B25F4-E4D4-4127-A7A6-12265D8496EC}"/>
              </a:ext>
            </a:extLst>
          </p:cNvPr>
          <p:cNvSpPr/>
          <p:nvPr/>
        </p:nvSpPr>
        <p:spPr>
          <a:xfrm>
            <a:off x="2894254" y="89741"/>
            <a:ext cx="1123950" cy="1296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Capital</a:t>
            </a: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 name="Rectangle: Rounded Corners 5">
            <a:extLst>
              <a:ext uri="{FF2B5EF4-FFF2-40B4-BE49-F238E27FC236}">
                <a16:creationId xmlns:a16="http://schemas.microsoft.com/office/drawing/2014/main" id="{55BB9797-AC8F-4177-B4A5-BC9A76B2AAD4}"/>
              </a:ext>
            </a:extLst>
          </p:cNvPr>
          <p:cNvSpPr/>
          <p:nvPr/>
        </p:nvSpPr>
        <p:spPr>
          <a:xfrm>
            <a:off x="4100713" y="82609"/>
            <a:ext cx="1489971" cy="13031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Technology</a:t>
            </a: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 name="Rectangle: Rounded Corners 6">
            <a:extLst>
              <a:ext uri="{FF2B5EF4-FFF2-40B4-BE49-F238E27FC236}">
                <a16:creationId xmlns:a16="http://schemas.microsoft.com/office/drawing/2014/main" id="{3E3C3898-2D38-4053-8E98-29D72BEBAA09}"/>
              </a:ext>
            </a:extLst>
          </p:cNvPr>
          <p:cNvSpPr/>
          <p:nvPr/>
        </p:nvSpPr>
        <p:spPr>
          <a:xfrm>
            <a:off x="5654257" y="89739"/>
            <a:ext cx="1123950" cy="12644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Markets</a:t>
            </a: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id="{0CA9E84C-8046-40A5-9653-405E30559081}"/>
              </a:ext>
            </a:extLst>
          </p:cNvPr>
          <p:cNvSpPr/>
          <p:nvPr/>
        </p:nvSpPr>
        <p:spPr>
          <a:xfrm>
            <a:off x="1706731" y="89739"/>
            <a:ext cx="1123950" cy="12644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Labor</a:t>
            </a: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 name="Rectangle: Rounded Corners 12">
            <a:extLst>
              <a:ext uri="{FF2B5EF4-FFF2-40B4-BE49-F238E27FC236}">
                <a16:creationId xmlns:a16="http://schemas.microsoft.com/office/drawing/2014/main" id="{C39AB9BE-26AF-4994-A44B-2BF8932C76D0}"/>
              </a:ext>
            </a:extLst>
          </p:cNvPr>
          <p:cNvSpPr/>
          <p:nvPr/>
        </p:nvSpPr>
        <p:spPr>
          <a:xfrm>
            <a:off x="223727" y="4942391"/>
            <a:ext cx="7238867" cy="1744912"/>
          </a:xfrm>
          <a:prstGeom prst="roundRect">
            <a:avLst/>
          </a:prstGeom>
          <a:solidFill>
            <a:schemeClr val="accent2">
              <a:lumMod val="20000"/>
              <a:lumOff val="80000"/>
              <a:alpha val="29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a:ea typeface="+mn-ea"/>
                <a:cs typeface="+mn-cs"/>
              </a:rPr>
              <a:t>Govt </a:t>
            </a:r>
          </a:p>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a:ea typeface="+mn-ea"/>
                <a:cs typeface="+mn-cs"/>
              </a:rPr>
              <a:t>Inputs</a:t>
            </a: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 name="Rectangle: Rounded Corners 13">
            <a:extLst>
              <a:ext uri="{FF2B5EF4-FFF2-40B4-BE49-F238E27FC236}">
                <a16:creationId xmlns:a16="http://schemas.microsoft.com/office/drawing/2014/main" id="{A1F14D1F-6C9D-482B-9234-BFBEF7A3C3EA}"/>
              </a:ext>
            </a:extLst>
          </p:cNvPr>
          <p:cNvSpPr/>
          <p:nvPr/>
        </p:nvSpPr>
        <p:spPr>
          <a:xfrm>
            <a:off x="7498085" y="4980238"/>
            <a:ext cx="1668187" cy="1718945"/>
          </a:xfrm>
          <a:prstGeom prst="roundRect">
            <a:avLst/>
          </a:prstGeom>
          <a:solidFill>
            <a:schemeClr val="accent2">
              <a:lumMod val="20000"/>
              <a:lumOff val="80000"/>
              <a:alpha val="29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		</a:t>
            </a: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 name="Rectangle: Rounded Corners 14">
            <a:extLst>
              <a:ext uri="{FF2B5EF4-FFF2-40B4-BE49-F238E27FC236}">
                <a16:creationId xmlns:a16="http://schemas.microsoft.com/office/drawing/2014/main" id="{FCF55C4B-1408-4EE4-A7A8-E4688BBB2078}"/>
              </a:ext>
            </a:extLst>
          </p:cNvPr>
          <p:cNvSpPr/>
          <p:nvPr/>
        </p:nvSpPr>
        <p:spPr>
          <a:xfrm>
            <a:off x="1230923" y="5128938"/>
            <a:ext cx="1577100" cy="134453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Governance</a:t>
            </a: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EFE"/>
              </a:solidFill>
              <a:effectLst/>
              <a:uLnTx/>
              <a:uFillTx/>
              <a:latin typeface="Arial" panose="020B0604020202020204"/>
              <a:ea typeface="+mn-ea"/>
              <a:cs typeface="+mn-cs"/>
            </a:endParaRPr>
          </a:p>
        </p:txBody>
      </p:sp>
      <p:sp>
        <p:nvSpPr>
          <p:cNvPr id="17" name="Rectangle: Rounded Corners 16">
            <a:extLst>
              <a:ext uri="{FF2B5EF4-FFF2-40B4-BE49-F238E27FC236}">
                <a16:creationId xmlns:a16="http://schemas.microsoft.com/office/drawing/2014/main" id="{74013539-59BC-4141-A4C2-4026E8FE3A80}"/>
              </a:ext>
            </a:extLst>
          </p:cNvPr>
          <p:cNvSpPr/>
          <p:nvPr/>
        </p:nvSpPr>
        <p:spPr>
          <a:xfrm>
            <a:off x="2899292" y="5130700"/>
            <a:ext cx="1467886" cy="134453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Politics</a:t>
            </a: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EFE"/>
              </a:solidFill>
              <a:effectLst/>
              <a:uLnTx/>
              <a:uFillTx/>
              <a:latin typeface="Arial" panose="020B0604020202020204"/>
              <a:ea typeface="+mn-ea"/>
              <a:cs typeface="+mn-cs"/>
            </a:endParaRPr>
          </a:p>
        </p:txBody>
      </p:sp>
      <p:sp>
        <p:nvSpPr>
          <p:cNvPr id="18" name="Rectangle: Rounded Corners 17">
            <a:extLst>
              <a:ext uri="{FF2B5EF4-FFF2-40B4-BE49-F238E27FC236}">
                <a16:creationId xmlns:a16="http://schemas.microsoft.com/office/drawing/2014/main" id="{ABD72C50-3CDA-42FB-805B-7D476D2B8A2F}"/>
              </a:ext>
            </a:extLst>
          </p:cNvPr>
          <p:cNvSpPr/>
          <p:nvPr/>
        </p:nvSpPr>
        <p:spPr>
          <a:xfrm>
            <a:off x="4418711" y="5128938"/>
            <a:ext cx="1467886" cy="134453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Macro-stability</a:t>
            </a: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EFE"/>
              </a:solidFill>
              <a:effectLst/>
              <a:uLnTx/>
              <a:uFillTx/>
              <a:latin typeface="Arial" panose="020B0604020202020204"/>
              <a:ea typeface="+mn-ea"/>
              <a:cs typeface="+mn-cs"/>
            </a:endParaRPr>
          </a:p>
        </p:txBody>
      </p:sp>
      <p:sp>
        <p:nvSpPr>
          <p:cNvPr id="19" name="Rectangle: Rounded Corners 18">
            <a:extLst>
              <a:ext uri="{FF2B5EF4-FFF2-40B4-BE49-F238E27FC236}">
                <a16:creationId xmlns:a16="http://schemas.microsoft.com/office/drawing/2014/main" id="{15F43D8D-6364-45C8-A3BA-352020272076}"/>
              </a:ext>
            </a:extLst>
          </p:cNvPr>
          <p:cNvSpPr/>
          <p:nvPr/>
        </p:nvSpPr>
        <p:spPr>
          <a:xfrm>
            <a:off x="5947942" y="5128938"/>
            <a:ext cx="1467886" cy="134453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Public services</a:t>
            </a: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EFE"/>
              </a:solidFill>
              <a:effectLst/>
              <a:uLnTx/>
              <a:uFillTx/>
              <a:latin typeface="Arial" panose="020B0604020202020204"/>
              <a:ea typeface="+mn-ea"/>
              <a:cs typeface="+mn-cs"/>
            </a:endParaRPr>
          </a:p>
        </p:txBody>
      </p:sp>
      <p:sp>
        <p:nvSpPr>
          <p:cNvPr id="20" name="Rectangle: Rounded Corners 19">
            <a:extLst>
              <a:ext uri="{FF2B5EF4-FFF2-40B4-BE49-F238E27FC236}">
                <a16:creationId xmlns:a16="http://schemas.microsoft.com/office/drawing/2014/main" id="{B030E119-B340-44DD-86DD-23EE4103854A}"/>
              </a:ext>
            </a:extLst>
          </p:cNvPr>
          <p:cNvSpPr/>
          <p:nvPr/>
        </p:nvSpPr>
        <p:spPr>
          <a:xfrm>
            <a:off x="7559112" y="5104283"/>
            <a:ext cx="1467886" cy="134453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Taxes &amp; transfers</a:t>
            </a: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EFE"/>
              </a:solidFill>
              <a:effectLst/>
              <a:uLnTx/>
              <a:uFillTx/>
              <a:latin typeface="Arial" panose="020B0604020202020204"/>
              <a:ea typeface="+mn-ea"/>
              <a:cs typeface="+mn-cs"/>
            </a:endParaRPr>
          </a:p>
        </p:txBody>
      </p:sp>
      <p:sp>
        <p:nvSpPr>
          <p:cNvPr id="25" name="Rectangle: Rounded Corners 24">
            <a:extLst>
              <a:ext uri="{FF2B5EF4-FFF2-40B4-BE49-F238E27FC236}">
                <a16:creationId xmlns:a16="http://schemas.microsoft.com/office/drawing/2014/main" id="{23FC4681-09DF-43B2-A86F-5D40417B5065}"/>
              </a:ext>
            </a:extLst>
          </p:cNvPr>
          <p:cNvSpPr/>
          <p:nvPr/>
        </p:nvSpPr>
        <p:spPr>
          <a:xfrm>
            <a:off x="1347538" y="3181332"/>
            <a:ext cx="3461886" cy="1354008"/>
          </a:xfrm>
          <a:prstGeom prst="roundRect">
            <a:avLst/>
          </a:prstGeom>
          <a:solidFill>
            <a:srgbClr val="25D129">
              <a:alpha val="20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EFE"/>
              </a:solidFill>
              <a:effectLst/>
              <a:uLnTx/>
              <a:uFillTx/>
              <a:latin typeface="Arial" panose="020B0604020202020204"/>
              <a:ea typeface="+mn-ea"/>
              <a:cs typeface="+mn-cs"/>
            </a:endParaRPr>
          </a:p>
        </p:txBody>
      </p:sp>
      <p:sp>
        <p:nvSpPr>
          <p:cNvPr id="26" name="Rectangle: Rounded Corners 25">
            <a:extLst>
              <a:ext uri="{FF2B5EF4-FFF2-40B4-BE49-F238E27FC236}">
                <a16:creationId xmlns:a16="http://schemas.microsoft.com/office/drawing/2014/main" id="{16FB9743-A0DB-45C4-BA48-F44B78584084}"/>
              </a:ext>
            </a:extLst>
          </p:cNvPr>
          <p:cNvSpPr/>
          <p:nvPr/>
        </p:nvSpPr>
        <p:spPr>
          <a:xfrm>
            <a:off x="1657642" y="3366032"/>
            <a:ext cx="2761069" cy="106994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Pre-fiscal Outcomes</a:t>
            </a: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7" name="Rectangle: Rounded Corners 26">
            <a:extLst>
              <a:ext uri="{FF2B5EF4-FFF2-40B4-BE49-F238E27FC236}">
                <a16:creationId xmlns:a16="http://schemas.microsoft.com/office/drawing/2014/main" id="{CDDB0E54-1300-444A-90B1-8487EA1C9083}"/>
              </a:ext>
            </a:extLst>
          </p:cNvPr>
          <p:cNvSpPr/>
          <p:nvPr/>
        </p:nvSpPr>
        <p:spPr>
          <a:xfrm>
            <a:off x="6552994" y="3070818"/>
            <a:ext cx="2920518" cy="1452263"/>
          </a:xfrm>
          <a:prstGeom prst="roundRect">
            <a:avLst/>
          </a:prstGeom>
          <a:solidFill>
            <a:srgbClr val="25D129">
              <a:alpha val="20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EFE"/>
              </a:solidFill>
              <a:effectLst/>
              <a:uLnTx/>
              <a:uFillTx/>
              <a:latin typeface="Arial" panose="020B0604020202020204"/>
              <a:ea typeface="+mn-ea"/>
              <a:cs typeface="+mn-cs"/>
            </a:endParaRPr>
          </a:p>
        </p:txBody>
      </p:sp>
      <p:sp>
        <p:nvSpPr>
          <p:cNvPr id="28" name="Rectangle: Rounded Corners 27">
            <a:extLst>
              <a:ext uri="{FF2B5EF4-FFF2-40B4-BE49-F238E27FC236}">
                <a16:creationId xmlns:a16="http://schemas.microsoft.com/office/drawing/2014/main" id="{89FAB3AD-5027-4733-BA83-FE143E3A6D12}"/>
              </a:ext>
            </a:extLst>
          </p:cNvPr>
          <p:cNvSpPr/>
          <p:nvPr/>
        </p:nvSpPr>
        <p:spPr>
          <a:xfrm>
            <a:off x="6828368" y="3253097"/>
            <a:ext cx="2472381" cy="1167327"/>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Post-fiscal Outcomes</a:t>
            </a: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2" name="Rectangle: Rounded Corners 31">
            <a:extLst>
              <a:ext uri="{FF2B5EF4-FFF2-40B4-BE49-F238E27FC236}">
                <a16:creationId xmlns:a16="http://schemas.microsoft.com/office/drawing/2014/main" id="{EE2CE1ED-3C5D-415D-B861-785570DE9D0E}"/>
              </a:ext>
            </a:extLst>
          </p:cNvPr>
          <p:cNvSpPr/>
          <p:nvPr/>
        </p:nvSpPr>
        <p:spPr>
          <a:xfrm>
            <a:off x="9987155" y="1120590"/>
            <a:ext cx="1998761" cy="4581798"/>
          </a:xfrm>
          <a:prstGeom prst="roundRect">
            <a:avLst/>
          </a:prstGeom>
          <a:solidFill>
            <a:srgbClr val="25D129">
              <a:alpha val="16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a:ea typeface="+mn-ea"/>
                <a:cs typeface="+mn-cs"/>
              </a:rPr>
              <a:t>Outcomes</a:t>
            </a: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EFE"/>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EFE"/>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EFE"/>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EFE"/>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EFE"/>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EFE"/>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EFE"/>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EFE"/>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EFE"/>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EFE"/>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EFE"/>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EFE"/>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EFE"/>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EFE"/>
              </a:solidFill>
              <a:effectLst/>
              <a:uLnTx/>
              <a:uFillTx/>
              <a:latin typeface="Arial" panose="020B0604020202020204"/>
              <a:ea typeface="+mn-ea"/>
              <a:cs typeface="+mn-cs"/>
            </a:endParaRPr>
          </a:p>
        </p:txBody>
      </p:sp>
      <p:sp>
        <p:nvSpPr>
          <p:cNvPr id="33" name="Arrow: Right 32">
            <a:extLst>
              <a:ext uri="{FF2B5EF4-FFF2-40B4-BE49-F238E27FC236}">
                <a16:creationId xmlns:a16="http://schemas.microsoft.com/office/drawing/2014/main" id="{88BFF34C-0425-4070-BBF2-AB00BBBE50AC}"/>
              </a:ext>
            </a:extLst>
          </p:cNvPr>
          <p:cNvSpPr/>
          <p:nvPr/>
        </p:nvSpPr>
        <p:spPr>
          <a:xfrm>
            <a:off x="4850808" y="3683648"/>
            <a:ext cx="1669409" cy="396129"/>
          </a:xfrm>
          <a:prstGeom prst="rightArrow">
            <a:avLst/>
          </a:prstGeom>
          <a:solidFill>
            <a:srgbClr val="CEF8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FEFE"/>
              </a:solidFill>
              <a:effectLst/>
              <a:uLnTx/>
              <a:uFillTx/>
              <a:latin typeface="Arial" panose="020B0604020202020204"/>
              <a:ea typeface="+mn-ea"/>
              <a:cs typeface="+mn-cs"/>
            </a:endParaRPr>
          </a:p>
        </p:txBody>
      </p:sp>
      <p:cxnSp>
        <p:nvCxnSpPr>
          <p:cNvPr id="39" name="Straight Arrow Connector 38">
            <a:extLst>
              <a:ext uri="{FF2B5EF4-FFF2-40B4-BE49-F238E27FC236}">
                <a16:creationId xmlns:a16="http://schemas.microsoft.com/office/drawing/2014/main" id="{E2D6DDFC-FF44-4BE6-80AF-8D681BED6E1F}"/>
              </a:ext>
            </a:extLst>
          </p:cNvPr>
          <p:cNvCxnSpPr>
            <a:cxnSpLocks/>
          </p:cNvCxnSpPr>
          <p:nvPr/>
        </p:nvCxnSpPr>
        <p:spPr>
          <a:xfrm flipV="1">
            <a:off x="5886597" y="3999053"/>
            <a:ext cx="0" cy="649949"/>
          </a:xfrm>
          <a:prstGeom prst="straightConnector1">
            <a:avLst/>
          </a:prstGeom>
          <a:ln w="10795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3F75436-C4D1-4F07-96C4-116783B638BF}"/>
              </a:ext>
            </a:extLst>
          </p:cNvPr>
          <p:cNvCxnSpPr>
            <a:cxnSpLocks/>
          </p:cNvCxnSpPr>
          <p:nvPr/>
        </p:nvCxnSpPr>
        <p:spPr>
          <a:xfrm>
            <a:off x="5834270" y="4662209"/>
            <a:ext cx="2458898" cy="0"/>
          </a:xfrm>
          <a:prstGeom prst="line">
            <a:avLst/>
          </a:prstGeom>
          <a:ln w="11112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3A7F7C8-5C7C-412A-A402-C965BF7B5488}"/>
              </a:ext>
            </a:extLst>
          </p:cNvPr>
          <p:cNvCxnSpPr>
            <a:cxnSpLocks/>
          </p:cNvCxnSpPr>
          <p:nvPr/>
        </p:nvCxnSpPr>
        <p:spPr>
          <a:xfrm>
            <a:off x="8258558" y="4662209"/>
            <a:ext cx="0" cy="339994"/>
          </a:xfrm>
          <a:prstGeom prst="straightConnector1">
            <a:avLst/>
          </a:prstGeom>
          <a:ln w="66675">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A9C0742-3073-4882-8CD5-72938F96766E}"/>
              </a:ext>
            </a:extLst>
          </p:cNvPr>
          <p:cNvCxnSpPr>
            <a:cxnSpLocks/>
          </p:cNvCxnSpPr>
          <p:nvPr/>
        </p:nvCxnSpPr>
        <p:spPr>
          <a:xfrm flipH="1" flipV="1">
            <a:off x="3067308" y="4523081"/>
            <a:ext cx="5001" cy="412171"/>
          </a:xfrm>
          <a:prstGeom prst="straightConnector1">
            <a:avLst/>
          </a:prstGeom>
          <a:ln w="6985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4FEE7E8-C6EB-4BF1-87DA-D10FF0133845}"/>
              </a:ext>
            </a:extLst>
          </p:cNvPr>
          <p:cNvCxnSpPr>
            <a:cxnSpLocks/>
          </p:cNvCxnSpPr>
          <p:nvPr/>
        </p:nvCxnSpPr>
        <p:spPr>
          <a:xfrm>
            <a:off x="3078481" y="2862072"/>
            <a:ext cx="0" cy="319260"/>
          </a:xfrm>
          <a:prstGeom prst="straightConnector1">
            <a:avLst/>
          </a:prstGeom>
          <a:ln w="60325">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Arrow: Right 53">
            <a:extLst>
              <a:ext uri="{FF2B5EF4-FFF2-40B4-BE49-F238E27FC236}">
                <a16:creationId xmlns:a16="http://schemas.microsoft.com/office/drawing/2014/main" id="{BC50E95C-D888-45CA-95E8-CE33BBF34711}"/>
              </a:ext>
            </a:extLst>
          </p:cNvPr>
          <p:cNvSpPr/>
          <p:nvPr/>
        </p:nvSpPr>
        <p:spPr>
          <a:xfrm>
            <a:off x="9512757" y="3618854"/>
            <a:ext cx="417748" cy="338798"/>
          </a:xfrm>
          <a:prstGeom prst="rightArrow">
            <a:avLst/>
          </a:prstGeom>
          <a:solidFill>
            <a:srgbClr val="CEF8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FEFE"/>
              </a:solidFill>
              <a:effectLst/>
              <a:uLnTx/>
              <a:uFillTx/>
              <a:latin typeface="Arial" panose="020B0604020202020204"/>
              <a:ea typeface="+mn-ea"/>
              <a:cs typeface="+mn-cs"/>
            </a:endParaRPr>
          </a:p>
        </p:txBody>
      </p:sp>
      <p:sp>
        <p:nvSpPr>
          <p:cNvPr id="56" name="Rectangle: Rounded Corners 55">
            <a:extLst>
              <a:ext uri="{FF2B5EF4-FFF2-40B4-BE49-F238E27FC236}">
                <a16:creationId xmlns:a16="http://schemas.microsoft.com/office/drawing/2014/main" id="{C5B5F319-0828-4B26-A79C-C1C1EA952945}"/>
              </a:ext>
            </a:extLst>
          </p:cNvPr>
          <p:cNvSpPr/>
          <p:nvPr/>
        </p:nvSpPr>
        <p:spPr>
          <a:xfrm>
            <a:off x="10040143" y="1776045"/>
            <a:ext cx="1809549" cy="86292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Gender</a:t>
            </a: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7" name="Rectangle: Rounded Corners 56">
            <a:extLst>
              <a:ext uri="{FF2B5EF4-FFF2-40B4-BE49-F238E27FC236}">
                <a16:creationId xmlns:a16="http://schemas.microsoft.com/office/drawing/2014/main" id="{DD27D2FF-E16F-4BCF-A0E2-D5B94B329473}"/>
              </a:ext>
            </a:extLst>
          </p:cNvPr>
          <p:cNvSpPr/>
          <p:nvPr/>
        </p:nvSpPr>
        <p:spPr>
          <a:xfrm>
            <a:off x="10048008" y="2686099"/>
            <a:ext cx="1809549" cy="91648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Regions</a:t>
            </a: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8" name="Rectangle: Rounded Corners 57">
            <a:extLst>
              <a:ext uri="{FF2B5EF4-FFF2-40B4-BE49-F238E27FC236}">
                <a16:creationId xmlns:a16="http://schemas.microsoft.com/office/drawing/2014/main" id="{72D79A70-C939-4DC9-BBD1-1AF200E646C0}"/>
              </a:ext>
            </a:extLst>
          </p:cNvPr>
          <p:cNvSpPr/>
          <p:nvPr/>
        </p:nvSpPr>
        <p:spPr>
          <a:xfrm>
            <a:off x="10047055" y="3740405"/>
            <a:ext cx="1809549" cy="84549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Generations</a:t>
            </a: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9" name="Rectangle: Rounded Corners 58">
            <a:extLst>
              <a:ext uri="{FF2B5EF4-FFF2-40B4-BE49-F238E27FC236}">
                <a16:creationId xmlns:a16="http://schemas.microsoft.com/office/drawing/2014/main" id="{B9EE81A2-12A0-4824-9DDF-1A26594AD509}"/>
              </a:ext>
            </a:extLst>
          </p:cNvPr>
          <p:cNvSpPr/>
          <p:nvPr/>
        </p:nvSpPr>
        <p:spPr>
          <a:xfrm>
            <a:off x="10121559" y="4719078"/>
            <a:ext cx="1735046" cy="9048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Environment</a:t>
            </a: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4" name="Rectangle: Rounded Corners 63">
            <a:extLst>
              <a:ext uri="{FF2B5EF4-FFF2-40B4-BE49-F238E27FC236}">
                <a16:creationId xmlns:a16="http://schemas.microsoft.com/office/drawing/2014/main" id="{00A3960A-5441-444E-A6F7-20BDBF7C5880}"/>
              </a:ext>
            </a:extLst>
          </p:cNvPr>
          <p:cNvSpPr/>
          <p:nvPr/>
        </p:nvSpPr>
        <p:spPr>
          <a:xfrm>
            <a:off x="389072" y="895495"/>
            <a:ext cx="1208289" cy="27877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Domestic</a:t>
            </a:r>
          </a:p>
        </p:txBody>
      </p:sp>
      <p:sp>
        <p:nvSpPr>
          <p:cNvPr id="65" name="Rectangle: Rounded Corners 64">
            <a:extLst>
              <a:ext uri="{FF2B5EF4-FFF2-40B4-BE49-F238E27FC236}">
                <a16:creationId xmlns:a16="http://schemas.microsoft.com/office/drawing/2014/main" id="{13C8FC93-CAFB-437D-8E97-89521FC6EEA6}"/>
              </a:ext>
            </a:extLst>
          </p:cNvPr>
          <p:cNvSpPr/>
          <p:nvPr/>
        </p:nvSpPr>
        <p:spPr>
          <a:xfrm>
            <a:off x="421898" y="1665570"/>
            <a:ext cx="1090943" cy="27877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Global</a:t>
            </a:r>
          </a:p>
        </p:txBody>
      </p:sp>
      <p:sp>
        <p:nvSpPr>
          <p:cNvPr id="3" name="Arrow: Bent-Up 2">
            <a:extLst>
              <a:ext uri="{FF2B5EF4-FFF2-40B4-BE49-F238E27FC236}">
                <a16:creationId xmlns:a16="http://schemas.microsoft.com/office/drawing/2014/main" id="{92F3C621-87FE-4BB8-813E-A645B42A4077}"/>
              </a:ext>
            </a:extLst>
          </p:cNvPr>
          <p:cNvSpPr/>
          <p:nvPr/>
        </p:nvSpPr>
        <p:spPr>
          <a:xfrm rot="16200000">
            <a:off x="8800663" y="-1091233"/>
            <a:ext cx="456582" cy="3938614"/>
          </a:xfrm>
          <a:prstGeom prst="bentUpArrow">
            <a:avLst/>
          </a:prstGeom>
          <a:solidFill>
            <a:srgbClr val="CEF8E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EFE"/>
              </a:solidFill>
              <a:effectLst/>
              <a:uLnTx/>
              <a:uFillTx/>
              <a:latin typeface="Arial" panose="020B0604020202020204"/>
              <a:ea typeface="+mn-ea"/>
              <a:cs typeface="+mn-cs"/>
            </a:endParaRPr>
          </a:p>
        </p:txBody>
      </p:sp>
      <p:sp>
        <p:nvSpPr>
          <p:cNvPr id="49" name="Arrow: Bent-Up 48">
            <a:extLst>
              <a:ext uri="{FF2B5EF4-FFF2-40B4-BE49-F238E27FC236}">
                <a16:creationId xmlns:a16="http://schemas.microsoft.com/office/drawing/2014/main" id="{B1919FEF-FE3A-40FB-B294-8E21C76DB64F}"/>
              </a:ext>
            </a:extLst>
          </p:cNvPr>
          <p:cNvSpPr/>
          <p:nvPr/>
        </p:nvSpPr>
        <p:spPr>
          <a:xfrm rot="16200000" flipH="1">
            <a:off x="9788984" y="5138294"/>
            <a:ext cx="663958" cy="1838399"/>
          </a:xfrm>
          <a:prstGeom prst="bentUpArrow">
            <a:avLst/>
          </a:prstGeom>
          <a:solidFill>
            <a:srgbClr val="CEF8E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EFE"/>
              </a:solidFill>
              <a:effectLst/>
              <a:uLnTx/>
              <a:uFillTx/>
              <a:latin typeface="Arial" panose="020B0604020202020204"/>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0325" y="576702"/>
            <a:ext cx="637596" cy="648681"/>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7114" y="587406"/>
            <a:ext cx="567443" cy="681763"/>
          </a:xfrm>
          <a:prstGeom prst="rect">
            <a:avLst/>
          </a:prstGeom>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9890" y="5702388"/>
            <a:ext cx="511682" cy="674557"/>
          </a:xfrm>
          <a:prstGeom prst="rect">
            <a:avLst/>
          </a:prstGeom>
        </p:spPr>
      </p:pic>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92178" y="5808743"/>
            <a:ext cx="839937" cy="611862"/>
          </a:xfrm>
          <a:prstGeom prst="rect">
            <a:avLst/>
          </a:prstGeom>
        </p:spPr>
      </p:pic>
      <p:pic>
        <p:nvPicPr>
          <p:cNvPr id="45" name="Picture 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60966" y="2062117"/>
            <a:ext cx="290651" cy="550462"/>
          </a:xfrm>
          <a:prstGeom prst="rect">
            <a:avLst/>
          </a:prstGeom>
        </p:spPr>
      </p:pic>
      <p:pic>
        <p:nvPicPr>
          <p:cNvPr id="46" name="Picture 4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08845" y="3036071"/>
            <a:ext cx="662975" cy="456638"/>
          </a:xfrm>
          <a:prstGeom prst="rect">
            <a:avLst/>
          </a:prstGeom>
        </p:spPr>
      </p:pic>
      <p:pic>
        <p:nvPicPr>
          <p:cNvPr id="47" name="Picture 4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36611" y="3999053"/>
            <a:ext cx="381699" cy="555162"/>
          </a:xfrm>
          <a:prstGeom prst="rect">
            <a:avLst/>
          </a:prstGeom>
        </p:spPr>
      </p:pic>
      <p:pic>
        <p:nvPicPr>
          <p:cNvPr id="10" name="Picture 9">
            <a:extLst>
              <a:ext uri="{FF2B5EF4-FFF2-40B4-BE49-F238E27FC236}">
                <a16:creationId xmlns:a16="http://schemas.microsoft.com/office/drawing/2014/main" id="{955A0F4C-CB01-4A4B-9A97-0628E903F34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64507" y="5834242"/>
            <a:ext cx="648474" cy="572788"/>
          </a:xfrm>
          <a:prstGeom prst="rect">
            <a:avLst/>
          </a:prstGeom>
        </p:spPr>
      </p:pic>
      <p:sp>
        <p:nvSpPr>
          <p:cNvPr id="60" name="Rectangle: Rounded Corners 59">
            <a:extLst>
              <a:ext uri="{FF2B5EF4-FFF2-40B4-BE49-F238E27FC236}">
                <a16:creationId xmlns:a16="http://schemas.microsoft.com/office/drawing/2014/main" id="{FD7C81A1-DF98-4B81-9D10-CD8CDFE74107}"/>
              </a:ext>
            </a:extLst>
          </p:cNvPr>
          <p:cNvSpPr/>
          <p:nvPr/>
        </p:nvSpPr>
        <p:spPr>
          <a:xfrm>
            <a:off x="1704351" y="1531899"/>
            <a:ext cx="1312671" cy="119190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Migration</a:t>
            </a: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2" name="Rectangle: Rounded Corners 61">
            <a:extLst>
              <a:ext uri="{FF2B5EF4-FFF2-40B4-BE49-F238E27FC236}">
                <a16:creationId xmlns:a16="http://schemas.microsoft.com/office/drawing/2014/main" id="{CBC18D8B-3824-46DB-8C02-A871C418C9D1}"/>
              </a:ext>
            </a:extLst>
          </p:cNvPr>
          <p:cNvSpPr/>
          <p:nvPr/>
        </p:nvSpPr>
        <p:spPr>
          <a:xfrm>
            <a:off x="3210063" y="1547139"/>
            <a:ext cx="1757765" cy="1196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Capital Flows</a:t>
            </a: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3" name="Rectangle: Rounded Corners 62">
            <a:extLst>
              <a:ext uri="{FF2B5EF4-FFF2-40B4-BE49-F238E27FC236}">
                <a16:creationId xmlns:a16="http://schemas.microsoft.com/office/drawing/2014/main" id="{B4A98A80-D459-4575-9670-0621236DFBED}"/>
              </a:ext>
            </a:extLst>
          </p:cNvPr>
          <p:cNvSpPr/>
          <p:nvPr/>
        </p:nvSpPr>
        <p:spPr>
          <a:xfrm>
            <a:off x="5156006" y="1569053"/>
            <a:ext cx="1373177" cy="12070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Trade</a:t>
            </a: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9" name="Picture 8">
            <a:extLst>
              <a:ext uri="{FF2B5EF4-FFF2-40B4-BE49-F238E27FC236}">
                <a16:creationId xmlns:a16="http://schemas.microsoft.com/office/drawing/2014/main" id="{7307759D-0CA1-4A79-98A3-ECF321FE2FB5}"/>
              </a:ext>
            </a:extLst>
          </p:cNvPr>
          <p:cNvPicPr>
            <a:picLocks noChangeAspect="1"/>
          </p:cNvPicPr>
          <p:nvPr/>
        </p:nvPicPr>
        <p:blipFill>
          <a:blip r:embed="rId11"/>
          <a:stretch>
            <a:fillRect/>
          </a:stretch>
        </p:blipFill>
        <p:spPr>
          <a:xfrm>
            <a:off x="3617078" y="1997756"/>
            <a:ext cx="759066" cy="721489"/>
          </a:xfrm>
          <a:prstGeom prst="rect">
            <a:avLst/>
          </a:prstGeom>
        </p:spPr>
      </p:pic>
      <p:pic>
        <p:nvPicPr>
          <p:cNvPr id="11" name="Picture 10">
            <a:extLst>
              <a:ext uri="{FF2B5EF4-FFF2-40B4-BE49-F238E27FC236}">
                <a16:creationId xmlns:a16="http://schemas.microsoft.com/office/drawing/2014/main" id="{D4AC0B39-7701-48CD-89D5-A741C28F629E}"/>
              </a:ext>
            </a:extLst>
          </p:cNvPr>
          <p:cNvPicPr>
            <a:picLocks noChangeAspect="1"/>
          </p:cNvPicPr>
          <p:nvPr/>
        </p:nvPicPr>
        <p:blipFill>
          <a:blip r:embed="rId12"/>
          <a:stretch>
            <a:fillRect/>
          </a:stretch>
        </p:blipFill>
        <p:spPr>
          <a:xfrm>
            <a:off x="10749243" y="4980238"/>
            <a:ext cx="444648" cy="608833"/>
          </a:xfrm>
          <a:prstGeom prst="rect">
            <a:avLst/>
          </a:prstGeom>
        </p:spPr>
      </p:pic>
      <p:pic>
        <p:nvPicPr>
          <p:cNvPr id="12" name="Picture 11">
            <a:extLst>
              <a:ext uri="{FF2B5EF4-FFF2-40B4-BE49-F238E27FC236}">
                <a16:creationId xmlns:a16="http://schemas.microsoft.com/office/drawing/2014/main" id="{2CBEF8AD-6A3F-41E3-B2A5-27DA8E8980C3}"/>
              </a:ext>
            </a:extLst>
          </p:cNvPr>
          <p:cNvPicPr>
            <a:picLocks noChangeAspect="1"/>
          </p:cNvPicPr>
          <p:nvPr/>
        </p:nvPicPr>
        <p:blipFill>
          <a:blip r:embed="rId13"/>
          <a:stretch>
            <a:fillRect/>
          </a:stretch>
        </p:blipFill>
        <p:spPr>
          <a:xfrm>
            <a:off x="3095575" y="624250"/>
            <a:ext cx="720386" cy="705979"/>
          </a:xfrm>
          <a:prstGeom prst="rect">
            <a:avLst/>
          </a:prstGeom>
        </p:spPr>
      </p:pic>
      <p:pic>
        <p:nvPicPr>
          <p:cNvPr id="16" name="Picture 15">
            <a:extLst>
              <a:ext uri="{FF2B5EF4-FFF2-40B4-BE49-F238E27FC236}">
                <a16:creationId xmlns:a16="http://schemas.microsoft.com/office/drawing/2014/main" id="{4ED2FCBF-3201-4B05-98A5-4A65C0BD2036}"/>
              </a:ext>
            </a:extLst>
          </p:cNvPr>
          <p:cNvPicPr>
            <a:picLocks noChangeAspect="1"/>
          </p:cNvPicPr>
          <p:nvPr/>
        </p:nvPicPr>
        <p:blipFill>
          <a:blip r:embed="rId14"/>
          <a:stretch>
            <a:fillRect/>
          </a:stretch>
        </p:blipFill>
        <p:spPr>
          <a:xfrm>
            <a:off x="1939378" y="2019513"/>
            <a:ext cx="709076" cy="677976"/>
          </a:xfrm>
          <a:prstGeom prst="rect">
            <a:avLst/>
          </a:prstGeom>
        </p:spPr>
      </p:pic>
      <p:pic>
        <p:nvPicPr>
          <p:cNvPr id="21" name="Picture 20">
            <a:extLst>
              <a:ext uri="{FF2B5EF4-FFF2-40B4-BE49-F238E27FC236}">
                <a16:creationId xmlns:a16="http://schemas.microsoft.com/office/drawing/2014/main" id="{7CA440E4-AAEE-43FB-B1AB-5B0CC95E169E}"/>
              </a:ext>
            </a:extLst>
          </p:cNvPr>
          <p:cNvPicPr>
            <a:picLocks noChangeAspect="1"/>
          </p:cNvPicPr>
          <p:nvPr/>
        </p:nvPicPr>
        <p:blipFill>
          <a:blip r:embed="rId15"/>
          <a:stretch>
            <a:fillRect/>
          </a:stretch>
        </p:blipFill>
        <p:spPr>
          <a:xfrm>
            <a:off x="1871302" y="699143"/>
            <a:ext cx="767871" cy="543128"/>
          </a:xfrm>
          <a:prstGeom prst="rect">
            <a:avLst/>
          </a:prstGeom>
        </p:spPr>
      </p:pic>
      <p:pic>
        <p:nvPicPr>
          <p:cNvPr id="22" name="Picture 21">
            <a:extLst>
              <a:ext uri="{FF2B5EF4-FFF2-40B4-BE49-F238E27FC236}">
                <a16:creationId xmlns:a16="http://schemas.microsoft.com/office/drawing/2014/main" id="{30144B22-1312-4FD4-A5DA-0374C448A78A}"/>
              </a:ext>
            </a:extLst>
          </p:cNvPr>
          <p:cNvPicPr>
            <a:picLocks noChangeAspect="1"/>
          </p:cNvPicPr>
          <p:nvPr/>
        </p:nvPicPr>
        <p:blipFill>
          <a:blip r:embed="rId16"/>
          <a:stretch>
            <a:fillRect/>
          </a:stretch>
        </p:blipFill>
        <p:spPr>
          <a:xfrm>
            <a:off x="5438134" y="1999784"/>
            <a:ext cx="810204" cy="743383"/>
          </a:xfrm>
          <a:prstGeom prst="rect">
            <a:avLst/>
          </a:prstGeom>
        </p:spPr>
      </p:pic>
      <p:pic>
        <p:nvPicPr>
          <p:cNvPr id="23" name="Picture 22">
            <a:extLst>
              <a:ext uri="{FF2B5EF4-FFF2-40B4-BE49-F238E27FC236}">
                <a16:creationId xmlns:a16="http://schemas.microsoft.com/office/drawing/2014/main" id="{76AF6667-F207-4938-8718-96210D05BFB1}"/>
              </a:ext>
            </a:extLst>
          </p:cNvPr>
          <p:cNvPicPr>
            <a:picLocks noChangeAspect="1"/>
          </p:cNvPicPr>
          <p:nvPr/>
        </p:nvPicPr>
        <p:blipFill>
          <a:blip r:embed="rId17"/>
          <a:stretch>
            <a:fillRect/>
          </a:stretch>
        </p:blipFill>
        <p:spPr>
          <a:xfrm>
            <a:off x="2340965" y="3649228"/>
            <a:ext cx="1203882" cy="746266"/>
          </a:xfrm>
          <a:prstGeom prst="rect">
            <a:avLst/>
          </a:prstGeom>
        </p:spPr>
      </p:pic>
      <p:pic>
        <p:nvPicPr>
          <p:cNvPr id="24" name="Picture 23">
            <a:extLst>
              <a:ext uri="{FF2B5EF4-FFF2-40B4-BE49-F238E27FC236}">
                <a16:creationId xmlns:a16="http://schemas.microsoft.com/office/drawing/2014/main" id="{B4B3AF80-CE1A-4C40-8E2B-E217669463A5}"/>
              </a:ext>
            </a:extLst>
          </p:cNvPr>
          <p:cNvPicPr>
            <a:picLocks noChangeAspect="1"/>
          </p:cNvPicPr>
          <p:nvPr/>
        </p:nvPicPr>
        <p:blipFill>
          <a:blip r:embed="rId18"/>
          <a:stretch>
            <a:fillRect/>
          </a:stretch>
        </p:blipFill>
        <p:spPr>
          <a:xfrm>
            <a:off x="7187147" y="3544164"/>
            <a:ext cx="1669408" cy="852094"/>
          </a:xfrm>
          <a:prstGeom prst="rect">
            <a:avLst/>
          </a:prstGeom>
        </p:spPr>
      </p:pic>
      <p:pic>
        <p:nvPicPr>
          <p:cNvPr id="29" name="Picture 28">
            <a:extLst>
              <a:ext uri="{FF2B5EF4-FFF2-40B4-BE49-F238E27FC236}">
                <a16:creationId xmlns:a16="http://schemas.microsoft.com/office/drawing/2014/main" id="{E3D949A4-AB72-4AF2-9B3C-EBC23BB47910}"/>
              </a:ext>
            </a:extLst>
          </p:cNvPr>
          <p:cNvPicPr>
            <a:picLocks noChangeAspect="1"/>
          </p:cNvPicPr>
          <p:nvPr/>
        </p:nvPicPr>
        <p:blipFill>
          <a:blip r:embed="rId19"/>
          <a:stretch>
            <a:fillRect/>
          </a:stretch>
        </p:blipFill>
        <p:spPr>
          <a:xfrm>
            <a:off x="1680298" y="5669237"/>
            <a:ext cx="730057" cy="707708"/>
          </a:xfrm>
          <a:prstGeom prst="rect">
            <a:avLst/>
          </a:prstGeom>
        </p:spPr>
      </p:pic>
      <p:pic>
        <p:nvPicPr>
          <p:cNvPr id="31" name="Picture 30">
            <a:extLst>
              <a:ext uri="{FF2B5EF4-FFF2-40B4-BE49-F238E27FC236}">
                <a16:creationId xmlns:a16="http://schemas.microsoft.com/office/drawing/2014/main" id="{4A34F72C-2AE4-46FF-906E-EC9417B438C5}"/>
              </a:ext>
            </a:extLst>
          </p:cNvPr>
          <p:cNvPicPr>
            <a:picLocks noChangeAspect="1"/>
          </p:cNvPicPr>
          <p:nvPr/>
        </p:nvPicPr>
        <p:blipFill>
          <a:blip r:embed="rId20"/>
          <a:stretch>
            <a:fillRect/>
          </a:stretch>
        </p:blipFill>
        <p:spPr>
          <a:xfrm>
            <a:off x="6065510" y="5877787"/>
            <a:ext cx="1223384" cy="409964"/>
          </a:xfrm>
          <a:prstGeom prst="rect">
            <a:avLst/>
          </a:prstGeom>
        </p:spPr>
      </p:pic>
      <p:sp>
        <p:nvSpPr>
          <p:cNvPr id="55" name="Slide Number Placeholder 6">
            <a:extLst>
              <a:ext uri="{FF2B5EF4-FFF2-40B4-BE49-F238E27FC236}">
                <a16:creationId xmlns:a16="http://schemas.microsoft.com/office/drawing/2014/main" id="{590225D7-C7C3-4375-A201-537AC1182ED9}"/>
              </a:ext>
            </a:extLst>
          </p:cNvPr>
          <p:cNvSpPr txBox="1">
            <a:spLocks/>
          </p:cNvSpPr>
          <p:nvPr/>
        </p:nvSpPr>
        <p:spPr>
          <a:xfrm>
            <a:off x="11798711" y="6581212"/>
            <a:ext cx="39329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C7A7582-2B45-469F-B0EC-19146E0F24B5}" type="slidenum">
              <a:rPr lang="en-US" sz="1200" smtClean="0">
                <a:solidFill>
                  <a:srgbClr val="00B0F0"/>
                </a:solidFill>
                <a:latin typeface="Calibri" panose="020F0502020204030204"/>
              </a:rPr>
              <a:pPr algn="r"/>
              <a:t>15</a:t>
            </a:fld>
            <a:endParaRPr lang="en-US" sz="1200" dirty="0">
              <a:solidFill>
                <a:srgbClr val="00B0F0"/>
              </a:solidFill>
              <a:latin typeface="Calibri" panose="020F0502020204030204"/>
            </a:endParaRPr>
          </a:p>
        </p:txBody>
      </p:sp>
    </p:spTree>
    <p:extLst>
      <p:ext uri="{BB962C8B-B14F-4D97-AF65-F5344CB8AC3E}">
        <p14:creationId xmlns:p14="http://schemas.microsoft.com/office/powerpoint/2010/main" val="494582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D325A-FA5E-448B-A4F3-A9810EAAC8E5}"/>
              </a:ext>
            </a:extLst>
          </p:cNvPr>
          <p:cNvSpPr>
            <a:spLocks noGrp="1"/>
          </p:cNvSpPr>
          <p:nvPr>
            <p:ph type="title"/>
          </p:nvPr>
        </p:nvSpPr>
        <p:spPr>
          <a:xfrm>
            <a:off x="1236662" y="165839"/>
            <a:ext cx="9715500" cy="731520"/>
          </a:xfrm>
        </p:spPr>
        <p:txBody>
          <a:bodyPr>
            <a:normAutofit/>
          </a:bodyPr>
          <a:lstStyle/>
          <a:p>
            <a:pPr algn="ctr"/>
            <a:r>
              <a:rPr lang="en-US" sz="3000" dirty="0"/>
              <a:t>IG book chapter topics</a:t>
            </a:r>
          </a:p>
        </p:txBody>
      </p:sp>
      <p:sp>
        <p:nvSpPr>
          <p:cNvPr id="3" name="Text Placeholder 2">
            <a:extLst>
              <a:ext uri="{FF2B5EF4-FFF2-40B4-BE49-F238E27FC236}">
                <a16:creationId xmlns:a16="http://schemas.microsoft.com/office/drawing/2014/main" id="{466C3FFE-3D45-4A2C-A63E-38E595381FA0}"/>
              </a:ext>
            </a:extLst>
          </p:cNvPr>
          <p:cNvSpPr>
            <a:spLocks noGrp="1"/>
          </p:cNvSpPr>
          <p:nvPr>
            <p:ph type="body" sz="quarter" idx="10"/>
          </p:nvPr>
        </p:nvSpPr>
        <p:spPr>
          <a:xfrm>
            <a:off x="342900" y="1066801"/>
            <a:ext cx="11849100" cy="4667249"/>
          </a:xfrm>
        </p:spPr>
        <p:txBody>
          <a:bodyPr numCol="3">
            <a:normAutofit fontScale="92500" lnSpcReduction="10000"/>
          </a:bodyPr>
          <a:lstStyle/>
          <a:p>
            <a:pPr lvl="0">
              <a:spcBef>
                <a:spcPts val="600"/>
              </a:spcBef>
            </a:pPr>
            <a:r>
              <a:rPr lang="en-US" sz="2400" b="1" dirty="0"/>
              <a:t>Introduction</a:t>
            </a:r>
          </a:p>
          <a:p>
            <a:pPr marL="457200" lvl="0" indent="-457200">
              <a:spcBef>
                <a:spcPts val="600"/>
              </a:spcBef>
              <a:buFont typeface="Wingdings" panose="05000000000000000000" pitchFamily="2" charset="2"/>
              <a:buChar char="§"/>
            </a:pPr>
            <a:r>
              <a:rPr lang="en-US" sz="2400" dirty="0"/>
              <a:t>An inclusive growth framework</a:t>
            </a:r>
          </a:p>
          <a:p>
            <a:pPr marL="457200" lvl="0" indent="-457200">
              <a:spcBef>
                <a:spcPts val="600"/>
              </a:spcBef>
              <a:buFont typeface="Wingdings" panose="05000000000000000000" pitchFamily="2" charset="2"/>
              <a:buChar char="§"/>
            </a:pPr>
            <a:r>
              <a:rPr lang="en-US" sz="2400" dirty="0"/>
              <a:t>Links between growth, inequality, and poverty</a:t>
            </a:r>
          </a:p>
          <a:p>
            <a:pPr lvl="0">
              <a:spcBef>
                <a:spcPts val="600"/>
              </a:spcBef>
            </a:pPr>
            <a:r>
              <a:rPr lang="en-US" sz="2400" b="1" dirty="0"/>
              <a:t>Factor and product markets</a:t>
            </a:r>
          </a:p>
          <a:p>
            <a:pPr marL="457200" lvl="0" indent="-457200">
              <a:spcBef>
                <a:spcPts val="600"/>
              </a:spcBef>
              <a:buFont typeface="Wingdings" panose="05000000000000000000" pitchFamily="2" charset="2"/>
              <a:buChar char="§"/>
            </a:pPr>
            <a:r>
              <a:rPr lang="en-US" sz="2400" dirty="0"/>
              <a:t>Labor markets</a:t>
            </a:r>
          </a:p>
          <a:p>
            <a:pPr marL="457200" lvl="0" indent="-457200">
              <a:spcBef>
                <a:spcPts val="600"/>
              </a:spcBef>
              <a:buFont typeface="Wingdings" panose="05000000000000000000" pitchFamily="2" charset="2"/>
              <a:buChar char="§"/>
            </a:pPr>
            <a:r>
              <a:rPr lang="en-US" sz="2400" dirty="0"/>
              <a:t>Financial inclusion</a:t>
            </a:r>
          </a:p>
          <a:p>
            <a:pPr marL="457200" lvl="0" indent="-457200">
              <a:spcBef>
                <a:spcPts val="600"/>
              </a:spcBef>
              <a:buFont typeface="Wingdings" panose="05000000000000000000" pitchFamily="2" charset="2"/>
              <a:buChar char="§"/>
            </a:pPr>
            <a:r>
              <a:rPr lang="en-US" sz="2400" dirty="0"/>
              <a:t>AI and technology</a:t>
            </a:r>
          </a:p>
          <a:p>
            <a:pPr marL="457200" lvl="0" indent="-457200">
              <a:spcBef>
                <a:spcPts val="600"/>
              </a:spcBef>
              <a:buFont typeface="Wingdings" panose="05000000000000000000" pitchFamily="2" charset="2"/>
              <a:buChar char="§"/>
            </a:pPr>
            <a:r>
              <a:rPr lang="en-US" sz="2400" dirty="0"/>
              <a:t>Competitive markets</a:t>
            </a:r>
          </a:p>
          <a:p>
            <a:pPr marL="342900" lvl="0" indent="-342900">
              <a:spcBef>
                <a:spcPts val="600"/>
              </a:spcBef>
              <a:buFont typeface="Arial" panose="020B0604020202020204" pitchFamily="34" charset="0"/>
              <a:buChar char="•"/>
            </a:pPr>
            <a:endParaRPr lang="en-US" sz="2400" dirty="0"/>
          </a:p>
          <a:p>
            <a:pPr lvl="0">
              <a:spcBef>
                <a:spcPts val="600"/>
              </a:spcBef>
            </a:pPr>
            <a:endParaRPr lang="en-US" sz="2400" dirty="0"/>
          </a:p>
          <a:p>
            <a:pPr lvl="0">
              <a:spcBef>
                <a:spcPts val="600"/>
              </a:spcBef>
            </a:pPr>
            <a:r>
              <a:rPr lang="en-US" sz="2400" b="1" dirty="0"/>
              <a:t>Globalization</a:t>
            </a:r>
          </a:p>
          <a:p>
            <a:pPr marL="457200" lvl="0" indent="-457200">
              <a:spcBef>
                <a:spcPts val="600"/>
              </a:spcBef>
              <a:buFont typeface="Wingdings" panose="05000000000000000000" pitchFamily="2" charset="2"/>
              <a:buChar char="§"/>
            </a:pPr>
            <a:r>
              <a:rPr lang="en-US" sz="2400" dirty="0"/>
              <a:t>Trade</a:t>
            </a:r>
          </a:p>
          <a:p>
            <a:pPr marL="457200" lvl="0" indent="-457200">
              <a:spcBef>
                <a:spcPts val="600"/>
              </a:spcBef>
              <a:buFont typeface="Wingdings" panose="05000000000000000000" pitchFamily="2" charset="2"/>
              <a:buChar char="§"/>
            </a:pPr>
            <a:r>
              <a:rPr lang="en-US" sz="2400" dirty="0"/>
              <a:t>Financial integration</a:t>
            </a:r>
          </a:p>
          <a:p>
            <a:pPr marL="457200" lvl="0" indent="-457200">
              <a:spcBef>
                <a:spcPts val="600"/>
              </a:spcBef>
              <a:buFont typeface="Wingdings" panose="05000000000000000000" pitchFamily="2" charset="2"/>
              <a:buChar char="§"/>
            </a:pPr>
            <a:r>
              <a:rPr lang="en-US" sz="2400" dirty="0"/>
              <a:t>Migration</a:t>
            </a:r>
          </a:p>
          <a:p>
            <a:pPr lvl="0">
              <a:spcBef>
                <a:spcPts val="600"/>
              </a:spcBef>
            </a:pPr>
            <a:r>
              <a:rPr lang="en-US" sz="2400" b="1" dirty="0"/>
              <a:t>Government policies</a:t>
            </a:r>
          </a:p>
          <a:p>
            <a:pPr marL="457200" lvl="0" indent="-457200">
              <a:spcBef>
                <a:spcPts val="600"/>
              </a:spcBef>
              <a:buFont typeface="Wingdings" panose="05000000000000000000" pitchFamily="2" charset="2"/>
              <a:buChar char="§"/>
            </a:pPr>
            <a:r>
              <a:rPr lang="en-US" sz="2400" dirty="0"/>
              <a:t>Governance</a:t>
            </a:r>
          </a:p>
          <a:p>
            <a:pPr marL="457200" lvl="0" indent="-457200">
              <a:spcBef>
                <a:spcPts val="600"/>
              </a:spcBef>
              <a:buFont typeface="Wingdings" panose="05000000000000000000" pitchFamily="2" charset="2"/>
              <a:buChar char="§"/>
            </a:pPr>
            <a:r>
              <a:rPr lang="en-US" sz="2400" dirty="0"/>
              <a:t>Macro stability and debt</a:t>
            </a:r>
          </a:p>
          <a:p>
            <a:pPr marL="457200" lvl="0" indent="-457200">
              <a:spcBef>
                <a:spcPts val="600"/>
              </a:spcBef>
              <a:buFont typeface="Wingdings" panose="05000000000000000000" pitchFamily="2" charset="2"/>
              <a:buChar char="§"/>
            </a:pPr>
            <a:r>
              <a:rPr lang="en-US" sz="2400" dirty="0"/>
              <a:t>Taxation</a:t>
            </a:r>
          </a:p>
          <a:p>
            <a:pPr marL="457200" lvl="0" indent="-457200">
              <a:spcBef>
                <a:spcPts val="600"/>
              </a:spcBef>
              <a:buFont typeface="Wingdings" panose="05000000000000000000" pitchFamily="2" charset="2"/>
              <a:buChar char="§"/>
            </a:pPr>
            <a:r>
              <a:rPr lang="en-US" sz="2400" dirty="0"/>
              <a:t>Public spending and transfers</a:t>
            </a:r>
          </a:p>
          <a:p>
            <a:pPr marL="457200" lvl="0" indent="-457200">
              <a:spcBef>
                <a:spcPts val="600"/>
              </a:spcBef>
              <a:buFont typeface="Wingdings" panose="05000000000000000000" pitchFamily="2" charset="2"/>
              <a:buChar char="§"/>
            </a:pPr>
            <a:r>
              <a:rPr lang="en-US" sz="2400" dirty="0"/>
              <a:t>Education and health</a:t>
            </a:r>
          </a:p>
          <a:p>
            <a:pPr marL="457200" lvl="0" indent="-457200">
              <a:spcBef>
                <a:spcPts val="600"/>
              </a:spcBef>
              <a:buFont typeface="Wingdings" panose="05000000000000000000" pitchFamily="2" charset="2"/>
              <a:buChar char="§"/>
            </a:pPr>
            <a:r>
              <a:rPr lang="en-US" sz="2400" dirty="0"/>
              <a:t>Political reform</a:t>
            </a:r>
          </a:p>
          <a:p>
            <a:pPr lvl="0">
              <a:spcBef>
                <a:spcPts val="600"/>
              </a:spcBef>
            </a:pPr>
            <a:r>
              <a:rPr lang="en-US" sz="2400" b="1" dirty="0"/>
              <a:t>Disparities of outcomes</a:t>
            </a:r>
          </a:p>
          <a:p>
            <a:pPr marL="457200" lvl="0" indent="-457200">
              <a:spcBef>
                <a:spcPts val="600"/>
              </a:spcBef>
              <a:buFont typeface="Wingdings" panose="05000000000000000000" pitchFamily="2" charset="2"/>
              <a:buChar char="§"/>
            </a:pPr>
            <a:r>
              <a:rPr lang="en-US" sz="2400" dirty="0"/>
              <a:t>Gender equity</a:t>
            </a:r>
          </a:p>
          <a:p>
            <a:pPr marL="457200" lvl="0" indent="-457200">
              <a:spcBef>
                <a:spcPts val="600"/>
              </a:spcBef>
              <a:buFont typeface="Wingdings" panose="05000000000000000000" pitchFamily="2" charset="2"/>
              <a:buChar char="§"/>
            </a:pPr>
            <a:r>
              <a:rPr lang="en-US" sz="2400" dirty="0"/>
              <a:t>Regional disparities</a:t>
            </a:r>
          </a:p>
          <a:p>
            <a:pPr marL="457200" lvl="0" indent="-457200">
              <a:spcBef>
                <a:spcPts val="600"/>
              </a:spcBef>
              <a:buFont typeface="Wingdings" panose="05000000000000000000" pitchFamily="2" charset="2"/>
              <a:buChar char="§"/>
            </a:pPr>
            <a:r>
              <a:rPr lang="en-US" sz="2400" dirty="0"/>
              <a:t>Generational equity</a:t>
            </a:r>
          </a:p>
          <a:p>
            <a:pPr marL="457200" lvl="0" indent="-457200">
              <a:spcBef>
                <a:spcPts val="600"/>
              </a:spcBef>
              <a:buFont typeface="Wingdings" panose="05000000000000000000" pitchFamily="2" charset="2"/>
              <a:buChar char="§"/>
            </a:pPr>
            <a:r>
              <a:rPr lang="en-US" sz="2400" dirty="0"/>
              <a:t>Sharing natural resource wealth</a:t>
            </a:r>
          </a:p>
          <a:p>
            <a:pPr marL="457200" lvl="0" indent="-457200">
              <a:spcBef>
                <a:spcPts val="600"/>
              </a:spcBef>
              <a:buFont typeface="Wingdings" panose="05000000000000000000" pitchFamily="2" charset="2"/>
              <a:buChar char="§"/>
            </a:pPr>
            <a:r>
              <a:rPr lang="en-US" sz="2400" dirty="0"/>
              <a:t>Climate change</a:t>
            </a:r>
          </a:p>
          <a:p>
            <a:pPr lvl="0">
              <a:spcBef>
                <a:spcPts val="600"/>
              </a:spcBef>
            </a:pPr>
            <a:r>
              <a:rPr lang="en-US" sz="2400" b="1" dirty="0"/>
              <a:t>Putting it together</a:t>
            </a:r>
          </a:p>
          <a:p>
            <a:pPr marL="457200" lvl="0" indent="-457200">
              <a:spcBef>
                <a:spcPts val="600"/>
              </a:spcBef>
              <a:buFont typeface="Wingdings" panose="05000000000000000000" pitchFamily="2" charset="2"/>
              <a:buChar char="§"/>
            </a:pPr>
            <a:r>
              <a:rPr lang="en-US" sz="2400" dirty="0"/>
              <a:t>Country case studies</a:t>
            </a:r>
          </a:p>
          <a:p>
            <a:pPr marL="457200" lvl="0" indent="-457200">
              <a:spcBef>
                <a:spcPts val="600"/>
              </a:spcBef>
              <a:buFont typeface="Wingdings" panose="05000000000000000000" pitchFamily="2" charset="2"/>
              <a:buChar char="§"/>
            </a:pPr>
            <a:r>
              <a:rPr lang="en-US" sz="2400" dirty="0"/>
              <a:t>Recap and next steps</a:t>
            </a:r>
          </a:p>
          <a:p>
            <a:endParaRPr lang="en-US" sz="1600" dirty="0"/>
          </a:p>
        </p:txBody>
      </p:sp>
      <p:sp>
        <p:nvSpPr>
          <p:cNvPr id="4" name="Slide Number Placeholder 6">
            <a:extLst>
              <a:ext uri="{FF2B5EF4-FFF2-40B4-BE49-F238E27FC236}">
                <a16:creationId xmlns:a16="http://schemas.microsoft.com/office/drawing/2014/main" id="{3389F25D-1284-400C-AD10-8D8620EE819C}"/>
              </a:ext>
            </a:extLst>
          </p:cNvPr>
          <p:cNvSpPr txBox="1">
            <a:spLocks/>
          </p:cNvSpPr>
          <p:nvPr/>
        </p:nvSpPr>
        <p:spPr>
          <a:xfrm>
            <a:off x="11798711" y="6581212"/>
            <a:ext cx="39329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C7A7582-2B45-469F-B0EC-19146E0F24B5}" type="slidenum">
              <a:rPr lang="en-US" sz="1200" smtClean="0">
                <a:solidFill>
                  <a:srgbClr val="00B0F0"/>
                </a:solidFill>
                <a:latin typeface="Calibri" panose="020F0502020204030204"/>
              </a:rPr>
              <a:pPr algn="r"/>
              <a:t>16</a:t>
            </a:fld>
            <a:endParaRPr lang="en-US" sz="1200" dirty="0">
              <a:solidFill>
                <a:srgbClr val="00B0F0"/>
              </a:solidFill>
              <a:latin typeface="Calibri" panose="020F0502020204030204"/>
            </a:endParaRPr>
          </a:p>
        </p:txBody>
      </p:sp>
    </p:spTree>
    <p:extLst>
      <p:ext uri="{BB962C8B-B14F-4D97-AF65-F5344CB8AC3E}">
        <p14:creationId xmlns:p14="http://schemas.microsoft.com/office/powerpoint/2010/main" val="422983978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4294967295"/>
          </p:nvPr>
        </p:nvSpPr>
        <p:spPr>
          <a:xfrm>
            <a:off x="9347200" y="6356350"/>
            <a:ext cx="2844800" cy="365125"/>
          </a:xfrm>
          <a:prstGeom prst="rect">
            <a:avLst/>
          </a:prstGeom>
        </p:spPr>
        <p:txBody>
          <a:bodyPr/>
          <a:lstStyle/>
          <a:p>
            <a:fld id="{8C592886-E571-45D5-8B56-343DC94F8FA6}" type="slidenum">
              <a:rPr kumimoji="0" lang="en-US" smtClean="0"/>
              <a:pPr/>
              <a:t>17</a:t>
            </a:fld>
            <a:endParaRPr kumimoji="0" lang="en-US"/>
          </a:p>
        </p:txBody>
      </p:sp>
      <p:sp>
        <p:nvSpPr>
          <p:cNvPr id="9" name="Oval 8"/>
          <p:cNvSpPr>
            <a:spLocks noChangeArrowheads="1"/>
          </p:cNvSpPr>
          <p:nvPr/>
        </p:nvSpPr>
        <p:spPr bwMode="auto">
          <a:xfrm>
            <a:off x="2209800" y="1965325"/>
            <a:ext cx="1828800" cy="990600"/>
          </a:xfrm>
          <a:prstGeom prst="ellipse">
            <a:avLst/>
          </a:prstGeom>
          <a:solidFill>
            <a:srgbClr val="FFFF00"/>
          </a:solidFill>
          <a:ln w="9525">
            <a:solidFill>
              <a:schemeClr val="folHlink"/>
            </a:solidFill>
            <a:round/>
            <a:headEnd/>
            <a:tailEnd/>
          </a:ln>
        </p:spPr>
        <p:txBody>
          <a:bodyPr wrap="none" anchor="ctr">
            <a:normAutofit/>
          </a:bodyPr>
          <a:lstStyle/>
          <a:p>
            <a:pPr algn="ctr"/>
            <a:r>
              <a:rPr lang="en-US" b="1" dirty="0">
                <a:solidFill>
                  <a:srgbClr val="2C53AA"/>
                </a:solidFill>
                <a:latin typeface="Trebuchet MS" pitchFamily="34" charset="0"/>
              </a:rPr>
              <a:t>Growth</a:t>
            </a:r>
          </a:p>
        </p:txBody>
      </p:sp>
      <p:sp>
        <p:nvSpPr>
          <p:cNvPr id="13" name="Rectangle 12"/>
          <p:cNvSpPr/>
          <p:nvPr/>
        </p:nvSpPr>
        <p:spPr>
          <a:xfrm>
            <a:off x="5462442" y="1256395"/>
            <a:ext cx="1981200" cy="1066800"/>
          </a:xfrm>
          <a:prstGeom prst="rect">
            <a:avLst/>
          </a:prstGeom>
          <a:solidFill>
            <a:srgbClr val="9DEB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C53AA"/>
                </a:solidFill>
                <a:latin typeface="Trebuchet MS" pitchFamily="34" charset="0"/>
              </a:rPr>
              <a:t>Employment, business opportunities </a:t>
            </a:r>
            <a:r>
              <a:rPr lang="en-US" b="1" dirty="0">
                <a:solidFill>
                  <a:srgbClr val="2C53AA"/>
                </a:solidFill>
                <a:latin typeface="Trebuchet MS" pitchFamily="34" charset="0"/>
              </a:rPr>
              <a:t>↑</a:t>
            </a:r>
            <a:endParaRPr lang="en-US" dirty="0">
              <a:solidFill>
                <a:srgbClr val="2C53AA"/>
              </a:solidFill>
              <a:latin typeface="Trebuchet MS" pitchFamily="34" charset="0"/>
            </a:endParaRPr>
          </a:p>
        </p:txBody>
      </p:sp>
      <p:sp>
        <p:nvSpPr>
          <p:cNvPr id="14" name="Rectangle 13"/>
          <p:cNvSpPr/>
          <p:nvPr/>
        </p:nvSpPr>
        <p:spPr>
          <a:xfrm>
            <a:off x="5462442" y="2705165"/>
            <a:ext cx="2057400" cy="533400"/>
          </a:xfrm>
          <a:prstGeom prst="rect">
            <a:avLst/>
          </a:prstGeom>
          <a:solidFill>
            <a:srgbClr val="9DEB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C53AA"/>
                </a:solidFill>
                <a:latin typeface="Trebuchet MS" pitchFamily="34" charset="0"/>
              </a:rPr>
              <a:t>Resources for redistribution </a:t>
            </a:r>
            <a:r>
              <a:rPr lang="en-US" b="1" dirty="0">
                <a:solidFill>
                  <a:srgbClr val="2C53AA"/>
                </a:solidFill>
                <a:latin typeface="Trebuchet MS" pitchFamily="34" charset="0"/>
              </a:rPr>
              <a:t>↑</a:t>
            </a:r>
            <a:endParaRPr lang="en-US" dirty="0">
              <a:solidFill>
                <a:srgbClr val="2C53AA"/>
              </a:solidFill>
              <a:latin typeface="Trebuchet MS" pitchFamily="34" charset="0"/>
            </a:endParaRPr>
          </a:p>
        </p:txBody>
      </p:sp>
      <p:cxnSp>
        <p:nvCxnSpPr>
          <p:cNvPr id="16" name="Straight Arrow Connector 15"/>
          <p:cNvCxnSpPr/>
          <p:nvPr/>
        </p:nvCxnSpPr>
        <p:spPr>
          <a:xfrm flipV="1">
            <a:off x="4419600" y="1889125"/>
            <a:ext cx="91440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419600" y="2574925"/>
            <a:ext cx="990600" cy="228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543800" y="1889125"/>
            <a:ext cx="914400" cy="2667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620000" y="2378077"/>
            <a:ext cx="914400" cy="42544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8" name="Oval 27"/>
          <p:cNvSpPr>
            <a:spLocks noChangeArrowheads="1"/>
          </p:cNvSpPr>
          <p:nvPr/>
        </p:nvSpPr>
        <p:spPr bwMode="auto">
          <a:xfrm>
            <a:off x="8572500" y="1698625"/>
            <a:ext cx="1828800" cy="990600"/>
          </a:xfrm>
          <a:prstGeom prst="ellipse">
            <a:avLst/>
          </a:prstGeom>
          <a:solidFill>
            <a:srgbClr val="FFFF00"/>
          </a:solidFill>
          <a:ln w="9525">
            <a:solidFill>
              <a:schemeClr val="folHlink"/>
            </a:solidFill>
            <a:round/>
            <a:headEnd/>
            <a:tailEnd/>
          </a:ln>
        </p:spPr>
        <p:txBody>
          <a:bodyPr wrap="none" anchor="ctr">
            <a:normAutofit/>
          </a:bodyPr>
          <a:lstStyle/>
          <a:p>
            <a:pPr algn="ctr"/>
            <a:r>
              <a:rPr lang="en-US" b="1" dirty="0">
                <a:solidFill>
                  <a:srgbClr val="2C53AA"/>
                </a:solidFill>
                <a:latin typeface="Trebuchet MS" pitchFamily="34" charset="0"/>
              </a:rPr>
              <a:t>Inequality, </a:t>
            </a:r>
          </a:p>
          <a:p>
            <a:pPr algn="ctr"/>
            <a:r>
              <a:rPr lang="en-US" b="1" dirty="0">
                <a:solidFill>
                  <a:srgbClr val="2C53AA"/>
                </a:solidFill>
                <a:latin typeface="Trebuchet MS" pitchFamily="34" charset="0"/>
              </a:rPr>
              <a:t>poverty ↓ </a:t>
            </a:r>
          </a:p>
        </p:txBody>
      </p:sp>
      <p:sp>
        <p:nvSpPr>
          <p:cNvPr id="20" name="Rectangle 19"/>
          <p:cNvSpPr/>
          <p:nvPr/>
        </p:nvSpPr>
        <p:spPr>
          <a:xfrm>
            <a:off x="997527" y="289650"/>
            <a:ext cx="9947564" cy="584775"/>
          </a:xfrm>
          <a:prstGeom prst="rect">
            <a:avLst/>
          </a:prstGeom>
        </p:spPr>
        <p:txBody>
          <a:bodyPr wrap="square">
            <a:spAutoFit/>
          </a:bodyPr>
          <a:lstStyle/>
          <a:p>
            <a:pPr lvl="0" algn="ctr">
              <a:spcBef>
                <a:spcPct val="0"/>
              </a:spcBef>
              <a:defRPr/>
            </a:pPr>
            <a:r>
              <a:rPr lang="en-US" sz="3200" b="1" dirty="0">
                <a:solidFill>
                  <a:schemeClr val="tx2"/>
                </a:solidFill>
                <a:latin typeface="Arial Black" charset="0"/>
              </a:rPr>
              <a:t>Tradeoffs? Growth -&gt; Poverty and inequality</a:t>
            </a:r>
          </a:p>
        </p:txBody>
      </p:sp>
      <p:sp>
        <p:nvSpPr>
          <p:cNvPr id="21" name="Oval 20"/>
          <p:cNvSpPr>
            <a:spLocks noChangeArrowheads="1"/>
          </p:cNvSpPr>
          <p:nvPr/>
        </p:nvSpPr>
        <p:spPr bwMode="auto">
          <a:xfrm>
            <a:off x="2209800" y="4439397"/>
            <a:ext cx="1828800" cy="990600"/>
          </a:xfrm>
          <a:prstGeom prst="ellipse">
            <a:avLst/>
          </a:prstGeom>
          <a:solidFill>
            <a:srgbClr val="FFFF00"/>
          </a:solidFill>
          <a:ln w="9525">
            <a:solidFill>
              <a:schemeClr val="folHlink"/>
            </a:solidFill>
            <a:round/>
            <a:headEnd/>
            <a:tailEnd/>
          </a:ln>
        </p:spPr>
        <p:txBody>
          <a:bodyPr wrap="none" anchor="ctr">
            <a:normAutofit/>
          </a:bodyPr>
          <a:lstStyle/>
          <a:p>
            <a:pPr algn="ctr"/>
            <a:r>
              <a:rPr lang="en-US" b="1" dirty="0">
                <a:solidFill>
                  <a:srgbClr val="2C53AA"/>
                </a:solidFill>
                <a:latin typeface="Trebuchet MS" pitchFamily="34" charset="0"/>
              </a:rPr>
              <a:t>Growth</a:t>
            </a:r>
          </a:p>
        </p:txBody>
      </p:sp>
      <p:sp>
        <p:nvSpPr>
          <p:cNvPr id="22" name="Rectangle 21"/>
          <p:cNvSpPr/>
          <p:nvPr/>
        </p:nvSpPr>
        <p:spPr>
          <a:xfrm>
            <a:off x="5495732" y="3647481"/>
            <a:ext cx="1981200" cy="1104899"/>
          </a:xfrm>
          <a:prstGeom prst="rect">
            <a:avLst/>
          </a:prstGeom>
          <a:solidFill>
            <a:srgbClr val="9DEB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C53AA"/>
                </a:solidFill>
                <a:latin typeface="Trebuchet MS" pitchFamily="34" charset="0"/>
              </a:rPr>
              <a:t>Asymmetric growth in different sectors </a:t>
            </a:r>
          </a:p>
        </p:txBody>
      </p:sp>
      <p:cxnSp>
        <p:nvCxnSpPr>
          <p:cNvPr id="23" name="Straight Arrow Connector 22"/>
          <p:cNvCxnSpPr/>
          <p:nvPr/>
        </p:nvCxnSpPr>
        <p:spPr>
          <a:xfrm flipV="1">
            <a:off x="4229100" y="4343400"/>
            <a:ext cx="1104900" cy="42630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4" name="Oval 23"/>
          <p:cNvSpPr>
            <a:spLocks noChangeArrowheads="1"/>
          </p:cNvSpPr>
          <p:nvPr/>
        </p:nvSpPr>
        <p:spPr bwMode="auto">
          <a:xfrm>
            <a:off x="8759271" y="4426804"/>
            <a:ext cx="1447800" cy="685800"/>
          </a:xfrm>
          <a:prstGeom prst="ellipse">
            <a:avLst/>
          </a:prstGeom>
          <a:solidFill>
            <a:srgbClr val="FFFF00"/>
          </a:solidFill>
          <a:ln w="9525">
            <a:solidFill>
              <a:schemeClr val="folHlink"/>
            </a:solidFill>
            <a:round/>
            <a:headEnd/>
            <a:tailEnd/>
          </a:ln>
        </p:spPr>
        <p:txBody>
          <a:bodyPr wrap="none" anchor="ctr">
            <a:normAutofit/>
          </a:bodyPr>
          <a:lstStyle/>
          <a:p>
            <a:pPr algn="ctr"/>
            <a:r>
              <a:rPr lang="en-US" b="1" dirty="0">
                <a:solidFill>
                  <a:srgbClr val="2C53AA"/>
                </a:solidFill>
                <a:latin typeface="Trebuchet MS" pitchFamily="34" charset="0"/>
              </a:rPr>
              <a:t>Inequality ↑</a:t>
            </a:r>
            <a:endParaRPr lang="en-US" dirty="0">
              <a:solidFill>
                <a:srgbClr val="2C53AA"/>
              </a:solidFill>
              <a:latin typeface="Trebuchet MS" pitchFamily="34" charset="0"/>
            </a:endParaRPr>
          </a:p>
        </p:txBody>
      </p:sp>
      <p:cxnSp>
        <p:nvCxnSpPr>
          <p:cNvPr id="25" name="Straight Arrow Connector 24"/>
          <p:cNvCxnSpPr/>
          <p:nvPr/>
        </p:nvCxnSpPr>
        <p:spPr>
          <a:xfrm>
            <a:off x="7739612" y="4400552"/>
            <a:ext cx="832888" cy="24764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493491" y="4934698"/>
            <a:ext cx="1981200" cy="1277566"/>
          </a:xfrm>
          <a:prstGeom prst="rect">
            <a:avLst/>
          </a:prstGeom>
          <a:solidFill>
            <a:srgbClr val="9DEB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C53AA"/>
                </a:solidFill>
                <a:latin typeface="Trebuchet MS" pitchFamily="34" charset="0"/>
              </a:rPr>
              <a:t>Asymmetric growth in factor payments (capital, skills)</a:t>
            </a:r>
          </a:p>
        </p:txBody>
      </p:sp>
      <p:cxnSp>
        <p:nvCxnSpPr>
          <p:cNvPr id="29" name="Straight Arrow Connector 28"/>
          <p:cNvCxnSpPr/>
          <p:nvPr/>
        </p:nvCxnSpPr>
        <p:spPr>
          <a:xfrm>
            <a:off x="4289796" y="5056968"/>
            <a:ext cx="1044205" cy="43017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7739612" y="5028516"/>
            <a:ext cx="832888" cy="27765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1AFAA757-974C-4B48-8B28-C480C2C1CBF7}"/>
              </a:ext>
            </a:extLst>
          </p:cNvPr>
          <p:cNvSpPr/>
          <p:nvPr/>
        </p:nvSpPr>
        <p:spPr>
          <a:xfrm>
            <a:off x="337569" y="6372570"/>
            <a:ext cx="5341778" cy="253916"/>
          </a:xfrm>
          <a:prstGeom prst="rect">
            <a:avLst/>
          </a:prstGeom>
        </p:spPr>
        <p:txBody>
          <a:bodyPr wrap="square">
            <a:spAutoFit/>
          </a:bodyPr>
          <a:lstStyle/>
          <a:p>
            <a:r>
              <a:rPr lang="pt-BR" sz="1050" dirty="0"/>
              <a:t>Source: Cerra, Lama, and Loayza, Chapter 2 of </a:t>
            </a:r>
            <a:r>
              <a:rPr lang="pt-BR" sz="1050" i="1" dirty="0"/>
              <a:t>How to Achieve Inclusive Growth</a:t>
            </a:r>
            <a:endParaRPr lang="en-US" sz="1050" dirty="0"/>
          </a:p>
        </p:txBody>
      </p:sp>
    </p:spTree>
    <p:extLst>
      <p:ext uri="{BB962C8B-B14F-4D97-AF65-F5344CB8AC3E}">
        <p14:creationId xmlns:p14="http://schemas.microsoft.com/office/powerpoint/2010/main" val="202147598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a:spLocks noChangeArrowheads="1"/>
          </p:cNvSpPr>
          <p:nvPr/>
        </p:nvSpPr>
        <p:spPr bwMode="auto">
          <a:xfrm>
            <a:off x="1943100" y="1689660"/>
            <a:ext cx="1828800" cy="990600"/>
          </a:xfrm>
          <a:prstGeom prst="ellipse">
            <a:avLst/>
          </a:prstGeom>
          <a:solidFill>
            <a:srgbClr val="FFFF00"/>
          </a:solidFill>
          <a:ln w="9525">
            <a:solidFill>
              <a:schemeClr val="folHlink"/>
            </a:solidFill>
            <a:round/>
            <a:headEnd/>
            <a:tailEnd/>
          </a:ln>
        </p:spPr>
        <p:txBody>
          <a:bodyPr wrap="none" anchor="ctr">
            <a:normAutofit/>
          </a:bodyPr>
          <a:lstStyle/>
          <a:p>
            <a:pPr algn="ctr"/>
            <a:r>
              <a:rPr lang="en-US" b="1" dirty="0">
                <a:solidFill>
                  <a:srgbClr val="2C53AA"/>
                </a:solidFill>
                <a:latin typeface="Trebuchet MS" pitchFamily="34" charset="0"/>
              </a:rPr>
              <a:t>Mild inequality</a:t>
            </a:r>
          </a:p>
        </p:txBody>
      </p:sp>
      <p:sp>
        <p:nvSpPr>
          <p:cNvPr id="13" name="Rectangle 12"/>
          <p:cNvSpPr/>
          <p:nvPr/>
        </p:nvSpPr>
        <p:spPr>
          <a:xfrm>
            <a:off x="5105400" y="1823011"/>
            <a:ext cx="2819400" cy="723899"/>
          </a:xfrm>
          <a:prstGeom prst="rect">
            <a:avLst/>
          </a:prstGeom>
          <a:solidFill>
            <a:srgbClr val="9DEB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C53AA"/>
                </a:solidFill>
                <a:latin typeface="Trebuchet MS" pitchFamily="34" charset="0"/>
              </a:rPr>
              <a:t>Sign of meritocracy: Factors paid their MP</a:t>
            </a:r>
          </a:p>
        </p:txBody>
      </p:sp>
      <p:sp>
        <p:nvSpPr>
          <p:cNvPr id="15" name="Oval 14"/>
          <p:cNvSpPr>
            <a:spLocks noChangeArrowheads="1"/>
          </p:cNvSpPr>
          <p:nvPr/>
        </p:nvSpPr>
        <p:spPr bwMode="auto">
          <a:xfrm>
            <a:off x="9144000" y="1828800"/>
            <a:ext cx="1219200" cy="685800"/>
          </a:xfrm>
          <a:prstGeom prst="ellipse">
            <a:avLst/>
          </a:prstGeom>
          <a:solidFill>
            <a:srgbClr val="FFFF00"/>
          </a:solidFill>
          <a:ln w="9525">
            <a:solidFill>
              <a:schemeClr val="folHlink"/>
            </a:solidFill>
            <a:round/>
            <a:headEnd/>
            <a:tailEnd/>
          </a:ln>
        </p:spPr>
        <p:txBody>
          <a:bodyPr wrap="none" anchor="ctr">
            <a:normAutofit/>
          </a:bodyPr>
          <a:lstStyle/>
          <a:p>
            <a:pPr algn="ctr"/>
            <a:r>
              <a:rPr lang="en-US" b="1" dirty="0">
                <a:solidFill>
                  <a:srgbClr val="2C53AA"/>
                </a:solidFill>
                <a:latin typeface="Trebuchet MS" pitchFamily="34" charset="0"/>
              </a:rPr>
              <a:t>Growth ↑</a:t>
            </a:r>
          </a:p>
        </p:txBody>
      </p:sp>
      <p:cxnSp>
        <p:nvCxnSpPr>
          <p:cNvPr id="16" name="Straight Arrow Connector 15"/>
          <p:cNvCxnSpPr>
            <a:cxnSpLocks/>
          </p:cNvCxnSpPr>
          <p:nvPr/>
        </p:nvCxnSpPr>
        <p:spPr>
          <a:xfrm flipV="1">
            <a:off x="3828728" y="2184960"/>
            <a:ext cx="1048073" cy="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0" name="Oval 19"/>
          <p:cNvSpPr>
            <a:spLocks noChangeArrowheads="1"/>
          </p:cNvSpPr>
          <p:nvPr/>
        </p:nvSpPr>
        <p:spPr bwMode="auto">
          <a:xfrm>
            <a:off x="1943100" y="3874199"/>
            <a:ext cx="1828800" cy="990600"/>
          </a:xfrm>
          <a:prstGeom prst="ellipse">
            <a:avLst/>
          </a:prstGeom>
          <a:solidFill>
            <a:srgbClr val="FFFF00"/>
          </a:solidFill>
          <a:ln w="9525">
            <a:solidFill>
              <a:schemeClr val="folHlink"/>
            </a:solidFill>
            <a:round/>
            <a:headEnd/>
            <a:tailEnd/>
          </a:ln>
        </p:spPr>
        <p:txBody>
          <a:bodyPr wrap="none" anchor="ctr">
            <a:normAutofit/>
          </a:bodyPr>
          <a:lstStyle/>
          <a:p>
            <a:pPr algn="ctr"/>
            <a:r>
              <a:rPr lang="en-US" b="1" dirty="0">
                <a:solidFill>
                  <a:srgbClr val="2C53AA"/>
                </a:solidFill>
                <a:latin typeface="Trebuchet MS" pitchFamily="34" charset="0"/>
              </a:rPr>
              <a:t>Inequality, </a:t>
            </a:r>
          </a:p>
          <a:p>
            <a:pPr algn="ctr"/>
            <a:r>
              <a:rPr lang="en-US" b="1" dirty="0">
                <a:solidFill>
                  <a:srgbClr val="2C53AA"/>
                </a:solidFill>
                <a:latin typeface="Trebuchet MS" pitchFamily="34" charset="0"/>
              </a:rPr>
              <a:t>poverty</a:t>
            </a:r>
          </a:p>
        </p:txBody>
      </p:sp>
      <p:sp>
        <p:nvSpPr>
          <p:cNvPr id="22" name="Rectangle 21"/>
          <p:cNvSpPr/>
          <p:nvPr/>
        </p:nvSpPr>
        <p:spPr>
          <a:xfrm>
            <a:off x="5029200" y="3276600"/>
            <a:ext cx="2819400" cy="533400"/>
          </a:xfrm>
          <a:prstGeom prst="rect">
            <a:avLst/>
          </a:prstGeom>
          <a:solidFill>
            <a:srgbClr val="9DEB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C53AA"/>
                </a:solidFill>
                <a:latin typeface="Trebuchet MS" pitchFamily="34" charset="0"/>
              </a:rPr>
              <a:t>Poverty traps,</a:t>
            </a:r>
          </a:p>
          <a:p>
            <a:pPr algn="ctr"/>
            <a:r>
              <a:rPr lang="en-US" dirty="0" err="1">
                <a:solidFill>
                  <a:srgbClr val="2C53AA"/>
                </a:solidFill>
                <a:latin typeface="Trebuchet MS" pitchFamily="34" charset="0"/>
              </a:rPr>
              <a:t>underutilitzation</a:t>
            </a:r>
            <a:r>
              <a:rPr lang="en-US" dirty="0">
                <a:solidFill>
                  <a:srgbClr val="2C53AA"/>
                </a:solidFill>
                <a:latin typeface="Trebuchet MS" pitchFamily="34" charset="0"/>
              </a:rPr>
              <a:t> of L</a:t>
            </a:r>
          </a:p>
        </p:txBody>
      </p:sp>
      <p:sp>
        <p:nvSpPr>
          <p:cNvPr id="24" name="Oval 23"/>
          <p:cNvSpPr>
            <a:spLocks noChangeArrowheads="1"/>
          </p:cNvSpPr>
          <p:nvPr/>
        </p:nvSpPr>
        <p:spPr bwMode="auto">
          <a:xfrm>
            <a:off x="9236528" y="4114799"/>
            <a:ext cx="1219200" cy="609601"/>
          </a:xfrm>
          <a:prstGeom prst="ellipse">
            <a:avLst/>
          </a:prstGeom>
          <a:solidFill>
            <a:srgbClr val="FFFF00"/>
          </a:solidFill>
          <a:ln w="9525">
            <a:solidFill>
              <a:schemeClr val="folHlink"/>
            </a:solidFill>
            <a:round/>
            <a:headEnd/>
            <a:tailEnd/>
          </a:ln>
        </p:spPr>
        <p:txBody>
          <a:bodyPr wrap="none" anchor="ctr">
            <a:normAutofit/>
          </a:bodyPr>
          <a:lstStyle/>
          <a:p>
            <a:pPr algn="ctr"/>
            <a:r>
              <a:rPr lang="en-US" b="1" dirty="0">
                <a:solidFill>
                  <a:srgbClr val="2C53AA"/>
                </a:solidFill>
                <a:latin typeface="Trebuchet MS" pitchFamily="34" charset="0"/>
              </a:rPr>
              <a:t>Growth ↓</a:t>
            </a:r>
            <a:endParaRPr lang="en-US" dirty="0">
              <a:solidFill>
                <a:srgbClr val="2C53AA"/>
              </a:solidFill>
              <a:latin typeface="Trebuchet MS" pitchFamily="34" charset="0"/>
            </a:endParaRPr>
          </a:p>
        </p:txBody>
      </p:sp>
      <p:cxnSp>
        <p:nvCxnSpPr>
          <p:cNvPr id="25" name="Straight Arrow Connector 24"/>
          <p:cNvCxnSpPr/>
          <p:nvPr/>
        </p:nvCxnSpPr>
        <p:spPr>
          <a:xfrm flipV="1">
            <a:off x="3857464" y="3629024"/>
            <a:ext cx="1019336" cy="47350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8115668" y="3543300"/>
            <a:ext cx="1044660" cy="55923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5050279" y="4587874"/>
            <a:ext cx="2819400" cy="533400"/>
          </a:xfrm>
          <a:prstGeom prst="rect">
            <a:avLst/>
          </a:prstGeom>
          <a:solidFill>
            <a:srgbClr val="9DEB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C53AA"/>
                </a:solidFill>
                <a:latin typeface="Trebuchet MS" pitchFamily="34" charset="0"/>
              </a:rPr>
              <a:t>Inefficient institutions, policies</a:t>
            </a:r>
          </a:p>
        </p:txBody>
      </p:sp>
      <p:cxnSp>
        <p:nvCxnSpPr>
          <p:cNvPr id="33" name="Straight Arrow Connector 32"/>
          <p:cNvCxnSpPr/>
          <p:nvPr/>
        </p:nvCxnSpPr>
        <p:spPr>
          <a:xfrm>
            <a:off x="8049616" y="4253933"/>
            <a:ext cx="1094384" cy="10305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029200" y="3943923"/>
            <a:ext cx="2819400" cy="533400"/>
          </a:xfrm>
          <a:prstGeom prst="rect">
            <a:avLst/>
          </a:prstGeom>
          <a:solidFill>
            <a:srgbClr val="9DEB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C53AA"/>
                </a:solidFill>
                <a:latin typeface="Trebuchet MS" pitchFamily="34" charset="0"/>
              </a:rPr>
              <a:t>Crime </a:t>
            </a:r>
            <a:r>
              <a:rPr lang="en-US" dirty="0">
                <a:solidFill>
                  <a:srgbClr val="2C53AA"/>
                </a:solidFill>
                <a:latin typeface="Times New Roman" panose="02020603050405020304" pitchFamily="18" charset="0"/>
                <a:cs typeface="Times New Roman" panose="02020603050405020304" pitchFamily="18" charset="0"/>
              </a:rPr>
              <a:t>↑</a:t>
            </a:r>
            <a:r>
              <a:rPr lang="en-US" dirty="0">
                <a:solidFill>
                  <a:srgbClr val="2C53AA"/>
                </a:solidFill>
                <a:latin typeface="Trebuchet MS" pitchFamily="34" charset="0"/>
              </a:rPr>
              <a:t>, health outcomes </a:t>
            </a:r>
            <a:r>
              <a:rPr lang="en-US" b="1" dirty="0">
                <a:solidFill>
                  <a:srgbClr val="2C53AA"/>
                </a:solidFill>
                <a:latin typeface="Trebuchet MS" pitchFamily="34" charset="0"/>
              </a:rPr>
              <a:t> ↓</a:t>
            </a:r>
            <a:endParaRPr lang="en-US" dirty="0">
              <a:solidFill>
                <a:srgbClr val="2C53AA"/>
              </a:solidFill>
              <a:latin typeface="Trebuchet MS" pitchFamily="34" charset="0"/>
            </a:endParaRPr>
          </a:p>
        </p:txBody>
      </p:sp>
      <p:cxnSp>
        <p:nvCxnSpPr>
          <p:cNvPr id="36" name="Straight Arrow Connector 35"/>
          <p:cNvCxnSpPr/>
          <p:nvPr/>
        </p:nvCxnSpPr>
        <p:spPr>
          <a:xfrm flipV="1">
            <a:off x="8077200" y="4610102"/>
            <a:ext cx="1066800" cy="34470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886200" y="4344475"/>
            <a:ext cx="990600" cy="2502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3810000" y="4591265"/>
            <a:ext cx="1066800" cy="31357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1239838" y="491385"/>
            <a:ext cx="9982344" cy="978486"/>
          </a:xfrm>
        </p:spPr>
        <p:txBody>
          <a:bodyPr>
            <a:noAutofit/>
          </a:bodyPr>
          <a:lstStyle/>
          <a:p>
            <a:r>
              <a:rPr lang="en-US" sz="3200" dirty="0"/>
              <a:t>Tradeoffs? Inequality and Poverty </a:t>
            </a:r>
            <a:r>
              <a:rPr lang="en-US" sz="3200" dirty="0">
                <a:sym typeface="Wingdings" panose="05000000000000000000" pitchFamily="2" charset="2"/>
              </a:rPr>
              <a:t></a:t>
            </a:r>
            <a:r>
              <a:rPr lang="en-US" sz="3200" dirty="0"/>
              <a:t> Growth</a:t>
            </a:r>
          </a:p>
        </p:txBody>
      </p:sp>
      <p:sp>
        <p:nvSpPr>
          <p:cNvPr id="30" name="Slide Number Placeholder 29"/>
          <p:cNvSpPr>
            <a:spLocks noGrp="1"/>
          </p:cNvSpPr>
          <p:nvPr>
            <p:ph type="sldNum" sz="quarter" idx="4294967295"/>
          </p:nvPr>
        </p:nvSpPr>
        <p:spPr>
          <a:xfrm>
            <a:off x="10058400" y="5518150"/>
            <a:ext cx="2133600" cy="365125"/>
          </a:xfrm>
          <a:prstGeom prst="rect">
            <a:avLst/>
          </a:prstGeom>
        </p:spPr>
        <p:txBody>
          <a:bodyPr/>
          <a:lstStyle/>
          <a:p>
            <a:fld id="{8C592886-E571-45D5-8B56-343DC94F8FA6}" type="slidenum">
              <a:rPr kumimoji="0" lang="en-US" smtClean="0"/>
              <a:pPr/>
              <a:t>18</a:t>
            </a:fld>
            <a:endParaRPr kumimoji="0" lang="en-US"/>
          </a:p>
        </p:txBody>
      </p:sp>
      <p:cxnSp>
        <p:nvCxnSpPr>
          <p:cNvPr id="37" name="Straight Arrow Connector 36"/>
          <p:cNvCxnSpPr>
            <a:cxnSpLocks/>
          </p:cNvCxnSpPr>
          <p:nvPr/>
        </p:nvCxnSpPr>
        <p:spPr>
          <a:xfrm>
            <a:off x="8024588" y="2201749"/>
            <a:ext cx="96701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5021580" y="5227932"/>
            <a:ext cx="2827020" cy="944268"/>
          </a:xfrm>
          <a:prstGeom prst="rect">
            <a:avLst/>
          </a:prstGeom>
          <a:solidFill>
            <a:srgbClr val="9DEB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C53AA"/>
                </a:solidFill>
                <a:latin typeface="Trebuchet MS" pitchFamily="34" charset="0"/>
              </a:rPr>
              <a:t>Trust </a:t>
            </a:r>
            <a:r>
              <a:rPr lang="en-US" b="1" dirty="0">
                <a:solidFill>
                  <a:srgbClr val="2C53AA"/>
                </a:solidFill>
                <a:latin typeface="Trebuchet MS" pitchFamily="34" charset="0"/>
              </a:rPr>
              <a:t>↓, </a:t>
            </a:r>
          </a:p>
          <a:p>
            <a:pPr algn="ctr"/>
            <a:r>
              <a:rPr lang="en-US" dirty="0">
                <a:solidFill>
                  <a:srgbClr val="2C53AA"/>
                </a:solidFill>
                <a:latin typeface="Trebuchet MS" pitchFamily="34" charset="0"/>
              </a:rPr>
              <a:t>collective action </a:t>
            </a:r>
            <a:r>
              <a:rPr lang="en-US" b="1" dirty="0">
                <a:solidFill>
                  <a:srgbClr val="2C53AA"/>
                </a:solidFill>
                <a:latin typeface="Trebuchet MS" pitchFamily="34" charset="0"/>
              </a:rPr>
              <a:t>↓,</a:t>
            </a:r>
          </a:p>
          <a:p>
            <a:pPr algn="ctr"/>
            <a:r>
              <a:rPr lang="en-US" dirty="0">
                <a:solidFill>
                  <a:srgbClr val="2C53AA"/>
                </a:solidFill>
                <a:latin typeface="Trebuchet MS" pitchFamily="34" charset="0"/>
              </a:rPr>
              <a:t>social conflict!</a:t>
            </a:r>
          </a:p>
        </p:txBody>
      </p:sp>
      <p:cxnSp>
        <p:nvCxnSpPr>
          <p:cNvPr id="43" name="Straight Arrow Connector 42"/>
          <p:cNvCxnSpPr/>
          <p:nvPr/>
        </p:nvCxnSpPr>
        <p:spPr>
          <a:xfrm>
            <a:off x="3771900" y="4855006"/>
            <a:ext cx="1104900" cy="63962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8022080" y="4904838"/>
            <a:ext cx="1138249" cy="60814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D556C208-AA95-4E07-BBA1-52F1E88BF3F4}"/>
              </a:ext>
            </a:extLst>
          </p:cNvPr>
          <p:cNvSpPr/>
          <p:nvPr/>
        </p:nvSpPr>
        <p:spPr>
          <a:xfrm>
            <a:off x="337569" y="6372570"/>
            <a:ext cx="5341778" cy="253916"/>
          </a:xfrm>
          <a:prstGeom prst="rect">
            <a:avLst/>
          </a:prstGeom>
        </p:spPr>
        <p:txBody>
          <a:bodyPr wrap="square">
            <a:spAutoFit/>
          </a:bodyPr>
          <a:lstStyle/>
          <a:p>
            <a:r>
              <a:rPr lang="pt-BR" sz="1050" dirty="0"/>
              <a:t>Source: Cerra, Lama, and Loayza, Chapter 2 of </a:t>
            </a:r>
            <a:r>
              <a:rPr lang="pt-BR" sz="1050" i="1" dirty="0"/>
              <a:t>How to Achieve Inclusive Growth</a:t>
            </a:r>
            <a:endParaRPr lang="en-US" sz="1050" dirty="0"/>
          </a:p>
        </p:txBody>
      </p:sp>
    </p:spTree>
    <p:extLst>
      <p:ext uri="{BB962C8B-B14F-4D97-AF65-F5344CB8AC3E}">
        <p14:creationId xmlns:p14="http://schemas.microsoft.com/office/powerpoint/2010/main" val="76063202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657BC-C4DA-4353-9B47-F30D3919C72C}"/>
              </a:ext>
            </a:extLst>
          </p:cNvPr>
          <p:cNvSpPr>
            <a:spLocks noGrp="1"/>
          </p:cNvSpPr>
          <p:nvPr>
            <p:ph type="ctrTitle"/>
          </p:nvPr>
        </p:nvSpPr>
        <p:spPr>
          <a:xfrm>
            <a:off x="4596318" y="2926838"/>
            <a:ext cx="6603052" cy="1879229"/>
          </a:xfrm>
        </p:spPr>
        <p:txBody>
          <a:bodyPr>
            <a:normAutofit/>
          </a:bodyPr>
          <a:lstStyle/>
          <a:p>
            <a:r>
              <a:rPr lang="en-US" dirty="0">
                <a:solidFill>
                  <a:srgbClr val="004C97"/>
                </a:solidFill>
              </a:rPr>
              <a:t>Fiscal Policy, Institutions, and Inclusive Growth</a:t>
            </a:r>
            <a:endParaRPr lang="en-US" dirty="0">
              <a:solidFill>
                <a:srgbClr val="FF0000"/>
              </a:solidFill>
            </a:endParaRPr>
          </a:p>
        </p:txBody>
      </p:sp>
      <p:pic>
        <p:nvPicPr>
          <p:cNvPr id="8" name="Picture Placeholder 7">
            <a:extLst>
              <a:ext uri="{FF2B5EF4-FFF2-40B4-BE49-F238E27FC236}">
                <a16:creationId xmlns:a16="http://schemas.microsoft.com/office/drawing/2014/main" id="{0294E1FC-3342-41B1-8825-DC38F74C0EDB}"/>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6629" b="16629"/>
          <a:stretch>
            <a:fillRect/>
          </a:stretch>
        </p:blipFill>
        <p:spPr>
          <a:xfrm>
            <a:off x="0" y="0"/>
            <a:ext cx="3490174" cy="6858000"/>
          </a:xfrm>
          <a:effectLst/>
        </p:spPr>
      </p:pic>
      <p:pic>
        <p:nvPicPr>
          <p:cNvPr id="10" name="Picture 9">
            <a:extLst>
              <a:ext uri="{FF2B5EF4-FFF2-40B4-BE49-F238E27FC236}">
                <a16:creationId xmlns:a16="http://schemas.microsoft.com/office/drawing/2014/main" id="{E8085618-FA1E-41D9-80CF-B83B3BECBE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072" r="12156"/>
          <a:stretch/>
        </p:blipFill>
        <p:spPr>
          <a:xfrm>
            <a:off x="0" y="1982932"/>
            <a:ext cx="3490174" cy="2590948"/>
          </a:xfrm>
          <a:prstGeom prst="rect">
            <a:avLst/>
          </a:prstGeom>
          <a:effectLst>
            <a:softEdge rad="31750"/>
          </a:effectLst>
        </p:spPr>
      </p:pic>
      <p:sp>
        <p:nvSpPr>
          <p:cNvPr id="11" name="Text Placeholder 3">
            <a:extLst>
              <a:ext uri="{FF2B5EF4-FFF2-40B4-BE49-F238E27FC236}">
                <a16:creationId xmlns:a16="http://schemas.microsoft.com/office/drawing/2014/main" id="{7F31827B-8921-4C65-9C1F-464FB5C1582C}"/>
              </a:ext>
            </a:extLst>
          </p:cNvPr>
          <p:cNvSpPr txBox="1">
            <a:spLocks/>
          </p:cNvSpPr>
          <p:nvPr/>
        </p:nvSpPr>
        <p:spPr>
          <a:xfrm>
            <a:off x="4596318" y="4399564"/>
            <a:ext cx="4323747" cy="1614302"/>
          </a:xfrm>
          <a:prstGeom prst="rect">
            <a:avLst/>
          </a:prstGeom>
        </p:spPr>
        <p:txBody>
          <a:bodyPr vert="horz" lIns="0" tIns="0" rIns="0" bIns="0" rtlCol="0" anchor="b" anchorCtr="0">
            <a:normAutofit/>
          </a:bodyPr>
          <a:lstStyle>
            <a:lvl1pPr marL="0" indent="0" algn="l" defTabSz="914314" rtl="0" eaLnBrk="1" latinLnBrk="0" hangingPunct="1">
              <a:spcBef>
                <a:spcPts val="300"/>
              </a:spcBef>
              <a:buClr>
                <a:schemeClr val="accent1"/>
              </a:buClr>
              <a:buSzPct val="110000"/>
              <a:buFont typeface="Wingdings" charset="2"/>
              <a:buNone/>
              <a:tabLst/>
              <a:defRPr sz="2000" kern="1200">
                <a:solidFill>
                  <a:schemeClr val="bg1">
                    <a:lumMod val="50000"/>
                  </a:schemeClr>
                </a:solidFill>
                <a:latin typeface="+mn-lt"/>
                <a:ea typeface="+mn-ea"/>
                <a:cs typeface="+mn-cs"/>
              </a:defRPr>
            </a:lvl1pPr>
            <a:lvl2pPr marL="0" indent="0" algn="l" defTabSz="914314" rtl="0" eaLnBrk="1" latinLnBrk="0" hangingPunct="1">
              <a:spcBef>
                <a:spcPts val="300"/>
              </a:spcBef>
              <a:buClr>
                <a:schemeClr val="accent1"/>
              </a:buClr>
              <a:buSzPct val="100000"/>
              <a:buFont typeface="Wingdings" pitchFamily="2" charset="2"/>
              <a:buNone/>
              <a:tabLst/>
              <a:defRPr sz="2000" kern="1200">
                <a:solidFill>
                  <a:schemeClr val="bg1">
                    <a:lumMod val="50000"/>
                  </a:schemeClr>
                </a:solidFill>
                <a:latin typeface="+mn-lt"/>
                <a:ea typeface="+mn-ea"/>
                <a:cs typeface="+mn-cs"/>
              </a:defRPr>
            </a:lvl2pPr>
            <a:lvl3pPr marL="0" indent="0" algn="l" defTabSz="914314" rtl="0" eaLnBrk="1" latinLnBrk="0" hangingPunct="1">
              <a:spcBef>
                <a:spcPts val="300"/>
              </a:spcBef>
              <a:buClr>
                <a:schemeClr val="bg1">
                  <a:lumMod val="50000"/>
                </a:schemeClr>
              </a:buClr>
              <a:buSzPct val="65000"/>
              <a:buFont typeface="Lucida Grande" panose="020B0600040502020204" pitchFamily="34" charset="0"/>
              <a:buNone/>
              <a:tabLst/>
              <a:defRPr sz="2000" kern="1200">
                <a:solidFill>
                  <a:schemeClr val="bg1">
                    <a:lumMod val="50000"/>
                  </a:schemeClr>
                </a:solidFill>
                <a:latin typeface="+mn-lt"/>
                <a:ea typeface="+mn-ea"/>
                <a:cs typeface="+mn-cs"/>
              </a:defRPr>
            </a:lvl3pPr>
            <a:lvl4pPr marL="0" indent="0" algn="l" defTabSz="914314" rtl="0" eaLnBrk="1" latinLnBrk="0" hangingPunct="1">
              <a:spcBef>
                <a:spcPts val="300"/>
              </a:spcBef>
              <a:buClr>
                <a:schemeClr val="accent1"/>
              </a:buClr>
              <a:buSzPct val="100000"/>
              <a:buFont typeface="LucidaGrande" charset="0"/>
              <a:buNone/>
              <a:tabLst/>
              <a:defRPr sz="2000" kern="1200">
                <a:solidFill>
                  <a:schemeClr val="bg1">
                    <a:lumMod val="50000"/>
                  </a:schemeClr>
                </a:solidFill>
                <a:latin typeface="+mn-lt"/>
                <a:ea typeface="+mn-ea"/>
                <a:cs typeface="+mn-cs"/>
              </a:defRPr>
            </a:lvl4pPr>
            <a:lvl5pPr marL="0" indent="0" algn="l" defTabSz="914314" rtl="0" eaLnBrk="1" latinLnBrk="0" hangingPunct="1">
              <a:spcBef>
                <a:spcPts val="300"/>
              </a:spcBef>
              <a:buClr>
                <a:schemeClr val="bg1">
                  <a:lumMod val="50000"/>
                </a:schemeClr>
              </a:buClr>
              <a:buFont typeface=".HelveticaNeueDeskInterface-Regular"/>
              <a:buNone/>
              <a:tabLst/>
              <a:defRPr sz="2000" kern="1200">
                <a:solidFill>
                  <a:schemeClr val="bg1">
                    <a:lumMod val="50000"/>
                  </a:schemeClr>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Clr>
                <a:srgbClr val="009CDE"/>
              </a:buClr>
              <a:defRPr/>
            </a:pPr>
            <a:endParaRPr lang="en-US" dirty="0">
              <a:solidFill>
                <a:srgbClr val="000000"/>
              </a:solidFill>
            </a:endParaRPr>
          </a:p>
        </p:txBody>
      </p:sp>
    </p:spTree>
    <p:extLst>
      <p:ext uri="{BB962C8B-B14F-4D97-AF65-F5344CB8AC3E}">
        <p14:creationId xmlns:p14="http://schemas.microsoft.com/office/powerpoint/2010/main" val="169782854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28886-2245-401F-AC43-BB722B3D768F}"/>
              </a:ext>
            </a:extLst>
          </p:cNvPr>
          <p:cNvSpPr>
            <a:spLocks noGrp="1"/>
          </p:cNvSpPr>
          <p:nvPr>
            <p:ph type="title"/>
          </p:nvPr>
        </p:nvSpPr>
        <p:spPr>
          <a:xfrm>
            <a:off x="1239838" y="491385"/>
            <a:ext cx="9715500" cy="677015"/>
          </a:xfrm>
        </p:spPr>
        <p:txBody>
          <a:bodyPr>
            <a:normAutofit/>
          </a:bodyPr>
          <a:lstStyle/>
          <a:p>
            <a:pPr algn="ctr"/>
            <a:r>
              <a:rPr lang="en-US" sz="3000" dirty="0"/>
              <a:t>Editors and Authors</a:t>
            </a:r>
          </a:p>
        </p:txBody>
      </p:sp>
      <p:sp>
        <p:nvSpPr>
          <p:cNvPr id="3" name="Text Placeholder 2">
            <a:extLst>
              <a:ext uri="{FF2B5EF4-FFF2-40B4-BE49-F238E27FC236}">
                <a16:creationId xmlns:a16="http://schemas.microsoft.com/office/drawing/2014/main" id="{698C18A9-0D49-4384-8BB6-5670774103D8}"/>
              </a:ext>
            </a:extLst>
          </p:cNvPr>
          <p:cNvSpPr>
            <a:spLocks noGrp="1"/>
          </p:cNvSpPr>
          <p:nvPr>
            <p:ph type="body" sz="quarter" idx="10"/>
          </p:nvPr>
        </p:nvSpPr>
        <p:spPr>
          <a:xfrm>
            <a:off x="508000" y="1336521"/>
            <a:ext cx="11398249" cy="5244691"/>
          </a:xfrm>
        </p:spPr>
        <p:txBody>
          <a:bodyPr>
            <a:normAutofit/>
          </a:bodyPr>
          <a:lstStyle/>
          <a:p>
            <a:pPr marL="0" lvl="1" indent="0">
              <a:lnSpc>
                <a:spcPct val="150000"/>
              </a:lnSpc>
              <a:buNone/>
            </a:pPr>
            <a:r>
              <a:rPr lang="en-US" sz="2100" b="1" dirty="0"/>
              <a:t>Editors</a:t>
            </a:r>
            <a:r>
              <a:rPr lang="en-US" sz="2100" dirty="0"/>
              <a:t>:  Valerie Cerra, Barry Eichengreen, Asmaa El-Ganainy, Martin Schindler</a:t>
            </a:r>
          </a:p>
          <a:p>
            <a:pPr marL="0" lvl="1" indent="0">
              <a:lnSpc>
                <a:spcPct val="150000"/>
              </a:lnSpc>
              <a:buNone/>
            </a:pPr>
            <a:r>
              <a:rPr lang="en-US" sz="2100" b="1" dirty="0"/>
              <a:t>Authors</a:t>
            </a:r>
            <a:r>
              <a:rPr lang="en-US" sz="2100" dirty="0"/>
              <a:t>:</a:t>
            </a:r>
          </a:p>
          <a:p>
            <a:pPr lvl="1">
              <a:lnSpc>
                <a:spcPct val="150000"/>
              </a:lnSpc>
            </a:pPr>
            <a:r>
              <a:rPr lang="en-US" sz="2100" b="1" dirty="0"/>
              <a:t>Academic</a:t>
            </a:r>
            <a:r>
              <a:rPr lang="en-US" sz="2100" dirty="0"/>
              <a:t>:  Philippe Aghion, Thorsten Beck, Barry Eichengreen, Raquel Fernandez,             Simon Johnson, Anton Korinek, Peter Montiel, Giovanni Peri, Richard Rogerson,            Joseph Stiglitz, Sir Nicolas Stern, Tony Venables </a:t>
            </a:r>
          </a:p>
          <a:p>
            <a:pPr lvl="1">
              <a:lnSpc>
                <a:spcPct val="150000"/>
              </a:lnSpc>
            </a:pPr>
            <a:r>
              <a:rPr lang="en-US" sz="2100" b="1" dirty="0"/>
              <a:t>Brookings Institution</a:t>
            </a:r>
            <a:r>
              <a:rPr lang="en-US" sz="2100" dirty="0"/>
              <a:t>: Amar Bhattacharya</a:t>
            </a:r>
          </a:p>
          <a:p>
            <a:pPr lvl="1">
              <a:lnSpc>
                <a:spcPct val="150000"/>
              </a:lnSpc>
            </a:pPr>
            <a:r>
              <a:rPr lang="en-US" sz="2100" b="1" dirty="0"/>
              <a:t>Commitment to Equity Institute</a:t>
            </a:r>
            <a:r>
              <a:rPr lang="en-US" sz="2100" dirty="0"/>
              <a:t>: Nora Lustig, Jon Jellema</a:t>
            </a:r>
          </a:p>
          <a:p>
            <a:pPr lvl="1">
              <a:lnSpc>
                <a:spcPct val="150000"/>
              </a:lnSpc>
            </a:pPr>
            <a:r>
              <a:rPr lang="en-US" sz="2100" b="1" dirty="0"/>
              <a:t>European Bank for Reconstruction and Development</a:t>
            </a:r>
            <a:r>
              <a:rPr lang="en-US" sz="2100" dirty="0"/>
              <a:t>: Zsoka Koczan, Barbara Rambousek</a:t>
            </a:r>
          </a:p>
          <a:p>
            <a:pPr lvl="1">
              <a:lnSpc>
                <a:spcPct val="150000"/>
              </a:lnSpc>
            </a:pPr>
            <a:r>
              <a:rPr lang="en-US" sz="2100" b="1" dirty="0"/>
              <a:t>International Labor Organization</a:t>
            </a:r>
            <a:r>
              <a:rPr lang="en-US" sz="2100" dirty="0"/>
              <a:t>: Ekkehard Ernst, Rossana Merola </a:t>
            </a:r>
          </a:p>
          <a:p>
            <a:pPr lvl="1"/>
            <a:endParaRPr lang="en-US" dirty="0"/>
          </a:p>
        </p:txBody>
      </p:sp>
      <p:sp>
        <p:nvSpPr>
          <p:cNvPr id="4" name="Slide Number Placeholder 6">
            <a:extLst>
              <a:ext uri="{FF2B5EF4-FFF2-40B4-BE49-F238E27FC236}">
                <a16:creationId xmlns:a16="http://schemas.microsoft.com/office/drawing/2014/main" id="{BE12602E-9ABB-49EE-9E7D-737779964DBA}"/>
              </a:ext>
            </a:extLst>
          </p:cNvPr>
          <p:cNvSpPr txBox="1">
            <a:spLocks/>
          </p:cNvSpPr>
          <p:nvPr/>
        </p:nvSpPr>
        <p:spPr>
          <a:xfrm>
            <a:off x="11798711" y="6581212"/>
            <a:ext cx="39329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C7A7582-2B45-469F-B0EC-19146E0F24B5}" type="slidenum">
              <a:rPr lang="en-US" sz="1200" smtClean="0">
                <a:solidFill>
                  <a:srgbClr val="00B0F0"/>
                </a:solidFill>
                <a:latin typeface="Calibri" panose="020F0502020204030204"/>
              </a:rPr>
              <a:pPr algn="r"/>
              <a:t>2</a:t>
            </a:fld>
            <a:endParaRPr lang="en-US" sz="1200" dirty="0">
              <a:solidFill>
                <a:srgbClr val="00B0F0"/>
              </a:solidFill>
              <a:latin typeface="Calibri" panose="020F0502020204030204"/>
            </a:endParaRPr>
          </a:p>
        </p:txBody>
      </p:sp>
    </p:spTree>
    <p:extLst>
      <p:ext uri="{BB962C8B-B14F-4D97-AF65-F5344CB8AC3E}">
        <p14:creationId xmlns:p14="http://schemas.microsoft.com/office/powerpoint/2010/main" val="275235933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76200"/>
            <a:ext cx="9144000" cy="892552"/>
          </a:xfrm>
          <a:prstGeom prst="rect">
            <a:avLst/>
          </a:prstGeom>
        </p:spPr>
        <p:txBody>
          <a:bodyPr wrap="square">
            <a:spAutoFit/>
          </a:bodyPr>
          <a:lstStyle/>
          <a:p>
            <a:pPr algn="ctr"/>
            <a:r>
              <a:rPr lang="en-US" sz="3200" b="1" dirty="0">
                <a:solidFill>
                  <a:prstClr val="white"/>
                </a:solidFill>
                <a:latin typeface="Arial" pitchFamily="34" charset="0"/>
                <a:ea typeface="Segoe UI" pitchFamily="34" charset="0"/>
                <a:cs typeface="Arial" pitchFamily="34" charset="0"/>
              </a:rPr>
              <a:t>Redistributive Impact of Fiscal Policy</a:t>
            </a:r>
          </a:p>
          <a:p>
            <a:pPr algn="ctr"/>
            <a:r>
              <a:rPr lang="en-US" sz="2000" dirty="0">
                <a:solidFill>
                  <a:prstClr val="white"/>
                </a:solidFill>
                <a:latin typeface="Arial" pitchFamily="34" charset="0"/>
                <a:ea typeface="Segoe UI" pitchFamily="34" charset="0"/>
                <a:cs typeface="Arial" pitchFamily="34" charset="0"/>
              </a:rPr>
              <a:t>Advanced Economies</a:t>
            </a:r>
          </a:p>
        </p:txBody>
      </p:sp>
      <p:sp>
        <p:nvSpPr>
          <p:cNvPr id="2" name="Title 1">
            <a:extLst>
              <a:ext uri="{FF2B5EF4-FFF2-40B4-BE49-F238E27FC236}">
                <a16:creationId xmlns:a16="http://schemas.microsoft.com/office/drawing/2014/main" id="{89C02B5C-2C6E-4D00-8AFD-858122FA08E2}"/>
              </a:ext>
            </a:extLst>
          </p:cNvPr>
          <p:cNvSpPr>
            <a:spLocks noGrp="1"/>
          </p:cNvSpPr>
          <p:nvPr>
            <p:ph type="title"/>
          </p:nvPr>
        </p:nvSpPr>
        <p:spPr>
          <a:xfrm>
            <a:off x="1238250" y="27801"/>
            <a:ext cx="9715500" cy="852309"/>
          </a:xfrm>
        </p:spPr>
        <p:txBody>
          <a:bodyPr>
            <a:normAutofit/>
          </a:bodyPr>
          <a:lstStyle/>
          <a:p>
            <a:pPr algn="ctr"/>
            <a:r>
              <a:rPr lang="en-US" sz="3000" dirty="0"/>
              <a:t>Redistributive Impact of Fiscal Policy</a:t>
            </a:r>
          </a:p>
        </p:txBody>
      </p:sp>
      <p:sp>
        <p:nvSpPr>
          <p:cNvPr id="5" name="Rectangle 4">
            <a:extLst>
              <a:ext uri="{FF2B5EF4-FFF2-40B4-BE49-F238E27FC236}">
                <a16:creationId xmlns:a16="http://schemas.microsoft.com/office/drawing/2014/main" id="{F93E6096-6470-4056-AAD2-FB28932C6B4B}"/>
              </a:ext>
            </a:extLst>
          </p:cNvPr>
          <p:cNvSpPr/>
          <p:nvPr/>
        </p:nvSpPr>
        <p:spPr>
          <a:xfrm>
            <a:off x="1592580" y="1216015"/>
            <a:ext cx="3413760" cy="369332"/>
          </a:xfrm>
          <a:prstGeom prst="rect">
            <a:avLst/>
          </a:prstGeom>
        </p:spPr>
        <p:txBody>
          <a:bodyPr wrap="square">
            <a:spAutoFit/>
          </a:bodyPr>
          <a:lstStyle/>
          <a:p>
            <a:pPr algn="ctr"/>
            <a:r>
              <a:rPr lang="en-US" b="1" dirty="0">
                <a:solidFill>
                  <a:sysClr val="windowText" lastClr="000000"/>
                </a:solidFill>
                <a:latin typeface="Arial" pitchFamily="34" charset="0"/>
                <a:ea typeface="Segoe UI" pitchFamily="34" charset="0"/>
                <a:cs typeface="Arial" pitchFamily="34" charset="0"/>
              </a:rPr>
              <a:t>Advanced economies</a:t>
            </a:r>
            <a:endParaRPr lang="en-US" sz="1400" dirty="0">
              <a:solidFill>
                <a:sysClr val="windowText" lastClr="000000"/>
              </a:solidFill>
              <a:latin typeface="Arial" pitchFamily="34" charset="0"/>
              <a:ea typeface="Segoe UI" pitchFamily="34" charset="0"/>
              <a:cs typeface="Arial" pitchFamily="34" charset="0"/>
            </a:endParaRPr>
          </a:p>
        </p:txBody>
      </p:sp>
      <p:pic>
        <p:nvPicPr>
          <p:cNvPr id="6" name="Picture 5">
            <a:extLst>
              <a:ext uri="{FF2B5EF4-FFF2-40B4-BE49-F238E27FC236}">
                <a16:creationId xmlns:a16="http://schemas.microsoft.com/office/drawing/2014/main" id="{2803CE29-589C-4CA2-9F6D-8BDA36EA16EA}"/>
              </a:ext>
            </a:extLst>
          </p:cNvPr>
          <p:cNvPicPr>
            <a:picLocks noChangeAspect="1"/>
          </p:cNvPicPr>
          <p:nvPr/>
        </p:nvPicPr>
        <p:blipFill rotWithShape="1">
          <a:blip r:embed="rId3"/>
          <a:srcRect t="13995" b="17711"/>
          <a:stretch/>
        </p:blipFill>
        <p:spPr>
          <a:xfrm>
            <a:off x="0" y="1832610"/>
            <a:ext cx="6096000" cy="3398401"/>
          </a:xfrm>
          <a:prstGeom prst="rect">
            <a:avLst/>
          </a:prstGeom>
        </p:spPr>
      </p:pic>
      <p:sp>
        <p:nvSpPr>
          <p:cNvPr id="9" name="Slide Number Placeholder 6">
            <a:extLst>
              <a:ext uri="{FF2B5EF4-FFF2-40B4-BE49-F238E27FC236}">
                <a16:creationId xmlns:a16="http://schemas.microsoft.com/office/drawing/2014/main" id="{A538EE97-8095-4F6C-9A2B-F574B499AD27}"/>
              </a:ext>
            </a:extLst>
          </p:cNvPr>
          <p:cNvSpPr txBox="1">
            <a:spLocks/>
          </p:cNvSpPr>
          <p:nvPr/>
        </p:nvSpPr>
        <p:spPr>
          <a:xfrm>
            <a:off x="11798711" y="6581212"/>
            <a:ext cx="39329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C7A7582-2B45-469F-B0EC-19146E0F24B5}" type="slidenum">
              <a:rPr lang="en-US" sz="1200" smtClean="0">
                <a:solidFill>
                  <a:srgbClr val="00B0F0"/>
                </a:solidFill>
                <a:latin typeface="Calibri" panose="020F0502020204030204"/>
              </a:rPr>
              <a:pPr algn="r"/>
              <a:t>20</a:t>
            </a:fld>
            <a:endParaRPr lang="en-US" sz="1200" dirty="0">
              <a:solidFill>
                <a:srgbClr val="00B0F0"/>
              </a:solidFill>
              <a:latin typeface="Calibri" panose="020F0502020204030204"/>
            </a:endParaRPr>
          </a:p>
        </p:txBody>
      </p:sp>
      <p:pic>
        <p:nvPicPr>
          <p:cNvPr id="8" name="Picture 7">
            <a:extLst>
              <a:ext uri="{FF2B5EF4-FFF2-40B4-BE49-F238E27FC236}">
                <a16:creationId xmlns:a16="http://schemas.microsoft.com/office/drawing/2014/main" id="{E596441B-B384-4866-8693-F0197518AB1D}"/>
              </a:ext>
            </a:extLst>
          </p:cNvPr>
          <p:cNvPicPr>
            <a:picLocks noChangeAspect="1"/>
          </p:cNvPicPr>
          <p:nvPr/>
        </p:nvPicPr>
        <p:blipFill rotWithShape="1">
          <a:blip r:embed="rId4"/>
          <a:srcRect t="9530" b="29766"/>
          <a:stretch/>
        </p:blipFill>
        <p:spPr>
          <a:xfrm>
            <a:off x="6096000" y="1737360"/>
            <a:ext cx="6096000" cy="3920490"/>
          </a:xfrm>
          <a:prstGeom prst="rect">
            <a:avLst/>
          </a:prstGeom>
        </p:spPr>
      </p:pic>
      <p:sp>
        <p:nvSpPr>
          <p:cNvPr id="10" name="Rectangle 9">
            <a:extLst>
              <a:ext uri="{FF2B5EF4-FFF2-40B4-BE49-F238E27FC236}">
                <a16:creationId xmlns:a16="http://schemas.microsoft.com/office/drawing/2014/main" id="{08B1441D-4B90-481B-9892-91FB7E2DE506}"/>
              </a:ext>
            </a:extLst>
          </p:cNvPr>
          <p:cNvSpPr/>
          <p:nvPr/>
        </p:nvSpPr>
        <p:spPr>
          <a:xfrm>
            <a:off x="7273293" y="1227058"/>
            <a:ext cx="4248148" cy="369332"/>
          </a:xfrm>
          <a:prstGeom prst="rect">
            <a:avLst/>
          </a:prstGeom>
        </p:spPr>
        <p:txBody>
          <a:bodyPr wrap="square">
            <a:spAutoFit/>
          </a:bodyPr>
          <a:lstStyle/>
          <a:p>
            <a:pPr algn="ctr"/>
            <a:r>
              <a:rPr lang="en-US" b="1" dirty="0">
                <a:solidFill>
                  <a:sysClr val="windowText" lastClr="000000"/>
                </a:solidFill>
                <a:latin typeface="Arial" pitchFamily="34" charset="0"/>
                <a:ea typeface="Segoe UI" pitchFamily="34" charset="0"/>
                <a:cs typeface="Arial" pitchFamily="34" charset="0"/>
              </a:rPr>
              <a:t>Developing countries</a:t>
            </a:r>
            <a:endParaRPr lang="en-US" sz="1400" dirty="0">
              <a:solidFill>
                <a:sysClr val="windowText" lastClr="000000"/>
              </a:solidFill>
              <a:latin typeface="Arial" pitchFamily="34" charset="0"/>
              <a:ea typeface="Segoe UI" pitchFamily="34" charset="0"/>
              <a:cs typeface="Arial" pitchFamily="34" charset="0"/>
            </a:endParaRPr>
          </a:p>
        </p:txBody>
      </p:sp>
      <p:sp>
        <p:nvSpPr>
          <p:cNvPr id="11" name="Rectangle 10">
            <a:extLst>
              <a:ext uri="{FF2B5EF4-FFF2-40B4-BE49-F238E27FC236}">
                <a16:creationId xmlns:a16="http://schemas.microsoft.com/office/drawing/2014/main" id="{568F6D02-A0D9-4353-BDC6-11E9FDDDFF9D}"/>
              </a:ext>
            </a:extLst>
          </p:cNvPr>
          <p:cNvSpPr/>
          <p:nvPr/>
        </p:nvSpPr>
        <p:spPr>
          <a:xfrm>
            <a:off x="446626" y="6323958"/>
            <a:ext cx="8479260" cy="253916"/>
          </a:xfrm>
          <a:prstGeom prst="rect">
            <a:avLst/>
          </a:prstGeom>
        </p:spPr>
        <p:txBody>
          <a:bodyPr wrap="square">
            <a:spAutoFit/>
          </a:bodyPr>
          <a:lstStyle/>
          <a:p>
            <a:r>
              <a:rPr lang="pt-BR" sz="1050" dirty="0"/>
              <a:t>Source: Youhar, Jellema, Lustig, and Trabelsi, Chapter 13 of </a:t>
            </a:r>
            <a:r>
              <a:rPr lang="pt-BR" sz="1050" i="1" dirty="0"/>
              <a:t>How to Achieve Inclusive Growth</a:t>
            </a:r>
            <a:r>
              <a:rPr lang="pt-BR" sz="1050" dirty="0"/>
              <a:t>; and </a:t>
            </a:r>
            <a:r>
              <a:rPr lang="en-US" sz="1050" dirty="0"/>
              <a:t>IMF Fiscal Monitor.</a:t>
            </a:r>
          </a:p>
        </p:txBody>
      </p:sp>
    </p:spTree>
    <p:extLst>
      <p:ext uri="{BB962C8B-B14F-4D97-AF65-F5344CB8AC3E}">
        <p14:creationId xmlns:p14="http://schemas.microsoft.com/office/powerpoint/2010/main" val="163731278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D981-22CA-4D40-938B-14C7AA21BAFA}"/>
              </a:ext>
            </a:extLst>
          </p:cNvPr>
          <p:cNvSpPr>
            <a:spLocks noGrp="1"/>
          </p:cNvSpPr>
          <p:nvPr>
            <p:ph type="title"/>
          </p:nvPr>
        </p:nvSpPr>
        <p:spPr/>
        <p:txBody>
          <a:bodyPr/>
          <a:lstStyle/>
          <a:p>
            <a:pPr algn="ctr"/>
            <a:r>
              <a:rPr lang="en-US" dirty="0"/>
              <a:t>Tax Policy</a:t>
            </a:r>
          </a:p>
        </p:txBody>
      </p:sp>
      <p:pic>
        <p:nvPicPr>
          <p:cNvPr id="9" name="Picture 8">
            <a:extLst>
              <a:ext uri="{FF2B5EF4-FFF2-40B4-BE49-F238E27FC236}">
                <a16:creationId xmlns:a16="http://schemas.microsoft.com/office/drawing/2014/main" id="{D5205EA9-33BC-4ACF-9495-64099256A0AE}"/>
              </a:ext>
            </a:extLst>
          </p:cNvPr>
          <p:cNvPicPr>
            <a:picLocks noChangeAspect="1"/>
          </p:cNvPicPr>
          <p:nvPr/>
        </p:nvPicPr>
        <p:blipFill>
          <a:blip r:embed="rId2"/>
          <a:stretch>
            <a:fillRect/>
          </a:stretch>
        </p:blipFill>
        <p:spPr>
          <a:xfrm>
            <a:off x="0" y="1769649"/>
            <a:ext cx="3734638" cy="4031609"/>
          </a:xfrm>
          <a:prstGeom prst="rect">
            <a:avLst/>
          </a:prstGeom>
        </p:spPr>
      </p:pic>
      <p:pic>
        <p:nvPicPr>
          <p:cNvPr id="11" name="Picture 10">
            <a:extLst>
              <a:ext uri="{FF2B5EF4-FFF2-40B4-BE49-F238E27FC236}">
                <a16:creationId xmlns:a16="http://schemas.microsoft.com/office/drawing/2014/main" id="{9E99324C-7371-41BD-9111-B2DEBF54F00E}"/>
              </a:ext>
            </a:extLst>
          </p:cNvPr>
          <p:cNvPicPr>
            <a:picLocks noChangeAspect="1"/>
          </p:cNvPicPr>
          <p:nvPr/>
        </p:nvPicPr>
        <p:blipFill>
          <a:blip r:embed="rId3"/>
          <a:stretch>
            <a:fillRect/>
          </a:stretch>
        </p:blipFill>
        <p:spPr>
          <a:xfrm>
            <a:off x="3673011" y="1849029"/>
            <a:ext cx="3734638" cy="3545324"/>
          </a:xfrm>
          <a:prstGeom prst="rect">
            <a:avLst/>
          </a:prstGeom>
        </p:spPr>
      </p:pic>
      <p:pic>
        <p:nvPicPr>
          <p:cNvPr id="13" name="Picture 12">
            <a:extLst>
              <a:ext uri="{FF2B5EF4-FFF2-40B4-BE49-F238E27FC236}">
                <a16:creationId xmlns:a16="http://schemas.microsoft.com/office/drawing/2014/main" id="{CF83516A-366D-4C60-8E6E-3601D9FD002B}"/>
              </a:ext>
            </a:extLst>
          </p:cNvPr>
          <p:cNvPicPr>
            <a:picLocks noChangeAspect="1"/>
          </p:cNvPicPr>
          <p:nvPr/>
        </p:nvPicPr>
        <p:blipFill>
          <a:blip r:embed="rId4"/>
          <a:stretch>
            <a:fillRect/>
          </a:stretch>
        </p:blipFill>
        <p:spPr>
          <a:xfrm>
            <a:off x="7968275" y="1941308"/>
            <a:ext cx="3782950" cy="4551771"/>
          </a:xfrm>
          <a:prstGeom prst="rect">
            <a:avLst/>
          </a:prstGeom>
        </p:spPr>
      </p:pic>
      <p:sp>
        <p:nvSpPr>
          <p:cNvPr id="6" name="Rectangle 5">
            <a:extLst>
              <a:ext uri="{FF2B5EF4-FFF2-40B4-BE49-F238E27FC236}">
                <a16:creationId xmlns:a16="http://schemas.microsoft.com/office/drawing/2014/main" id="{CB78A6CD-33B4-40AC-9836-5030F4A5409F}"/>
              </a:ext>
            </a:extLst>
          </p:cNvPr>
          <p:cNvSpPr/>
          <p:nvPr/>
        </p:nvSpPr>
        <p:spPr>
          <a:xfrm>
            <a:off x="446626" y="6323958"/>
            <a:ext cx="7521649" cy="253916"/>
          </a:xfrm>
          <a:prstGeom prst="rect">
            <a:avLst/>
          </a:prstGeom>
        </p:spPr>
        <p:txBody>
          <a:bodyPr wrap="square">
            <a:spAutoFit/>
          </a:bodyPr>
          <a:lstStyle/>
          <a:p>
            <a:r>
              <a:rPr lang="pt-BR" sz="1050" dirty="0"/>
              <a:t>Source: Abdelkader and de Mooij, Chapter 12 of </a:t>
            </a:r>
            <a:r>
              <a:rPr lang="pt-BR" sz="1050" i="1" dirty="0"/>
              <a:t>How to Achieve Inclusive Growth</a:t>
            </a:r>
            <a:r>
              <a:rPr lang="en-US" sz="1050" dirty="0"/>
              <a:t>.</a:t>
            </a:r>
          </a:p>
        </p:txBody>
      </p:sp>
    </p:spTree>
    <p:extLst>
      <p:ext uri="{BB962C8B-B14F-4D97-AF65-F5344CB8AC3E}">
        <p14:creationId xmlns:p14="http://schemas.microsoft.com/office/powerpoint/2010/main" val="162348615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1F77-8F1E-4E3D-8CF7-F51EC14DB9CD}"/>
              </a:ext>
            </a:extLst>
          </p:cNvPr>
          <p:cNvSpPr>
            <a:spLocks noGrp="1"/>
          </p:cNvSpPr>
          <p:nvPr>
            <p:ph type="title"/>
          </p:nvPr>
        </p:nvSpPr>
        <p:spPr/>
        <p:txBody>
          <a:bodyPr/>
          <a:lstStyle/>
          <a:p>
            <a:pPr algn="ctr"/>
            <a:r>
              <a:rPr lang="en-US" dirty="0"/>
              <a:t>Fiscal Policy, Poverty, and Inequality</a:t>
            </a:r>
          </a:p>
        </p:txBody>
      </p:sp>
      <p:pic>
        <p:nvPicPr>
          <p:cNvPr id="4" name="Picture 3">
            <a:extLst>
              <a:ext uri="{FF2B5EF4-FFF2-40B4-BE49-F238E27FC236}">
                <a16:creationId xmlns:a16="http://schemas.microsoft.com/office/drawing/2014/main" id="{FA1000B1-425C-44A5-8A12-C281B251D4FE}"/>
              </a:ext>
            </a:extLst>
          </p:cNvPr>
          <p:cNvPicPr>
            <a:picLocks noChangeAspect="1"/>
          </p:cNvPicPr>
          <p:nvPr/>
        </p:nvPicPr>
        <p:blipFill>
          <a:blip r:embed="rId2"/>
          <a:stretch>
            <a:fillRect/>
          </a:stretch>
        </p:blipFill>
        <p:spPr>
          <a:xfrm>
            <a:off x="77451" y="1775412"/>
            <a:ext cx="5871829" cy="3307176"/>
          </a:xfrm>
          <a:prstGeom prst="rect">
            <a:avLst/>
          </a:prstGeom>
        </p:spPr>
      </p:pic>
      <p:pic>
        <p:nvPicPr>
          <p:cNvPr id="6" name="Picture 5">
            <a:extLst>
              <a:ext uri="{FF2B5EF4-FFF2-40B4-BE49-F238E27FC236}">
                <a16:creationId xmlns:a16="http://schemas.microsoft.com/office/drawing/2014/main" id="{29A7FEB7-8D57-4D1E-B72C-31B3490393EC}"/>
              </a:ext>
            </a:extLst>
          </p:cNvPr>
          <p:cNvPicPr>
            <a:picLocks noChangeAspect="1"/>
          </p:cNvPicPr>
          <p:nvPr/>
        </p:nvPicPr>
        <p:blipFill>
          <a:blip r:embed="rId3"/>
          <a:stretch>
            <a:fillRect/>
          </a:stretch>
        </p:blipFill>
        <p:spPr>
          <a:xfrm>
            <a:off x="6400801" y="2508899"/>
            <a:ext cx="5112168" cy="2279699"/>
          </a:xfrm>
          <a:prstGeom prst="rect">
            <a:avLst/>
          </a:prstGeom>
        </p:spPr>
      </p:pic>
      <p:sp>
        <p:nvSpPr>
          <p:cNvPr id="7" name="Title 1">
            <a:extLst>
              <a:ext uri="{FF2B5EF4-FFF2-40B4-BE49-F238E27FC236}">
                <a16:creationId xmlns:a16="http://schemas.microsoft.com/office/drawing/2014/main" id="{FC71D646-EBDB-4402-B795-AFF160E4A313}"/>
              </a:ext>
            </a:extLst>
          </p:cNvPr>
          <p:cNvSpPr txBox="1">
            <a:spLocks/>
          </p:cNvSpPr>
          <p:nvPr/>
        </p:nvSpPr>
        <p:spPr>
          <a:xfrm>
            <a:off x="7023809" y="1775412"/>
            <a:ext cx="3584658" cy="462585"/>
          </a:xfrm>
          <a:prstGeom prst="rect">
            <a:avLst/>
          </a:prstGeom>
        </p:spPr>
        <p:txBody>
          <a:bodyPr vert="horz" lIns="0" tIns="0" rIns="0" bIns="0" rtlCol="0" anchor="ctr">
            <a:normAutofit/>
          </a:bodyPr>
          <a:lstStyle>
            <a:lvl1pPr algn="l" defTabSz="914314" rtl="0" eaLnBrk="1" latinLnBrk="0" hangingPunct="1">
              <a:lnSpc>
                <a:spcPct val="90000"/>
              </a:lnSpc>
              <a:spcBef>
                <a:spcPct val="0"/>
              </a:spcBef>
              <a:buNone/>
              <a:defRPr lang="en-US" sz="2800" b="1" i="0" kern="1200" dirty="0">
                <a:solidFill>
                  <a:schemeClr val="tx2"/>
                </a:solidFill>
                <a:latin typeface="Arial Black" charset="0"/>
                <a:ea typeface="Arial Black" charset="0"/>
                <a:cs typeface="Arial Black" charset="0"/>
              </a:defRPr>
            </a:lvl1pPr>
          </a:lstStyle>
          <a:p>
            <a:pPr algn="ctr"/>
            <a:r>
              <a:rPr lang="en-US" sz="1200" b="0" dirty="0">
                <a:solidFill>
                  <a:schemeClr val="bg1">
                    <a:lumMod val="25000"/>
                  </a:schemeClr>
                </a:solidFill>
              </a:rPr>
              <a:t>Inequality and Social Spending</a:t>
            </a:r>
          </a:p>
        </p:txBody>
      </p:sp>
      <p:sp>
        <p:nvSpPr>
          <p:cNvPr id="8" name="Rectangle 7">
            <a:extLst>
              <a:ext uri="{FF2B5EF4-FFF2-40B4-BE49-F238E27FC236}">
                <a16:creationId xmlns:a16="http://schemas.microsoft.com/office/drawing/2014/main" id="{98347B91-E509-4BBF-A0B4-5883E3CC72CE}"/>
              </a:ext>
            </a:extLst>
          </p:cNvPr>
          <p:cNvSpPr/>
          <p:nvPr/>
        </p:nvSpPr>
        <p:spPr>
          <a:xfrm>
            <a:off x="446626" y="6323958"/>
            <a:ext cx="8479260" cy="253916"/>
          </a:xfrm>
          <a:prstGeom prst="rect">
            <a:avLst/>
          </a:prstGeom>
        </p:spPr>
        <p:txBody>
          <a:bodyPr wrap="square">
            <a:spAutoFit/>
          </a:bodyPr>
          <a:lstStyle/>
          <a:p>
            <a:r>
              <a:rPr lang="pt-BR" sz="1050" dirty="0"/>
              <a:t>Source: Youhar, Jellema, Lustig, and Trabelsi, Chapter 13 of </a:t>
            </a:r>
            <a:r>
              <a:rPr lang="pt-BR" sz="1050" i="1" dirty="0"/>
              <a:t>How to Achieve Inclusive Growth</a:t>
            </a:r>
            <a:r>
              <a:rPr lang="pt-BR" sz="1050" dirty="0"/>
              <a:t>; and </a:t>
            </a:r>
            <a:r>
              <a:rPr lang="en-US" sz="1050" dirty="0"/>
              <a:t>IMF Fiscal Monitor.</a:t>
            </a:r>
          </a:p>
        </p:txBody>
      </p:sp>
    </p:spTree>
    <p:extLst>
      <p:ext uri="{BB962C8B-B14F-4D97-AF65-F5344CB8AC3E}">
        <p14:creationId xmlns:p14="http://schemas.microsoft.com/office/powerpoint/2010/main" val="236895447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AEDB7-8C42-1049-8D4C-110CB2584AD0}"/>
              </a:ext>
            </a:extLst>
          </p:cNvPr>
          <p:cNvSpPr>
            <a:spLocks noGrp="1"/>
          </p:cNvSpPr>
          <p:nvPr>
            <p:ph type="title"/>
          </p:nvPr>
        </p:nvSpPr>
        <p:spPr/>
        <p:txBody>
          <a:bodyPr/>
          <a:lstStyle/>
          <a:p>
            <a:r>
              <a:rPr lang="en-US" dirty="0"/>
              <a:t>Corruption Alone Has Sizeable Macroeconomic Impact</a:t>
            </a:r>
          </a:p>
        </p:txBody>
      </p:sp>
      <p:sp>
        <p:nvSpPr>
          <p:cNvPr id="5" name="Text Placeholder 4">
            <a:extLst>
              <a:ext uri="{FF2B5EF4-FFF2-40B4-BE49-F238E27FC236}">
                <a16:creationId xmlns:a16="http://schemas.microsoft.com/office/drawing/2014/main" id="{55993C5F-C448-6542-89BC-ECE1A4FE3F56}"/>
              </a:ext>
            </a:extLst>
          </p:cNvPr>
          <p:cNvSpPr>
            <a:spLocks noGrp="1"/>
          </p:cNvSpPr>
          <p:nvPr>
            <p:ph type="body" sz="quarter" idx="10"/>
          </p:nvPr>
        </p:nvSpPr>
        <p:spPr>
          <a:xfrm>
            <a:off x="1239838" y="1469872"/>
            <a:ext cx="9715500" cy="1492404"/>
          </a:xfrm>
        </p:spPr>
        <p:txBody>
          <a:bodyPr/>
          <a:lstStyle/>
          <a:p>
            <a:pPr lvl="1"/>
            <a:r>
              <a:rPr lang="en-US" dirty="0">
                <a:hlinkClick r:id="rId2"/>
              </a:rPr>
              <a:t>IMF, 2016</a:t>
            </a:r>
            <a:r>
              <a:rPr lang="en-US" dirty="0"/>
              <a:t>: $1.5-2 trillion annually is paid in bribes</a:t>
            </a:r>
          </a:p>
          <a:p>
            <a:pPr lvl="1"/>
            <a:r>
              <a:rPr lang="en-US" dirty="0">
                <a:hlinkClick r:id="rId3"/>
              </a:rPr>
              <a:t>TI Global Corruption Barometer 2017</a:t>
            </a:r>
            <a:r>
              <a:rPr lang="en-US" dirty="0"/>
              <a:t>: 1 in 4 people pay bribes for public services</a:t>
            </a:r>
          </a:p>
          <a:p>
            <a:pPr lvl="1"/>
            <a:r>
              <a:rPr lang="en-US" dirty="0"/>
              <a:t>Corruption is one of top obstacles to do business across the world:</a:t>
            </a:r>
          </a:p>
          <a:p>
            <a:pPr marL="233363" lvl="2" indent="0">
              <a:buNone/>
            </a:pPr>
            <a:endParaRPr lang="en-US" dirty="0"/>
          </a:p>
        </p:txBody>
      </p:sp>
      <p:pic>
        <p:nvPicPr>
          <p:cNvPr id="3" name="Picture 2">
            <a:extLst>
              <a:ext uri="{FF2B5EF4-FFF2-40B4-BE49-F238E27FC236}">
                <a16:creationId xmlns:a16="http://schemas.microsoft.com/office/drawing/2014/main" id="{87522AD3-57F0-40A9-B49C-65C69D4A5167}"/>
              </a:ext>
            </a:extLst>
          </p:cNvPr>
          <p:cNvPicPr>
            <a:picLocks noChangeAspect="1"/>
          </p:cNvPicPr>
          <p:nvPr/>
        </p:nvPicPr>
        <p:blipFill>
          <a:blip r:embed="rId4"/>
          <a:stretch>
            <a:fillRect/>
          </a:stretch>
        </p:blipFill>
        <p:spPr>
          <a:xfrm>
            <a:off x="3019329" y="2801505"/>
            <a:ext cx="5496021" cy="3184274"/>
          </a:xfrm>
          <a:prstGeom prst="rect">
            <a:avLst/>
          </a:prstGeom>
        </p:spPr>
      </p:pic>
      <p:sp>
        <p:nvSpPr>
          <p:cNvPr id="6" name="Rectangle 5">
            <a:extLst>
              <a:ext uri="{FF2B5EF4-FFF2-40B4-BE49-F238E27FC236}">
                <a16:creationId xmlns:a16="http://schemas.microsoft.com/office/drawing/2014/main" id="{9665BB35-DD40-4AF1-B90F-D0AFD3700D49}"/>
              </a:ext>
            </a:extLst>
          </p:cNvPr>
          <p:cNvSpPr/>
          <p:nvPr/>
        </p:nvSpPr>
        <p:spPr>
          <a:xfrm>
            <a:off x="2000249" y="5956189"/>
            <a:ext cx="7877175" cy="374974"/>
          </a:xfrm>
          <a:prstGeom prst="rect">
            <a:avLst/>
          </a:prstGeom>
        </p:spPr>
        <p:txBody>
          <a:bodyPr wrap="square">
            <a:spAutoFit/>
          </a:bodyPr>
          <a:lstStyle/>
          <a:p>
            <a:pPr>
              <a:lnSpc>
                <a:spcPct val="110000"/>
              </a:lnSpc>
            </a:pPr>
            <a:r>
              <a:rPr lang="en-US" i="1" dirty="0">
                <a:latin typeface="Times New Roman" panose="02020603050405020304" pitchFamily="18" charset="0"/>
                <a:ea typeface="PMingLiU" panose="02020500000000000000" pitchFamily="18" charset="-120"/>
              </a:rPr>
              <a:t>Source: World Bank Enterprise Surveys, average over all surveys in 2009-2019</a:t>
            </a:r>
            <a:endParaRPr lang="en-US" sz="2400" dirty="0">
              <a:effectLst/>
              <a:latin typeface="Times New Roman" panose="02020603050405020304" pitchFamily="18" charset="0"/>
              <a:ea typeface="PMingLiU" panose="02020500000000000000" pitchFamily="18" charset="-120"/>
            </a:endParaRPr>
          </a:p>
        </p:txBody>
      </p:sp>
      <p:sp>
        <p:nvSpPr>
          <p:cNvPr id="7" name="Rectangle 6">
            <a:extLst>
              <a:ext uri="{FF2B5EF4-FFF2-40B4-BE49-F238E27FC236}">
                <a16:creationId xmlns:a16="http://schemas.microsoft.com/office/drawing/2014/main" id="{329606F4-2A84-4453-8024-A76E39D271B2}"/>
              </a:ext>
            </a:extLst>
          </p:cNvPr>
          <p:cNvSpPr/>
          <p:nvPr/>
        </p:nvSpPr>
        <p:spPr>
          <a:xfrm>
            <a:off x="832519" y="6483349"/>
            <a:ext cx="8479260" cy="253916"/>
          </a:xfrm>
          <a:prstGeom prst="rect">
            <a:avLst/>
          </a:prstGeom>
        </p:spPr>
        <p:txBody>
          <a:bodyPr wrap="square">
            <a:spAutoFit/>
          </a:bodyPr>
          <a:lstStyle/>
          <a:p>
            <a:r>
              <a:rPr lang="pt-BR" sz="1050" dirty="0"/>
              <a:t>Source: Ivanyna and Salerno, Chapter 10 of </a:t>
            </a:r>
            <a:r>
              <a:rPr lang="pt-BR" sz="1050" i="1" dirty="0"/>
              <a:t>How to Achieve Inclusive Growth</a:t>
            </a:r>
            <a:r>
              <a:rPr lang="pt-BR" sz="1050" dirty="0"/>
              <a:t>; and </a:t>
            </a:r>
            <a:r>
              <a:rPr lang="en-US" sz="1050" dirty="0"/>
              <a:t>IMF Fiscal Monitor.</a:t>
            </a:r>
          </a:p>
        </p:txBody>
      </p:sp>
    </p:spTree>
    <p:extLst>
      <p:ext uri="{BB962C8B-B14F-4D97-AF65-F5344CB8AC3E}">
        <p14:creationId xmlns:p14="http://schemas.microsoft.com/office/powerpoint/2010/main" val="256960570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657BC-C4DA-4353-9B47-F30D3919C72C}"/>
              </a:ext>
            </a:extLst>
          </p:cNvPr>
          <p:cNvSpPr>
            <a:spLocks noGrp="1"/>
          </p:cNvSpPr>
          <p:nvPr>
            <p:ph type="ctrTitle"/>
          </p:nvPr>
        </p:nvSpPr>
        <p:spPr>
          <a:xfrm>
            <a:off x="4539168" y="2846828"/>
            <a:ext cx="6603052" cy="1879229"/>
          </a:xfrm>
        </p:spPr>
        <p:txBody>
          <a:bodyPr>
            <a:normAutofit/>
          </a:bodyPr>
          <a:lstStyle/>
          <a:p>
            <a:r>
              <a:rPr lang="en-US" dirty="0">
                <a:solidFill>
                  <a:srgbClr val="004C97"/>
                </a:solidFill>
                <a:latin typeface="Arial Black"/>
              </a:rPr>
              <a:t>Macro Volatility and Inclusive Growth</a:t>
            </a:r>
            <a:endParaRPr lang="en-US" dirty="0">
              <a:solidFill>
                <a:srgbClr val="FF0000"/>
              </a:solidFill>
            </a:endParaRPr>
          </a:p>
        </p:txBody>
      </p:sp>
      <p:pic>
        <p:nvPicPr>
          <p:cNvPr id="8" name="Picture Placeholder 7">
            <a:extLst>
              <a:ext uri="{FF2B5EF4-FFF2-40B4-BE49-F238E27FC236}">
                <a16:creationId xmlns:a16="http://schemas.microsoft.com/office/drawing/2014/main" id="{0294E1FC-3342-41B1-8825-DC38F74C0EDB}"/>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6629" b="16629"/>
          <a:stretch>
            <a:fillRect/>
          </a:stretch>
        </p:blipFill>
        <p:spPr>
          <a:xfrm>
            <a:off x="0" y="0"/>
            <a:ext cx="3490174" cy="6858000"/>
          </a:xfrm>
          <a:effectLst/>
        </p:spPr>
      </p:pic>
      <p:pic>
        <p:nvPicPr>
          <p:cNvPr id="10" name="Picture 9">
            <a:extLst>
              <a:ext uri="{FF2B5EF4-FFF2-40B4-BE49-F238E27FC236}">
                <a16:creationId xmlns:a16="http://schemas.microsoft.com/office/drawing/2014/main" id="{E8085618-FA1E-41D9-80CF-B83B3BECBE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072" r="12156"/>
          <a:stretch/>
        </p:blipFill>
        <p:spPr>
          <a:xfrm>
            <a:off x="0" y="1982932"/>
            <a:ext cx="3490174" cy="2590948"/>
          </a:xfrm>
          <a:prstGeom prst="rect">
            <a:avLst/>
          </a:prstGeom>
          <a:effectLst>
            <a:softEdge rad="31750"/>
          </a:effectLst>
        </p:spPr>
      </p:pic>
    </p:spTree>
    <p:extLst>
      <p:ext uri="{BB962C8B-B14F-4D97-AF65-F5344CB8AC3E}">
        <p14:creationId xmlns:p14="http://schemas.microsoft.com/office/powerpoint/2010/main" val="309840808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BCFF2-99EE-44AB-8BB1-ABB1251FBB2D}"/>
              </a:ext>
            </a:extLst>
          </p:cNvPr>
          <p:cNvSpPr>
            <a:spLocks noGrp="1"/>
          </p:cNvSpPr>
          <p:nvPr>
            <p:ph type="title"/>
          </p:nvPr>
        </p:nvSpPr>
        <p:spPr/>
        <p:txBody>
          <a:bodyPr/>
          <a:lstStyle/>
          <a:p>
            <a:pPr algn="ctr"/>
            <a:r>
              <a:rPr lang="en-US" dirty="0"/>
              <a:t>BOP and banking crises generate persistent output losses</a:t>
            </a:r>
          </a:p>
        </p:txBody>
      </p:sp>
      <p:pic>
        <p:nvPicPr>
          <p:cNvPr id="4" name="Picture 4">
            <a:extLst>
              <a:ext uri="{FF2B5EF4-FFF2-40B4-BE49-F238E27FC236}">
                <a16:creationId xmlns:a16="http://schemas.microsoft.com/office/drawing/2014/main" id="{72A79A1B-4E56-4EB9-A6B7-E0F0ADCE70D7}"/>
              </a:ext>
            </a:extLst>
          </p:cNvPr>
          <p:cNvPicPr>
            <a:picLocks noChangeAspect="1" noChangeArrowheads="1"/>
          </p:cNvPicPr>
          <p:nvPr/>
        </p:nvPicPr>
        <p:blipFill>
          <a:blip r:embed="rId2" cstate="print"/>
          <a:stretch>
            <a:fillRect/>
          </a:stretch>
        </p:blipFill>
        <p:spPr>
          <a:xfrm>
            <a:off x="1098565" y="1981201"/>
            <a:ext cx="10991836" cy="3026311"/>
          </a:xfrm>
          <a:prstGeom prst="rect">
            <a:avLst/>
          </a:prstGeom>
          <a:noFill/>
        </p:spPr>
      </p:pic>
      <p:sp>
        <p:nvSpPr>
          <p:cNvPr id="5" name="Text Box 5">
            <a:extLst>
              <a:ext uri="{FF2B5EF4-FFF2-40B4-BE49-F238E27FC236}">
                <a16:creationId xmlns:a16="http://schemas.microsoft.com/office/drawing/2014/main" id="{C3B44BDE-CB1B-4A1A-B796-28C3DEDEF565}"/>
              </a:ext>
            </a:extLst>
          </p:cNvPr>
          <p:cNvSpPr txBox="1">
            <a:spLocks noChangeArrowheads="1"/>
          </p:cNvSpPr>
          <p:nvPr/>
        </p:nvSpPr>
        <p:spPr bwMode="auto">
          <a:xfrm rot="-5400000">
            <a:off x="-864074" y="3163484"/>
            <a:ext cx="3161443" cy="400110"/>
          </a:xfrm>
          <a:prstGeom prst="rect">
            <a:avLst/>
          </a:prstGeom>
          <a:noFill/>
          <a:ln w="9525" algn="ctr">
            <a:noFill/>
            <a:miter lim="800000"/>
            <a:headEnd/>
            <a:tailEnd/>
          </a:ln>
        </p:spPr>
        <p:txBody>
          <a:bodyPr wrap="none">
            <a:spAutoFit/>
          </a:bodyPr>
          <a:lstStyle/>
          <a:p>
            <a:r>
              <a:rPr lang="en-US" sz="2000" dirty="0"/>
              <a:t>Output relative to baseline</a:t>
            </a:r>
          </a:p>
        </p:txBody>
      </p:sp>
      <p:sp>
        <p:nvSpPr>
          <p:cNvPr id="6" name="TextBox 5">
            <a:extLst>
              <a:ext uri="{FF2B5EF4-FFF2-40B4-BE49-F238E27FC236}">
                <a16:creationId xmlns:a16="http://schemas.microsoft.com/office/drawing/2014/main" id="{E7110127-5FC8-451E-BB40-E659D2679976}"/>
              </a:ext>
            </a:extLst>
          </p:cNvPr>
          <p:cNvSpPr txBox="1"/>
          <p:nvPr/>
        </p:nvSpPr>
        <p:spPr>
          <a:xfrm>
            <a:off x="1501236" y="5535618"/>
            <a:ext cx="7676320" cy="584775"/>
          </a:xfrm>
          <a:prstGeom prst="rect">
            <a:avLst/>
          </a:prstGeom>
          <a:noFill/>
        </p:spPr>
        <p:txBody>
          <a:bodyPr wrap="square" rtlCol="0">
            <a:spAutoFit/>
          </a:bodyPr>
          <a:lstStyle/>
          <a:p>
            <a:r>
              <a:rPr lang="en-US" sz="1600" dirty="0"/>
              <a:t>Cerra and Saxena, “Growth Dynamics: The Myth of Economic Recovery,” </a:t>
            </a:r>
            <a:r>
              <a:rPr lang="en-US" sz="1600" i="1" dirty="0"/>
              <a:t>American Economic Review</a:t>
            </a:r>
            <a:r>
              <a:rPr lang="en-US" sz="1600" dirty="0"/>
              <a:t>, March 2008</a:t>
            </a:r>
          </a:p>
        </p:txBody>
      </p:sp>
    </p:spTree>
    <p:extLst>
      <p:ext uri="{BB962C8B-B14F-4D97-AF65-F5344CB8AC3E}">
        <p14:creationId xmlns:p14="http://schemas.microsoft.com/office/powerpoint/2010/main" val="120022162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C1A1A-A5A0-407C-9193-74F49D1305BC}"/>
              </a:ext>
            </a:extLst>
          </p:cNvPr>
          <p:cNvSpPr>
            <a:spLocks noGrp="1"/>
          </p:cNvSpPr>
          <p:nvPr>
            <p:ph type="title"/>
          </p:nvPr>
        </p:nvSpPr>
        <p:spPr>
          <a:xfrm>
            <a:off x="1239838" y="234892"/>
            <a:ext cx="9715500" cy="889233"/>
          </a:xfrm>
        </p:spPr>
        <p:txBody>
          <a:bodyPr/>
          <a:lstStyle/>
          <a:p>
            <a:pPr algn="ctr"/>
            <a:r>
              <a:rPr lang="en-US" dirty="0"/>
              <a:t>Macroeconomic Instability Leads to Divergence</a:t>
            </a:r>
          </a:p>
        </p:txBody>
      </p:sp>
      <p:pic>
        <p:nvPicPr>
          <p:cNvPr id="4" name="Picture 4">
            <a:extLst>
              <a:ext uri="{FF2B5EF4-FFF2-40B4-BE49-F238E27FC236}">
                <a16:creationId xmlns:a16="http://schemas.microsoft.com/office/drawing/2014/main" id="{4917AAB3-0A4E-4CD0-9354-A729E2D17E9E}"/>
              </a:ext>
            </a:extLst>
          </p:cNvPr>
          <p:cNvPicPr>
            <a:picLocks noChangeAspect="1" noChangeArrowheads="1"/>
          </p:cNvPicPr>
          <p:nvPr/>
        </p:nvPicPr>
        <p:blipFill>
          <a:blip r:embed="rId2" cstate="print"/>
          <a:srcRect/>
          <a:stretch>
            <a:fillRect/>
          </a:stretch>
        </p:blipFill>
        <p:spPr bwMode="auto">
          <a:xfrm>
            <a:off x="2457975" y="1585656"/>
            <a:ext cx="6736359" cy="4585504"/>
          </a:xfrm>
          <a:prstGeom prst="rect">
            <a:avLst/>
          </a:prstGeom>
          <a:noFill/>
          <a:ln w="9525">
            <a:noFill/>
            <a:miter lim="800000"/>
            <a:headEnd/>
            <a:tailEnd/>
          </a:ln>
          <a:effectLst/>
        </p:spPr>
      </p:pic>
      <p:sp>
        <p:nvSpPr>
          <p:cNvPr id="5" name="TextBox 4">
            <a:extLst>
              <a:ext uri="{FF2B5EF4-FFF2-40B4-BE49-F238E27FC236}">
                <a16:creationId xmlns:a16="http://schemas.microsoft.com/office/drawing/2014/main" id="{4A86899F-EEC8-46D0-97AD-DAB300749019}"/>
              </a:ext>
            </a:extLst>
          </p:cNvPr>
          <p:cNvSpPr txBox="1"/>
          <p:nvPr/>
        </p:nvSpPr>
        <p:spPr>
          <a:xfrm>
            <a:off x="3637559" y="1124058"/>
            <a:ext cx="4916881" cy="461665"/>
          </a:xfrm>
          <a:prstGeom prst="rect">
            <a:avLst/>
          </a:prstGeom>
          <a:noFill/>
        </p:spPr>
        <p:txBody>
          <a:bodyPr wrap="square" rtlCol="0">
            <a:spAutoFit/>
          </a:bodyPr>
          <a:lstStyle/>
          <a:p>
            <a:r>
              <a:rPr lang="en-US" sz="2400" dirty="0"/>
              <a:t>Stylized Model of Development</a:t>
            </a:r>
          </a:p>
        </p:txBody>
      </p:sp>
      <p:sp>
        <p:nvSpPr>
          <p:cNvPr id="6" name="TextBox 5">
            <a:extLst>
              <a:ext uri="{FF2B5EF4-FFF2-40B4-BE49-F238E27FC236}">
                <a16:creationId xmlns:a16="http://schemas.microsoft.com/office/drawing/2014/main" id="{AD5B22C3-93C4-4BA9-9B7E-247B1FF56D57}"/>
              </a:ext>
            </a:extLst>
          </p:cNvPr>
          <p:cNvSpPr txBox="1"/>
          <p:nvPr/>
        </p:nvSpPr>
        <p:spPr>
          <a:xfrm>
            <a:off x="2863048" y="6253776"/>
            <a:ext cx="4133371" cy="307777"/>
          </a:xfrm>
          <a:prstGeom prst="rect">
            <a:avLst/>
          </a:prstGeom>
          <a:noFill/>
        </p:spPr>
        <p:txBody>
          <a:bodyPr wrap="square" rtlCol="0">
            <a:spAutoFit/>
          </a:bodyPr>
          <a:lstStyle/>
          <a:p>
            <a:r>
              <a:rPr lang="en-US" sz="1400" dirty="0"/>
              <a:t>Cerra and Saxena, IMF WP 17/250 </a:t>
            </a:r>
          </a:p>
        </p:txBody>
      </p:sp>
    </p:spTree>
    <p:extLst>
      <p:ext uri="{BB962C8B-B14F-4D97-AF65-F5344CB8AC3E}">
        <p14:creationId xmlns:p14="http://schemas.microsoft.com/office/powerpoint/2010/main" val="103798667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7034"/>
            <a:ext cx="12325611" cy="9079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Poverty and unemployment: Highly sensitive to business cycles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(world sample)</a:t>
            </a:r>
          </a:p>
        </p:txBody>
      </p:sp>
      <p:sp>
        <p:nvSpPr>
          <p:cNvPr id="2" name="Title 1">
            <a:extLst>
              <a:ext uri="{FF2B5EF4-FFF2-40B4-BE49-F238E27FC236}">
                <a16:creationId xmlns:a16="http://schemas.microsoft.com/office/drawing/2014/main" id="{D983860A-D0E1-4B46-AB29-D86C1DBF0B81}"/>
              </a:ext>
            </a:extLst>
          </p:cNvPr>
          <p:cNvSpPr>
            <a:spLocks noGrp="1"/>
          </p:cNvSpPr>
          <p:nvPr>
            <p:ph type="title"/>
          </p:nvPr>
        </p:nvSpPr>
        <p:spPr>
          <a:xfrm>
            <a:off x="1239838" y="244665"/>
            <a:ext cx="9715500" cy="978486"/>
          </a:xfrm>
        </p:spPr>
        <p:txBody>
          <a:bodyPr>
            <a:normAutofit/>
          </a:bodyPr>
          <a:lstStyle/>
          <a:p>
            <a:pPr algn="ctr"/>
            <a:r>
              <a:rPr lang="en-US" sz="3000" dirty="0">
                <a:solidFill>
                  <a:srgbClr val="004C97"/>
                </a:solidFill>
                <a:latin typeface="Arial Black"/>
              </a:rPr>
              <a:t>Poverty and unemployment: Highly sensitive to macro volatility </a:t>
            </a:r>
          </a:p>
        </p:txBody>
      </p:sp>
      <p:sp>
        <p:nvSpPr>
          <p:cNvPr id="10" name="TextBox 9">
            <a:extLst>
              <a:ext uri="{FF2B5EF4-FFF2-40B4-BE49-F238E27FC236}">
                <a16:creationId xmlns:a16="http://schemas.microsoft.com/office/drawing/2014/main" id="{9CD5EE12-067E-43D3-9FE6-E7FD3102DBAE}"/>
              </a:ext>
            </a:extLst>
          </p:cNvPr>
          <p:cNvSpPr txBox="1"/>
          <p:nvPr/>
        </p:nvSpPr>
        <p:spPr>
          <a:xfrm>
            <a:off x="588723" y="6488166"/>
            <a:ext cx="1086006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Source: Vegh et al, 2019 “Fooled by the cycle: Permanent vs. cyclical  improvements in social indicators” NBER</a:t>
            </a:r>
          </a:p>
        </p:txBody>
      </p:sp>
      <p:pic>
        <p:nvPicPr>
          <p:cNvPr id="4" name="Picture 3">
            <a:extLst>
              <a:ext uri="{FF2B5EF4-FFF2-40B4-BE49-F238E27FC236}">
                <a16:creationId xmlns:a16="http://schemas.microsoft.com/office/drawing/2014/main" id="{9A9939D8-27D9-4497-8FE2-4D460AD10A9E}"/>
              </a:ext>
            </a:extLst>
          </p:cNvPr>
          <p:cNvPicPr>
            <a:picLocks noChangeAspect="1"/>
          </p:cNvPicPr>
          <p:nvPr/>
        </p:nvPicPr>
        <p:blipFill>
          <a:blip r:embed="rId3"/>
          <a:stretch>
            <a:fillRect/>
          </a:stretch>
        </p:blipFill>
        <p:spPr>
          <a:xfrm>
            <a:off x="260672" y="1548415"/>
            <a:ext cx="6039920" cy="4461020"/>
          </a:xfrm>
          <a:prstGeom prst="rect">
            <a:avLst/>
          </a:prstGeom>
        </p:spPr>
      </p:pic>
      <p:pic>
        <p:nvPicPr>
          <p:cNvPr id="5" name="Picture 4">
            <a:extLst>
              <a:ext uri="{FF2B5EF4-FFF2-40B4-BE49-F238E27FC236}">
                <a16:creationId xmlns:a16="http://schemas.microsoft.com/office/drawing/2014/main" id="{559BA046-35A9-4221-B381-D34E5683EDA6}"/>
              </a:ext>
            </a:extLst>
          </p:cNvPr>
          <p:cNvPicPr>
            <a:picLocks noChangeAspect="1"/>
          </p:cNvPicPr>
          <p:nvPr/>
        </p:nvPicPr>
        <p:blipFill>
          <a:blip r:embed="rId4"/>
          <a:stretch>
            <a:fillRect/>
          </a:stretch>
        </p:blipFill>
        <p:spPr>
          <a:xfrm>
            <a:off x="6096000" y="1572550"/>
            <a:ext cx="5872905" cy="4363437"/>
          </a:xfrm>
          <a:prstGeom prst="rect">
            <a:avLst/>
          </a:prstGeom>
        </p:spPr>
      </p:pic>
      <p:sp>
        <p:nvSpPr>
          <p:cNvPr id="8" name="TextBox 7">
            <a:extLst>
              <a:ext uri="{FF2B5EF4-FFF2-40B4-BE49-F238E27FC236}">
                <a16:creationId xmlns:a16="http://schemas.microsoft.com/office/drawing/2014/main" id="{97F43E68-3EDB-4F87-826F-506F8EB6D39F}"/>
              </a:ext>
            </a:extLst>
          </p:cNvPr>
          <p:cNvSpPr txBox="1"/>
          <p:nvPr/>
        </p:nvSpPr>
        <p:spPr>
          <a:xfrm>
            <a:off x="732772" y="6445677"/>
            <a:ext cx="1086006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Camarena et al, 2019 “Fooled by the cycle: Permanent vs. cyclical  improvements in social indicators” NBER WP</a:t>
            </a:r>
          </a:p>
        </p:txBody>
      </p:sp>
      <p:sp>
        <p:nvSpPr>
          <p:cNvPr id="11" name="Slide Number Placeholder 6">
            <a:extLst>
              <a:ext uri="{FF2B5EF4-FFF2-40B4-BE49-F238E27FC236}">
                <a16:creationId xmlns:a16="http://schemas.microsoft.com/office/drawing/2014/main" id="{98B2723E-9D76-495E-A5CD-93116B1C99FB}"/>
              </a:ext>
            </a:extLst>
          </p:cNvPr>
          <p:cNvSpPr txBox="1">
            <a:spLocks/>
          </p:cNvSpPr>
          <p:nvPr/>
        </p:nvSpPr>
        <p:spPr>
          <a:xfrm>
            <a:off x="11847871" y="6581212"/>
            <a:ext cx="3441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C7A7582-2B45-469F-B0EC-19146E0F24B5}" type="slidenum">
              <a:rPr lang="en-US" sz="1200" smtClean="0">
                <a:solidFill>
                  <a:srgbClr val="00B0F0"/>
                </a:solidFill>
                <a:latin typeface="Calibri" panose="020F0502020204030204"/>
              </a:rPr>
              <a:pPr algn="r"/>
              <a:t>27</a:t>
            </a:fld>
            <a:endParaRPr lang="en-US" sz="1200" dirty="0">
              <a:solidFill>
                <a:srgbClr val="00B0F0"/>
              </a:solidFill>
              <a:latin typeface="Calibri" panose="020F0502020204030204"/>
            </a:endParaRPr>
          </a:p>
        </p:txBody>
      </p:sp>
    </p:spTree>
    <p:extLst>
      <p:ext uri="{BB962C8B-B14F-4D97-AF65-F5344CB8AC3E}">
        <p14:creationId xmlns:p14="http://schemas.microsoft.com/office/powerpoint/2010/main" val="259466609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657BC-C4DA-4353-9B47-F30D3919C72C}"/>
              </a:ext>
            </a:extLst>
          </p:cNvPr>
          <p:cNvSpPr>
            <a:spLocks noGrp="1"/>
          </p:cNvSpPr>
          <p:nvPr>
            <p:ph type="ctrTitle"/>
          </p:nvPr>
        </p:nvSpPr>
        <p:spPr>
          <a:xfrm>
            <a:off x="4596318" y="2926839"/>
            <a:ext cx="6603052" cy="1647042"/>
          </a:xfrm>
        </p:spPr>
        <p:txBody>
          <a:bodyPr>
            <a:normAutofit fontScale="90000"/>
          </a:bodyPr>
          <a:lstStyle/>
          <a:p>
            <a:r>
              <a:rPr lang="en-US" dirty="0">
                <a:solidFill>
                  <a:srgbClr val="004C97"/>
                </a:solidFill>
              </a:rPr>
              <a:t>Labor, Gender, Technology, and Finance</a:t>
            </a:r>
            <a:endParaRPr lang="en-US" dirty="0">
              <a:solidFill>
                <a:srgbClr val="FF0000"/>
              </a:solidFill>
            </a:endParaRPr>
          </a:p>
        </p:txBody>
      </p:sp>
      <p:pic>
        <p:nvPicPr>
          <p:cNvPr id="8" name="Picture Placeholder 7">
            <a:extLst>
              <a:ext uri="{FF2B5EF4-FFF2-40B4-BE49-F238E27FC236}">
                <a16:creationId xmlns:a16="http://schemas.microsoft.com/office/drawing/2014/main" id="{0294E1FC-3342-41B1-8825-DC38F74C0EDB}"/>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6629" b="16629"/>
          <a:stretch>
            <a:fillRect/>
          </a:stretch>
        </p:blipFill>
        <p:spPr>
          <a:xfrm>
            <a:off x="0" y="0"/>
            <a:ext cx="3490174" cy="6858000"/>
          </a:xfrm>
          <a:effectLst/>
        </p:spPr>
      </p:pic>
      <p:pic>
        <p:nvPicPr>
          <p:cNvPr id="10" name="Picture 9">
            <a:extLst>
              <a:ext uri="{FF2B5EF4-FFF2-40B4-BE49-F238E27FC236}">
                <a16:creationId xmlns:a16="http://schemas.microsoft.com/office/drawing/2014/main" id="{E8085618-FA1E-41D9-80CF-B83B3BECBE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072" r="12156"/>
          <a:stretch/>
        </p:blipFill>
        <p:spPr>
          <a:xfrm>
            <a:off x="0" y="1982932"/>
            <a:ext cx="3490174" cy="2590948"/>
          </a:xfrm>
          <a:prstGeom prst="rect">
            <a:avLst/>
          </a:prstGeom>
          <a:effectLst>
            <a:softEdge rad="31750"/>
          </a:effectLst>
        </p:spPr>
      </p:pic>
      <p:sp>
        <p:nvSpPr>
          <p:cNvPr id="11" name="Text Placeholder 3">
            <a:extLst>
              <a:ext uri="{FF2B5EF4-FFF2-40B4-BE49-F238E27FC236}">
                <a16:creationId xmlns:a16="http://schemas.microsoft.com/office/drawing/2014/main" id="{7F31827B-8921-4C65-9C1F-464FB5C1582C}"/>
              </a:ext>
            </a:extLst>
          </p:cNvPr>
          <p:cNvSpPr txBox="1">
            <a:spLocks/>
          </p:cNvSpPr>
          <p:nvPr/>
        </p:nvSpPr>
        <p:spPr>
          <a:xfrm>
            <a:off x="3188937" y="4573880"/>
            <a:ext cx="4323747" cy="1614302"/>
          </a:xfrm>
          <a:prstGeom prst="rect">
            <a:avLst/>
          </a:prstGeom>
        </p:spPr>
        <p:txBody>
          <a:bodyPr vert="horz" lIns="0" tIns="0" rIns="0" bIns="0" rtlCol="0" anchor="b" anchorCtr="0">
            <a:normAutofit/>
          </a:bodyPr>
          <a:lstStyle>
            <a:lvl1pPr marL="0" indent="0" algn="l" defTabSz="914314" rtl="0" eaLnBrk="1" latinLnBrk="0" hangingPunct="1">
              <a:spcBef>
                <a:spcPts val="300"/>
              </a:spcBef>
              <a:buClr>
                <a:schemeClr val="accent1"/>
              </a:buClr>
              <a:buSzPct val="110000"/>
              <a:buFont typeface="Wingdings" charset="2"/>
              <a:buNone/>
              <a:tabLst/>
              <a:defRPr sz="2000" kern="1200">
                <a:solidFill>
                  <a:schemeClr val="bg1">
                    <a:lumMod val="50000"/>
                  </a:schemeClr>
                </a:solidFill>
                <a:latin typeface="+mn-lt"/>
                <a:ea typeface="+mn-ea"/>
                <a:cs typeface="+mn-cs"/>
              </a:defRPr>
            </a:lvl1pPr>
            <a:lvl2pPr marL="0" indent="0" algn="l" defTabSz="914314" rtl="0" eaLnBrk="1" latinLnBrk="0" hangingPunct="1">
              <a:spcBef>
                <a:spcPts val="300"/>
              </a:spcBef>
              <a:buClr>
                <a:schemeClr val="accent1"/>
              </a:buClr>
              <a:buSzPct val="100000"/>
              <a:buFont typeface="Wingdings" pitchFamily="2" charset="2"/>
              <a:buNone/>
              <a:tabLst/>
              <a:defRPr sz="2000" kern="1200">
                <a:solidFill>
                  <a:schemeClr val="bg1">
                    <a:lumMod val="50000"/>
                  </a:schemeClr>
                </a:solidFill>
                <a:latin typeface="+mn-lt"/>
                <a:ea typeface="+mn-ea"/>
                <a:cs typeface="+mn-cs"/>
              </a:defRPr>
            </a:lvl2pPr>
            <a:lvl3pPr marL="0" indent="0" algn="l" defTabSz="914314" rtl="0" eaLnBrk="1" latinLnBrk="0" hangingPunct="1">
              <a:spcBef>
                <a:spcPts val="300"/>
              </a:spcBef>
              <a:buClr>
                <a:schemeClr val="bg1">
                  <a:lumMod val="50000"/>
                </a:schemeClr>
              </a:buClr>
              <a:buSzPct val="65000"/>
              <a:buFont typeface="Lucida Grande" panose="020B0600040502020204" pitchFamily="34" charset="0"/>
              <a:buNone/>
              <a:tabLst/>
              <a:defRPr sz="2000" kern="1200">
                <a:solidFill>
                  <a:schemeClr val="bg1">
                    <a:lumMod val="50000"/>
                  </a:schemeClr>
                </a:solidFill>
                <a:latin typeface="+mn-lt"/>
                <a:ea typeface="+mn-ea"/>
                <a:cs typeface="+mn-cs"/>
              </a:defRPr>
            </a:lvl3pPr>
            <a:lvl4pPr marL="0" indent="0" algn="l" defTabSz="914314" rtl="0" eaLnBrk="1" latinLnBrk="0" hangingPunct="1">
              <a:spcBef>
                <a:spcPts val="300"/>
              </a:spcBef>
              <a:buClr>
                <a:schemeClr val="accent1"/>
              </a:buClr>
              <a:buSzPct val="100000"/>
              <a:buFont typeface="LucidaGrande" charset="0"/>
              <a:buNone/>
              <a:tabLst/>
              <a:defRPr sz="2000" kern="1200">
                <a:solidFill>
                  <a:schemeClr val="bg1">
                    <a:lumMod val="50000"/>
                  </a:schemeClr>
                </a:solidFill>
                <a:latin typeface="+mn-lt"/>
                <a:ea typeface="+mn-ea"/>
                <a:cs typeface="+mn-cs"/>
              </a:defRPr>
            </a:lvl4pPr>
            <a:lvl5pPr marL="0" indent="0" algn="l" defTabSz="914314" rtl="0" eaLnBrk="1" latinLnBrk="0" hangingPunct="1">
              <a:spcBef>
                <a:spcPts val="300"/>
              </a:spcBef>
              <a:buClr>
                <a:schemeClr val="bg1">
                  <a:lumMod val="50000"/>
                </a:schemeClr>
              </a:buClr>
              <a:buFont typeface=".HelveticaNeueDeskInterface-Regular"/>
              <a:buNone/>
              <a:tabLst/>
              <a:defRPr sz="2000" kern="1200">
                <a:solidFill>
                  <a:schemeClr val="bg1">
                    <a:lumMod val="50000"/>
                  </a:schemeClr>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Clr>
                <a:srgbClr val="009CDE"/>
              </a:buClr>
              <a:defRPr/>
            </a:pPr>
            <a:endParaRPr lang="en-US" dirty="0">
              <a:solidFill>
                <a:srgbClr val="000000"/>
              </a:solidFill>
            </a:endParaRPr>
          </a:p>
        </p:txBody>
      </p:sp>
    </p:spTree>
    <p:extLst>
      <p:ext uri="{BB962C8B-B14F-4D97-AF65-F5344CB8AC3E}">
        <p14:creationId xmlns:p14="http://schemas.microsoft.com/office/powerpoint/2010/main" val="172824098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C1A1A-A5A0-407C-9193-74F49D1305BC}"/>
              </a:ext>
            </a:extLst>
          </p:cNvPr>
          <p:cNvSpPr>
            <a:spLocks noGrp="1"/>
          </p:cNvSpPr>
          <p:nvPr>
            <p:ph type="title"/>
          </p:nvPr>
        </p:nvSpPr>
        <p:spPr>
          <a:xfrm>
            <a:off x="1239838" y="234892"/>
            <a:ext cx="9715500" cy="889233"/>
          </a:xfrm>
        </p:spPr>
        <p:txBody>
          <a:bodyPr/>
          <a:lstStyle/>
          <a:p>
            <a:pPr algn="ctr"/>
            <a:r>
              <a:rPr lang="en-US" dirty="0"/>
              <a:t>Lack of Labor Market Inclusiveness </a:t>
            </a:r>
            <a:br>
              <a:rPr lang="en-US" dirty="0"/>
            </a:br>
            <a:r>
              <a:rPr lang="en-US" dirty="0"/>
              <a:t>Has Many Dimensions</a:t>
            </a:r>
          </a:p>
        </p:txBody>
      </p:sp>
      <p:pic>
        <p:nvPicPr>
          <p:cNvPr id="10" name="Picture 9">
            <a:extLst>
              <a:ext uri="{FF2B5EF4-FFF2-40B4-BE49-F238E27FC236}">
                <a16:creationId xmlns:a16="http://schemas.microsoft.com/office/drawing/2014/main" id="{74571F18-99E1-4F57-AAA1-AFE4205683A0}"/>
              </a:ext>
            </a:extLst>
          </p:cNvPr>
          <p:cNvPicPr>
            <a:picLocks noChangeAspect="1"/>
          </p:cNvPicPr>
          <p:nvPr/>
        </p:nvPicPr>
        <p:blipFill>
          <a:blip r:embed="rId2"/>
          <a:stretch>
            <a:fillRect/>
          </a:stretch>
        </p:blipFill>
        <p:spPr>
          <a:xfrm>
            <a:off x="6839888" y="3964817"/>
            <a:ext cx="3298851" cy="2518196"/>
          </a:xfrm>
          <a:prstGeom prst="rect">
            <a:avLst/>
          </a:prstGeom>
        </p:spPr>
      </p:pic>
      <p:pic>
        <p:nvPicPr>
          <p:cNvPr id="12" name="Picture 11">
            <a:extLst>
              <a:ext uri="{FF2B5EF4-FFF2-40B4-BE49-F238E27FC236}">
                <a16:creationId xmlns:a16="http://schemas.microsoft.com/office/drawing/2014/main" id="{34A57BC9-A2EA-4238-ADCB-3D4565C37496}"/>
              </a:ext>
            </a:extLst>
          </p:cNvPr>
          <p:cNvPicPr>
            <a:picLocks noChangeAspect="1"/>
          </p:cNvPicPr>
          <p:nvPr/>
        </p:nvPicPr>
        <p:blipFill>
          <a:blip r:embed="rId3"/>
          <a:stretch>
            <a:fillRect/>
          </a:stretch>
        </p:blipFill>
        <p:spPr>
          <a:xfrm>
            <a:off x="1363687" y="3902952"/>
            <a:ext cx="3494532" cy="2699004"/>
          </a:xfrm>
          <a:prstGeom prst="rect">
            <a:avLst/>
          </a:prstGeom>
        </p:spPr>
      </p:pic>
      <p:pic>
        <p:nvPicPr>
          <p:cNvPr id="14" name="Picture 13">
            <a:extLst>
              <a:ext uri="{FF2B5EF4-FFF2-40B4-BE49-F238E27FC236}">
                <a16:creationId xmlns:a16="http://schemas.microsoft.com/office/drawing/2014/main" id="{2F63E739-0C82-42F9-9B66-1192DDF10530}"/>
              </a:ext>
            </a:extLst>
          </p:cNvPr>
          <p:cNvPicPr>
            <a:picLocks noChangeAspect="1"/>
          </p:cNvPicPr>
          <p:nvPr/>
        </p:nvPicPr>
        <p:blipFill>
          <a:blip r:embed="rId4"/>
          <a:stretch>
            <a:fillRect/>
          </a:stretch>
        </p:blipFill>
        <p:spPr>
          <a:xfrm>
            <a:off x="1363687" y="1176921"/>
            <a:ext cx="3494532" cy="2726031"/>
          </a:xfrm>
          <a:prstGeom prst="rect">
            <a:avLst/>
          </a:prstGeom>
        </p:spPr>
      </p:pic>
      <p:pic>
        <p:nvPicPr>
          <p:cNvPr id="18" name="Picture 17">
            <a:extLst>
              <a:ext uri="{FF2B5EF4-FFF2-40B4-BE49-F238E27FC236}">
                <a16:creationId xmlns:a16="http://schemas.microsoft.com/office/drawing/2014/main" id="{4370535D-4EEF-44BA-AD3C-9E562987B1D0}"/>
              </a:ext>
            </a:extLst>
          </p:cNvPr>
          <p:cNvPicPr>
            <a:picLocks noChangeAspect="1"/>
          </p:cNvPicPr>
          <p:nvPr/>
        </p:nvPicPr>
        <p:blipFill>
          <a:blip r:embed="rId5"/>
          <a:stretch>
            <a:fillRect/>
          </a:stretch>
        </p:blipFill>
        <p:spPr>
          <a:xfrm>
            <a:off x="6839889" y="1176921"/>
            <a:ext cx="3274828" cy="2647733"/>
          </a:xfrm>
          <a:prstGeom prst="rect">
            <a:avLst/>
          </a:prstGeom>
        </p:spPr>
      </p:pic>
      <p:sp>
        <p:nvSpPr>
          <p:cNvPr id="7" name="Rectangle 6">
            <a:extLst>
              <a:ext uri="{FF2B5EF4-FFF2-40B4-BE49-F238E27FC236}">
                <a16:creationId xmlns:a16="http://schemas.microsoft.com/office/drawing/2014/main" id="{20A68806-B558-4818-AAF3-92178468B4B9}"/>
              </a:ext>
            </a:extLst>
          </p:cNvPr>
          <p:cNvSpPr/>
          <p:nvPr/>
        </p:nvSpPr>
        <p:spPr>
          <a:xfrm>
            <a:off x="832519" y="6483349"/>
            <a:ext cx="8479260" cy="253916"/>
          </a:xfrm>
          <a:prstGeom prst="rect">
            <a:avLst/>
          </a:prstGeom>
        </p:spPr>
        <p:txBody>
          <a:bodyPr wrap="square">
            <a:spAutoFit/>
          </a:bodyPr>
          <a:lstStyle/>
          <a:p>
            <a:r>
              <a:rPr lang="pt-BR" sz="1050" dirty="0"/>
              <a:t>Source: El-Ganainy, Ernst, Merola, Rogerson, and Schindler,Chapter 3 of </a:t>
            </a:r>
            <a:r>
              <a:rPr lang="pt-BR" sz="1050" i="1" dirty="0"/>
              <a:t>How to Achieve Inclusive Growth</a:t>
            </a:r>
            <a:r>
              <a:rPr lang="en-US" sz="1050" dirty="0"/>
              <a:t>.</a:t>
            </a:r>
          </a:p>
        </p:txBody>
      </p:sp>
      <p:pic>
        <p:nvPicPr>
          <p:cNvPr id="8" name="Picture 7">
            <a:extLst>
              <a:ext uri="{FF2B5EF4-FFF2-40B4-BE49-F238E27FC236}">
                <a16:creationId xmlns:a16="http://schemas.microsoft.com/office/drawing/2014/main" id="{842D8F58-80A1-46EE-9909-53CF9C2CE936}"/>
              </a:ext>
            </a:extLst>
          </p:cNvPr>
          <p:cNvPicPr>
            <a:picLocks noChangeAspect="1"/>
          </p:cNvPicPr>
          <p:nvPr/>
        </p:nvPicPr>
        <p:blipFill rotWithShape="1">
          <a:blip r:embed="rId6"/>
          <a:srcRect t="13960" b="16261"/>
          <a:stretch/>
        </p:blipFill>
        <p:spPr>
          <a:xfrm>
            <a:off x="1438371" y="1486192"/>
            <a:ext cx="3380066" cy="1942808"/>
          </a:xfrm>
          <a:prstGeom prst="rect">
            <a:avLst/>
          </a:prstGeom>
        </p:spPr>
      </p:pic>
      <p:pic>
        <p:nvPicPr>
          <p:cNvPr id="9" name="Picture 8">
            <a:extLst>
              <a:ext uri="{FF2B5EF4-FFF2-40B4-BE49-F238E27FC236}">
                <a16:creationId xmlns:a16="http://schemas.microsoft.com/office/drawing/2014/main" id="{099E0BF0-A1A6-42E4-8590-1E33A56CEAC1}"/>
              </a:ext>
            </a:extLst>
          </p:cNvPr>
          <p:cNvPicPr>
            <a:picLocks noChangeAspect="1"/>
          </p:cNvPicPr>
          <p:nvPr/>
        </p:nvPicPr>
        <p:blipFill rotWithShape="1">
          <a:blip r:embed="rId7"/>
          <a:srcRect t="19422" b="4731"/>
          <a:stretch/>
        </p:blipFill>
        <p:spPr>
          <a:xfrm>
            <a:off x="6903074" y="1744643"/>
            <a:ext cx="3114645" cy="1796148"/>
          </a:xfrm>
          <a:prstGeom prst="rect">
            <a:avLst/>
          </a:prstGeom>
        </p:spPr>
      </p:pic>
    </p:spTree>
    <p:extLst>
      <p:ext uri="{BB962C8B-B14F-4D97-AF65-F5344CB8AC3E}">
        <p14:creationId xmlns:p14="http://schemas.microsoft.com/office/powerpoint/2010/main" val="120457773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28886-2245-401F-AC43-BB722B3D768F}"/>
              </a:ext>
            </a:extLst>
          </p:cNvPr>
          <p:cNvSpPr>
            <a:spLocks noGrp="1"/>
          </p:cNvSpPr>
          <p:nvPr>
            <p:ph type="title"/>
          </p:nvPr>
        </p:nvSpPr>
        <p:spPr>
          <a:xfrm>
            <a:off x="1239838" y="491385"/>
            <a:ext cx="9715500" cy="677015"/>
          </a:xfrm>
        </p:spPr>
        <p:txBody>
          <a:bodyPr>
            <a:normAutofit/>
          </a:bodyPr>
          <a:lstStyle/>
          <a:p>
            <a:pPr algn="ctr"/>
            <a:r>
              <a:rPr lang="en-US" sz="3000" dirty="0"/>
              <a:t>Authors (continued)</a:t>
            </a:r>
          </a:p>
        </p:txBody>
      </p:sp>
      <p:sp>
        <p:nvSpPr>
          <p:cNvPr id="3" name="Text Placeholder 2">
            <a:extLst>
              <a:ext uri="{FF2B5EF4-FFF2-40B4-BE49-F238E27FC236}">
                <a16:creationId xmlns:a16="http://schemas.microsoft.com/office/drawing/2014/main" id="{698C18A9-0D49-4384-8BB6-5670774103D8}"/>
              </a:ext>
            </a:extLst>
          </p:cNvPr>
          <p:cNvSpPr>
            <a:spLocks noGrp="1"/>
          </p:cNvSpPr>
          <p:nvPr>
            <p:ph type="body" sz="quarter" idx="10"/>
          </p:nvPr>
        </p:nvSpPr>
        <p:spPr>
          <a:xfrm>
            <a:off x="677862" y="1336521"/>
            <a:ext cx="11217805" cy="5244691"/>
          </a:xfrm>
        </p:spPr>
        <p:txBody>
          <a:bodyPr>
            <a:normAutofit/>
          </a:bodyPr>
          <a:lstStyle/>
          <a:p>
            <a:pPr lvl="1">
              <a:lnSpc>
                <a:spcPct val="150000"/>
              </a:lnSpc>
            </a:pPr>
            <a:r>
              <a:rPr lang="en-US" sz="2100" b="1" dirty="0"/>
              <a:t>World Bank</a:t>
            </a:r>
            <a:r>
              <a:rPr lang="en-US" sz="2100" dirty="0"/>
              <a:t>: Benedicte Baduel, Deon Filmer, Roberta Gatti, Norman Loayza, Halsey Rogers</a:t>
            </a:r>
          </a:p>
          <a:p>
            <a:pPr lvl="1">
              <a:lnSpc>
                <a:spcPct val="150000"/>
              </a:lnSpc>
            </a:pPr>
            <a:r>
              <a:rPr lang="en-US" sz="2100" b="1" dirty="0"/>
              <a:t>World Trade Organization</a:t>
            </a:r>
            <a:r>
              <a:rPr lang="en-US" sz="2100" dirty="0"/>
              <a:t>: Marc Bacchetta, Roberta Piermartini, Maarten Smeets</a:t>
            </a:r>
          </a:p>
          <a:p>
            <a:pPr lvl="1">
              <a:lnSpc>
                <a:spcPct val="150000"/>
              </a:lnSpc>
            </a:pPr>
            <a:r>
              <a:rPr lang="en-US" sz="2100" b="1" dirty="0"/>
              <a:t>IMF, Joint Vienna Institute, and Middle East Center for Economics and Finance</a:t>
            </a:r>
            <a:r>
              <a:rPr lang="en-US" sz="2100" dirty="0"/>
              <a:t>:           Khaled Abdelkader, Sriram Balasubramanian, Adolfo Barajas, Mohamed Belhaj, Sami Ben Naceur, Lahcen Bounader, Jana Bricco, Valerie Cerra, Reda Cherif, Balazs Csonto, Hamid Davoodi, Ruud de Mooij, Barbara Dutzler, Asmaa El-Ganainy, Drilona Emrullahu, Holger Floerkemeier, Fuad Hasanov, Asel Isakova, Maksym Ivanyna, Ruy Lama, Francesco Luna, Priscilla Muthoora, William Oman, Magali Pinat, Nathalie Pouokam, Dmitriy Rozhkov, Andrea Salerno, Martin Schindler, Nikola Spatafora, Anna Ter-Martirosyan, Mohamed Trabelsi, Dmitry Vasilyev, Younes Zouhar</a:t>
            </a:r>
          </a:p>
        </p:txBody>
      </p:sp>
      <p:sp>
        <p:nvSpPr>
          <p:cNvPr id="4" name="Slide Number Placeholder 6">
            <a:extLst>
              <a:ext uri="{FF2B5EF4-FFF2-40B4-BE49-F238E27FC236}">
                <a16:creationId xmlns:a16="http://schemas.microsoft.com/office/drawing/2014/main" id="{BE12602E-9ABB-49EE-9E7D-737779964DBA}"/>
              </a:ext>
            </a:extLst>
          </p:cNvPr>
          <p:cNvSpPr txBox="1">
            <a:spLocks/>
          </p:cNvSpPr>
          <p:nvPr/>
        </p:nvSpPr>
        <p:spPr>
          <a:xfrm>
            <a:off x="11798711" y="6581212"/>
            <a:ext cx="39329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C7A7582-2B45-469F-B0EC-19146E0F24B5}" type="slidenum">
              <a:rPr lang="en-US" sz="1200" smtClean="0">
                <a:solidFill>
                  <a:srgbClr val="00B0F0"/>
                </a:solidFill>
                <a:latin typeface="Calibri" panose="020F0502020204030204"/>
              </a:rPr>
              <a:pPr algn="r"/>
              <a:t>3</a:t>
            </a:fld>
            <a:endParaRPr lang="en-US" sz="1200" dirty="0">
              <a:solidFill>
                <a:srgbClr val="00B0F0"/>
              </a:solidFill>
              <a:latin typeface="Calibri" panose="020F0502020204030204"/>
            </a:endParaRPr>
          </a:p>
        </p:txBody>
      </p:sp>
    </p:spTree>
    <p:extLst>
      <p:ext uri="{BB962C8B-B14F-4D97-AF65-F5344CB8AC3E}">
        <p14:creationId xmlns:p14="http://schemas.microsoft.com/office/powerpoint/2010/main" val="39356023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AEDB7-8C42-1049-8D4C-110CB2584AD0}"/>
              </a:ext>
            </a:extLst>
          </p:cNvPr>
          <p:cNvSpPr>
            <a:spLocks noGrp="1"/>
          </p:cNvSpPr>
          <p:nvPr>
            <p:ph type="title"/>
          </p:nvPr>
        </p:nvSpPr>
        <p:spPr>
          <a:xfrm>
            <a:off x="1238250" y="378935"/>
            <a:ext cx="9715500" cy="732731"/>
          </a:xfrm>
        </p:spPr>
        <p:txBody>
          <a:bodyPr/>
          <a:lstStyle/>
          <a:p>
            <a:pPr algn="ctr"/>
            <a:r>
              <a:rPr lang="en-US" dirty="0"/>
              <a:t>Gender</a:t>
            </a:r>
          </a:p>
        </p:txBody>
      </p:sp>
      <p:sp>
        <p:nvSpPr>
          <p:cNvPr id="7" name="Rectangle 6">
            <a:extLst>
              <a:ext uri="{FF2B5EF4-FFF2-40B4-BE49-F238E27FC236}">
                <a16:creationId xmlns:a16="http://schemas.microsoft.com/office/drawing/2014/main" id="{329606F4-2A84-4453-8024-A76E39D271B2}"/>
              </a:ext>
            </a:extLst>
          </p:cNvPr>
          <p:cNvSpPr/>
          <p:nvPr/>
        </p:nvSpPr>
        <p:spPr>
          <a:xfrm>
            <a:off x="832519" y="6483349"/>
            <a:ext cx="8479260" cy="253916"/>
          </a:xfrm>
          <a:prstGeom prst="rect">
            <a:avLst/>
          </a:prstGeom>
        </p:spPr>
        <p:txBody>
          <a:bodyPr wrap="square">
            <a:spAutoFit/>
          </a:bodyPr>
          <a:lstStyle/>
          <a:p>
            <a:r>
              <a:rPr lang="pt-BR" sz="1050" dirty="0"/>
              <a:t>Source: Fernandez, Isakova, Luna, and Rambousek,Chapter 16 of </a:t>
            </a:r>
            <a:r>
              <a:rPr lang="pt-BR" sz="1050" i="1" dirty="0"/>
              <a:t>How to Achieve Inclusive Growth</a:t>
            </a:r>
            <a:r>
              <a:rPr lang="en-US" sz="1050" dirty="0"/>
              <a:t>.</a:t>
            </a:r>
          </a:p>
        </p:txBody>
      </p:sp>
      <p:sp>
        <p:nvSpPr>
          <p:cNvPr id="10" name="Text Placeholder 4">
            <a:extLst>
              <a:ext uri="{FF2B5EF4-FFF2-40B4-BE49-F238E27FC236}">
                <a16:creationId xmlns:a16="http://schemas.microsoft.com/office/drawing/2014/main" id="{768E66DF-A327-411B-A00C-7B172DA08FE7}"/>
              </a:ext>
            </a:extLst>
          </p:cNvPr>
          <p:cNvSpPr>
            <a:spLocks noGrp="1"/>
          </p:cNvSpPr>
          <p:nvPr>
            <p:ph type="body" sz="quarter" idx="10"/>
          </p:nvPr>
        </p:nvSpPr>
        <p:spPr>
          <a:xfrm>
            <a:off x="419879" y="1408922"/>
            <a:ext cx="11392676" cy="4954555"/>
          </a:xfrm>
        </p:spPr>
        <p:txBody>
          <a:bodyPr numCol="2">
            <a:normAutofit fontScale="25000" lnSpcReduction="20000"/>
          </a:bodyPr>
          <a:lstStyle/>
          <a:p>
            <a:pPr marL="0" lvl="1" indent="0" algn="l">
              <a:buNone/>
            </a:pPr>
            <a:r>
              <a:rPr lang="en-US" sz="6400" b="1" dirty="0"/>
              <a:t>Legal Framework</a:t>
            </a:r>
          </a:p>
          <a:p>
            <a:pPr lvl="1" algn="l"/>
            <a:r>
              <a:rPr lang="en-US" sz="6400" dirty="0"/>
              <a:t>Eliminate discriminatory laws</a:t>
            </a:r>
          </a:p>
          <a:p>
            <a:pPr lvl="1" algn="l"/>
            <a:r>
              <a:rPr lang="en-US" sz="6400" dirty="0"/>
              <a:t>Civil rights (domestic violence, child marriage)</a:t>
            </a:r>
          </a:p>
          <a:p>
            <a:pPr lvl="1" algn="l"/>
            <a:r>
              <a:rPr lang="en-US" sz="6400" dirty="0"/>
              <a:t>Property rights (disjoint ownership and equal inheritance rights)</a:t>
            </a:r>
          </a:p>
          <a:p>
            <a:pPr lvl="1" algn="l"/>
            <a:r>
              <a:rPr lang="en-US" sz="6400" dirty="0"/>
              <a:t>Access to education</a:t>
            </a:r>
          </a:p>
          <a:p>
            <a:pPr lvl="1" algn="l"/>
            <a:r>
              <a:rPr lang="en-US" sz="6400" dirty="0"/>
              <a:t>Design laws to define digital worker’s rights</a:t>
            </a:r>
          </a:p>
          <a:p>
            <a:pPr marL="0" lvl="1" indent="0" algn="l">
              <a:buNone/>
            </a:pPr>
            <a:endParaRPr lang="en-US" sz="6400" b="1" dirty="0"/>
          </a:p>
          <a:p>
            <a:pPr marL="0" lvl="1" indent="0" algn="l">
              <a:buNone/>
            </a:pPr>
            <a:r>
              <a:rPr lang="en-US" sz="6400" b="1" dirty="0"/>
              <a:t>Fiscal</a:t>
            </a:r>
          </a:p>
          <a:p>
            <a:pPr lvl="1" algn="l"/>
            <a:r>
              <a:rPr lang="en-US" sz="6400" dirty="0"/>
              <a:t>Review and amend tax code</a:t>
            </a:r>
          </a:p>
          <a:p>
            <a:pPr lvl="1" algn="l"/>
            <a:r>
              <a:rPr lang="en-US" sz="6400" dirty="0"/>
              <a:t>Eliminate discriminatory taxes</a:t>
            </a:r>
          </a:p>
          <a:p>
            <a:pPr lvl="1" algn="l"/>
            <a:r>
              <a:rPr lang="en-US" sz="6400" dirty="0"/>
              <a:t>Introduce Gender budgeting</a:t>
            </a:r>
          </a:p>
          <a:p>
            <a:pPr lvl="1" algn="l"/>
            <a:r>
              <a:rPr lang="en-US" sz="6400" dirty="0"/>
              <a:t>Set up gender-response expenditures</a:t>
            </a:r>
          </a:p>
          <a:p>
            <a:pPr lvl="1" algn="l"/>
            <a:r>
              <a:rPr lang="en-US" sz="6400" dirty="0"/>
              <a:t>Invest in child and elder care</a:t>
            </a:r>
          </a:p>
          <a:p>
            <a:pPr lvl="1" algn="l"/>
            <a:r>
              <a:rPr lang="en-US" sz="6400" dirty="0"/>
              <a:t>Incentives for women in STEM</a:t>
            </a:r>
          </a:p>
          <a:p>
            <a:pPr lvl="1" algn="l"/>
            <a:r>
              <a:rPr lang="en-US" sz="6400" dirty="0"/>
              <a:t>Invest in digital infrastructure accessibility for tele-work</a:t>
            </a:r>
          </a:p>
          <a:p>
            <a:pPr marL="0" lvl="1" indent="0" algn="l">
              <a:buNone/>
            </a:pPr>
            <a:endParaRPr lang="en-US" sz="6400" b="1" dirty="0"/>
          </a:p>
          <a:p>
            <a:pPr marL="0" lvl="1" indent="0" algn="l">
              <a:buNone/>
            </a:pPr>
            <a:endParaRPr lang="en-US" sz="6400" b="1" dirty="0"/>
          </a:p>
          <a:p>
            <a:pPr marL="0" lvl="1" indent="0" algn="l">
              <a:buNone/>
            </a:pPr>
            <a:r>
              <a:rPr lang="en-US" sz="6400" b="1" dirty="0"/>
              <a:t>Labor Market</a:t>
            </a:r>
          </a:p>
          <a:p>
            <a:pPr lvl="1" algn="l"/>
            <a:r>
              <a:rPr lang="en-US" sz="6400" dirty="0"/>
              <a:t>Subscribe to ILO conventions</a:t>
            </a:r>
          </a:p>
          <a:p>
            <a:pPr lvl="1" algn="l"/>
            <a:r>
              <a:rPr lang="en-US" sz="6400" dirty="0"/>
              <a:t>Organize Active LP</a:t>
            </a:r>
          </a:p>
          <a:p>
            <a:pPr lvl="1" algn="l"/>
            <a:r>
              <a:rPr lang="en-US" sz="6400" dirty="0"/>
              <a:t>Retraining programs, especially after childbirth</a:t>
            </a:r>
          </a:p>
          <a:p>
            <a:pPr lvl="1" algn="l"/>
            <a:r>
              <a:rPr lang="en-US" sz="6400" dirty="0"/>
              <a:t>Financial and digital literacy</a:t>
            </a:r>
          </a:p>
          <a:p>
            <a:pPr lvl="1" algn="l"/>
            <a:r>
              <a:rPr lang="en-US" sz="6400" dirty="0"/>
              <a:t>Provide “long” paid and no transferable parental leave to fathers/male partners</a:t>
            </a:r>
          </a:p>
          <a:p>
            <a:pPr marL="0" lvl="1" indent="0" algn="l">
              <a:buNone/>
            </a:pPr>
            <a:endParaRPr lang="en-US" sz="6400" b="1" dirty="0"/>
          </a:p>
          <a:p>
            <a:pPr marL="0" lvl="1" indent="0" algn="l">
              <a:buNone/>
            </a:pPr>
            <a:r>
              <a:rPr lang="en-US" sz="6400" b="1" dirty="0"/>
              <a:t>Education campaign</a:t>
            </a:r>
          </a:p>
          <a:p>
            <a:pPr lvl="1" algn="l"/>
            <a:r>
              <a:rPr lang="en-US" sz="6400" dirty="0"/>
              <a:t>Introduce quotas (political and corporate)</a:t>
            </a:r>
          </a:p>
          <a:p>
            <a:pPr lvl="1" algn="l"/>
            <a:r>
              <a:rPr lang="en-US" sz="6400" dirty="0"/>
              <a:t>Anti-discriminatory education: information campaigns against stereotypes. TV programs with educational and entertaining content against stereotypes</a:t>
            </a:r>
          </a:p>
          <a:p>
            <a:pPr lvl="1" algn="l"/>
            <a:r>
              <a:rPr lang="en-US" sz="6400" dirty="0"/>
              <a:t>Provide access to contraception and educate to its use</a:t>
            </a:r>
          </a:p>
          <a:p>
            <a:pPr marL="0" lvl="1" indent="0" algn="l">
              <a:buNone/>
            </a:pPr>
            <a:endParaRPr lang="en-US" sz="6400" b="1" dirty="0"/>
          </a:p>
          <a:p>
            <a:pPr marL="0" lvl="1" indent="0" algn="l">
              <a:buNone/>
            </a:pPr>
            <a:r>
              <a:rPr lang="en-US" sz="6400" b="1" dirty="0"/>
              <a:t>Financial</a:t>
            </a:r>
          </a:p>
          <a:p>
            <a:pPr lvl="1" algn="l"/>
            <a:r>
              <a:rPr lang="en-US" sz="6400" dirty="0"/>
              <a:t>Provide incentives to banks to promote financial access for women</a:t>
            </a:r>
          </a:p>
          <a:p>
            <a:pPr lvl="1" algn="l"/>
            <a:r>
              <a:rPr lang="en-US" sz="6400" dirty="0"/>
              <a:t>Develop wireless payment systems</a:t>
            </a:r>
          </a:p>
        </p:txBody>
      </p:sp>
    </p:spTree>
    <p:extLst>
      <p:ext uri="{BB962C8B-B14F-4D97-AF65-F5344CB8AC3E}">
        <p14:creationId xmlns:p14="http://schemas.microsoft.com/office/powerpoint/2010/main" val="428969538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C1A1A-A5A0-407C-9193-74F49D1305BC}"/>
              </a:ext>
            </a:extLst>
          </p:cNvPr>
          <p:cNvSpPr>
            <a:spLocks noGrp="1"/>
          </p:cNvSpPr>
          <p:nvPr>
            <p:ph type="title"/>
          </p:nvPr>
        </p:nvSpPr>
        <p:spPr>
          <a:xfrm>
            <a:off x="1239838" y="234892"/>
            <a:ext cx="9715500" cy="889233"/>
          </a:xfrm>
        </p:spPr>
        <p:txBody>
          <a:bodyPr/>
          <a:lstStyle/>
          <a:p>
            <a:pPr algn="ctr"/>
            <a:r>
              <a:rPr lang="en-US" dirty="0"/>
              <a:t>Advances in Technology Have Benefits and </a:t>
            </a:r>
            <a:br>
              <a:rPr lang="en-US" dirty="0"/>
            </a:br>
            <a:r>
              <a:rPr lang="en-US" dirty="0"/>
              <a:t>Risks for Inclusion</a:t>
            </a:r>
          </a:p>
        </p:txBody>
      </p:sp>
      <p:pic>
        <p:nvPicPr>
          <p:cNvPr id="21" name="Picture 20">
            <a:extLst>
              <a:ext uri="{FF2B5EF4-FFF2-40B4-BE49-F238E27FC236}">
                <a16:creationId xmlns:a16="http://schemas.microsoft.com/office/drawing/2014/main" id="{6592A20F-1F0B-4B91-B64E-BA34C1E848C8}"/>
              </a:ext>
            </a:extLst>
          </p:cNvPr>
          <p:cNvPicPr>
            <a:picLocks noChangeAspect="1"/>
          </p:cNvPicPr>
          <p:nvPr/>
        </p:nvPicPr>
        <p:blipFill>
          <a:blip r:embed="rId2"/>
          <a:stretch>
            <a:fillRect/>
          </a:stretch>
        </p:blipFill>
        <p:spPr>
          <a:xfrm>
            <a:off x="443354" y="1937033"/>
            <a:ext cx="5267317" cy="3230547"/>
          </a:xfrm>
          <a:prstGeom prst="rect">
            <a:avLst/>
          </a:prstGeom>
        </p:spPr>
      </p:pic>
      <p:sp>
        <p:nvSpPr>
          <p:cNvPr id="5" name="Rectangle 4">
            <a:extLst>
              <a:ext uri="{FF2B5EF4-FFF2-40B4-BE49-F238E27FC236}">
                <a16:creationId xmlns:a16="http://schemas.microsoft.com/office/drawing/2014/main" id="{07B8630B-A0D0-4DF5-AF46-B729D3FD09E2}"/>
              </a:ext>
            </a:extLst>
          </p:cNvPr>
          <p:cNvSpPr/>
          <p:nvPr/>
        </p:nvSpPr>
        <p:spPr>
          <a:xfrm>
            <a:off x="832519" y="6483349"/>
            <a:ext cx="8479260" cy="253916"/>
          </a:xfrm>
          <a:prstGeom prst="rect">
            <a:avLst/>
          </a:prstGeom>
        </p:spPr>
        <p:txBody>
          <a:bodyPr wrap="square">
            <a:spAutoFit/>
          </a:bodyPr>
          <a:lstStyle/>
          <a:p>
            <a:r>
              <a:rPr lang="pt-BR" sz="1050" dirty="0"/>
              <a:t>Source: Korinek, Stiglitz, and Schindler,Chapter 5 of </a:t>
            </a:r>
            <a:r>
              <a:rPr lang="pt-BR" sz="1050" i="1" dirty="0"/>
              <a:t>How to Achieve Inclusive Growth</a:t>
            </a:r>
            <a:r>
              <a:rPr lang="en-US" sz="1050" dirty="0"/>
              <a:t>.</a:t>
            </a:r>
          </a:p>
        </p:txBody>
      </p:sp>
      <p:pic>
        <p:nvPicPr>
          <p:cNvPr id="6" name="Picture 5">
            <a:extLst>
              <a:ext uri="{FF2B5EF4-FFF2-40B4-BE49-F238E27FC236}">
                <a16:creationId xmlns:a16="http://schemas.microsoft.com/office/drawing/2014/main" id="{96FC14C0-6ECD-4F31-A875-50706D4EF7AA}"/>
              </a:ext>
            </a:extLst>
          </p:cNvPr>
          <p:cNvPicPr>
            <a:picLocks noChangeAspect="1"/>
          </p:cNvPicPr>
          <p:nvPr/>
        </p:nvPicPr>
        <p:blipFill>
          <a:blip r:embed="rId3"/>
          <a:stretch>
            <a:fillRect/>
          </a:stretch>
        </p:blipFill>
        <p:spPr>
          <a:xfrm>
            <a:off x="6096000" y="1916188"/>
            <a:ext cx="5652646" cy="3200029"/>
          </a:xfrm>
          <a:prstGeom prst="rect">
            <a:avLst/>
          </a:prstGeom>
        </p:spPr>
      </p:pic>
    </p:spTree>
    <p:extLst>
      <p:ext uri="{BB962C8B-B14F-4D97-AF65-F5344CB8AC3E}">
        <p14:creationId xmlns:p14="http://schemas.microsoft.com/office/powerpoint/2010/main" val="346974213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AEDB7-8C42-1049-8D4C-110CB2584AD0}"/>
              </a:ext>
            </a:extLst>
          </p:cNvPr>
          <p:cNvSpPr>
            <a:spLocks noGrp="1"/>
          </p:cNvSpPr>
          <p:nvPr>
            <p:ph type="title"/>
          </p:nvPr>
        </p:nvSpPr>
        <p:spPr/>
        <p:txBody>
          <a:bodyPr/>
          <a:lstStyle/>
          <a:p>
            <a:pPr algn="ctr"/>
            <a:r>
              <a:rPr lang="en-US" dirty="0"/>
              <a:t>Financial Inclusion</a:t>
            </a:r>
          </a:p>
        </p:txBody>
      </p:sp>
      <p:sp>
        <p:nvSpPr>
          <p:cNvPr id="5" name="Text Placeholder 4">
            <a:extLst>
              <a:ext uri="{FF2B5EF4-FFF2-40B4-BE49-F238E27FC236}">
                <a16:creationId xmlns:a16="http://schemas.microsoft.com/office/drawing/2014/main" id="{55993C5F-C448-6542-89BC-ECE1A4FE3F56}"/>
              </a:ext>
            </a:extLst>
          </p:cNvPr>
          <p:cNvSpPr>
            <a:spLocks noGrp="1"/>
          </p:cNvSpPr>
          <p:nvPr>
            <p:ph type="body" sz="quarter" idx="10"/>
          </p:nvPr>
        </p:nvSpPr>
        <p:spPr>
          <a:xfrm>
            <a:off x="1239838" y="1469872"/>
            <a:ext cx="9715500" cy="4103614"/>
          </a:xfrm>
        </p:spPr>
        <p:txBody>
          <a:bodyPr numCol="2">
            <a:normAutofit/>
          </a:bodyPr>
          <a:lstStyle/>
          <a:p>
            <a:pPr lvl="1"/>
            <a:r>
              <a:rPr lang="en-US" dirty="0"/>
              <a:t>Functions of finance</a:t>
            </a:r>
          </a:p>
          <a:p>
            <a:pPr lvl="1"/>
            <a:r>
              <a:rPr lang="en-US" dirty="0"/>
              <a:t>Frictions</a:t>
            </a:r>
          </a:p>
          <a:p>
            <a:pPr lvl="2"/>
            <a:r>
              <a:rPr lang="en-US" dirty="0"/>
              <a:t>Asymmetric information</a:t>
            </a:r>
          </a:p>
          <a:p>
            <a:pPr lvl="2"/>
            <a:r>
              <a:rPr lang="en-US" dirty="0"/>
              <a:t>Moral hazard</a:t>
            </a:r>
          </a:p>
          <a:p>
            <a:pPr lvl="2"/>
            <a:r>
              <a:rPr lang="en-US" dirty="0"/>
              <a:t>Credit access</a:t>
            </a:r>
          </a:p>
          <a:p>
            <a:pPr lvl="2"/>
            <a:r>
              <a:rPr lang="en-US" dirty="0"/>
              <a:t>Collateral constraints</a:t>
            </a:r>
          </a:p>
          <a:p>
            <a:pPr lvl="2"/>
            <a:r>
              <a:rPr lang="en-US" dirty="0"/>
              <a:t>Inefficient intermediation</a:t>
            </a:r>
          </a:p>
          <a:p>
            <a:pPr lvl="1"/>
            <a:r>
              <a:rPr lang="en-US" dirty="0"/>
              <a:t>Measures for HHs</a:t>
            </a:r>
          </a:p>
          <a:p>
            <a:pPr lvl="2"/>
            <a:r>
              <a:rPr lang="en-US" dirty="0"/>
              <a:t>Simplify documentation</a:t>
            </a:r>
          </a:p>
          <a:p>
            <a:pPr lvl="2"/>
            <a:r>
              <a:rPr lang="en-US" dirty="0"/>
              <a:t>Govt payments</a:t>
            </a:r>
          </a:p>
          <a:p>
            <a:pPr lvl="2"/>
            <a:r>
              <a:rPr lang="en-US" dirty="0"/>
              <a:t>IT infrastructure for mobile money</a:t>
            </a:r>
          </a:p>
          <a:p>
            <a:pPr lvl="2"/>
            <a:r>
              <a:rPr lang="en-US" dirty="0"/>
              <a:t>Financial literacy</a:t>
            </a:r>
          </a:p>
          <a:p>
            <a:pPr lvl="1"/>
            <a:r>
              <a:rPr lang="en-US" dirty="0"/>
              <a:t>Measures for MSME</a:t>
            </a:r>
          </a:p>
          <a:p>
            <a:pPr lvl="2"/>
            <a:r>
              <a:rPr lang="en-US" dirty="0"/>
              <a:t>Financial education for entrepreneurs</a:t>
            </a:r>
          </a:p>
          <a:p>
            <a:pPr lvl="2"/>
            <a:r>
              <a:rPr lang="en-US" dirty="0"/>
              <a:t>Information – credit bureaus</a:t>
            </a:r>
          </a:p>
          <a:p>
            <a:pPr lvl="2"/>
            <a:r>
              <a:rPr lang="en-US" dirty="0"/>
              <a:t>Collateral registries</a:t>
            </a:r>
          </a:p>
          <a:p>
            <a:pPr lvl="1"/>
            <a:endParaRPr lang="en-US" dirty="0"/>
          </a:p>
          <a:p>
            <a:pPr marL="233363" lvl="2" indent="0">
              <a:buNone/>
            </a:pPr>
            <a:endParaRPr lang="en-US" dirty="0"/>
          </a:p>
        </p:txBody>
      </p:sp>
      <p:sp>
        <p:nvSpPr>
          <p:cNvPr id="7" name="Rectangle 6">
            <a:extLst>
              <a:ext uri="{FF2B5EF4-FFF2-40B4-BE49-F238E27FC236}">
                <a16:creationId xmlns:a16="http://schemas.microsoft.com/office/drawing/2014/main" id="{329606F4-2A84-4453-8024-A76E39D271B2}"/>
              </a:ext>
            </a:extLst>
          </p:cNvPr>
          <p:cNvSpPr/>
          <p:nvPr/>
        </p:nvSpPr>
        <p:spPr>
          <a:xfrm>
            <a:off x="832519" y="6483349"/>
            <a:ext cx="8479260" cy="253916"/>
          </a:xfrm>
          <a:prstGeom prst="rect">
            <a:avLst/>
          </a:prstGeom>
        </p:spPr>
        <p:txBody>
          <a:bodyPr wrap="square">
            <a:spAutoFit/>
          </a:bodyPr>
          <a:lstStyle/>
          <a:p>
            <a:r>
              <a:rPr lang="pt-BR" sz="1050" dirty="0"/>
              <a:t>Source: Barajas, Beck, Belhaj, and Ben Naceur, Chapter 4 of </a:t>
            </a:r>
            <a:r>
              <a:rPr lang="pt-BR" sz="1050" i="1" dirty="0"/>
              <a:t>How to Achieve Inclusive Growth</a:t>
            </a:r>
            <a:r>
              <a:rPr lang="en-US" sz="1050" dirty="0"/>
              <a:t>.</a:t>
            </a:r>
          </a:p>
        </p:txBody>
      </p:sp>
    </p:spTree>
    <p:extLst>
      <p:ext uri="{BB962C8B-B14F-4D97-AF65-F5344CB8AC3E}">
        <p14:creationId xmlns:p14="http://schemas.microsoft.com/office/powerpoint/2010/main" val="22106035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657BC-C4DA-4353-9B47-F30D3919C72C}"/>
              </a:ext>
            </a:extLst>
          </p:cNvPr>
          <p:cNvSpPr>
            <a:spLocks noGrp="1"/>
          </p:cNvSpPr>
          <p:nvPr>
            <p:ph type="ctrTitle"/>
          </p:nvPr>
        </p:nvSpPr>
        <p:spPr>
          <a:xfrm>
            <a:off x="4596318" y="2926838"/>
            <a:ext cx="6603052" cy="1879229"/>
          </a:xfrm>
        </p:spPr>
        <p:txBody>
          <a:bodyPr>
            <a:normAutofit/>
          </a:bodyPr>
          <a:lstStyle/>
          <a:p>
            <a:r>
              <a:rPr lang="en-US" dirty="0">
                <a:solidFill>
                  <a:srgbClr val="004C97"/>
                </a:solidFill>
              </a:rPr>
              <a:t>Globalization</a:t>
            </a:r>
            <a:endParaRPr lang="en-US" dirty="0">
              <a:solidFill>
                <a:srgbClr val="FF0000"/>
              </a:solidFill>
            </a:endParaRPr>
          </a:p>
        </p:txBody>
      </p:sp>
      <p:pic>
        <p:nvPicPr>
          <p:cNvPr id="8" name="Picture Placeholder 7">
            <a:extLst>
              <a:ext uri="{FF2B5EF4-FFF2-40B4-BE49-F238E27FC236}">
                <a16:creationId xmlns:a16="http://schemas.microsoft.com/office/drawing/2014/main" id="{0294E1FC-3342-41B1-8825-DC38F74C0EDB}"/>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6629" b="16629"/>
          <a:stretch>
            <a:fillRect/>
          </a:stretch>
        </p:blipFill>
        <p:spPr>
          <a:xfrm>
            <a:off x="0" y="0"/>
            <a:ext cx="3490174" cy="6858000"/>
          </a:xfrm>
          <a:effectLst/>
        </p:spPr>
      </p:pic>
      <p:pic>
        <p:nvPicPr>
          <p:cNvPr id="10" name="Picture 9">
            <a:extLst>
              <a:ext uri="{FF2B5EF4-FFF2-40B4-BE49-F238E27FC236}">
                <a16:creationId xmlns:a16="http://schemas.microsoft.com/office/drawing/2014/main" id="{E8085618-FA1E-41D9-80CF-B83B3BECBE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072" r="12156"/>
          <a:stretch/>
        </p:blipFill>
        <p:spPr>
          <a:xfrm>
            <a:off x="0" y="1982932"/>
            <a:ext cx="3490174" cy="2590948"/>
          </a:xfrm>
          <a:prstGeom prst="rect">
            <a:avLst/>
          </a:prstGeom>
          <a:effectLst>
            <a:softEdge rad="31750"/>
          </a:effectLst>
        </p:spPr>
      </p:pic>
      <p:sp>
        <p:nvSpPr>
          <p:cNvPr id="11" name="Text Placeholder 3">
            <a:extLst>
              <a:ext uri="{FF2B5EF4-FFF2-40B4-BE49-F238E27FC236}">
                <a16:creationId xmlns:a16="http://schemas.microsoft.com/office/drawing/2014/main" id="{7F31827B-8921-4C65-9C1F-464FB5C1582C}"/>
              </a:ext>
            </a:extLst>
          </p:cNvPr>
          <p:cNvSpPr txBox="1">
            <a:spLocks/>
          </p:cNvSpPr>
          <p:nvPr/>
        </p:nvSpPr>
        <p:spPr>
          <a:xfrm>
            <a:off x="3188937" y="4573880"/>
            <a:ext cx="4323747" cy="1614302"/>
          </a:xfrm>
          <a:prstGeom prst="rect">
            <a:avLst/>
          </a:prstGeom>
        </p:spPr>
        <p:txBody>
          <a:bodyPr vert="horz" lIns="0" tIns="0" rIns="0" bIns="0" rtlCol="0" anchor="b" anchorCtr="0">
            <a:normAutofit/>
          </a:bodyPr>
          <a:lstStyle>
            <a:lvl1pPr marL="0" indent="0" algn="l" defTabSz="914314" rtl="0" eaLnBrk="1" latinLnBrk="0" hangingPunct="1">
              <a:spcBef>
                <a:spcPts val="300"/>
              </a:spcBef>
              <a:buClr>
                <a:schemeClr val="accent1"/>
              </a:buClr>
              <a:buSzPct val="110000"/>
              <a:buFont typeface="Wingdings" charset="2"/>
              <a:buNone/>
              <a:tabLst/>
              <a:defRPr sz="2000" kern="1200">
                <a:solidFill>
                  <a:schemeClr val="bg1">
                    <a:lumMod val="50000"/>
                  </a:schemeClr>
                </a:solidFill>
                <a:latin typeface="+mn-lt"/>
                <a:ea typeface="+mn-ea"/>
                <a:cs typeface="+mn-cs"/>
              </a:defRPr>
            </a:lvl1pPr>
            <a:lvl2pPr marL="0" indent="0" algn="l" defTabSz="914314" rtl="0" eaLnBrk="1" latinLnBrk="0" hangingPunct="1">
              <a:spcBef>
                <a:spcPts val="300"/>
              </a:spcBef>
              <a:buClr>
                <a:schemeClr val="accent1"/>
              </a:buClr>
              <a:buSzPct val="100000"/>
              <a:buFont typeface="Wingdings" pitchFamily="2" charset="2"/>
              <a:buNone/>
              <a:tabLst/>
              <a:defRPr sz="2000" kern="1200">
                <a:solidFill>
                  <a:schemeClr val="bg1">
                    <a:lumMod val="50000"/>
                  </a:schemeClr>
                </a:solidFill>
                <a:latin typeface="+mn-lt"/>
                <a:ea typeface="+mn-ea"/>
                <a:cs typeface="+mn-cs"/>
              </a:defRPr>
            </a:lvl2pPr>
            <a:lvl3pPr marL="0" indent="0" algn="l" defTabSz="914314" rtl="0" eaLnBrk="1" latinLnBrk="0" hangingPunct="1">
              <a:spcBef>
                <a:spcPts val="300"/>
              </a:spcBef>
              <a:buClr>
                <a:schemeClr val="bg1">
                  <a:lumMod val="50000"/>
                </a:schemeClr>
              </a:buClr>
              <a:buSzPct val="65000"/>
              <a:buFont typeface="Lucida Grande" panose="020B0600040502020204" pitchFamily="34" charset="0"/>
              <a:buNone/>
              <a:tabLst/>
              <a:defRPr sz="2000" kern="1200">
                <a:solidFill>
                  <a:schemeClr val="bg1">
                    <a:lumMod val="50000"/>
                  </a:schemeClr>
                </a:solidFill>
                <a:latin typeface="+mn-lt"/>
                <a:ea typeface="+mn-ea"/>
                <a:cs typeface="+mn-cs"/>
              </a:defRPr>
            </a:lvl3pPr>
            <a:lvl4pPr marL="0" indent="0" algn="l" defTabSz="914314" rtl="0" eaLnBrk="1" latinLnBrk="0" hangingPunct="1">
              <a:spcBef>
                <a:spcPts val="300"/>
              </a:spcBef>
              <a:buClr>
                <a:schemeClr val="accent1"/>
              </a:buClr>
              <a:buSzPct val="100000"/>
              <a:buFont typeface="LucidaGrande" charset="0"/>
              <a:buNone/>
              <a:tabLst/>
              <a:defRPr sz="2000" kern="1200">
                <a:solidFill>
                  <a:schemeClr val="bg1">
                    <a:lumMod val="50000"/>
                  </a:schemeClr>
                </a:solidFill>
                <a:latin typeface="+mn-lt"/>
                <a:ea typeface="+mn-ea"/>
                <a:cs typeface="+mn-cs"/>
              </a:defRPr>
            </a:lvl4pPr>
            <a:lvl5pPr marL="0" indent="0" algn="l" defTabSz="914314" rtl="0" eaLnBrk="1" latinLnBrk="0" hangingPunct="1">
              <a:spcBef>
                <a:spcPts val="300"/>
              </a:spcBef>
              <a:buClr>
                <a:schemeClr val="bg1">
                  <a:lumMod val="50000"/>
                </a:schemeClr>
              </a:buClr>
              <a:buFont typeface=".HelveticaNeueDeskInterface-Regular"/>
              <a:buNone/>
              <a:tabLst/>
              <a:defRPr sz="2000" kern="1200">
                <a:solidFill>
                  <a:schemeClr val="bg1">
                    <a:lumMod val="50000"/>
                  </a:schemeClr>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Clr>
                <a:srgbClr val="009CDE"/>
              </a:buClr>
              <a:defRPr/>
            </a:pPr>
            <a:endParaRPr lang="en-US" dirty="0">
              <a:solidFill>
                <a:srgbClr val="000000"/>
              </a:solidFill>
            </a:endParaRPr>
          </a:p>
        </p:txBody>
      </p:sp>
    </p:spTree>
    <p:extLst>
      <p:ext uri="{BB962C8B-B14F-4D97-AF65-F5344CB8AC3E}">
        <p14:creationId xmlns:p14="http://schemas.microsoft.com/office/powerpoint/2010/main" val="224238554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7D000-49B8-4038-BD3F-A2F12A2B2D8A}"/>
              </a:ext>
            </a:extLst>
          </p:cNvPr>
          <p:cNvSpPr>
            <a:spLocks noGrp="1"/>
          </p:cNvSpPr>
          <p:nvPr>
            <p:ph type="title"/>
          </p:nvPr>
        </p:nvSpPr>
        <p:spPr/>
        <p:txBody>
          <a:bodyPr/>
          <a:lstStyle/>
          <a:p>
            <a:pPr algn="ctr"/>
            <a:r>
              <a:rPr lang="en-US" dirty="0"/>
              <a:t>Trade openness is associated with higher growth</a:t>
            </a:r>
          </a:p>
        </p:txBody>
      </p:sp>
      <p:pic>
        <p:nvPicPr>
          <p:cNvPr id="4" name="Picture 3">
            <a:extLst>
              <a:ext uri="{FF2B5EF4-FFF2-40B4-BE49-F238E27FC236}">
                <a16:creationId xmlns:a16="http://schemas.microsoft.com/office/drawing/2014/main" id="{06556F1C-A9B6-44CF-B72D-70790EF870BE}"/>
              </a:ext>
            </a:extLst>
          </p:cNvPr>
          <p:cNvPicPr/>
          <p:nvPr/>
        </p:nvPicPr>
        <p:blipFill rotWithShape="1">
          <a:blip r:embed="rId2"/>
          <a:srcRect b="3183"/>
          <a:stretch/>
        </p:blipFill>
        <p:spPr>
          <a:xfrm>
            <a:off x="252549" y="1757264"/>
            <a:ext cx="3814354" cy="3615936"/>
          </a:xfrm>
          <a:prstGeom prst="rect">
            <a:avLst/>
          </a:prstGeom>
        </p:spPr>
      </p:pic>
      <p:pic>
        <p:nvPicPr>
          <p:cNvPr id="5" name="Picture 4">
            <a:extLst>
              <a:ext uri="{FF2B5EF4-FFF2-40B4-BE49-F238E27FC236}">
                <a16:creationId xmlns:a16="http://schemas.microsoft.com/office/drawing/2014/main" id="{69640EC0-85CC-4BC9-A15F-C63916B6AF96}"/>
              </a:ext>
            </a:extLst>
          </p:cNvPr>
          <p:cNvPicPr>
            <a:picLocks noChangeAspect="1"/>
          </p:cNvPicPr>
          <p:nvPr/>
        </p:nvPicPr>
        <p:blipFill>
          <a:blip r:embed="rId3"/>
          <a:stretch>
            <a:fillRect/>
          </a:stretch>
        </p:blipFill>
        <p:spPr>
          <a:xfrm>
            <a:off x="4375311" y="2081359"/>
            <a:ext cx="4136480" cy="2509405"/>
          </a:xfrm>
          <a:prstGeom prst="rect">
            <a:avLst/>
          </a:prstGeom>
        </p:spPr>
      </p:pic>
      <p:sp>
        <p:nvSpPr>
          <p:cNvPr id="6" name="TextBox 5">
            <a:extLst>
              <a:ext uri="{FF2B5EF4-FFF2-40B4-BE49-F238E27FC236}">
                <a16:creationId xmlns:a16="http://schemas.microsoft.com/office/drawing/2014/main" id="{0AECB281-3A7E-4CF3-856C-4D64B8970BDC}"/>
              </a:ext>
            </a:extLst>
          </p:cNvPr>
          <p:cNvSpPr txBox="1"/>
          <p:nvPr/>
        </p:nvSpPr>
        <p:spPr>
          <a:xfrm>
            <a:off x="4996543" y="4584380"/>
            <a:ext cx="3352800" cy="276999"/>
          </a:xfrm>
          <a:prstGeom prst="rect">
            <a:avLst/>
          </a:prstGeom>
          <a:noFill/>
        </p:spPr>
        <p:txBody>
          <a:bodyPr wrap="square" rtlCol="0">
            <a:spAutoFit/>
          </a:bodyPr>
          <a:lstStyle/>
          <a:p>
            <a:r>
              <a:rPr lang="en-US" sz="1200" dirty="0"/>
              <a:t>Source: Beaton et al, IMF 2017</a:t>
            </a:r>
          </a:p>
        </p:txBody>
      </p:sp>
      <p:pic>
        <p:nvPicPr>
          <p:cNvPr id="7" name="Picture 6">
            <a:extLst>
              <a:ext uri="{FF2B5EF4-FFF2-40B4-BE49-F238E27FC236}">
                <a16:creationId xmlns:a16="http://schemas.microsoft.com/office/drawing/2014/main" id="{23D0B6DF-2F94-4383-99FD-13877BD21B82}"/>
              </a:ext>
            </a:extLst>
          </p:cNvPr>
          <p:cNvPicPr>
            <a:picLocks noChangeAspect="1"/>
          </p:cNvPicPr>
          <p:nvPr/>
        </p:nvPicPr>
        <p:blipFill>
          <a:blip r:embed="rId4"/>
          <a:stretch>
            <a:fillRect/>
          </a:stretch>
        </p:blipFill>
        <p:spPr>
          <a:xfrm>
            <a:off x="8686654" y="2288062"/>
            <a:ext cx="3353091" cy="2682472"/>
          </a:xfrm>
          <a:prstGeom prst="rect">
            <a:avLst/>
          </a:prstGeom>
        </p:spPr>
      </p:pic>
      <p:sp>
        <p:nvSpPr>
          <p:cNvPr id="8" name="TextBox 7">
            <a:extLst>
              <a:ext uri="{FF2B5EF4-FFF2-40B4-BE49-F238E27FC236}">
                <a16:creationId xmlns:a16="http://schemas.microsoft.com/office/drawing/2014/main" id="{00761A61-41F8-4AB1-8897-3727E4F4E334}"/>
              </a:ext>
            </a:extLst>
          </p:cNvPr>
          <p:cNvSpPr txBox="1"/>
          <p:nvPr/>
        </p:nvSpPr>
        <p:spPr>
          <a:xfrm>
            <a:off x="647700" y="6245379"/>
            <a:ext cx="7942628" cy="276999"/>
          </a:xfrm>
          <a:prstGeom prst="rect">
            <a:avLst/>
          </a:prstGeom>
          <a:noFill/>
        </p:spPr>
        <p:txBody>
          <a:bodyPr wrap="square" rtlCol="0">
            <a:spAutoFit/>
          </a:bodyPr>
          <a:lstStyle/>
          <a:p>
            <a:r>
              <a:rPr lang="en-US" sz="1200" dirty="0"/>
              <a:t>Source: Bacchetta, Cerra, Piermartini, and Smeets, Chapter 7 of </a:t>
            </a:r>
            <a:r>
              <a:rPr lang="en-US" sz="1200" i="1" dirty="0"/>
              <a:t>How to Achieve Inclusive Growth</a:t>
            </a:r>
            <a:r>
              <a:rPr lang="en-US" sz="1200" dirty="0"/>
              <a:t> </a:t>
            </a:r>
            <a:endParaRPr lang="en-US" sz="1200" i="1" dirty="0"/>
          </a:p>
        </p:txBody>
      </p:sp>
    </p:spTree>
    <p:extLst>
      <p:ext uri="{BB962C8B-B14F-4D97-AF65-F5344CB8AC3E}">
        <p14:creationId xmlns:p14="http://schemas.microsoft.com/office/powerpoint/2010/main" val="80872589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7D000-49B8-4038-BD3F-A2F12A2B2D8A}"/>
              </a:ext>
            </a:extLst>
          </p:cNvPr>
          <p:cNvSpPr>
            <a:spLocks noGrp="1"/>
          </p:cNvSpPr>
          <p:nvPr>
            <p:ph type="title"/>
          </p:nvPr>
        </p:nvSpPr>
        <p:spPr/>
        <p:txBody>
          <a:bodyPr/>
          <a:lstStyle/>
          <a:p>
            <a:pPr algn="ctr"/>
            <a:r>
              <a:rPr lang="en-US" dirty="0"/>
              <a:t>Trade slightly reduces inequality in the aggregate</a:t>
            </a:r>
          </a:p>
        </p:txBody>
      </p:sp>
      <p:pic>
        <p:nvPicPr>
          <p:cNvPr id="4" name="Picture 3">
            <a:extLst>
              <a:ext uri="{FF2B5EF4-FFF2-40B4-BE49-F238E27FC236}">
                <a16:creationId xmlns:a16="http://schemas.microsoft.com/office/drawing/2014/main" id="{E76323F3-908D-4062-AC0A-50DA5C288786}"/>
              </a:ext>
            </a:extLst>
          </p:cNvPr>
          <p:cNvPicPr>
            <a:picLocks noChangeAspect="1"/>
          </p:cNvPicPr>
          <p:nvPr/>
        </p:nvPicPr>
        <p:blipFill>
          <a:blip r:embed="rId2"/>
          <a:stretch>
            <a:fillRect/>
          </a:stretch>
        </p:blipFill>
        <p:spPr>
          <a:xfrm>
            <a:off x="219390" y="2061346"/>
            <a:ext cx="4378736" cy="2881176"/>
          </a:xfrm>
          <a:prstGeom prst="rect">
            <a:avLst/>
          </a:prstGeom>
        </p:spPr>
      </p:pic>
      <p:pic>
        <p:nvPicPr>
          <p:cNvPr id="5" name="Picture 4">
            <a:extLst>
              <a:ext uri="{FF2B5EF4-FFF2-40B4-BE49-F238E27FC236}">
                <a16:creationId xmlns:a16="http://schemas.microsoft.com/office/drawing/2014/main" id="{7B2CA7E3-EBFD-4692-85B3-0F2F80AD07A1}"/>
              </a:ext>
            </a:extLst>
          </p:cNvPr>
          <p:cNvPicPr>
            <a:picLocks noChangeAspect="1"/>
          </p:cNvPicPr>
          <p:nvPr/>
        </p:nvPicPr>
        <p:blipFill>
          <a:blip r:embed="rId3"/>
          <a:stretch>
            <a:fillRect/>
          </a:stretch>
        </p:blipFill>
        <p:spPr>
          <a:xfrm>
            <a:off x="4929053" y="2046115"/>
            <a:ext cx="6801394" cy="2896407"/>
          </a:xfrm>
          <a:prstGeom prst="rect">
            <a:avLst/>
          </a:prstGeom>
        </p:spPr>
      </p:pic>
      <p:sp>
        <p:nvSpPr>
          <p:cNvPr id="6" name="TextBox 5">
            <a:extLst>
              <a:ext uri="{FF2B5EF4-FFF2-40B4-BE49-F238E27FC236}">
                <a16:creationId xmlns:a16="http://schemas.microsoft.com/office/drawing/2014/main" id="{92910E8F-CC32-4F7C-A2DF-5E6A45FBBFCF}"/>
              </a:ext>
            </a:extLst>
          </p:cNvPr>
          <p:cNvSpPr txBox="1"/>
          <p:nvPr/>
        </p:nvSpPr>
        <p:spPr>
          <a:xfrm>
            <a:off x="6859090" y="4942522"/>
            <a:ext cx="2941320" cy="261610"/>
          </a:xfrm>
          <a:prstGeom prst="rect">
            <a:avLst/>
          </a:prstGeom>
          <a:noFill/>
        </p:spPr>
        <p:txBody>
          <a:bodyPr wrap="square" rtlCol="0">
            <a:spAutoFit/>
          </a:bodyPr>
          <a:lstStyle/>
          <a:p>
            <a:r>
              <a:rPr lang="en-US" sz="1100" dirty="0"/>
              <a:t>Source: </a:t>
            </a:r>
            <a:r>
              <a:rPr lang="en-US" sz="1100" dirty="0" err="1"/>
              <a:t>Cerdeiro</a:t>
            </a:r>
            <a:r>
              <a:rPr lang="en-US" sz="1100" dirty="0"/>
              <a:t> and </a:t>
            </a:r>
            <a:r>
              <a:rPr lang="en-US" sz="1100" dirty="0" err="1"/>
              <a:t>Komaromi</a:t>
            </a:r>
            <a:r>
              <a:rPr lang="en-US" sz="1100" dirty="0"/>
              <a:t>, IMF, 2017</a:t>
            </a:r>
          </a:p>
        </p:txBody>
      </p:sp>
      <p:sp>
        <p:nvSpPr>
          <p:cNvPr id="7" name="TextBox 6">
            <a:extLst>
              <a:ext uri="{FF2B5EF4-FFF2-40B4-BE49-F238E27FC236}">
                <a16:creationId xmlns:a16="http://schemas.microsoft.com/office/drawing/2014/main" id="{39C47CED-3F4A-4102-AD41-66860EEA82A6}"/>
              </a:ext>
            </a:extLst>
          </p:cNvPr>
          <p:cNvSpPr txBox="1"/>
          <p:nvPr/>
        </p:nvSpPr>
        <p:spPr>
          <a:xfrm>
            <a:off x="647700" y="6245379"/>
            <a:ext cx="7942628" cy="276999"/>
          </a:xfrm>
          <a:prstGeom prst="rect">
            <a:avLst/>
          </a:prstGeom>
          <a:noFill/>
        </p:spPr>
        <p:txBody>
          <a:bodyPr wrap="square" rtlCol="0">
            <a:spAutoFit/>
          </a:bodyPr>
          <a:lstStyle/>
          <a:p>
            <a:r>
              <a:rPr lang="en-US" sz="1200" dirty="0"/>
              <a:t>Source: Bacchetta, Cerra, Piermartini, and Smeets, Chapter 7 of </a:t>
            </a:r>
            <a:r>
              <a:rPr lang="en-US" sz="1200" i="1" dirty="0"/>
              <a:t>How to Achieve Inclusive Growth</a:t>
            </a:r>
            <a:r>
              <a:rPr lang="en-US" sz="1200" dirty="0"/>
              <a:t> </a:t>
            </a:r>
            <a:endParaRPr lang="en-US" sz="1200" i="1" dirty="0"/>
          </a:p>
        </p:txBody>
      </p:sp>
    </p:spTree>
    <p:extLst>
      <p:ext uri="{BB962C8B-B14F-4D97-AF65-F5344CB8AC3E}">
        <p14:creationId xmlns:p14="http://schemas.microsoft.com/office/powerpoint/2010/main" val="3634981761"/>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7D000-49B8-4038-BD3F-A2F12A2B2D8A}"/>
              </a:ext>
            </a:extLst>
          </p:cNvPr>
          <p:cNvSpPr>
            <a:spLocks noGrp="1"/>
          </p:cNvSpPr>
          <p:nvPr>
            <p:ph type="title"/>
          </p:nvPr>
        </p:nvSpPr>
        <p:spPr/>
        <p:txBody>
          <a:bodyPr/>
          <a:lstStyle/>
          <a:p>
            <a:pPr algn="ctr"/>
            <a:r>
              <a:rPr lang="en-US" dirty="0"/>
              <a:t>Trade provides gains for the poor</a:t>
            </a:r>
          </a:p>
        </p:txBody>
      </p:sp>
      <p:pic>
        <p:nvPicPr>
          <p:cNvPr id="4" name="Picture 3">
            <a:extLst>
              <a:ext uri="{FF2B5EF4-FFF2-40B4-BE49-F238E27FC236}">
                <a16:creationId xmlns:a16="http://schemas.microsoft.com/office/drawing/2014/main" id="{F635F52E-4BB8-4D0F-9E16-29537FF9EA3C}"/>
              </a:ext>
            </a:extLst>
          </p:cNvPr>
          <p:cNvPicPr/>
          <p:nvPr/>
        </p:nvPicPr>
        <p:blipFill>
          <a:blip r:embed="rId2"/>
          <a:stretch>
            <a:fillRect/>
          </a:stretch>
        </p:blipFill>
        <p:spPr>
          <a:xfrm>
            <a:off x="164011" y="1532436"/>
            <a:ext cx="5019040" cy="4019550"/>
          </a:xfrm>
          <a:prstGeom prst="rect">
            <a:avLst/>
          </a:prstGeom>
        </p:spPr>
      </p:pic>
      <p:pic>
        <p:nvPicPr>
          <p:cNvPr id="6" name="Picture 5">
            <a:extLst>
              <a:ext uri="{FF2B5EF4-FFF2-40B4-BE49-F238E27FC236}">
                <a16:creationId xmlns:a16="http://schemas.microsoft.com/office/drawing/2014/main" id="{5ECDDD90-7F0A-476F-9065-6F357931D15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63772" y="1469872"/>
            <a:ext cx="5019040" cy="4896744"/>
          </a:xfrm>
          <a:prstGeom prst="rect">
            <a:avLst/>
          </a:prstGeom>
          <a:noFill/>
        </p:spPr>
      </p:pic>
      <p:sp>
        <p:nvSpPr>
          <p:cNvPr id="5" name="TextBox 4">
            <a:extLst>
              <a:ext uri="{FF2B5EF4-FFF2-40B4-BE49-F238E27FC236}">
                <a16:creationId xmlns:a16="http://schemas.microsoft.com/office/drawing/2014/main" id="{9CE09C15-5139-4046-806D-52FE9532A716}"/>
              </a:ext>
            </a:extLst>
          </p:cNvPr>
          <p:cNvSpPr txBox="1"/>
          <p:nvPr/>
        </p:nvSpPr>
        <p:spPr>
          <a:xfrm>
            <a:off x="164011" y="6429181"/>
            <a:ext cx="7942628" cy="276999"/>
          </a:xfrm>
          <a:prstGeom prst="rect">
            <a:avLst/>
          </a:prstGeom>
          <a:noFill/>
        </p:spPr>
        <p:txBody>
          <a:bodyPr wrap="square" rtlCol="0">
            <a:spAutoFit/>
          </a:bodyPr>
          <a:lstStyle/>
          <a:p>
            <a:r>
              <a:rPr lang="en-US" sz="1200" dirty="0"/>
              <a:t>Source: Bacchetta, Cerra, Piermartini, and Smeets, Chapter 7 of </a:t>
            </a:r>
            <a:r>
              <a:rPr lang="en-US" sz="1200" i="1" dirty="0"/>
              <a:t>How to Achieve Inclusive Growth</a:t>
            </a:r>
            <a:r>
              <a:rPr lang="en-US" sz="1200" dirty="0"/>
              <a:t> </a:t>
            </a:r>
            <a:endParaRPr lang="en-US" sz="1200" i="1" dirty="0"/>
          </a:p>
        </p:txBody>
      </p:sp>
    </p:spTree>
    <p:extLst>
      <p:ext uri="{BB962C8B-B14F-4D97-AF65-F5344CB8AC3E}">
        <p14:creationId xmlns:p14="http://schemas.microsoft.com/office/powerpoint/2010/main" val="934556233"/>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7D000-49B8-4038-BD3F-A2F12A2B2D8A}"/>
              </a:ext>
            </a:extLst>
          </p:cNvPr>
          <p:cNvSpPr>
            <a:spLocks noGrp="1"/>
          </p:cNvSpPr>
          <p:nvPr>
            <p:ph type="title"/>
          </p:nvPr>
        </p:nvSpPr>
        <p:spPr/>
        <p:txBody>
          <a:bodyPr>
            <a:normAutofit fontScale="90000"/>
          </a:bodyPr>
          <a:lstStyle/>
          <a:p>
            <a:r>
              <a:rPr lang="en-US" dirty="0"/>
              <a:t>Tariff  faced by income decile in agriculture and averaged across all sectors (India)</a:t>
            </a:r>
            <a:r>
              <a:rPr lang="en-GB" dirty="0"/>
              <a:t> </a:t>
            </a:r>
            <a:r>
              <a:rPr lang="en-US" dirty="0"/>
              <a:t> </a:t>
            </a:r>
            <a:br>
              <a:rPr lang="en-GB" dirty="0"/>
            </a:br>
            <a:endParaRPr lang="en-US" dirty="0"/>
          </a:p>
        </p:txBody>
      </p:sp>
      <p:sp>
        <p:nvSpPr>
          <p:cNvPr id="3" name="Text Placeholder 2">
            <a:extLst>
              <a:ext uri="{FF2B5EF4-FFF2-40B4-BE49-F238E27FC236}">
                <a16:creationId xmlns:a16="http://schemas.microsoft.com/office/drawing/2014/main" id="{F9E55D37-5818-482F-9B43-E07BA6EC965D}"/>
              </a:ext>
            </a:extLst>
          </p:cNvPr>
          <p:cNvSpPr>
            <a:spLocks noGrp="1"/>
          </p:cNvSpPr>
          <p:nvPr>
            <p:ph type="body" sz="quarter" idx="10"/>
          </p:nvPr>
        </p:nvSpPr>
        <p:spPr/>
        <p:txBody>
          <a:bodyPr/>
          <a:lstStyle/>
          <a:p>
            <a:r>
              <a:rPr lang="en-US" dirty="0"/>
              <a:t>B</a:t>
            </a:r>
          </a:p>
        </p:txBody>
      </p:sp>
      <p:pic>
        <p:nvPicPr>
          <p:cNvPr id="4" name="Picture 3">
            <a:extLst>
              <a:ext uri="{FF2B5EF4-FFF2-40B4-BE49-F238E27FC236}">
                <a16:creationId xmlns:a16="http://schemas.microsoft.com/office/drawing/2014/main" id="{0FC5ED24-FD85-4E4F-B19E-2AA753DE9241}"/>
              </a:ext>
            </a:extLst>
          </p:cNvPr>
          <p:cNvPicPr>
            <a:picLocks noChangeAspect="1"/>
          </p:cNvPicPr>
          <p:nvPr/>
        </p:nvPicPr>
        <p:blipFill>
          <a:blip r:embed="rId2"/>
          <a:stretch>
            <a:fillRect/>
          </a:stretch>
        </p:blipFill>
        <p:spPr>
          <a:xfrm>
            <a:off x="1236662" y="1469871"/>
            <a:ext cx="6762738" cy="4628559"/>
          </a:xfrm>
          <a:prstGeom prst="rect">
            <a:avLst/>
          </a:prstGeom>
        </p:spPr>
      </p:pic>
      <p:sp>
        <p:nvSpPr>
          <p:cNvPr id="5" name="TextBox 4">
            <a:extLst>
              <a:ext uri="{FF2B5EF4-FFF2-40B4-BE49-F238E27FC236}">
                <a16:creationId xmlns:a16="http://schemas.microsoft.com/office/drawing/2014/main" id="{1DAD2F4C-7BB2-424D-B771-7B3A1ED122FE}"/>
              </a:ext>
            </a:extLst>
          </p:cNvPr>
          <p:cNvSpPr txBox="1"/>
          <p:nvPr/>
        </p:nvSpPr>
        <p:spPr>
          <a:xfrm>
            <a:off x="1176207" y="6429937"/>
            <a:ext cx="7942628" cy="276999"/>
          </a:xfrm>
          <a:prstGeom prst="rect">
            <a:avLst/>
          </a:prstGeom>
          <a:noFill/>
        </p:spPr>
        <p:txBody>
          <a:bodyPr wrap="square" rtlCol="0">
            <a:spAutoFit/>
          </a:bodyPr>
          <a:lstStyle/>
          <a:p>
            <a:r>
              <a:rPr lang="en-US" sz="1200" dirty="0"/>
              <a:t>Source: Bacchetta, Cerra, Piermartini, and Smeets, Chapter 7 of </a:t>
            </a:r>
            <a:r>
              <a:rPr lang="en-US" sz="1200" i="1" dirty="0"/>
              <a:t>How to Achieve Inclusive Growth</a:t>
            </a:r>
            <a:r>
              <a:rPr lang="en-US" sz="1200" dirty="0"/>
              <a:t> </a:t>
            </a:r>
            <a:endParaRPr lang="en-US" sz="1200" i="1" dirty="0"/>
          </a:p>
        </p:txBody>
      </p:sp>
    </p:spTree>
    <p:extLst>
      <p:ext uri="{BB962C8B-B14F-4D97-AF65-F5344CB8AC3E}">
        <p14:creationId xmlns:p14="http://schemas.microsoft.com/office/powerpoint/2010/main" val="2555669721"/>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A3400-8EAF-4823-AD68-8C08718A8D2C}"/>
              </a:ext>
            </a:extLst>
          </p:cNvPr>
          <p:cNvSpPr>
            <a:spLocks noGrp="1"/>
          </p:cNvSpPr>
          <p:nvPr>
            <p:ph type="title"/>
          </p:nvPr>
        </p:nvSpPr>
        <p:spPr/>
        <p:txBody>
          <a:bodyPr/>
          <a:lstStyle/>
          <a:p>
            <a:pPr algn="ctr"/>
            <a:r>
              <a:rPr lang="en-US" dirty="0"/>
              <a:t>Financial Globalization and Inequality</a:t>
            </a:r>
          </a:p>
        </p:txBody>
      </p:sp>
      <p:pic>
        <p:nvPicPr>
          <p:cNvPr id="9" name="Picture 8">
            <a:extLst>
              <a:ext uri="{FF2B5EF4-FFF2-40B4-BE49-F238E27FC236}">
                <a16:creationId xmlns:a16="http://schemas.microsoft.com/office/drawing/2014/main" id="{42979C6B-29E0-44AA-8E9D-5F4C6023E271}"/>
              </a:ext>
            </a:extLst>
          </p:cNvPr>
          <p:cNvPicPr>
            <a:picLocks noChangeAspect="1"/>
          </p:cNvPicPr>
          <p:nvPr/>
        </p:nvPicPr>
        <p:blipFill>
          <a:blip r:embed="rId2"/>
          <a:stretch>
            <a:fillRect/>
          </a:stretch>
        </p:blipFill>
        <p:spPr>
          <a:xfrm>
            <a:off x="6568058" y="1733550"/>
            <a:ext cx="3385231" cy="4526697"/>
          </a:xfrm>
          <a:prstGeom prst="rect">
            <a:avLst/>
          </a:prstGeom>
        </p:spPr>
      </p:pic>
      <p:sp>
        <p:nvSpPr>
          <p:cNvPr id="5" name="TextBox 4">
            <a:extLst>
              <a:ext uri="{FF2B5EF4-FFF2-40B4-BE49-F238E27FC236}">
                <a16:creationId xmlns:a16="http://schemas.microsoft.com/office/drawing/2014/main" id="{C5E6F911-DF60-4BCD-9AAC-AEAE379D62A3}"/>
              </a:ext>
            </a:extLst>
          </p:cNvPr>
          <p:cNvSpPr txBox="1"/>
          <p:nvPr/>
        </p:nvSpPr>
        <p:spPr>
          <a:xfrm>
            <a:off x="1872492" y="6446715"/>
            <a:ext cx="7942628" cy="276999"/>
          </a:xfrm>
          <a:prstGeom prst="rect">
            <a:avLst/>
          </a:prstGeom>
          <a:noFill/>
        </p:spPr>
        <p:txBody>
          <a:bodyPr wrap="square" rtlCol="0">
            <a:spAutoFit/>
          </a:bodyPr>
          <a:lstStyle/>
          <a:p>
            <a:r>
              <a:rPr lang="en-US" sz="1200" dirty="0"/>
              <a:t>Source: Eichengreen, Csonto, and El-Ganainy, Chapter 8 of </a:t>
            </a:r>
            <a:r>
              <a:rPr lang="en-US" sz="1200" i="1" dirty="0"/>
              <a:t>How to Achieve Inclusive Growth</a:t>
            </a:r>
            <a:r>
              <a:rPr lang="en-US" sz="1200" dirty="0"/>
              <a:t> </a:t>
            </a:r>
            <a:endParaRPr lang="en-US" sz="1200" i="1" dirty="0"/>
          </a:p>
        </p:txBody>
      </p:sp>
      <p:pic>
        <p:nvPicPr>
          <p:cNvPr id="6" name="Picture 5">
            <a:extLst>
              <a:ext uri="{FF2B5EF4-FFF2-40B4-BE49-F238E27FC236}">
                <a16:creationId xmlns:a16="http://schemas.microsoft.com/office/drawing/2014/main" id="{8BB092CB-A2F9-4BFE-96AD-A2EAA011ED0D}"/>
              </a:ext>
            </a:extLst>
          </p:cNvPr>
          <p:cNvPicPr>
            <a:picLocks noChangeAspect="1"/>
          </p:cNvPicPr>
          <p:nvPr/>
        </p:nvPicPr>
        <p:blipFill>
          <a:blip r:embed="rId3"/>
          <a:stretch>
            <a:fillRect/>
          </a:stretch>
        </p:blipFill>
        <p:spPr>
          <a:xfrm>
            <a:off x="1872492" y="2411668"/>
            <a:ext cx="3699629" cy="2412769"/>
          </a:xfrm>
          <a:prstGeom prst="rect">
            <a:avLst/>
          </a:prstGeom>
        </p:spPr>
      </p:pic>
      <p:sp>
        <p:nvSpPr>
          <p:cNvPr id="8" name="Rectangle 7">
            <a:extLst>
              <a:ext uri="{FF2B5EF4-FFF2-40B4-BE49-F238E27FC236}">
                <a16:creationId xmlns:a16="http://schemas.microsoft.com/office/drawing/2014/main" id="{462429C1-55F4-4A58-824A-481519060272}"/>
              </a:ext>
            </a:extLst>
          </p:cNvPr>
          <p:cNvSpPr/>
          <p:nvPr/>
        </p:nvSpPr>
        <p:spPr>
          <a:xfrm>
            <a:off x="1726058" y="4886251"/>
            <a:ext cx="3846063" cy="1477328"/>
          </a:xfrm>
          <a:prstGeom prst="rect">
            <a:avLst/>
          </a:prstGeom>
        </p:spPr>
        <p:txBody>
          <a:bodyPr wrap="square">
            <a:spAutoFit/>
          </a:bodyPr>
          <a:lstStyle/>
          <a:p>
            <a:r>
              <a:rPr lang="en-US" sz="900" dirty="0"/>
              <a:t>Sources:  Chinn-Ito (2006), SWIID, Lane and Milesi-Ferretti (2018), and authors’ calculations. </a:t>
            </a:r>
          </a:p>
          <a:p>
            <a:r>
              <a:rPr lang="en-US" sz="900" dirty="0"/>
              <a:t>Notes: The figure shows the median change in the average market Gini index during the 10-year periods before and after capital account liberalization. Newly liberalized countries correspond to those liberalizing their capital account according to the methodology described in Figure 1. Closed countries are those with Chinn-Ito Index that is below the lowest value of the index at the time of capital account liberalization across episodes and those that do not liberalize their capital account over the following 10 years.</a:t>
            </a:r>
          </a:p>
        </p:txBody>
      </p:sp>
      <p:sp>
        <p:nvSpPr>
          <p:cNvPr id="10" name="TextBox 9">
            <a:extLst>
              <a:ext uri="{FF2B5EF4-FFF2-40B4-BE49-F238E27FC236}">
                <a16:creationId xmlns:a16="http://schemas.microsoft.com/office/drawing/2014/main" id="{88CAAB98-CA97-4AFD-8E25-CACAF89414F0}"/>
              </a:ext>
            </a:extLst>
          </p:cNvPr>
          <p:cNvSpPr txBox="1"/>
          <p:nvPr/>
        </p:nvSpPr>
        <p:spPr>
          <a:xfrm>
            <a:off x="1777880" y="1762827"/>
            <a:ext cx="3846063" cy="600164"/>
          </a:xfrm>
          <a:prstGeom prst="rect">
            <a:avLst/>
          </a:prstGeom>
          <a:noFill/>
        </p:spPr>
        <p:txBody>
          <a:bodyPr wrap="square" rtlCol="0">
            <a:spAutoFit/>
          </a:bodyPr>
          <a:lstStyle/>
          <a:p>
            <a:pPr algn="ctr"/>
            <a:r>
              <a:rPr lang="en-US" sz="1100" b="1" dirty="0">
                <a:solidFill>
                  <a:srgbClr val="4B82AD"/>
                </a:solidFill>
                <a:latin typeface="Segoe UI" panose="020B0502040204020203" pitchFamily="34" charset="0"/>
              </a:rPr>
              <a:t>Figure 3. Financial Globalization and Inequality</a:t>
            </a:r>
            <a:br>
              <a:rPr lang="en-US" sz="1100" b="1" dirty="0">
                <a:solidFill>
                  <a:srgbClr val="4B82AD"/>
                </a:solidFill>
                <a:latin typeface="Segoe UI" panose="020B0502040204020203" pitchFamily="34" charset="0"/>
              </a:rPr>
            </a:br>
            <a:r>
              <a:rPr lang="en-US" sz="1050" dirty="0">
                <a:solidFill>
                  <a:srgbClr val="4B82AD"/>
                </a:solidFill>
                <a:latin typeface="Segoe UI" panose="020B0502040204020203" pitchFamily="34" charset="0"/>
              </a:rPr>
              <a:t>(Change in Gini Index after Capital Account Liberalization, percent)</a:t>
            </a:r>
            <a:endParaRPr lang="en-US" sz="1100" dirty="0">
              <a:solidFill>
                <a:srgbClr val="4B82AD"/>
              </a:solidFill>
              <a:latin typeface="Segoe UI" panose="020B0502040204020203" pitchFamily="34" charset="0"/>
            </a:endParaRPr>
          </a:p>
        </p:txBody>
      </p:sp>
    </p:spTree>
    <p:extLst>
      <p:ext uri="{BB962C8B-B14F-4D97-AF65-F5344CB8AC3E}">
        <p14:creationId xmlns:p14="http://schemas.microsoft.com/office/powerpoint/2010/main" val="3925202247"/>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A3400-8EAF-4823-AD68-8C08718A8D2C}"/>
              </a:ext>
            </a:extLst>
          </p:cNvPr>
          <p:cNvSpPr>
            <a:spLocks noGrp="1"/>
          </p:cNvSpPr>
          <p:nvPr>
            <p:ph type="title"/>
          </p:nvPr>
        </p:nvSpPr>
        <p:spPr/>
        <p:txBody>
          <a:bodyPr/>
          <a:lstStyle/>
          <a:p>
            <a:pPr algn="ctr"/>
            <a:r>
              <a:rPr lang="en-US" dirty="0"/>
              <a:t>Financial Globalization, Education, and Inequality</a:t>
            </a:r>
          </a:p>
        </p:txBody>
      </p:sp>
      <p:pic>
        <p:nvPicPr>
          <p:cNvPr id="4" name="Picture 3">
            <a:extLst>
              <a:ext uri="{FF2B5EF4-FFF2-40B4-BE49-F238E27FC236}">
                <a16:creationId xmlns:a16="http://schemas.microsoft.com/office/drawing/2014/main" id="{82E05E53-89FF-4F50-8135-97FBAAF17280}"/>
              </a:ext>
            </a:extLst>
          </p:cNvPr>
          <p:cNvPicPr>
            <a:picLocks noChangeAspect="1"/>
          </p:cNvPicPr>
          <p:nvPr/>
        </p:nvPicPr>
        <p:blipFill>
          <a:blip r:embed="rId2"/>
          <a:stretch>
            <a:fillRect/>
          </a:stretch>
        </p:blipFill>
        <p:spPr>
          <a:xfrm>
            <a:off x="2623963" y="1567437"/>
            <a:ext cx="6452926" cy="3723125"/>
          </a:xfrm>
          <a:prstGeom prst="rect">
            <a:avLst/>
          </a:prstGeom>
        </p:spPr>
      </p:pic>
      <p:sp>
        <p:nvSpPr>
          <p:cNvPr id="8" name="TextBox 7">
            <a:extLst>
              <a:ext uri="{FF2B5EF4-FFF2-40B4-BE49-F238E27FC236}">
                <a16:creationId xmlns:a16="http://schemas.microsoft.com/office/drawing/2014/main" id="{76F2D052-B283-4158-B0B0-6564A8ACEDDB}"/>
              </a:ext>
            </a:extLst>
          </p:cNvPr>
          <p:cNvSpPr txBox="1"/>
          <p:nvPr/>
        </p:nvSpPr>
        <p:spPr>
          <a:xfrm>
            <a:off x="647700" y="6245379"/>
            <a:ext cx="7942628" cy="276999"/>
          </a:xfrm>
          <a:prstGeom prst="rect">
            <a:avLst/>
          </a:prstGeom>
          <a:noFill/>
        </p:spPr>
        <p:txBody>
          <a:bodyPr wrap="square" rtlCol="0">
            <a:spAutoFit/>
          </a:bodyPr>
          <a:lstStyle/>
          <a:p>
            <a:r>
              <a:rPr lang="en-US" sz="1200" dirty="0"/>
              <a:t>Source: Eichengreen, Csonto, and El-Ganainy, Chapter 8 of </a:t>
            </a:r>
            <a:r>
              <a:rPr lang="en-US" sz="1200" i="1" dirty="0"/>
              <a:t>How to Achieve Inclusive Growth</a:t>
            </a:r>
            <a:r>
              <a:rPr lang="en-US" sz="1200" dirty="0"/>
              <a:t> </a:t>
            </a:r>
            <a:endParaRPr lang="en-US" sz="1200" i="1" dirty="0"/>
          </a:p>
        </p:txBody>
      </p:sp>
    </p:spTree>
    <p:extLst>
      <p:ext uri="{BB962C8B-B14F-4D97-AF65-F5344CB8AC3E}">
        <p14:creationId xmlns:p14="http://schemas.microsoft.com/office/powerpoint/2010/main" val="156560835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657BC-C4DA-4353-9B47-F30D3919C72C}"/>
              </a:ext>
            </a:extLst>
          </p:cNvPr>
          <p:cNvSpPr>
            <a:spLocks noGrp="1"/>
          </p:cNvSpPr>
          <p:nvPr>
            <p:ph type="ctrTitle"/>
          </p:nvPr>
        </p:nvSpPr>
        <p:spPr>
          <a:xfrm>
            <a:off x="4596318" y="2926838"/>
            <a:ext cx="6603052" cy="873637"/>
          </a:xfrm>
        </p:spPr>
        <p:txBody>
          <a:bodyPr>
            <a:normAutofit/>
          </a:bodyPr>
          <a:lstStyle/>
          <a:p>
            <a:r>
              <a:rPr lang="en-US" dirty="0">
                <a:solidFill>
                  <a:srgbClr val="004C97"/>
                </a:solidFill>
              </a:rPr>
              <a:t>Global Context</a:t>
            </a:r>
            <a:endParaRPr lang="en-US" dirty="0">
              <a:solidFill>
                <a:srgbClr val="FF0000"/>
              </a:solidFill>
            </a:endParaRPr>
          </a:p>
        </p:txBody>
      </p:sp>
      <p:pic>
        <p:nvPicPr>
          <p:cNvPr id="8" name="Picture Placeholder 7">
            <a:extLst>
              <a:ext uri="{FF2B5EF4-FFF2-40B4-BE49-F238E27FC236}">
                <a16:creationId xmlns:a16="http://schemas.microsoft.com/office/drawing/2014/main" id="{0294E1FC-3342-41B1-8825-DC38F74C0EDB}"/>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6629" b="16629"/>
          <a:stretch>
            <a:fillRect/>
          </a:stretch>
        </p:blipFill>
        <p:spPr>
          <a:xfrm>
            <a:off x="0" y="0"/>
            <a:ext cx="3490174" cy="6858000"/>
          </a:xfrm>
          <a:effectLst/>
        </p:spPr>
      </p:pic>
      <p:pic>
        <p:nvPicPr>
          <p:cNvPr id="10" name="Picture 9">
            <a:extLst>
              <a:ext uri="{FF2B5EF4-FFF2-40B4-BE49-F238E27FC236}">
                <a16:creationId xmlns:a16="http://schemas.microsoft.com/office/drawing/2014/main" id="{E8085618-FA1E-41D9-80CF-B83B3BECBE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072" r="12156"/>
          <a:stretch/>
        </p:blipFill>
        <p:spPr>
          <a:xfrm>
            <a:off x="0" y="1982932"/>
            <a:ext cx="3490174" cy="2590948"/>
          </a:xfrm>
          <a:prstGeom prst="rect">
            <a:avLst/>
          </a:prstGeom>
          <a:effectLst>
            <a:softEdge rad="31750"/>
          </a:effectLst>
        </p:spPr>
      </p:pic>
      <p:sp>
        <p:nvSpPr>
          <p:cNvPr id="11" name="Text Placeholder 3">
            <a:extLst>
              <a:ext uri="{FF2B5EF4-FFF2-40B4-BE49-F238E27FC236}">
                <a16:creationId xmlns:a16="http://schemas.microsoft.com/office/drawing/2014/main" id="{7F31827B-8921-4C65-9C1F-464FB5C1582C}"/>
              </a:ext>
            </a:extLst>
          </p:cNvPr>
          <p:cNvSpPr txBox="1">
            <a:spLocks/>
          </p:cNvSpPr>
          <p:nvPr/>
        </p:nvSpPr>
        <p:spPr>
          <a:xfrm>
            <a:off x="4596318" y="4399564"/>
            <a:ext cx="4323747" cy="1614302"/>
          </a:xfrm>
          <a:prstGeom prst="rect">
            <a:avLst/>
          </a:prstGeom>
        </p:spPr>
        <p:txBody>
          <a:bodyPr vert="horz" lIns="0" tIns="0" rIns="0" bIns="0" rtlCol="0" anchor="b" anchorCtr="0">
            <a:normAutofit/>
          </a:bodyPr>
          <a:lstStyle>
            <a:lvl1pPr marL="0" indent="0" algn="l" defTabSz="914314" rtl="0" eaLnBrk="1" latinLnBrk="0" hangingPunct="1">
              <a:spcBef>
                <a:spcPts val="300"/>
              </a:spcBef>
              <a:buClr>
                <a:schemeClr val="accent1"/>
              </a:buClr>
              <a:buSzPct val="110000"/>
              <a:buFont typeface="Wingdings" charset="2"/>
              <a:buNone/>
              <a:tabLst/>
              <a:defRPr sz="2000" kern="1200">
                <a:solidFill>
                  <a:schemeClr val="bg1">
                    <a:lumMod val="50000"/>
                  </a:schemeClr>
                </a:solidFill>
                <a:latin typeface="+mn-lt"/>
                <a:ea typeface="+mn-ea"/>
                <a:cs typeface="+mn-cs"/>
              </a:defRPr>
            </a:lvl1pPr>
            <a:lvl2pPr marL="0" indent="0" algn="l" defTabSz="914314" rtl="0" eaLnBrk="1" latinLnBrk="0" hangingPunct="1">
              <a:spcBef>
                <a:spcPts val="300"/>
              </a:spcBef>
              <a:buClr>
                <a:schemeClr val="accent1"/>
              </a:buClr>
              <a:buSzPct val="100000"/>
              <a:buFont typeface="Wingdings" pitchFamily="2" charset="2"/>
              <a:buNone/>
              <a:tabLst/>
              <a:defRPr sz="2000" kern="1200">
                <a:solidFill>
                  <a:schemeClr val="bg1">
                    <a:lumMod val="50000"/>
                  </a:schemeClr>
                </a:solidFill>
                <a:latin typeface="+mn-lt"/>
                <a:ea typeface="+mn-ea"/>
                <a:cs typeface="+mn-cs"/>
              </a:defRPr>
            </a:lvl2pPr>
            <a:lvl3pPr marL="0" indent="0" algn="l" defTabSz="914314" rtl="0" eaLnBrk="1" latinLnBrk="0" hangingPunct="1">
              <a:spcBef>
                <a:spcPts val="300"/>
              </a:spcBef>
              <a:buClr>
                <a:schemeClr val="bg1">
                  <a:lumMod val="50000"/>
                </a:schemeClr>
              </a:buClr>
              <a:buSzPct val="65000"/>
              <a:buFont typeface="Lucida Grande" panose="020B0600040502020204" pitchFamily="34" charset="0"/>
              <a:buNone/>
              <a:tabLst/>
              <a:defRPr sz="2000" kern="1200">
                <a:solidFill>
                  <a:schemeClr val="bg1">
                    <a:lumMod val="50000"/>
                  </a:schemeClr>
                </a:solidFill>
                <a:latin typeface="+mn-lt"/>
                <a:ea typeface="+mn-ea"/>
                <a:cs typeface="+mn-cs"/>
              </a:defRPr>
            </a:lvl3pPr>
            <a:lvl4pPr marL="0" indent="0" algn="l" defTabSz="914314" rtl="0" eaLnBrk="1" latinLnBrk="0" hangingPunct="1">
              <a:spcBef>
                <a:spcPts val="300"/>
              </a:spcBef>
              <a:buClr>
                <a:schemeClr val="accent1"/>
              </a:buClr>
              <a:buSzPct val="100000"/>
              <a:buFont typeface="LucidaGrande" charset="0"/>
              <a:buNone/>
              <a:tabLst/>
              <a:defRPr sz="2000" kern="1200">
                <a:solidFill>
                  <a:schemeClr val="bg1">
                    <a:lumMod val="50000"/>
                  </a:schemeClr>
                </a:solidFill>
                <a:latin typeface="+mn-lt"/>
                <a:ea typeface="+mn-ea"/>
                <a:cs typeface="+mn-cs"/>
              </a:defRPr>
            </a:lvl4pPr>
            <a:lvl5pPr marL="0" indent="0" algn="l" defTabSz="914314" rtl="0" eaLnBrk="1" latinLnBrk="0" hangingPunct="1">
              <a:spcBef>
                <a:spcPts val="300"/>
              </a:spcBef>
              <a:buClr>
                <a:schemeClr val="bg1">
                  <a:lumMod val="50000"/>
                </a:schemeClr>
              </a:buClr>
              <a:buFont typeface=".HelveticaNeueDeskInterface-Regular"/>
              <a:buNone/>
              <a:tabLst/>
              <a:defRPr sz="2000" kern="1200">
                <a:solidFill>
                  <a:schemeClr val="bg1">
                    <a:lumMod val="50000"/>
                  </a:schemeClr>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Clr>
                <a:srgbClr val="009CDE"/>
              </a:buClr>
              <a:defRPr/>
            </a:pPr>
            <a:endParaRPr lang="en-US" dirty="0">
              <a:solidFill>
                <a:srgbClr val="000000"/>
              </a:solidFill>
            </a:endParaRPr>
          </a:p>
        </p:txBody>
      </p:sp>
    </p:spTree>
    <p:extLst>
      <p:ext uri="{BB962C8B-B14F-4D97-AF65-F5344CB8AC3E}">
        <p14:creationId xmlns:p14="http://schemas.microsoft.com/office/powerpoint/2010/main" val="42502590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D981-22CA-4D40-938B-14C7AA21BAFA}"/>
              </a:ext>
            </a:extLst>
          </p:cNvPr>
          <p:cNvSpPr>
            <a:spLocks noGrp="1"/>
          </p:cNvSpPr>
          <p:nvPr>
            <p:ph type="title"/>
          </p:nvPr>
        </p:nvSpPr>
        <p:spPr/>
        <p:txBody>
          <a:bodyPr/>
          <a:lstStyle/>
          <a:p>
            <a:pPr algn="ctr"/>
            <a:r>
              <a:rPr lang="en-US" dirty="0"/>
              <a:t>Migration</a:t>
            </a:r>
          </a:p>
        </p:txBody>
      </p:sp>
      <p:sp>
        <p:nvSpPr>
          <p:cNvPr id="6" name="Text Placeholder 2">
            <a:extLst>
              <a:ext uri="{FF2B5EF4-FFF2-40B4-BE49-F238E27FC236}">
                <a16:creationId xmlns:a16="http://schemas.microsoft.com/office/drawing/2014/main" id="{EFF339E4-3E45-4986-A23B-EE2ECFDD8CF6}"/>
              </a:ext>
            </a:extLst>
          </p:cNvPr>
          <p:cNvSpPr>
            <a:spLocks noGrp="1"/>
          </p:cNvSpPr>
          <p:nvPr>
            <p:ph type="body" sz="quarter" idx="10"/>
          </p:nvPr>
        </p:nvSpPr>
        <p:spPr>
          <a:xfrm>
            <a:off x="1239838" y="1469871"/>
            <a:ext cx="9715500" cy="3972567"/>
          </a:xfrm>
        </p:spPr>
        <p:txBody>
          <a:bodyPr numCol="1">
            <a:normAutofit/>
          </a:bodyPr>
          <a:lstStyle/>
          <a:p>
            <a:pPr marL="576263" lvl="1" indent="-342900"/>
            <a:r>
              <a:rPr lang="en-US" sz="2400" dirty="0"/>
              <a:t>Impact on migrants</a:t>
            </a:r>
          </a:p>
          <a:p>
            <a:pPr marL="576263" lvl="1" indent="-342900"/>
            <a:r>
              <a:rPr lang="en-US" sz="2400" dirty="0"/>
              <a:t>Impact on destination country</a:t>
            </a:r>
          </a:p>
          <a:p>
            <a:pPr marL="576263" lvl="1" indent="-342900"/>
            <a:r>
              <a:rPr lang="en-US" sz="2400" dirty="0"/>
              <a:t>Impact on origin country </a:t>
            </a:r>
          </a:p>
          <a:p>
            <a:pPr marL="801688" lvl="2" indent="-342900"/>
            <a:r>
              <a:rPr lang="en-US" sz="2400" dirty="0"/>
              <a:t>Brain drain</a:t>
            </a:r>
          </a:p>
          <a:p>
            <a:pPr marL="801688" lvl="2" indent="-342900"/>
            <a:r>
              <a:rPr lang="en-US" sz="2400" dirty="0"/>
              <a:t>Remittances</a:t>
            </a:r>
          </a:p>
          <a:p>
            <a:pPr marL="801688" lvl="2" indent="-342900"/>
            <a:r>
              <a:rPr lang="en-US" sz="2400" dirty="0"/>
              <a:t>Diaspora leading to investment, trade, and technology transfers</a:t>
            </a:r>
          </a:p>
          <a:p>
            <a:pPr marL="801688" lvl="2" indent="-342900"/>
            <a:endParaRPr lang="en-US" sz="2400" dirty="0"/>
          </a:p>
        </p:txBody>
      </p:sp>
      <p:sp>
        <p:nvSpPr>
          <p:cNvPr id="4" name="TextBox 3">
            <a:extLst>
              <a:ext uri="{FF2B5EF4-FFF2-40B4-BE49-F238E27FC236}">
                <a16:creationId xmlns:a16="http://schemas.microsoft.com/office/drawing/2014/main" id="{1C25916B-BC30-42D7-95B3-2A9F922F5B77}"/>
              </a:ext>
            </a:extLst>
          </p:cNvPr>
          <p:cNvSpPr txBox="1"/>
          <p:nvPr/>
        </p:nvSpPr>
        <p:spPr>
          <a:xfrm>
            <a:off x="647700" y="6245379"/>
            <a:ext cx="7942628" cy="276999"/>
          </a:xfrm>
          <a:prstGeom prst="rect">
            <a:avLst/>
          </a:prstGeom>
          <a:noFill/>
        </p:spPr>
        <p:txBody>
          <a:bodyPr wrap="square" rtlCol="0">
            <a:spAutoFit/>
          </a:bodyPr>
          <a:lstStyle/>
          <a:p>
            <a:r>
              <a:rPr lang="en-US" sz="1200" dirty="0"/>
              <a:t>Source: Koczan, Peri, Pinat, and Rozhkov, Chapter 9 of </a:t>
            </a:r>
            <a:r>
              <a:rPr lang="en-US" sz="1200" i="1" dirty="0"/>
              <a:t>How to Achieve Inclusive Growth</a:t>
            </a:r>
            <a:r>
              <a:rPr lang="en-US" sz="1200" dirty="0"/>
              <a:t> </a:t>
            </a:r>
            <a:endParaRPr lang="en-US" sz="1200" i="1" dirty="0"/>
          </a:p>
        </p:txBody>
      </p:sp>
    </p:spTree>
    <p:extLst>
      <p:ext uri="{BB962C8B-B14F-4D97-AF65-F5344CB8AC3E}">
        <p14:creationId xmlns:p14="http://schemas.microsoft.com/office/powerpoint/2010/main" val="2987803454"/>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657BC-C4DA-4353-9B47-F30D3919C72C}"/>
              </a:ext>
            </a:extLst>
          </p:cNvPr>
          <p:cNvSpPr>
            <a:spLocks noGrp="1"/>
          </p:cNvSpPr>
          <p:nvPr>
            <p:ph type="ctrTitle"/>
          </p:nvPr>
        </p:nvSpPr>
        <p:spPr>
          <a:xfrm>
            <a:off x="4596318" y="1738118"/>
            <a:ext cx="6603052" cy="1879229"/>
          </a:xfrm>
        </p:spPr>
        <p:txBody>
          <a:bodyPr>
            <a:normAutofit/>
          </a:bodyPr>
          <a:lstStyle/>
          <a:p>
            <a:r>
              <a:rPr lang="en-US" dirty="0">
                <a:solidFill>
                  <a:srgbClr val="004C97"/>
                </a:solidFill>
              </a:rPr>
              <a:t>Climate Change</a:t>
            </a:r>
            <a:endParaRPr lang="en-US" dirty="0">
              <a:solidFill>
                <a:srgbClr val="FF0000"/>
              </a:solidFill>
            </a:endParaRPr>
          </a:p>
        </p:txBody>
      </p:sp>
      <p:pic>
        <p:nvPicPr>
          <p:cNvPr id="8" name="Picture Placeholder 7">
            <a:extLst>
              <a:ext uri="{FF2B5EF4-FFF2-40B4-BE49-F238E27FC236}">
                <a16:creationId xmlns:a16="http://schemas.microsoft.com/office/drawing/2014/main" id="{0294E1FC-3342-41B1-8825-DC38F74C0EDB}"/>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6629" b="16629"/>
          <a:stretch>
            <a:fillRect/>
          </a:stretch>
        </p:blipFill>
        <p:spPr>
          <a:xfrm>
            <a:off x="0" y="0"/>
            <a:ext cx="3490174" cy="6858000"/>
          </a:xfrm>
          <a:effectLst/>
        </p:spPr>
      </p:pic>
      <p:pic>
        <p:nvPicPr>
          <p:cNvPr id="10" name="Picture 9">
            <a:extLst>
              <a:ext uri="{FF2B5EF4-FFF2-40B4-BE49-F238E27FC236}">
                <a16:creationId xmlns:a16="http://schemas.microsoft.com/office/drawing/2014/main" id="{E8085618-FA1E-41D9-80CF-B83B3BECBE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072" r="12156"/>
          <a:stretch/>
        </p:blipFill>
        <p:spPr>
          <a:xfrm>
            <a:off x="0" y="1982932"/>
            <a:ext cx="3490174" cy="2590948"/>
          </a:xfrm>
          <a:prstGeom prst="rect">
            <a:avLst/>
          </a:prstGeom>
          <a:effectLst>
            <a:softEdge rad="31750"/>
          </a:effectLst>
        </p:spPr>
      </p:pic>
    </p:spTree>
    <p:extLst>
      <p:ext uri="{BB962C8B-B14F-4D97-AF65-F5344CB8AC3E}">
        <p14:creationId xmlns:p14="http://schemas.microsoft.com/office/powerpoint/2010/main" val="463540306"/>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background pattern&#10;&#10;Description automatically generated">
            <a:extLst>
              <a:ext uri="{FF2B5EF4-FFF2-40B4-BE49-F238E27FC236}">
                <a16:creationId xmlns:a16="http://schemas.microsoft.com/office/drawing/2014/main" id="{CC74C2CD-9E04-4915-BEA2-DB25655CBFE5}"/>
              </a:ext>
            </a:extLst>
          </p:cNvPr>
          <p:cNvPicPr/>
          <p:nvPr/>
        </p:nvPicPr>
        <p:blipFill>
          <a:blip r:embed="rId3">
            <a:extLst>
              <a:ext uri="{28A0092B-C50C-407E-A947-70E740481C1C}">
                <a14:useLocalDpi xmlns:a14="http://schemas.microsoft.com/office/drawing/2010/main" val="0"/>
              </a:ext>
            </a:extLst>
          </a:blip>
          <a:stretch>
            <a:fillRect/>
          </a:stretch>
        </p:blipFill>
        <p:spPr>
          <a:xfrm>
            <a:off x="2590800" y="1905000"/>
            <a:ext cx="7620000" cy="3844926"/>
          </a:xfrm>
          <a:prstGeom prst="rect">
            <a:avLst/>
          </a:prstGeom>
        </p:spPr>
      </p:pic>
      <p:sp>
        <p:nvSpPr>
          <p:cNvPr id="8" name="Rectangle 7">
            <a:extLst>
              <a:ext uri="{FF2B5EF4-FFF2-40B4-BE49-F238E27FC236}">
                <a16:creationId xmlns:a16="http://schemas.microsoft.com/office/drawing/2014/main" id="{67E28042-4C49-4726-8233-65833FC7766E}"/>
              </a:ext>
            </a:extLst>
          </p:cNvPr>
          <p:cNvSpPr/>
          <p:nvPr/>
        </p:nvSpPr>
        <p:spPr>
          <a:xfrm>
            <a:off x="2133600" y="5678270"/>
            <a:ext cx="8458200" cy="646331"/>
          </a:xfrm>
          <a:prstGeom prst="rect">
            <a:avLst/>
          </a:prstGeom>
        </p:spPr>
        <p:txBody>
          <a:bodyPr wrap="square">
            <a:spAutoFit/>
          </a:bodyPr>
          <a:lstStyle/>
          <a:p>
            <a:r>
              <a:rPr lang="en-US" sz="1200" b="1" i="1" dirty="0">
                <a:solidFill>
                  <a:prstClr val="black"/>
                </a:solidFill>
                <a:latin typeface="Times New Roman" panose="02020603050405020304" pitchFamily="18" charset="0"/>
                <a:ea typeface="Times New Roman" panose="02020603050405020304" pitchFamily="18" charset="0"/>
              </a:rPr>
              <a:t>Source:</a:t>
            </a:r>
            <a:r>
              <a:rPr lang="en-US" sz="1200" i="1" dirty="0">
                <a:solidFill>
                  <a:prstClr val="black"/>
                </a:solidFill>
                <a:latin typeface="Times New Roman" panose="02020603050405020304" pitchFamily="18" charset="0"/>
                <a:ea typeface="Times New Roman" panose="02020603050405020304" pitchFamily="18" charset="0"/>
              </a:rPr>
              <a:t> reprinted from </a:t>
            </a:r>
            <a:r>
              <a:rPr lang="en-US" sz="1200" dirty="0">
                <a:solidFill>
                  <a:prstClr val="black"/>
                </a:solidFill>
                <a:latin typeface="Times New Roman" panose="02020603050405020304" pitchFamily="18" charset="0"/>
                <a:ea typeface="Times New Roman" panose="02020603050405020304" pitchFamily="18" charset="0"/>
              </a:rPr>
              <a:t>(Xu, Kohler, </a:t>
            </a:r>
            <a:r>
              <a:rPr lang="en-US" sz="1200" dirty="0" err="1">
                <a:solidFill>
                  <a:prstClr val="black"/>
                </a:solidFill>
                <a:latin typeface="Times New Roman" panose="02020603050405020304" pitchFamily="18" charset="0"/>
                <a:ea typeface="Times New Roman" panose="02020603050405020304" pitchFamily="18" charset="0"/>
              </a:rPr>
              <a:t>Lenton</a:t>
            </a:r>
            <a:r>
              <a:rPr lang="en-US" sz="1200" dirty="0">
                <a:solidFill>
                  <a:prstClr val="black"/>
                </a:solidFill>
                <a:latin typeface="Times New Roman" panose="02020603050405020304" pitchFamily="18" charset="0"/>
                <a:ea typeface="Times New Roman" panose="02020603050405020304" pitchFamily="18" charset="0"/>
              </a:rPr>
              <a:t>, </a:t>
            </a:r>
            <a:r>
              <a:rPr lang="en-US" sz="1200" dirty="0" err="1">
                <a:solidFill>
                  <a:prstClr val="black"/>
                </a:solidFill>
                <a:latin typeface="Times New Roman" panose="02020603050405020304" pitchFamily="18" charset="0"/>
                <a:ea typeface="Times New Roman" panose="02020603050405020304" pitchFamily="18" charset="0"/>
              </a:rPr>
              <a:t>Svenning</a:t>
            </a:r>
            <a:r>
              <a:rPr lang="en-US" sz="1200" dirty="0">
                <a:solidFill>
                  <a:prstClr val="black"/>
                </a:solidFill>
                <a:latin typeface="Times New Roman" panose="02020603050405020304" pitchFamily="18" charset="0"/>
                <a:ea typeface="Times New Roman" panose="02020603050405020304" pitchFamily="18" charset="0"/>
              </a:rPr>
              <a:t>, &amp; Scheffler, 2020)</a:t>
            </a:r>
            <a:r>
              <a:rPr lang="en-US" sz="1200" i="1" dirty="0">
                <a:solidFill>
                  <a:prstClr val="black"/>
                </a:solidFill>
                <a:latin typeface="Times New Roman" panose="02020603050405020304" pitchFamily="18" charset="0"/>
                <a:ea typeface="Times New Roman" panose="02020603050405020304" pitchFamily="18" charset="0"/>
              </a:rPr>
              <a:t>. Small dark areas are those with mean average temperature (MAT) of over 29°C at present climate. Shaded areas are those with expected MAT of over 29°C by 2070 under RCP8.5 scenario. Background colors represent current MATs.</a:t>
            </a:r>
            <a:endParaRPr lang="en-US" sz="1200" dirty="0">
              <a:solidFill>
                <a:prstClr val="black"/>
              </a:solidFill>
              <a:latin typeface="Calibri"/>
            </a:endParaRPr>
          </a:p>
        </p:txBody>
      </p:sp>
      <p:sp>
        <p:nvSpPr>
          <p:cNvPr id="16" name="Content Placeholder 2">
            <a:extLst>
              <a:ext uri="{FF2B5EF4-FFF2-40B4-BE49-F238E27FC236}">
                <a16:creationId xmlns:a16="http://schemas.microsoft.com/office/drawing/2014/main" id="{DB4F7A57-CCE9-48E8-AF29-0E000F2D1D3E}"/>
              </a:ext>
            </a:extLst>
          </p:cNvPr>
          <p:cNvSpPr txBox="1">
            <a:spLocks/>
          </p:cNvSpPr>
          <p:nvPr/>
        </p:nvSpPr>
        <p:spPr bwMode="auto">
          <a:xfrm>
            <a:off x="2579394" y="1291413"/>
            <a:ext cx="7620000" cy="818186"/>
          </a:xfrm>
          <a:prstGeom prst="rect">
            <a:avLst/>
          </a:prstGeom>
        </p:spPr>
        <p:txBody>
          <a:bodyPr>
            <a:noAutofit/>
          </a:bodyPr>
          <a:lstStyle>
            <a:defPPr>
              <a:defRPr lang="en-US"/>
            </a:defPPr>
            <a:lvl1pPr marL="342900" indent="-342900">
              <a:spcBef>
                <a:spcPct val="20000"/>
              </a:spcBef>
              <a:buFont typeface="Arial" pitchFamily="34" charset="0"/>
              <a:buChar char="•"/>
              <a:defRPr sz="2400"/>
            </a:lvl1pPr>
            <a:lvl2pPr marL="742950" lvl="1" indent="-285750">
              <a:spcBef>
                <a:spcPct val="20000"/>
              </a:spcBef>
              <a:buFont typeface="Arial" pitchFamily="34" charset="0"/>
              <a:buChar char="–"/>
              <a:defRPr sz="16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dirty="0">
                <a:solidFill>
                  <a:prstClr val="black"/>
                </a:solidFill>
                <a:latin typeface="+mj-lt"/>
                <a:cs typeface="Arial" pitchFamily="34" charset="0"/>
              </a:rPr>
              <a:t>BAU: Billions living in areas hotter than 29</a:t>
            </a:r>
            <a:r>
              <a:rPr lang="en-US" dirty="0">
                <a:solidFill>
                  <a:prstClr val="black"/>
                </a:solidFill>
                <a:latin typeface="+mj-lt"/>
                <a:cs typeface="Times New Roman" panose="02020603050405020304" pitchFamily="18" charset="0"/>
              </a:rPr>
              <a:t>°C by 2070</a:t>
            </a:r>
            <a:endParaRPr lang="en-US" dirty="0">
              <a:solidFill>
                <a:prstClr val="black"/>
              </a:solidFill>
              <a:latin typeface="+mj-lt"/>
            </a:endParaRPr>
          </a:p>
          <a:p>
            <a:pPr lvl="1" algn="ctr"/>
            <a:endParaRPr lang="en-US" dirty="0">
              <a:solidFill>
                <a:prstClr val="black"/>
              </a:solidFill>
              <a:latin typeface="Calibri"/>
            </a:endParaRPr>
          </a:p>
          <a:p>
            <a:pPr algn="ctr"/>
            <a:endParaRPr lang="en-US" dirty="0">
              <a:solidFill>
                <a:prstClr val="black"/>
              </a:solidFill>
              <a:latin typeface="Calibri"/>
            </a:endParaRPr>
          </a:p>
        </p:txBody>
      </p:sp>
      <p:sp>
        <p:nvSpPr>
          <p:cNvPr id="9" name="Title 1">
            <a:extLst>
              <a:ext uri="{FF2B5EF4-FFF2-40B4-BE49-F238E27FC236}">
                <a16:creationId xmlns:a16="http://schemas.microsoft.com/office/drawing/2014/main" id="{443C0E68-A11D-4922-9744-893F5FA39857}"/>
              </a:ext>
            </a:extLst>
          </p:cNvPr>
          <p:cNvSpPr txBox="1">
            <a:spLocks/>
          </p:cNvSpPr>
          <p:nvPr/>
        </p:nvSpPr>
        <p:spPr>
          <a:xfrm>
            <a:off x="1137396" y="281178"/>
            <a:ext cx="10503997" cy="978486"/>
          </a:xfrm>
          <a:prstGeom prst="rect">
            <a:avLst/>
          </a:prstGeom>
        </p:spPr>
        <p:txBody>
          <a:bodyPr lIns="91440" tIns="45720" rIns="91440" bIns="45720" anchor="t"/>
          <a:lst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a:lstStyle>
          <a:p>
            <a:pPr algn="ctr"/>
            <a:r>
              <a:rPr lang="en-US" sz="2400" dirty="0"/>
              <a:t>Business-As-Usual Cannot Continue: </a:t>
            </a:r>
          </a:p>
          <a:p>
            <a:pPr algn="ctr"/>
            <a:r>
              <a:rPr lang="en-US" sz="2400" dirty="0">
                <a:latin typeface="Arial Black"/>
              </a:rPr>
              <a:t>Climate Action As Insurance Against Catastrophic Risks</a:t>
            </a:r>
            <a:endParaRPr lang="en-US" sz="2400" dirty="0"/>
          </a:p>
        </p:txBody>
      </p:sp>
      <p:sp>
        <p:nvSpPr>
          <p:cNvPr id="6" name="Slide Number Placeholder 6">
            <a:extLst>
              <a:ext uri="{FF2B5EF4-FFF2-40B4-BE49-F238E27FC236}">
                <a16:creationId xmlns:a16="http://schemas.microsoft.com/office/drawing/2014/main" id="{503656BA-B29F-4E36-8CEA-BAAB7B89C437}"/>
              </a:ext>
            </a:extLst>
          </p:cNvPr>
          <p:cNvSpPr txBox="1">
            <a:spLocks/>
          </p:cNvSpPr>
          <p:nvPr/>
        </p:nvSpPr>
        <p:spPr>
          <a:xfrm>
            <a:off x="11798711" y="6581212"/>
            <a:ext cx="39329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C7A7582-2B45-469F-B0EC-19146E0F24B5}" type="slidenum">
              <a:rPr lang="en-US" sz="1200" smtClean="0">
                <a:solidFill>
                  <a:srgbClr val="00B0F0"/>
                </a:solidFill>
                <a:latin typeface="Calibri" panose="020F0502020204030204"/>
              </a:rPr>
              <a:pPr algn="r"/>
              <a:t>42</a:t>
            </a:fld>
            <a:endParaRPr lang="en-US" sz="1200" dirty="0">
              <a:solidFill>
                <a:srgbClr val="00B0F0"/>
              </a:solidFill>
              <a:latin typeface="Calibri" panose="020F0502020204030204"/>
            </a:endParaRPr>
          </a:p>
        </p:txBody>
      </p:sp>
      <p:sp>
        <p:nvSpPr>
          <p:cNvPr id="7" name="TextBox 6">
            <a:extLst>
              <a:ext uri="{FF2B5EF4-FFF2-40B4-BE49-F238E27FC236}">
                <a16:creationId xmlns:a16="http://schemas.microsoft.com/office/drawing/2014/main" id="{C461B59A-56FE-4C68-93AE-FE43C6B690FB}"/>
              </a:ext>
            </a:extLst>
          </p:cNvPr>
          <p:cNvSpPr txBox="1"/>
          <p:nvPr/>
        </p:nvSpPr>
        <p:spPr>
          <a:xfrm>
            <a:off x="630922" y="6299823"/>
            <a:ext cx="7942628" cy="276999"/>
          </a:xfrm>
          <a:prstGeom prst="rect">
            <a:avLst/>
          </a:prstGeom>
          <a:noFill/>
        </p:spPr>
        <p:txBody>
          <a:bodyPr wrap="square" rtlCol="0">
            <a:spAutoFit/>
          </a:bodyPr>
          <a:lstStyle/>
          <a:p>
            <a:r>
              <a:rPr lang="en-US" sz="1200" dirty="0"/>
              <a:t>Source: Bhattacharya, Ivanyna, Oman, and Stern, Chapter 20 of </a:t>
            </a:r>
            <a:r>
              <a:rPr lang="en-US" sz="1200" i="1" dirty="0"/>
              <a:t>How to Achieve Inclusive Growth</a:t>
            </a:r>
            <a:r>
              <a:rPr lang="en-US" sz="1200" dirty="0"/>
              <a:t> </a:t>
            </a:r>
            <a:endParaRPr lang="en-US" sz="1200" i="1" dirty="0"/>
          </a:p>
        </p:txBody>
      </p:sp>
    </p:spTree>
    <p:extLst>
      <p:ext uri="{BB962C8B-B14F-4D97-AF65-F5344CB8AC3E}">
        <p14:creationId xmlns:p14="http://schemas.microsoft.com/office/powerpoint/2010/main" val="2170030073"/>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ustainable-development.jpg">
            <a:extLst>
              <a:ext uri="{FF2B5EF4-FFF2-40B4-BE49-F238E27FC236}">
                <a16:creationId xmlns:a16="http://schemas.microsoft.com/office/drawing/2014/main" id="{827C8FD4-D1E3-44D0-8FFA-95BB2143668F}"/>
              </a:ext>
            </a:extLst>
          </p:cNvPr>
          <p:cNvPicPr>
            <a:picLocks noChangeAspect="1"/>
          </p:cNvPicPr>
          <p:nvPr/>
        </p:nvPicPr>
        <p:blipFill>
          <a:blip r:embed="rId3" cstate="print"/>
          <a:stretch>
            <a:fillRect/>
          </a:stretch>
        </p:blipFill>
        <p:spPr>
          <a:xfrm>
            <a:off x="4701096" y="2458923"/>
            <a:ext cx="2618557" cy="1905000"/>
          </a:xfrm>
          <a:prstGeom prst="rect">
            <a:avLst/>
          </a:prstGeom>
        </p:spPr>
      </p:pic>
      <p:sp>
        <p:nvSpPr>
          <p:cNvPr id="10" name="Content Placeholder 2">
            <a:extLst>
              <a:ext uri="{FF2B5EF4-FFF2-40B4-BE49-F238E27FC236}">
                <a16:creationId xmlns:a16="http://schemas.microsoft.com/office/drawing/2014/main" id="{5414A673-F0F9-4348-991F-89600E18731D}"/>
              </a:ext>
            </a:extLst>
          </p:cNvPr>
          <p:cNvSpPr txBox="1">
            <a:spLocks/>
          </p:cNvSpPr>
          <p:nvPr/>
        </p:nvSpPr>
        <p:spPr bwMode="auto">
          <a:xfrm>
            <a:off x="4167695" y="1516377"/>
            <a:ext cx="3479182" cy="818185"/>
          </a:xfrm>
          <a:prstGeom prst="rect">
            <a:avLst/>
          </a:prstGeom>
          <a:ln>
            <a:solidFill>
              <a:schemeClr val="accent1"/>
            </a:solidFill>
          </a:ln>
        </p:spPr>
        <p:txBody>
          <a:bodyPr>
            <a:noAutofit/>
          </a:bodyPr>
          <a:lstStyle>
            <a:defPPr>
              <a:defRPr lang="en-US"/>
            </a:defPPr>
            <a:lvl1pPr marL="342900" indent="-342900">
              <a:spcBef>
                <a:spcPct val="20000"/>
              </a:spcBef>
              <a:buFont typeface="Arial" pitchFamily="34" charset="0"/>
              <a:buChar char="•"/>
              <a:defRPr sz="2400"/>
            </a:lvl1pPr>
            <a:lvl2pPr marL="742950" lvl="1" indent="-285750">
              <a:spcBef>
                <a:spcPct val="20000"/>
              </a:spcBef>
              <a:buFont typeface="Arial" pitchFamily="34" charset="0"/>
              <a:buChar char="–"/>
              <a:defRPr sz="16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dirty="0">
                <a:solidFill>
                  <a:prstClr val="black"/>
                </a:solidFill>
                <a:latin typeface="Calibri"/>
                <a:cs typeface="Arial" pitchFamily="34" charset="0"/>
              </a:rPr>
              <a:t>Sustainability and environmental co-benefits</a:t>
            </a:r>
            <a:endParaRPr lang="en-US" dirty="0">
              <a:solidFill>
                <a:prstClr val="black"/>
              </a:solidFill>
              <a:latin typeface="Calibri"/>
            </a:endParaRPr>
          </a:p>
          <a:p>
            <a:pPr lvl="1" algn="ctr"/>
            <a:endParaRPr lang="en-US" dirty="0">
              <a:solidFill>
                <a:prstClr val="black"/>
              </a:solidFill>
              <a:latin typeface="Calibri"/>
            </a:endParaRPr>
          </a:p>
          <a:p>
            <a:pPr algn="ctr"/>
            <a:endParaRPr lang="en-US" dirty="0">
              <a:solidFill>
                <a:prstClr val="black"/>
              </a:solidFill>
              <a:latin typeface="Calibri"/>
            </a:endParaRPr>
          </a:p>
        </p:txBody>
      </p:sp>
      <p:sp>
        <p:nvSpPr>
          <p:cNvPr id="11" name="Content Placeholder 2">
            <a:extLst>
              <a:ext uri="{FF2B5EF4-FFF2-40B4-BE49-F238E27FC236}">
                <a16:creationId xmlns:a16="http://schemas.microsoft.com/office/drawing/2014/main" id="{2B770E86-C3A0-4D92-BAEE-AE95378F504A}"/>
              </a:ext>
            </a:extLst>
          </p:cNvPr>
          <p:cNvSpPr txBox="1">
            <a:spLocks/>
          </p:cNvSpPr>
          <p:nvPr/>
        </p:nvSpPr>
        <p:spPr bwMode="auto">
          <a:xfrm>
            <a:off x="7749095" y="2687523"/>
            <a:ext cx="2540413" cy="1219200"/>
          </a:xfrm>
          <a:prstGeom prst="rect">
            <a:avLst/>
          </a:prstGeom>
          <a:ln>
            <a:solidFill>
              <a:schemeClr val="accent1"/>
            </a:solidFill>
          </a:ln>
        </p:spPr>
        <p:txBody>
          <a:bodyPr>
            <a:noAutofit/>
          </a:bodyPr>
          <a:lstStyle>
            <a:defPPr>
              <a:defRPr lang="en-US"/>
            </a:defPPr>
            <a:lvl1pPr marL="342900" indent="-342900">
              <a:spcBef>
                <a:spcPct val="20000"/>
              </a:spcBef>
              <a:buFont typeface="Arial" pitchFamily="34" charset="0"/>
              <a:buChar char="•"/>
              <a:defRPr sz="2400"/>
            </a:lvl1pPr>
            <a:lvl2pPr marL="742950" lvl="1" indent="-285750">
              <a:spcBef>
                <a:spcPct val="20000"/>
              </a:spcBef>
              <a:buFont typeface="Arial" pitchFamily="34" charset="0"/>
              <a:buChar char="–"/>
              <a:defRPr sz="16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dirty="0">
                <a:solidFill>
                  <a:prstClr val="black"/>
                </a:solidFill>
                <a:latin typeface="Calibri"/>
                <a:cs typeface="Arial" pitchFamily="34" charset="0"/>
              </a:rPr>
              <a:t>Lower inequality; decent living standards for all</a:t>
            </a:r>
            <a:endParaRPr lang="en-US" dirty="0">
              <a:solidFill>
                <a:prstClr val="black"/>
              </a:solidFill>
              <a:latin typeface="Calibri"/>
            </a:endParaRPr>
          </a:p>
          <a:p>
            <a:pPr lvl="1" algn="ctr"/>
            <a:endParaRPr lang="en-US" dirty="0">
              <a:solidFill>
                <a:prstClr val="black"/>
              </a:solidFill>
              <a:latin typeface="Calibri"/>
            </a:endParaRPr>
          </a:p>
          <a:p>
            <a:pPr algn="ctr"/>
            <a:endParaRPr lang="en-US" dirty="0">
              <a:solidFill>
                <a:prstClr val="black"/>
              </a:solidFill>
              <a:latin typeface="Calibri"/>
            </a:endParaRPr>
          </a:p>
        </p:txBody>
      </p:sp>
      <p:sp>
        <p:nvSpPr>
          <p:cNvPr id="12" name="Content Placeholder 2">
            <a:extLst>
              <a:ext uri="{FF2B5EF4-FFF2-40B4-BE49-F238E27FC236}">
                <a16:creationId xmlns:a16="http://schemas.microsoft.com/office/drawing/2014/main" id="{91740D00-FE2F-4FB9-ADF3-18880B5AA440}"/>
              </a:ext>
            </a:extLst>
          </p:cNvPr>
          <p:cNvSpPr txBox="1">
            <a:spLocks/>
          </p:cNvSpPr>
          <p:nvPr/>
        </p:nvSpPr>
        <p:spPr bwMode="auto">
          <a:xfrm>
            <a:off x="1448847" y="2859939"/>
            <a:ext cx="2566448" cy="818185"/>
          </a:xfrm>
          <a:prstGeom prst="rect">
            <a:avLst/>
          </a:prstGeom>
          <a:ln>
            <a:solidFill>
              <a:schemeClr val="accent1"/>
            </a:solidFill>
          </a:ln>
        </p:spPr>
        <p:txBody>
          <a:bodyPr>
            <a:noAutofit/>
          </a:bodyPr>
          <a:lstStyle>
            <a:defPPr>
              <a:defRPr lang="en-US"/>
            </a:defPPr>
            <a:lvl1pPr marL="342900" indent="-342900">
              <a:spcBef>
                <a:spcPct val="20000"/>
              </a:spcBef>
              <a:buFont typeface="Arial" pitchFamily="34" charset="0"/>
              <a:buChar char="•"/>
              <a:defRPr sz="2400"/>
            </a:lvl1pPr>
            <a:lvl2pPr marL="742950" lvl="1" indent="-285750">
              <a:spcBef>
                <a:spcPct val="20000"/>
              </a:spcBef>
              <a:buFont typeface="Arial" pitchFamily="34" charset="0"/>
              <a:buChar char="–"/>
              <a:defRPr sz="16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dirty="0">
                <a:solidFill>
                  <a:prstClr val="black"/>
                </a:solidFill>
                <a:latin typeface="Calibri"/>
                <a:cs typeface="Arial" pitchFamily="34" charset="0"/>
              </a:rPr>
              <a:t>Development needs</a:t>
            </a:r>
            <a:endParaRPr lang="en-US" dirty="0">
              <a:solidFill>
                <a:prstClr val="black"/>
              </a:solidFill>
              <a:latin typeface="Calibri"/>
            </a:endParaRPr>
          </a:p>
          <a:p>
            <a:pPr lvl="1" algn="ctr"/>
            <a:endParaRPr lang="en-US" dirty="0">
              <a:solidFill>
                <a:prstClr val="black"/>
              </a:solidFill>
              <a:latin typeface="Calibri"/>
            </a:endParaRPr>
          </a:p>
          <a:p>
            <a:pPr algn="ctr"/>
            <a:endParaRPr lang="en-US" dirty="0">
              <a:solidFill>
                <a:prstClr val="black"/>
              </a:solidFill>
              <a:latin typeface="Calibri"/>
            </a:endParaRPr>
          </a:p>
        </p:txBody>
      </p:sp>
      <p:sp>
        <p:nvSpPr>
          <p:cNvPr id="13" name="Content Placeholder 2">
            <a:extLst>
              <a:ext uri="{FF2B5EF4-FFF2-40B4-BE49-F238E27FC236}">
                <a16:creationId xmlns:a16="http://schemas.microsoft.com/office/drawing/2014/main" id="{F0E77E24-57D2-445E-9593-EC1268AAF5C6}"/>
              </a:ext>
            </a:extLst>
          </p:cNvPr>
          <p:cNvSpPr txBox="1">
            <a:spLocks/>
          </p:cNvSpPr>
          <p:nvPr/>
        </p:nvSpPr>
        <p:spPr bwMode="auto">
          <a:xfrm>
            <a:off x="1448847" y="4440122"/>
            <a:ext cx="9016366" cy="496673"/>
          </a:xfrm>
          <a:prstGeom prst="rect">
            <a:avLst/>
          </a:prstGeom>
        </p:spPr>
        <p:txBody>
          <a:bodyPr>
            <a:noAutofit/>
          </a:bodyPr>
          <a:lstStyle>
            <a:defPPr>
              <a:defRPr lang="en-US"/>
            </a:defPPr>
            <a:lvl1pPr marL="342900" indent="-342900">
              <a:spcBef>
                <a:spcPct val="20000"/>
              </a:spcBef>
              <a:buFont typeface="Arial" pitchFamily="34" charset="0"/>
              <a:buChar char="•"/>
              <a:defRPr sz="2400"/>
            </a:lvl1pPr>
            <a:lvl2pPr marL="742950" lvl="1" indent="-285750">
              <a:spcBef>
                <a:spcPct val="20000"/>
              </a:spcBef>
              <a:buFont typeface="Arial" pitchFamily="34" charset="0"/>
              <a:buChar char="–"/>
              <a:defRPr sz="16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dirty="0">
                <a:solidFill>
                  <a:prstClr val="black"/>
                </a:solidFill>
                <a:latin typeface="Calibri"/>
              </a:rPr>
              <a:t>Major structural transformation in key economic systems: </a:t>
            </a:r>
          </a:p>
          <a:p>
            <a:pPr lvl="1" algn="ctr"/>
            <a:endParaRPr lang="en-US" dirty="0">
              <a:solidFill>
                <a:prstClr val="black"/>
              </a:solidFill>
              <a:latin typeface="Calibri"/>
            </a:endParaRPr>
          </a:p>
          <a:p>
            <a:pPr algn="ctr"/>
            <a:endParaRPr lang="en-US" dirty="0">
              <a:solidFill>
                <a:prstClr val="black"/>
              </a:solidFill>
              <a:latin typeface="Calibri"/>
            </a:endParaRPr>
          </a:p>
        </p:txBody>
      </p:sp>
      <p:sp>
        <p:nvSpPr>
          <p:cNvPr id="14" name="Oval 13">
            <a:extLst>
              <a:ext uri="{FF2B5EF4-FFF2-40B4-BE49-F238E27FC236}">
                <a16:creationId xmlns:a16="http://schemas.microsoft.com/office/drawing/2014/main" id="{0B7D8085-3471-4280-9A42-5ECDCD1C4DE0}"/>
              </a:ext>
            </a:extLst>
          </p:cNvPr>
          <p:cNvSpPr/>
          <p:nvPr/>
        </p:nvSpPr>
        <p:spPr>
          <a:xfrm>
            <a:off x="4801648" y="5012994"/>
            <a:ext cx="2235517" cy="5928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Calibri"/>
              </a:rPr>
              <a:t>Smarter urban development</a:t>
            </a:r>
          </a:p>
        </p:txBody>
      </p:sp>
      <p:sp>
        <p:nvSpPr>
          <p:cNvPr id="15" name="Oval 14">
            <a:extLst>
              <a:ext uri="{FF2B5EF4-FFF2-40B4-BE49-F238E27FC236}">
                <a16:creationId xmlns:a16="http://schemas.microsoft.com/office/drawing/2014/main" id="{2A28ADD6-ACC7-4931-AF12-06ED6EC1199A}"/>
              </a:ext>
            </a:extLst>
          </p:cNvPr>
          <p:cNvSpPr/>
          <p:nvPr/>
        </p:nvSpPr>
        <p:spPr>
          <a:xfrm>
            <a:off x="7633431" y="5012994"/>
            <a:ext cx="2235517" cy="5928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Calibri"/>
              </a:rPr>
              <a:t>Sustainable land use</a:t>
            </a:r>
          </a:p>
        </p:txBody>
      </p:sp>
      <p:sp>
        <p:nvSpPr>
          <p:cNvPr id="16" name="Oval 15">
            <a:extLst>
              <a:ext uri="{FF2B5EF4-FFF2-40B4-BE49-F238E27FC236}">
                <a16:creationId xmlns:a16="http://schemas.microsoft.com/office/drawing/2014/main" id="{5630857C-58C5-4BBA-A33A-F130A7E2D8D7}"/>
              </a:ext>
            </a:extLst>
          </p:cNvPr>
          <p:cNvSpPr/>
          <p:nvPr/>
        </p:nvSpPr>
        <p:spPr>
          <a:xfrm>
            <a:off x="2007490" y="5012994"/>
            <a:ext cx="2235517" cy="5928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Calibri"/>
              </a:rPr>
              <a:t>Clean energy systems</a:t>
            </a:r>
          </a:p>
        </p:txBody>
      </p:sp>
      <p:sp>
        <p:nvSpPr>
          <p:cNvPr id="17" name="Oval 16">
            <a:extLst>
              <a:ext uri="{FF2B5EF4-FFF2-40B4-BE49-F238E27FC236}">
                <a16:creationId xmlns:a16="http://schemas.microsoft.com/office/drawing/2014/main" id="{ECB50F3D-5BCE-4E9C-ABAB-48270DBCA641}"/>
              </a:ext>
            </a:extLst>
          </p:cNvPr>
          <p:cNvSpPr/>
          <p:nvPr/>
        </p:nvSpPr>
        <p:spPr>
          <a:xfrm>
            <a:off x="3302889" y="5735521"/>
            <a:ext cx="2235517" cy="5928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Calibri"/>
              </a:rPr>
              <a:t>Wise water management</a:t>
            </a:r>
          </a:p>
        </p:txBody>
      </p:sp>
      <p:sp>
        <p:nvSpPr>
          <p:cNvPr id="18" name="Oval 17">
            <a:extLst>
              <a:ext uri="{FF2B5EF4-FFF2-40B4-BE49-F238E27FC236}">
                <a16:creationId xmlns:a16="http://schemas.microsoft.com/office/drawing/2014/main" id="{174599F6-D5C7-4BAE-B5FD-3F81C2EED562}"/>
              </a:ext>
            </a:extLst>
          </p:cNvPr>
          <p:cNvSpPr/>
          <p:nvPr/>
        </p:nvSpPr>
        <p:spPr>
          <a:xfrm>
            <a:off x="6249448" y="5729911"/>
            <a:ext cx="2235517" cy="5928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Calibri"/>
              </a:rPr>
              <a:t>Circular  economy</a:t>
            </a:r>
          </a:p>
        </p:txBody>
      </p:sp>
      <p:sp>
        <p:nvSpPr>
          <p:cNvPr id="19" name="Title 1">
            <a:extLst>
              <a:ext uri="{FF2B5EF4-FFF2-40B4-BE49-F238E27FC236}">
                <a16:creationId xmlns:a16="http://schemas.microsoft.com/office/drawing/2014/main" id="{C393D0BF-CB5C-43BF-8748-3F7942F9F25B}"/>
              </a:ext>
            </a:extLst>
          </p:cNvPr>
          <p:cNvSpPr txBox="1">
            <a:spLocks/>
          </p:cNvSpPr>
          <p:nvPr/>
        </p:nvSpPr>
        <p:spPr>
          <a:xfrm>
            <a:off x="314632" y="273632"/>
            <a:ext cx="11395587" cy="978486"/>
          </a:xfrm>
          <a:prstGeom prst="rect">
            <a:avLst/>
          </a:prstGeom>
        </p:spPr>
        <p:txBody>
          <a:bodyPr/>
          <a:lst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a:lstStyle>
          <a:p>
            <a:pPr algn="ctr"/>
            <a:r>
              <a:rPr lang="en-US" sz="3000" dirty="0"/>
              <a:t>Climate Action: Unlocking Inclusive Growth Story of the 21</a:t>
            </a:r>
            <a:r>
              <a:rPr lang="en-US" sz="3000" baseline="30000" dirty="0"/>
              <a:t>st</a:t>
            </a:r>
            <a:r>
              <a:rPr lang="en-US" sz="3000" dirty="0"/>
              <a:t> Century</a:t>
            </a:r>
          </a:p>
        </p:txBody>
      </p:sp>
      <p:sp>
        <p:nvSpPr>
          <p:cNvPr id="20" name="Slide Number Placeholder 6">
            <a:extLst>
              <a:ext uri="{FF2B5EF4-FFF2-40B4-BE49-F238E27FC236}">
                <a16:creationId xmlns:a16="http://schemas.microsoft.com/office/drawing/2014/main" id="{8E56FD61-8B82-4244-8679-5EADFD3BBE83}"/>
              </a:ext>
            </a:extLst>
          </p:cNvPr>
          <p:cNvSpPr txBox="1">
            <a:spLocks/>
          </p:cNvSpPr>
          <p:nvPr/>
        </p:nvSpPr>
        <p:spPr>
          <a:xfrm>
            <a:off x="11798711" y="6581212"/>
            <a:ext cx="39329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C7A7582-2B45-469F-B0EC-19146E0F24B5}" type="slidenum">
              <a:rPr lang="en-US" sz="1200" smtClean="0">
                <a:solidFill>
                  <a:srgbClr val="00B0F0"/>
                </a:solidFill>
                <a:latin typeface="Calibri" panose="020F0502020204030204"/>
              </a:rPr>
              <a:pPr algn="r"/>
              <a:t>43</a:t>
            </a:fld>
            <a:endParaRPr lang="en-US" sz="1200" dirty="0">
              <a:solidFill>
                <a:srgbClr val="00B0F0"/>
              </a:solidFill>
              <a:latin typeface="Calibri" panose="020F0502020204030204"/>
            </a:endParaRPr>
          </a:p>
        </p:txBody>
      </p:sp>
      <p:sp>
        <p:nvSpPr>
          <p:cNvPr id="21" name="TextBox 20">
            <a:extLst>
              <a:ext uri="{FF2B5EF4-FFF2-40B4-BE49-F238E27FC236}">
                <a16:creationId xmlns:a16="http://schemas.microsoft.com/office/drawing/2014/main" id="{C6130917-AD0B-4B2B-8293-58C1037BC1A7}"/>
              </a:ext>
            </a:extLst>
          </p:cNvPr>
          <p:cNvSpPr txBox="1"/>
          <p:nvPr/>
        </p:nvSpPr>
        <p:spPr>
          <a:xfrm>
            <a:off x="622533" y="6442712"/>
            <a:ext cx="7942628" cy="276999"/>
          </a:xfrm>
          <a:prstGeom prst="rect">
            <a:avLst/>
          </a:prstGeom>
          <a:noFill/>
        </p:spPr>
        <p:txBody>
          <a:bodyPr wrap="square" rtlCol="0">
            <a:spAutoFit/>
          </a:bodyPr>
          <a:lstStyle/>
          <a:p>
            <a:r>
              <a:rPr lang="en-US" sz="1200" dirty="0"/>
              <a:t>Source: Bhattacharya, Ivanyna, Oman, and Stern, Chapter 20 of </a:t>
            </a:r>
            <a:r>
              <a:rPr lang="en-US" sz="1200" i="1" dirty="0"/>
              <a:t>How to Achieve Inclusive Growth</a:t>
            </a:r>
            <a:r>
              <a:rPr lang="en-US" sz="1200" dirty="0"/>
              <a:t> </a:t>
            </a:r>
            <a:endParaRPr lang="en-US" sz="1200" i="1" dirty="0"/>
          </a:p>
        </p:txBody>
      </p:sp>
    </p:spTree>
    <p:extLst>
      <p:ext uri="{BB962C8B-B14F-4D97-AF65-F5344CB8AC3E}">
        <p14:creationId xmlns:p14="http://schemas.microsoft.com/office/powerpoint/2010/main" val="22567567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152401"/>
            <a:ext cx="8839200" cy="584775"/>
          </a:xfrm>
          <a:prstGeom prst="rect">
            <a:avLst/>
          </a:prstGeom>
        </p:spPr>
        <p:txBody>
          <a:bodyPr wrap="square">
            <a:spAutoFit/>
          </a:bodyPr>
          <a:lstStyle/>
          <a:p>
            <a:pPr algn="ctr"/>
            <a:r>
              <a:rPr lang="en-US" sz="3200" dirty="0">
                <a:solidFill>
                  <a:prstClr val="white"/>
                </a:solidFill>
                <a:latin typeface="Calibri"/>
                <a:cs typeface="Arial" pitchFamily="34" charset="0"/>
              </a:rPr>
              <a:t>Broad Policy Package to Enable the Transition</a:t>
            </a:r>
            <a:endParaRPr lang="en-US" sz="3200" dirty="0">
              <a:solidFill>
                <a:prstClr val="black"/>
              </a:solidFill>
              <a:latin typeface="Calibri"/>
            </a:endParaRPr>
          </a:p>
        </p:txBody>
      </p:sp>
      <p:graphicFrame>
        <p:nvGraphicFramePr>
          <p:cNvPr id="4" name="Diagram 3">
            <a:extLst>
              <a:ext uri="{FF2B5EF4-FFF2-40B4-BE49-F238E27FC236}">
                <a16:creationId xmlns:a16="http://schemas.microsoft.com/office/drawing/2014/main" id="{BCA5D3BC-4AB3-4B29-8866-7BC64AA9804E}"/>
              </a:ext>
            </a:extLst>
          </p:cNvPr>
          <p:cNvGraphicFramePr/>
          <p:nvPr>
            <p:extLst>
              <p:ext uri="{D42A27DB-BD31-4B8C-83A1-F6EECF244321}">
                <p14:modId xmlns:p14="http://schemas.microsoft.com/office/powerpoint/2010/main" val="3133462402"/>
              </p:ext>
            </p:extLst>
          </p:nvPr>
        </p:nvGraphicFramePr>
        <p:xfrm>
          <a:off x="1592824" y="1271336"/>
          <a:ext cx="8851469" cy="4970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rrow: Down 1">
            <a:extLst>
              <a:ext uri="{FF2B5EF4-FFF2-40B4-BE49-F238E27FC236}">
                <a16:creationId xmlns:a16="http://schemas.microsoft.com/office/drawing/2014/main" id="{8CA64041-1DB6-4C3F-9ECE-97B57747007B}"/>
              </a:ext>
            </a:extLst>
          </p:cNvPr>
          <p:cNvSpPr/>
          <p:nvPr/>
        </p:nvSpPr>
        <p:spPr>
          <a:xfrm>
            <a:off x="5486400" y="4495800"/>
            <a:ext cx="838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8" name="Content Placeholder 2">
            <a:extLst>
              <a:ext uri="{FF2B5EF4-FFF2-40B4-BE49-F238E27FC236}">
                <a16:creationId xmlns:a16="http://schemas.microsoft.com/office/drawing/2014/main" id="{2C62AF03-6C03-4594-BAD6-E7B51D610947}"/>
              </a:ext>
            </a:extLst>
          </p:cNvPr>
          <p:cNvSpPr txBox="1">
            <a:spLocks/>
          </p:cNvSpPr>
          <p:nvPr/>
        </p:nvSpPr>
        <p:spPr bwMode="auto">
          <a:xfrm>
            <a:off x="1813560" y="4876800"/>
            <a:ext cx="8717280" cy="1447800"/>
          </a:xfrm>
          <a:prstGeom prst="rect">
            <a:avLst/>
          </a:prstGeom>
        </p:spPr>
        <p:txBody>
          <a:bodyPr>
            <a:noAutofit/>
          </a:bodyPr>
          <a:lstStyle>
            <a:defPPr>
              <a:defRPr lang="en-US"/>
            </a:defPPr>
            <a:lvl1pPr marL="342900" indent="-342900">
              <a:spcBef>
                <a:spcPct val="20000"/>
              </a:spcBef>
              <a:buFont typeface="Arial" pitchFamily="34" charset="0"/>
              <a:buChar char="•"/>
              <a:defRPr sz="2400"/>
            </a:lvl1pPr>
            <a:lvl2pPr marL="742950" lvl="1" indent="-285750">
              <a:spcBef>
                <a:spcPct val="20000"/>
              </a:spcBef>
              <a:buFont typeface="Arial" pitchFamily="34" charset="0"/>
              <a:buChar char="–"/>
              <a:defRPr sz="16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ctr">
              <a:buFont typeface="Wingdings" panose="05000000000000000000" pitchFamily="2" charset="2"/>
              <a:buChar char="ü"/>
            </a:pPr>
            <a:r>
              <a:rPr lang="en-US" dirty="0">
                <a:solidFill>
                  <a:prstClr val="black"/>
                </a:solidFill>
                <a:latin typeface="Calibri"/>
              </a:rPr>
              <a:t>Possible to grow prosperity and protect nature at the same time</a:t>
            </a:r>
          </a:p>
          <a:p>
            <a:pPr algn="ctr">
              <a:buFont typeface="Wingdings" panose="05000000000000000000" pitchFamily="2" charset="2"/>
              <a:buChar char="ü"/>
            </a:pPr>
            <a:r>
              <a:rPr lang="en-US" dirty="0">
                <a:solidFill>
                  <a:prstClr val="black"/>
                </a:solidFill>
                <a:latin typeface="Calibri"/>
              </a:rPr>
              <a:t>Large overlap between mitigation and adaptation policies</a:t>
            </a:r>
          </a:p>
          <a:p>
            <a:pPr algn="ctr">
              <a:buFont typeface="Wingdings" panose="05000000000000000000" pitchFamily="2" charset="2"/>
              <a:buChar char="ü"/>
            </a:pPr>
            <a:r>
              <a:rPr lang="en-US" dirty="0">
                <a:solidFill>
                  <a:prstClr val="black"/>
                </a:solidFill>
                <a:latin typeface="Calibri"/>
              </a:rPr>
              <a:t>Large scope to boost both inclusion and sustainability</a:t>
            </a:r>
            <a:br>
              <a:rPr lang="en-US" dirty="0">
                <a:solidFill>
                  <a:prstClr val="black"/>
                </a:solidFill>
                <a:latin typeface="Calibri"/>
              </a:rPr>
            </a:br>
            <a:endParaRPr lang="en-US" dirty="0">
              <a:solidFill>
                <a:prstClr val="black"/>
              </a:solidFill>
              <a:latin typeface="Calibri"/>
            </a:endParaRPr>
          </a:p>
          <a:p>
            <a:pPr lvl="1"/>
            <a:endParaRPr lang="en-US" dirty="0">
              <a:solidFill>
                <a:prstClr val="black"/>
              </a:solidFill>
              <a:latin typeface="Calibri"/>
            </a:endParaRPr>
          </a:p>
          <a:p>
            <a:endParaRPr lang="en-US" dirty="0">
              <a:solidFill>
                <a:prstClr val="black"/>
              </a:solidFill>
              <a:latin typeface="Calibri"/>
            </a:endParaRPr>
          </a:p>
        </p:txBody>
      </p:sp>
      <p:sp>
        <p:nvSpPr>
          <p:cNvPr id="9" name="Title 1">
            <a:extLst>
              <a:ext uri="{FF2B5EF4-FFF2-40B4-BE49-F238E27FC236}">
                <a16:creationId xmlns:a16="http://schemas.microsoft.com/office/drawing/2014/main" id="{EF2000CB-590C-44E8-A264-DFFAFA7ECB94}"/>
              </a:ext>
            </a:extLst>
          </p:cNvPr>
          <p:cNvSpPr txBox="1">
            <a:spLocks/>
          </p:cNvSpPr>
          <p:nvPr/>
        </p:nvSpPr>
        <p:spPr>
          <a:xfrm>
            <a:off x="314632" y="273632"/>
            <a:ext cx="11395587" cy="978486"/>
          </a:xfrm>
          <a:prstGeom prst="rect">
            <a:avLst/>
          </a:prstGeom>
        </p:spPr>
        <p:txBody>
          <a:bodyPr/>
          <a:lst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a:lstStyle>
          <a:p>
            <a:pPr algn="ctr"/>
            <a:r>
              <a:rPr lang="en-US" sz="3000" dirty="0"/>
              <a:t>Broad Policy Package to Enable the Transition</a:t>
            </a:r>
          </a:p>
        </p:txBody>
      </p:sp>
      <p:sp>
        <p:nvSpPr>
          <p:cNvPr id="7" name="Slide Number Placeholder 6">
            <a:extLst>
              <a:ext uri="{FF2B5EF4-FFF2-40B4-BE49-F238E27FC236}">
                <a16:creationId xmlns:a16="http://schemas.microsoft.com/office/drawing/2014/main" id="{5162ADC8-3B97-4025-9D12-006F098820A1}"/>
              </a:ext>
            </a:extLst>
          </p:cNvPr>
          <p:cNvSpPr txBox="1">
            <a:spLocks/>
          </p:cNvSpPr>
          <p:nvPr/>
        </p:nvSpPr>
        <p:spPr>
          <a:xfrm>
            <a:off x="11798711" y="6581212"/>
            <a:ext cx="39329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C7A7582-2B45-469F-B0EC-19146E0F24B5}" type="slidenum">
              <a:rPr lang="en-US" sz="1200" smtClean="0">
                <a:solidFill>
                  <a:srgbClr val="00B0F0"/>
                </a:solidFill>
                <a:latin typeface="Calibri" panose="020F0502020204030204"/>
              </a:rPr>
              <a:pPr algn="r"/>
              <a:t>44</a:t>
            </a:fld>
            <a:endParaRPr lang="en-US" sz="1200" dirty="0">
              <a:solidFill>
                <a:srgbClr val="00B0F0"/>
              </a:solidFill>
              <a:latin typeface="Calibri" panose="020F0502020204030204"/>
            </a:endParaRPr>
          </a:p>
        </p:txBody>
      </p:sp>
      <p:sp>
        <p:nvSpPr>
          <p:cNvPr id="10" name="TextBox 9">
            <a:extLst>
              <a:ext uri="{FF2B5EF4-FFF2-40B4-BE49-F238E27FC236}">
                <a16:creationId xmlns:a16="http://schemas.microsoft.com/office/drawing/2014/main" id="{A8FFE755-CC5D-4C43-937E-AAE0F7A85570}"/>
              </a:ext>
            </a:extLst>
          </p:cNvPr>
          <p:cNvSpPr txBox="1"/>
          <p:nvPr/>
        </p:nvSpPr>
        <p:spPr>
          <a:xfrm>
            <a:off x="630922" y="6299823"/>
            <a:ext cx="7942628" cy="276999"/>
          </a:xfrm>
          <a:prstGeom prst="rect">
            <a:avLst/>
          </a:prstGeom>
          <a:noFill/>
        </p:spPr>
        <p:txBody>
          <a:bodyPr wrap="square" rtlCol="0">
            <a:spAutoFit/>
          </a:bodyPr>
          <a:lstStyle/>
          <a:p>
            <a:r>
              <a:rPr lang="en-US" sz="1200" dirty="0"/>
              <a:t>Source: Bhattacharya, Ivanyna, Oman, and Stern, Chapter 20 of </a:t>
            </a:r>
            <a:r>
              <a:rPr lang="en-US" sz="1200" i="1" dirty="0"/>
              <a:t>How to Achieve Inclusive Growth</a:t>
            </a:r>
            <a:r>
              <a:rPr lang="en-US" sz="1200" dirty="0"/>
              <a:t> </a:t>
            </a:r>
            <a:endParaRPr lang="en-US" sz="1200" i="1" dirty="0"/>
          </a:p>
        </p:txBody>
      </p:sp>
    </p:spTree>
    <p:extLst>
      <p:ext uri="{BB962C8B-B14F-4D97-AF65-F5344CB8AC3E}">
        <p14:creationId xmlns:p14="http://schemas.microsoft.com/office/powerpoint/2010/main" val="40211129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linds(horizontal)">
                                      <p:cBhvr>
                                        <p:cTn id="10" dur="500"/>
                                        <p:tgtEl>
                                          <p:spTgt spid="8">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blinds(horizontal)">
                                      <p:cBhvr>
                                        <p:cTn id="1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657BC-C4DA-4353-9B47-F30D3919C72C}"/>
              </a:ext>
            </a:extLst>
          </p:cNvPr>
          <p:cNvSpPr>
            <a:spLocks noGrp="1"/>
          </p:cNvSpPr>
          <p:nvPr>
            <p:ph type="ctrTitle"/>
          </p:nvPr>
        </p:nvSpPr>
        <p:spPr>
          <a:xfrm>
            <a:off x="4596318" y="1738118"/>
            <a:ext cx="6603052" cy="1879229"/>
          </a:xfrm>
        </p:spPr>
        <p:txBody>
          <a:bodyPr>
            <a:normAutofit/>
          </a:bodyPr>
          <a:lstStyle/>
          <a:p>
            <a:r>
              <a:rPr lang="en-US" dirty="0">
                <a:solidFill>
                  <a:srgbClr val="004C97"/>
                </a:solidFill>
              </a:rPr>
              <a:t>Other Issues</a:t>
            </a:r>
            <a:endParaRPr lang="en-US" dirty="0">
              <a:solidFill>
                <a:srgbClr val="FF0000"/>
              </a:solidFill>
            </a:endParaRPr>
          </a:p>
        </p:txBody>
      </p:sp>
      <p:pic>
        <p:nvPicPr>
          <p:cNvPr id="8" name="Picture Placeholder 7">
            <a:extLst>
              <a:ext uri="{FF2B5EF4-FFF2-40B4-BE49-F238E27FC236}">
                <a16:creationId xmlns:a16="http://schemas.microsoft.com/office/drawing/2014/main" id="{0294E1FC-3342-41B1-8825-DC38F74C0EDB}"/>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6629" b="16629"/>
          <a:stretch>
            <a:fillRect/>
          </a:stretch>
        </p:blipFill>
        <p:spPr>
          <a:xfrm>
            <a:off x="0" y="0"/>
            <a:ext cx="3490174" cy="6858000"/>
          </a:xfrm>
          <a:effectLst/>
        </p:spPr>
      </p:pic>
      <p:pic>
        <p:nvPicPr>
          <p:cNvPr id="10" name="Picture 9">
            <a:extLst>
              <a:ext uri="{FF2B5EF4-FFF2-40B4-BE49-F238E27FC236}">
                <a16:creationId xmlns:a16="http://schemas.microsoft.com/office/drawing/2014/main" id="{E8085618-FA1E-41D9-80CF-B83B3BECBE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072" r="12156"/>
          <a:stretch/>
        </p:blipFill>
        <p:spPr>
          <a:xfrm>
            <a:off x="0" y="1982932"/>
            <a:ext cx="3490174" cy="2590948"/>
          </a:xfrm>
          <a:prstGeom prst="rect">
            <a:avLst/>
          </a:prstGeom>
          <a:effectLst>
            <a:softEdge rad="31750"/>
          </a:effectLst>
        </p:spPr>
      </p:pic>
    </p:spTree>
    <p:extLst>
      <p:ext uri="{BB962C8B-B14F-4D97-AF65-F5344CB8AC3E}">
        <p14:creationId xmlns:p14="http://schemas.microsoft.com/office/powerpoint/2010/main" val="1163984598"/>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D981-22CA-4D40-938B-14C7AA21BAFA}"/>
              </a:ext>
            </a:extLst>
          </p:cNvPr>
          <p:cNvSpPr>
            <a:spLocks noGrp="1"/>
          </p:cNvSpPr>
          <p:nvPr>
            <p:ph type="title"/>
          </p:nvPr>
        </p:nvSpPr>
        <p:spPr/>
        <p:txBody>
          <a:bodyPr/>
          <a:lstStyle/>
          <a:p>
            <a:pPr algn="ctr"/>
            <a:r>
              <a:rPr lang="en-US" dirty="0"/>
              <a:t>Regional Disparities</a:t>
            </a:r>
          </a:p>
        </p:txBody>
      </p:sp>
      <p:sp>
        <p:nvSpPr>
          <p:cNvPr id="6" name="Text Placeholder 2">
            <a:extLst>
              <a:ext uri="{FF2B5EF4-FFF2-40B4-BE49-F238E27FC236}">
                <a16:creationId xmlns:a16="http://schemas.microsoft.com/office/drawing/2014/main" id="{EFF339E4-3E45-4986-A23B-EE2ECFDD8CF6}"/>
              </a:ext>
            </a:extLst>
          </p:cNvPr>
          <p:cNvSpPr>
            <a:spLocks noGrp="1"/>
          </p:cNvSpPr>
          <p:nvPr>
            <p:ph type="body" sz="quarter" idx="10"/>
          </p:nvPr>
        </p:nvSpPr>
        <p:spPr>
          <a:xfrm>
            <a:off x="1238250" y="2234802"/>
            <a:ext cx="9715500" cy="2979037"/>
          </a:xfrm>
        </p:spPr>
        <p:txBody>
          <a:bodyPr numCol="2">
            <a:normAutofit/>
          </a:bodyPr>
          <a:lstStyle/>
          <a:p>
            <a:pPr marL="576263" lvl="1" indent="-342900"/>
            <a:r>
              <a:rPr lang="en-US" sz="2800" dirty="0"/>
              <a:t>Regional Disparities</a:t>
            </a:r>
          </a:p>
          <a:p>
            <a:pPr marL="801688" lvl="2" indent="-342900"/>
            <a:r>
              <a:rPr lang="en-US" sz="2800" dirty="0"/>
              <a:t>Spatially Blind</a:t>
            </a:r>
          </a:p>
          <a:p>
            <a:pPr marL="801688" lvl="2" indent="-342900"/>
            <a:r>
              <a:rPr lang="en-US" sz="2800" dirty="0"/>
              <a:t>Spatially Connective</a:t>
            </a:r>
          </a:p>
          <a:p>
            <a:pPr marL="801688" lvl="2" indent="-342900"/>
            <a:r>
              <a:rPr lang="en-US" sz="2800" dirty="0"/>
              <a:t>Spatially Targeted</a:t>
            </a:r>
          </a:p>
          <a:p>
            <a:pPr marL="801688" lvl="2" indent="-342900"/>
            <a:endParaRPr lang="en-US" sz="2800" dirty="0"/>
          </a:p>
          <a:p>
            <a:pPr marL="801688" lvl="2" indent="-342900"/>
            <a:endParaRPr lang="en-US" sz="2800" dirty="0"/>
          </a:p>
          <a:p>
            <a:pPr marL="801688" lvl="2" indent="-342900"/>
            <a:endParaRPr lang="en-US" sz="2800" dirty="0"/>
          </a:p>
        </p:txBody>
      </p:sp>
      <p:sp>
        <p:nvSpPr>
          <p:cNvPr id="4" name="TextBox 3">
            <a:extLst>
              <a:ext uri="{FF2B5EF4-FFF2-40B4-BE49-F238E27FC236}">
                <a16:creationId xmlns:a16="http://schemas.microsoft.com/office/drawing/2014/main" id="{EB4F3B88-B1AA-4403-A133-E61D5446070E}"/>
              </a:ext>
            </a:extLst>
          </p:cNvPr>
          <p:cNvSpPr txBox="1"/>
          <p:nvPr/>
        </p:nvSpPr>
        <p:spPr>
          <a:xfrm>
            <a:off x="647699" y="6132353"/>
            <a:ext cx="4889035" cy="276999"/>
          </a:xfrm>
          <a:prstGeom prst="rect">
            <a:avLst/>
          </a:prstGeom>
          <a:noFill/>
        </p:spPr>
        <p:txBody>
          <a:bodyPr wrap="square" rtlCol="0">
            <a:spAutoFit/>
          </a:bodyPr>
          <a:lstStyle/>
          <a:p>
            <a:r>
              <a:rPr lang="en-US" sz="1200" dirty="0"/>
              <a:t>Source: Floerkemeier, Spatafora, and Venables, Chapter 17</a:t>
            </a:r>
            <a:endParaRPr lang="en-US" sz="1200" i="1" dirty="0"/>
          </a:p>
        </p:txBody>
      </p:sp>
    </p:spTree>
    <p:extLst>
      <p:ext uri="{BB962C8B-B14F-4D97-AF65-F5344CB8AC3E}">
        <p14:creationId xmlns:p14="http://schemas.microsoft.com/office/powerpoint/2010/main" val="1043344886"/>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D981-22CA-4D40-938B-14C7AA21BAFA}"/>
              </a:ext>
            </a:extLst>
          </p:cNvPr>
          <p:cNvSpPr>
            <a:spLocks noGrp="1"/>
          </p:cNvSpPr>
          <p:nvPr>
            <p:ph type="title"/>
          </p:nvPr>
        </p:nvSpPr>
        <p:spPr/>
        <p:txBody>
          <a:bodyPr/>
          <a:lstStyle/>
          <a:p>
            <a:pPr algn="ctr"/>
            <a:r>
              <a:rPr lang="en-US" dirty="0"/>
              <a:t>Managing Natural Resource Wealth</a:t>
            </a:r>
          </a:p>
        </p:txBody>
      </p:sp>
      <p:sp>
        <p:nvSpPr>
          <p:cNvPr id="6" name="Text Placeholder 2">
            <a:extLst>
              <a:ext uri="{FF2B5EF4-FFF2-40B4-BE49-F238E27FC236}">
                <a16:creationId xmlns:a16="http://schemas.microsoft.com/office/drawing/2014/main" id="{EFF339E4-3E45-4986-A23B-EE2ECFDD8CF6}"/>
              </a:ext>
            </a:extLst>
          </p:cNvPr>
          <p:cNvSpPr>
            <a:spLocks noGrp="1"/>
          </p:cNvSpPr>
          <p:nvPr>
            <p:ph type="body" sz="quarter" idx="10"/>
          </p:nvPr>
        </p:nvSpPr>
        <p:spPr>
          <a:xfrm>
            <a:off x="483240" y="1655962"/>
            <a:ext cx="4625655" cy="3142542"/>
          </a:xfrm>
        </p:spPr>
        <p:txBody>
          <a:bodyPr numCol="1">
            <a:normAutofit/>
          </a:bodyPr>
          <a:lstStyle/>
          <a:p>
            <a:pPr marL="576263" lvl="1" indent="-342900"/>
            <a:r>
              <a:rPr lang="en-US" sz="2400" dirty="0"/>
              <a:t>Resource curse </a:t>
            </a:r>
          </a:p>
          <a:p>
            <a:pPr marL="576263" lvl="1" indent="-342900"/>
            <a:r>
              <a:rPr lang="en-US" sz="2400" dirty="0"/>
              <a:t>Conflict and fragility</a:t>
            </a:r>
          </a:p>
          <a:p>
            <a:pPr marL="576263" lvl="1" indent="-342900"/>
            <a:r>
              <a:rPr lang="en-US" sz="2400" dirty="0"/>
              <a:t>Governance </a:t>
            </a:r>
          </a:p>
          <a:p>
            <a:pPr marL="576263" lvl="1" indent="-342900"/>
            <a:r>
              <a:rPr lang="en-US" sz="2400" dirty="0"/>
              <a:t>Diversification</a:t>
            </a:r>
          </a:p>
          <a:p>
            <a:pPr marL="576263" lvl="1" indent="-342900"/>
            <a:r>
              <a:rPr lang="en-US" sz="2400" dirty="0"/>
              <a:t>Fiscal policy frameworks</a:t>
            </a:r>
          </a:p>
          <a:p>
            <a:pPr marL="576263" lvl="1" indent="-342900"/>
            <a:endParaRPr lang="en-US" sz="2400" dirty="0"/>
          </a:p>
          <a:p>
            <a:pPr marL="801688" lvl="2" indent="-342900"/>
            <a:endParaRPr lang="en-US" sz="2400" dirty="0"/>
          </a:p>
        </p:txBody>
      </p:sp>
      <p:sp>
        <p:nvSpPr>
          <p:cNvPr id="4" name="TextBox 3">
            <a:extLst>
              <a:ext uri="{FF2B5EF4-FFF2-40B4-BE49-F238E27FC236}">
                <a16:creationId xmlns:a16="http://schemas.microsoft.com/office/drawing/2014/main" id="{EB4F3B88-B1AA-4403-A133-E61D5446070E}"/>
              </a:ext>
            </a:extLst>
          </p:cNvPr>
          <p:cNvSpPr txBox="1"/>
          <p:nvPr/>
        </p:nvSpPr>
        <p:spPr>
          <a:xfrm>
            <a:off x="647699" y="6245379"/>
            <a:ext cx="9032631" cy="276999"/>
          </a:xfrm>
          <a:prstGeom prst="rect">
            <a:avLst/>
          </a:prstGeom>
          <a:noFill/>
        </p:spPr>
        <p:txBody>
          <a:bodyPr wrap="square" rtlCol="0">
            <a:spAutoFit/>
          </a:bodyPr>
          <a:lstStyle/>
          <a:p>
            <a:r>
              <a:rPr lang="en-US" sz="1200" dirty="0"/>
              <a:t>Source: Pouokam, Chapter 19 of </a:t>
            </a:r>
            <a:r>
              <a:rPr lang="en-US" sz="1200" i="1" dirty="0"/>
              <a:t>How to Achieve Inclusive Growth</a:t>
            </a:r>
            <a:r>
              <a:rPr lang="en-US" sz="1200" dirty="0"/>
              <a:t> </a:t>
            </a:r>
            <a:endParaRPr lang="en-US" sz="1200" i="1" dirty="0"/>
          </a:p>
        </p:txBody>
      </p:sp>
      <p:pic>
        <p:nvPicPr>
          <p:cNvPr id="5" name="Picture 4">
            <a:extLst>
              <a:ext uri="{FF2B5EF4-FFF2-40B4-BE49-F238E27FC236}">
                <a16:creationId xmlns:a16="http://schemas.microsoft.com/office/drawing/2014/main" id="{F2B83057-93F1-4E2F-AC41-A91D922C1628}"/>
              </a:ext>
            </a:extLst>
          </p:cNvPr>
          <p:cNvPicPr>
            <a:picLocks noChangeAspect="1"/>
          </p:cNvPicPr>
          <p:nvPr/>
        </p:nvPicPr>
        <p:blipFill>
          <a:blip r:embed="rId2"/>
          <a:stretch>
            <a:fillRect/>
          </a:stretch>
        </p:blipFill>
        <p:spPr>
          <a:xfrm>
            <a:off x="6014723" y="1775844"/>
            <a:ext cx="5847309" cy="3249134"/>
          </a:xfrm>
          <a:prstGeom prst="rect">
            <a:avLst/>
          </a:prstGeom>
        </p:spPr>
      </p:pic>
      <p:sp>
        <p:nvSpPr>
          <p:cNvPr id="7" name="TextBox 6">
            <a:extLst>
              <a:ext uri="{FF2B5EF4-FFF2-40B4-BE49-F238E27FC236}">
                <a16:creationId xmlns:a16="http://schemas.microsoft.com/office/drawing/2014/main" id="{FDC338FE-017B-41AC-8BA7-CEA668C9DA94}"/>
              </a:ext>
            </a:extLst>
          </p:cNvPr>
          <p:cNvSpPr txBox="1"/>
          <p:nvPr/>
        </p:nvSpPr>
        <p:spPr>
          <a:xfrm>
            <a:off x="6283355" y="5122896"/>
            <a:ext cx="4991449" cy="646331"/>
          </a:xfrm>
          <a:prstGeom prst="rect">
            <a:avLst/>
          </a:prstGeom>
          <a:noFill/>
        </p:spPr>
        <p:txBody>
          <a:bodyPr wrap="square" rtlCol="0">
            <a:spAutoFit/>
          </a:bodyPr>
          <a:lstStyle/>
          <a:p>
            <a:pPr marL="0" lvl="2"/>
            <a:r>
              <a:rPr lang="en-US" sz="1800" dirty="0">
                <a:hlinkClick r:id="rId3"/>
              </a:rPr>
              <a:t>https://www.edx.org/course/macroeconomic-management-in-resource-rich-countrie</a:t>
            </a:r>
            <a:r>
              <a:rPr lang="en-US" sz="1800" dirty="0"/>
              <a:t> </a:t>
            </a:r>
          </a:p>
        </p:txBody>
      </p:sp>
    </p:spTree>
    <p:extLst>
      <p:ext uri="{BB962C8B-B14F-4D97-AF65-F5344CB8AC3E}">
        <p14:creationId xmlns:p14="http://schemas.microsoft.com/office/powerpoint/2010/main" val="2371228793"/>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56DE2-0303-4449-8050-D207E20B26EF}"/>
              </a:ext>
            </a:extLst>
          </p:cNvPr>
          <p:cNvSpPr>
            <a:spLocks noGrp="1"/>
          </p:cNvSpPr>
          <p:nvPr>
            <p:ph type="title"/>
          </p:nvPr>
        </p:nvSpPr>
        <p:spPr>
          <a:xfrm>
            <a:off x="1106488" y="209550"/>
            <a:ext cx="9715500" cy="904875"/>
          </a:xfrm>
        </p:spPr>
        <p:txBody>
          <a:bodyPr/>
          <a:lstStyle/>
          <a:p>
            <a:pPr algn="ctr"/>
            <a:r>
              <a:rPr lang="en-US" dirty="0"/>
              <a:t>Link to Book</a:t>
            </a:r>
          </a:p>
        </p:txBody>
      </p:sp>
      <p:sp>
        <p:nvSpPr>
          <p:cNvPr id="3" name="Text Placeholder 2">
            <a:extLst>
              <a:ext uri="{FF2B5EF4-FFF2-40B4-BE49-F238E27FC236}">
                <a16:creationId xmlns:a16="http://schemas.microsoft.com/office/drawing/2014/main" id="{5C6536BA-C52C-45AA-84A5-A1BC412905B4}"/>
              </a:ext>
            </a:extLst>
          </p:cNvPr>
          <p:cNvSpPr>
            <a:spLocks noGrp="1"/>
          </p:cNvSpPr>
          <p:nvPr>
            <p:ph type="body" sz="quarter" idx="10"/>
          </p:nvPr>
        </p:nvSpPr>
        <p:spPr>
          <a:xfrm>
            <a:off x="319088" y="1261586"/>
            <a:ext cx="11255692" cy="668655"/>
          </a:xfrm>
        </p:spPr>
        <p:txBody>
          <a:bodyPr>
            <a:normAutofit/>
          </a:bodyPr>
          <a:lstStyle/>
          <a:p>
            <a:r>
              <a:rPr lang="en-US" sz="1800" dirty="0">
                <a:hlinkClick r:id="rId2"/>
              </a:rPr>
              <a:t>https://global.oup.com/academic/product/how-to-achieve-inclusive-growth-9780192846938?cc=us&amp;lang=en&amp;</a:t>
            </a:r>
            <a:r>
              <a:rPr lang="en-US" sz="1800" dirty="0"/>
              <a:t> </a:t>
            </a:r>
          </a:p>
          <a:p>
            <a:endParaRPr lang="en-US" sz="1800" dirty="0"/>
          </a:p>
        </p:txBody>
      </p:sp>
      <p:pic>
        <p:nvPicPr>
          <p:cNvPr id="5" name="Picture 4">
            <a:extLst>
              <a:ext uri="{FF2B5EF4-FFF2-40B4-BE49-F238E27FC236}">
                <a16:creationId xmlns:a16="http://schemas.microsoft.com/office/drawing/2014/main" id="{6FDA0EA2-DF88-4E4D-AD9E-5FD7A61DCF6F}"/>
              </a:ext>
            </a:extLst>
          </p:cNvPr>
          <p:cNvPicPr>
            <a:picLocks noChangeAspect="1"/>
          </p:cNvPicPr>
          <p:nvPr/>
        </p:nvPicPr>
        <p:blipFill>
          <a:blip r:embed="rId3"/>
          <a:stretch>
            <a:fillRect/>
          </a:stretch>
        </p:blipFill>
        <p:spPr>
          <a:xfrm>
            <a:off x="319088" y="2255043"/>
            <a:ext cx="6379814" cy="4176713"/>
          </a:xfrm>
          <a:prstGeom prst="rect">
            <a:avLst/>
          </a:prstGeom>
        </p:spPr>
      </p:pic>
      <p:pic>
        <p:nvPicPr>
          <p:cNvPr id="8" name="Picture 7">
            <a:extLst>
              <a:ext uri="{FF2B5EF4-FFF2-40B4-BE49-F238E27FC236}">
                <a16:creationId xmlns:a16="http://schemas.microsoft.com/office/drawing/2014/main" id="{2B404E35-7A73-47F6-816E-990F0D62C229}"/>
              </a:ext>
            </a:extLst>
          </p:cNvPr>
          <p:cNvPicPr>
            <a:picLocks noChangeAspect="1"/>
          </p:cNvPicPr>
          <p:nvPr/>
        </p:nvPicPr>
        <p:blipFill>
          <a:blip r:embed="rId4"/>
          <a:stretch>
            <a:fillRect/>
          </a:stretch>
        </p:blipFill>
        <p:spPr>
          <a:xfrm>
            <a:off x="8229205" y="3429000"/>
            <a:ext cx="3258897" cy="2159318"/>
          </a:xfrm>
          <a:prstGeom prst="rect">
            <a:avLst/>
          </a:prstGeom>
        </p:spPr>
      </p:pic>
      <p:sp>
        <p:nvSpPr>
          <p:cNvPr id="11" name="Arrow: Right 10">
            <a:extLst>
              <a:ext uri="{FF2B5EF4-FFF2-40B4-BE49-F238E27FC236}">
                <a16:creationId xmlns:a16="http://schemas.microsoft.com/office/drawing/2014/main" id="{A3033736-B98A-4304-93A2-34B3416E4FD5}"/>
              </a:ext>
            </a:extLst>
          </p:cNvPr>
          <p:cNvSpPr/>
          <p:nvPr/>
        </p:nvSpPr>
        <p:spPr>
          <a:xfrm>
            <a:off x="6591300" y="3920490"/>
            <a:ext cx="1531620" cy="18669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775278"/>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56DE2-0303-4449-8050-D207E20B26EF}"/>
              </a:ext>
            </a:extLst>
          </p:cNvPr>
          <p:cNvSpPr>
            <a:spLocks noGrp="1"/>
          </p:cNvSpPr>
          <p:nvPr>
            <p:ph type="title"/>
          </p:nvPr>
        </p:nvSpPr>
        <p:spPr>
          <a:xfrm>
            <a:off x="451168" y="266699"/>
            <a:ext cx="4334192" cy="2209801"/>
          </a:xfrm>
        </p:spPr>
        <p:txBody>
          <a:bodyPr/>
          <a:lstStyle/>
          <a:p>
            <a:pPr algn="ctr"/>
            <a:r>
              <a:rPr lang="en-US" dirty="0"/>
              <a:t>Flyer for Discount on Hardcopy of Book</a:t>
            </a:r>
          </a:p>
        </p:txBody>
      </p:sp>
      <p:pic>
        <p:nvPicPr>
          <p:cNvPr id="9" name="Picture 8">
            <a:extLst>
              <a:ext uri="{FF2B5EF4-FFF2-40B4-BE49-F238E27FC236}">
                <a16:creationId xmlns:a16="http://schemas.microsoft.com/office/drawing/2014/main" id="{A9CD7CE2-2E92-4062-AAE4-2259A9B687A5}"/>
              </a:ext>
            </a:extLst>
          </p:cNvPr>
          <p:cNvPicPr>
            <a:picLocks noChangeAspect="1"/>
          </p:cNvPicPr>
          <p:nvPr/>
        </p:nvPicPr>
        <p:blipFill>
          <a:blip r:embed="rId2"/>
          <a:stretch>
            <a:fillRect/>
          </a:stretch>
        </p:blipFill>
        <p:spPr>
          <a:xfrm>
            <a:off x="5585460" y="99059"/>
            <a:ext cx="4685013" cy="6548941"/>
          </a:xfrm>
          <a:prstGeom prst="rect">
            <a:avLst/>
          </a:prstGeom>
        </p:spPr>
      </p:pic>
    </p:spTree>
    <p:extLst>
      <p:ext uri="{BB962C8B-B14F-4D97-AF65-F5344CB8AC3E}">
        <p14:creationId xmlns:p14="http://schemas.microsoft.com/office/powerpoint/2010/main" val="321390054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C9115-F1C6-4D37-A5D5-845A33073514}"/>
              </a:ext>
            </a:extLst>
          </p:cNvPr>
          <p:cNvSpPr>
            <a:spLocks noGrp="1"/>
          </p:cNvSpPr>
          <p:nvPr>
            <p:ph type="title"/>
          </p:nvPr>
        </p:nvSpPr>
        <p:spPr>
          <a:xfrm>
            <a:off x="1238250" y="214684"/>
            <a:ext cx="9715500" cy="652007"/>
          </a:xfrm>
        </p:spPr>
        <p:txBody>
          <a:bodyPr/>
          <a:lstStyle/>
          <a:p>
            <a:pPr algn="ctr"/>
            <a:r>
              <a:rPr lang="en-US" dirty="0"/>
              <a:t>Two Centuries of Progress</a:t>
            </a:r>
          </a:p>
        </p:txBody>
      </p:sp>
      <p:pic>
        <p:nvPicPr>
          <p:cNvPr id="4" name="Picture 3">
            <a:extLst>
              <a:ext uri="{FF2B5EF4-FFF2-40B4-BE49-F238E27FC236}">
                <a16:creationId xmlns:a16="http://schemas.microsoft.com/office/drawing/2014/main" id="{5A1C369D-DD38-459E-8DDA-EA3DD154086A}"/>
              </a:ext>
            </a:extLst>
          </p:cNvPr>
          <p:cNvPicPr/>
          <p:nvPr/>
        </p:nvPicPr>
        <p:blipFill rotWithShape="1">
          <a:blip r:embed="rId2" cstate="print">
            <a:extLst>
              <a:ext uri="{28A0092B-C50C-407E-A947-70E740481C1C}">
                <a14:useLocalDpi xmlns:a14="http://schemas.microsoft.com/office/drawing/2010/main" val="0"/>
              </a:ext>
            </a:extLst>
          </a:blip>
          <a:srcRect t="12501"/>
          <a:stretch/>
        </p:blipFill>
        <p:spPr bwMode="auto">
          <a:xfrm>
            <a:off x="1834101" y="962107"/>
            <a:ext cx="8523797" cy="5247861"/>
          </a:xfrm>
          <a:prstGeom prst="rect">
            <a:avLst/>
          </a:prstGeom>
          <a:noFill/>
          <a:ln>
            <a:solidFill>
              <a:schemeClr val="bg1"/>
            </a:solidFill>
          </a:ln>
        </p:spPr>
      </p:pic>
      <p:sp>
        <p:nvSpPr>
          <p:cNvPr id="5" name="Content Placeholder 2">
            <a:extLst>
              <a:ext uri="{FF2B5EF4-FFF2-40B4-BE49-F238E27FC236}">
                <a16:creationId xmlns:a16="http://schemas.microsoft.com/office/drawing/2014/main" id="{6513E447-8E07-4968-BEBD-D401B4E80263}"/>
              </a:ext>
            </a:extLst>
          </p:cNvPr>
          <p:cNvSpPr txBox="1">
            <a:spLocks/>
          </p:cNvSpPr>
          <p:nvPr/>
        </p:nvSpPr>
        <p:spPr>
          <a:xfrm>
            <a:off x="1834101" y="6312412"/>
            <a:ext cx="8662449" cy="330904"/>
          </a:xfrm>
          <a:prstGeom prst="rect">
            <a:avLst/>
          </a:prstGeom>
        </p:spPr>
        <p:txBody>
          <a:bodyPr>
            <a:normAutofit fontScale="92500" lnSpcReduction="20000"/>
          </a:bodyPr>
          <a:lstStyle/>
          <a:p>
            <a:pPr>
              <a:lnSpc>
                <a:spcPct val="90000"/>
              </a:lnSpc>
            </a:pPr>
            <a:r>
              <a:rPr lang="en-US" sz="1200" dirty="0"/>
              <a:t>Source: Cerra, Chapter 1 of </a:t>
            </a:r>
            <a:r>
              <a:rPr lang="en-US" sz="1200" i="1" dirty="0"/>
              <a:t>How to Achieve Inclusive Growth; and </a:t>
            </a:r>
            <a:r>
              <a:rPr lang="en-US" sz="1200" dirty="0"/>
              <a:t> Max </a:t>
            </a:r>
            <a:r>
              <a:rPr lang="en-US" sz="1200" dirty="0" err="1"/>
              <a:t>Roser</a:t>
            </a:r>
            <a:r>
              <a:rPr lang="en-US" sz="1200" dirty="0"/>
              <a:t>, OurWorldInData.org, </a:t>
            </a:r>
            <a:r>
              <a:rPr lang="en-US" sz="1200" dirty="0">
                <a:hlinkClick r:id="rId3"/>
              </a:rPr>
              <a:t>https://ourworldindata.org/a-history-of-global-living-conditions-in-5-charts</a:t>
            </a:r>
            <a:r>
              <a:rPr lang="en-US" sz="1200" dirty="0"/>
              <a:t> </a:t>
            </a:r>
          </a:p>
          <a:p>
            <a:pPr>
              <a:lnSpc>
                <a:spcPct val="90000"/>
              </a:lnSpc>
            </a:pPr>
            <a:endParaRPr lang="en-US" sz="1100" dirty="0"/>
          </a:p>
        </p:txBody>
      </p:sp>
    </p:spTree>
    <p:extLst>
      <p:ext uri="{BB962C8B-B14F-4D97-AF65-F5344CB8AC3E}">
        <p14:creationId xmlns:p14="http://schemas.microsoft.com/office/powerpoint/2010/main" val="3112315208"/>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FF9BD6-D6FA-436F-85C3-B684AAC77FBC}"/>
              </a:ext>
            </a:extLst>
          </p:cNvPr>
          <p:cNvPicPr>
            <a:picLocks noChangeAspect="1"/>
          </p:cNvPicPr>
          <p:nvPr/>
        </p:nvPicPr>
        <p:blipFill>
          <a:blip r:embed="rId2"/>
          <a:stretch>
            <a:fillRect/>
          </a:stretch>
        </p:blipFill>
        <p:spPr>
          <a:xfrm>
            <a:off x="312273" y="1050436"/>
            <a:ext cx="6466032" cy="3605454"/>
          </a:xfrm>
          <a:prstGeom prst="rect">
            <a:avLst/>
          </a:prstGeom>
        </p:spPr>
      </p:pic>
      <p:sp>
        <p:nvSpPr>
          <p:cNvPr id="2" name="Title 1">
            <a:extLst>
              <a:ext uri="{FF2B5EF4-FFF2-40B4-BE49-F238E27FC236}">
                <a16:creationId xmlns:a16="http://schemas.microsoft.com/office/drawing/2014/main" id="{7CE56DE2-0303-4449-8050-D207E20B26EF}"/>
              </a:ext>
            </a:extLst>
          </p:cNvPr>
          <p:cNvSpPr>
            <a:spLocks noGrp="1"/>
          </p:cNvSpPr>
          <p:nvPr>
            <p:ph type="title"/>
          </p:nvPr>
        </p:nvSpPr>
        <p:spPr>
          <a:xfrm>
            <a:off x="1106488" y="209551"/>
            <a:ext cx="9715500" cy="741154"/>
          </a:xfrm>
        </p:spPr>
        <p:txBody>
          <a:bodyPr/>
          <a:lstStyle/>
          <a:p>
            <a:pPr algn="ctr"/>
            <a:r>
              <a:rPr lang="en-US" dirty="0"/>
              <a:t>Online Course on Inclusive Growth (IGx)</a:t>
            </a:r>
          </a:p>
        </p:txBody>
      </p:sp>
      <p:sp>
        <p:nvSpPr>
          <p:cNvPr id="3" name="Text Placeholder 2">
            <a:extLst>
              <a:ext uri="{FF2B5EF4-FFF2-40B4-BE49-F238E27FC236}">
                <a16:creationId xmlns:a16="http://schemas.microsoft.com/office/drawing/2014/main" id="{5C6536BA-C52C-45AA-84A5-A1BC412905B4}"/>
              </a:ext>
            </a:extLst>
          </p:cNvPr>
          <p:cNvSpPr>
            <a:spLocks noGrp="1"/>
          </p:cNvSpPr>
          <p:nvPr>
            <p:ph type="body" sz="quarter" idx="10"/>
          </p:nvPr>
        </p:nvSpPr>
        <p:spPr>
          <a:xfrm>
            <a:off x="414614" y="4655890"/>
            <a:ext cx="10121958" cy="2105637"/>
          </a:xfrm>
        </p:spPr>
        <p:txBody>
          <a:bodyPr>
            <a:normAutofit fontScale="92500" lnSpcReduction="10000"/>
          </a:bodyPr>
          <a:lstStyle/>
          <a:p>
            <a:pPr>
              <a:spcBef>
                <a:spcPts val="300"/>
              </a:spcBef>
              <a:spcAft>
                <a:spcPts val="1200"/>
              </a:spcAft>
            </a:pPr>
            <a:r>
              <a:rPr lang="en-US" sz="2100" dirty="0">
                <a:hlinkClick r:id="rId3"/>
              </a:rPr>
              <a:t>https://www.edx.org/course/inclusive-growth</a:t>
            </a:r>
            <a:endParaRPr lang="en-US" sz="2100" dirty="0"/>
          </a:p>
          <a:p>
            <a:pPr>
              <a:spcBef>
                <a:spcPts val="300"/>
              </a:spcBef>
            </a:pPr>
            <a:r>
              <a:rPr lang="en-US" dirty="0">
                <a:hlinkClick r:id="rId4"/>
              </a:rPr>
              <a:t>https://www.edx.org/course/inclusive-growth-concepts-and-indicators</a:t>
            </a:r>
            <a:r>
              <a:rPr lang="en-US" dirty="0"/>
              <a:t> </a:t>
            </a:r>
          </a:p>
          <a:p>
            <a:pPr>
              <a:spcBef>
                <a:spcPts val="300"/>
              </a:spcBef>
            </a:pPr>
            <a:r>
              <a:rPr lang="en-US" dirty="0">
                <a:hlinkClick r:id="rId5"/>
              </a:rPr>
              <a:t>https://www.edx.org/course/inclusive-growth-fiscal-policy</a:t>
            </a:r>
            <a:r>
              <a:rPr lang="en-US" dirty="0"/>
              <a:t> </a:t>
            </a:r>
          </a:p>
          <a:p>
            <a:pPr>
              <a:spcBef>
                <a:spcPts val="300"/>
              </a:spcBef>
            </a:pPr>
            <a:r>
              <a:rPr lang="en-US" dirty="0">
                <a:hlinkClick r:id="rId6"/>
              </a:rPr>
              <a:t>https://www.edx.org/course/inclusive-growth-labor-markets-gender-and-technology</a:t>
            </a:r>
            <a:r>
              <a:rPr lang="en-US" dirty="0"/>
              <a:t> </a:t>
            </a:r>
          </a:p>
          <a:p>
            <a:pPr>
              <a:spcBef>
                <a:spcPts val="300"/>
              </a:spcBef>
            </a:pPr>
            <a:r>
              <a:rPr lang="en-US" dirty="0">
                <a:hlinkClick r:id="rId7"/>
              </a:rPr>
              <a:t>https://www.edx.org/course/inclusive-growth-governance</a:t>
            </a:r>
            <a:r>
              <a:rPr lang="en-US" dirty="0"/>
              <a:t> </a:t>
            </a:r>
          </a:p>
          <a:p>
            <a:pPr>
              <a:spcBef>
                <a:spcPts val="300"/>
              </a:spcBef>
            </a:pPr>
            <a:r>
              <a:rPr lang="en-US" dirty="0">
                <a:hlinkClick r:id="rId8"/>
              </a:rPr>
              <a:t>https://www.edx.org/course/inclusive-growth-climate-change</a:t>
            </a:r>
            <a:r>
              <a:rPr lang="en-US" dirty="0"/>
              <a:t>  </a:t>
            </a:r>
          </a:p>
          <a:p>
            <a:endParaRPr lang="en-US" dirty="0"/>
          </a:p>
          <a:p>
            <a:endParaRPr lang="en-US" dirty="0"/>
          </a:p>
        </p:txBody>
      </p:sp>
      <p:sp>
        <p:nvSpPr>
          <p:cNvPr id="8" name="Text Placeholder 2">
            <a:extLst>
              <a:ext uri="{FF2B5EF4-FFF2-40B4-BE49-F238E27FC236}">
                <a16:creationId xmlns:a16="http://schemas.microsoft.com/office/drawing/2014/main" id="{7FCFC12D-F06B-46A1-8AFB-1021FE342915}"/>
              </a:ext>
            </a:extLst>
          </p:cNvPr>
          <p:cNvSpPr txBox="1">
            <a:spLocks/>
          </p:cNvSpPr>
          <p:nvPr/>
        </p:nvSpPr>
        <p:spPr>
          <a:xfrm>
            <a:off x="7667538" y="1410561"/>
            <a:ext cx="4271788" cy="3145597"/>
          </a:xfrm>
          <a:prstGeom prst="rect">
            <a:avLst/>
          </a:prstGeom>
        </p:spPr>
        <p:txBody>
          <a:bodyPr vert="horz" lIns="0" tIns="137160" rIns="0" bIns="0" rtlCol="0">
            <a:normAutofit/>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pPr>
            <a:r>
              <a:rPr lang="en-US" dirty="0"/>
              <a:t>Modules:</a:t>
            </a:r>
          </a:p>
          <a:p>
            <a:pPr marL="274320" lvl="3" indent="-274320">
              <a:buFont typeface="Courier New" panose="02070309020205020404" pitchFamily="49" charset="0"/>
              <a:buChar char="o"/>
            </a:pPr>
            <a:r>
              <a:rPr lang="en-US" dirty="0"/>
              <a:t>An inclusive growth framework</a:t>
            </a:r>
          </a:p>
          <a:p>
            <a:pPr marL="274320" lvl="3" indent="-274320">
              <a:buFont typeface="Courier New" panose="02070309020205020404" pitchFamily="49" charset="0"/>
              <a:buChar char="o"/>
            </a:pPr>
            <a:r>
              <a:rPr lang="en-US" dirty="0"/>
              <a:t>Measurement of inclusive growth</a:t>
            </a:r>
          </a:p>
          <a:p>
            <a:pPr marL="274320" lvl="3" indent="-274320">
              <a:buFont typeface="Courier New" panose="02070309020205020404" pitchFamily="49" charset="0"/>
              <a:buChar char="o"/>
            </a:pPr>
            <a:r>
              <a:rPr lang="en-US" dirty="0"/>
              <a:t>Fiscal policy and inclusive growth</a:t>
            </a:r>
          </a:p>
          <a:p>
            <a:pPr marL="274320" lvl="3" indent="-274320">
              <a:buFont typeface="Courier New" panose="02070309020205020404" pitchFamily="49" charset="0"/>
              <a:buChar char="o"/>
            </a:pPr>
            <a:r>
              <a:rPr lang="en-US" dirty="0"/>
              <a:t>Labor markets, gender, and technology</a:t>
            </a:r>
          </a:p>
          <a:p>
            <a:pPr marL="274320" lvl="3" indent="-274320">
              <a:buFont typeface="Courier New" panose="02070309020205020404" pitchFamily="49" charset="0"/>
              <a:buChar char="o"/>
            </a:pPr>
            <a:r>
              <a:rPr lang="en-US" dirty="0"/>
              <a:t>Governance</a:t>
            </a:r>
          </a:p>
          <a:p>
            <a:pPr marL="274320" lvl="3" indent="-274320">
              <a:buFont typeface="Courier New" panose="02070309020205020404" pitchFamily="49" charset="0"/>
              <a:buChar char="o"/>
            </a:pPr>
            <a:r>
              <a:rPr lang="en-US" dirty="0"/>
              <a:t>Climate change</a:t>
            </a:r>
          </a:p>
          <a:p>
            <a:pPr marL="274320" lvl="3" indent="-274320">
              <a:buFont typeface="Courier New" panose="02070309020205020404" pitchFamily="49" charset="0"/>
              <a:buChar char="o"/>
            </a:pPr>
            <a:endParaRPr lang="en-US" dirty="0"/>
          </a:p>
        </p:txBody>
      </p:sp>
    </p:spTree>
    <p:extLst>
      <p:ext uri="{BB962C8B-B14F-4D97-AF65-F5344CB8AC3E}">
        <p14:creationId xmlns:p14="http://schemas.microsoft.com/office/powerpoint/2010/main" val="1164095928"/>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657BC-C4DA-4353-9B47-F30D3919C72C}"/>
              </a:ext>
            </a:extLst>
          </p:cNvPr>
          <p:cNvSpPr>
            <a:spLocks noGrp="1"/>
          </p:cNvSpPr>
          <p:nvPr>
            <p:ph type="ctrTitle"/>
          </p:nvPr>
        </p:nvSpPr>
        <p:spPr>
          <a:xfrm>
            <a:off x="4596318" y="1738118"/>
            <a:ext cx="6603052" cy="1879229"/>
          </a:xfrm>
        </p:spPr>
        <p:txBody>
          <a:bodyPr>
            <a:normAutofit/>
          </a:bodyPr>
          <a:lstStyle/>
          <a:p>
            <a:r>
              <a:rPr lang="en-US" dirty="0">
                <a:solidFill>
                  <a:srgbClr val="004C97"/>
                </a:solidFill>
              </a:rPr>
              <a:t>Thank you!</a:t>
            </a:r>
            <a:endParaRPr lang="en-US" dirty="0">
              <a:solidFill>
                <a:srgbClr val="FF0000"/>
              </a:solidFill>
            </a:endParaRPr>
          </a:p>
        </p:txBody>
      </p:sp>
      <p:pic>
        <p:nvPicPr>
          <p:cNvPr id="8" name="Picture Placeholder 7">
            <a:extLst>
              <a:ext uri="{FF2B5EF4-FFF2-40B4-BE49-F238E27FC236}">
                <a16:creationId xmlns:a16="http://schemas.microsoft.com/office/drawing/2014/main" id="{0294E1FC-3342-41B1-8825-DC38F74C0EDB}"/>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6629" b="16629"/>
          <a:stretch>
            <a:fillRect/>
          </a:stretch>
        </p:blipFill>
        <p:spPr>
          <a:xfrm>
            <a:off x="0" y="0"/>
            <a:ext cx="3490174" cy="6858000"/>
          </a:xfrm>
          <a:effectLst/>
        </p:spPr>
      </p:pic>
      <p:pic>
        <p:nvPicPr>
          <p:cNvPr id="10" name="Picture 9">
            <a:extLst>
              <a:ext uri="{FF2B5EF4-FFF2-40B4-BE49-F238E27FC236}">
                <a16:creationId xmlns:a16="http://schemas.microsoft.com/office/drawing/2014/main" id="{E8085618-FA1E-41D9-80CF-B83B3BECBE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072" r="12156"/>
          <a:stretch/>
        </p:blipFill>
        <p:spPr>
          <a:xfrm>
            <a:off x="0" y="1982932"/>
            <a:ext cx="3490174" cy="2590948"/>
          </a:xfrm>
          <a:prstGeom prst="rect">
            <a:avLst/>
          </a:prstGeom>
          <a:effectLst>
            <a:softEdge rad="31750"/>
          </a:effectLst>
        </p:spPr>
      </p:pic>
    </p:spTree>
    <p:extLst>
      <p:ext uri="{BB962C8B-B14F-4D97-AF65-F5344CB8AC3E}">
        <p14:creationId xmlns:p14="http://schemas.microsoft.com/office/powerpoint/2010/main" val="240864012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1353C-C863-4892-A768-521117DAB22B}"/>
              </a:ext>
            </a:extLst>
          </p:cNvPr>
          <p:cNvSpPr>
            <a:spLocks noGrp="1"/>
          </p:cNvSpPr>
          <p:nvPr>
            <p:ph type="title"/>
          </p:nvPr>
        </p:nvSpPr>
        <p:spPr/>
        <p:txBody>
          <a:bodyPr/>
          <a:lstStyle/>
          <a:p>
            <a:pPr algn="ctr"/>
            <a:r>
              <a:rPr lang="en-US" dirty="0"/>
              <a:t>Rising Inequality Within Countries</a:t>
            </a:r>
          </a:p>
        </p:txBody>
      </p:sp>
      <p:pic>
        <p:nvPicPr>
          <p:cNvPr id="8" name="Picture 7">
            <a:extLst>
              <a:ext uri="{FF2B5EF4-FFF2-40B4-BE49-F238E27FC236}">
                <a16:creationId xmlns:a16="http://schemas.microsoft.com/office/drawing/2014/main" id="{BC489F6A-5A06-4F0F-84B8-0FC117477960}"/>
              </a:ext>
            </a:extLst>
          </p:cNvPr>
          <p:cNvPicPr>
            <a:picLocks noChangeAspect="1"/>
          </p:cNvPicPr>
          <p:nvPr/>
        </p:nvPicPr>
        <p:blipFill rotWithShape="1">
          <a:blip r:embed="rId2"/>
          <a:srcRect b="15899"/>
          <a:stretch/>
        </p:blipFill>
        <p:spPr>
          <a:xfrm>
            <a:off x="268342" y="1689840"/>
            <a:ext cx="6026026" cy="3567960"/>
          </a:xfrm>
          <a:prstGeom prst="rect">
            <a:avLst/>
          </a:prstGeom>
        </p:spPr>
      </p:pic>
      <p:pic>
        <p:nvPicPr>
          <p:cNvPr id="4" name="Picture 3">
            <a:extLst>
              <a:ext uri="{FF2B5EF4-FFF2-40B4-BE49-F238E27FC236}">
                <a16:creationId xmlns:a16="http://schemas.microsoft.com/office/drawing/2014/main" id="{F0E2E58F-73AF-4F7A-91E1-C0684A78318E}"/>
              </a:ext>
            </a:extLst>
          </p:cNvPr>
          <p:cNvPicPr/>
          <p:nvPr/>
        </p:nvPicPr>
        <p:blipFill rotWithShape="1">
          <a:blip r:embed="rId3"/>
          <a:srcRect t="4872" b="11359"/>
          <a:stretch/>
        </p:blipFill>
        <p:spPr>
          <a:xfrm>
            <a:off x="6543893" y="2120032"/>
            <a:ext cx="5143282" cy="3567959"/>
          </a:xfrm>
          <a:prstGeom prst="rect">
            <a:avLst/>
          </a:prstGeom>
        </p:spPr>
      </p:pic>
      <p:sp>
        <p:nvSpPr>
          <p:cNvPr id="5" name="TextBox 4">
            <a:extLst>
              <a:ext uri="{FF2B5EF4-FFF2-40B4-BE49-F238E27FC236}">
                <a16:creationId xmlns:a16="http://schemas.microsoft.com/office/drawing/2014/main" id="{B0AB72D9-F583-4F16-9381-E959E7DF3A52}"/>
              </a:ext>
            </a:extLst>
          </p:cNvPr>
          <p:cNvSpPr txBox="1"/>
          <p:nvPr/>
        </p:nvSpPr>
        <p:spPr>
          <a:xfrm>
            <a:off x="685254" y="6021464"/>
            <a:ext cx="10535196" cy="430887"/>
          </a:xfrm>
          <a:prstGeom prst="rect">
            <a:avLst/>
          </a:prstGeom>
          <a:noFill/>
        </p:spPr>
        <p:txBody>
          <a:bodyPr wrap="square" rtlCol="0">
            <a:spAutoFit/>
          </a:bodyPr>
          <a:lstStyle/>
          <a:p>
            <a:r>
              <a:rPr lang="en-US" sz="1100" dirty="0"/>
              <a:t>Sources: Cerra, Chapter 1 of </a:t>
            </a:r>
            <a:r>
              <a:rPr lang="en-US" sz="1100" i="1" dirty="0"/>
              <a:t>How to Achieve Inclusive Growth</a:t>
            </a:r>
            <a:r>
              <a:rPr lang="en-US" sz="1100" dirty="0"/>
              <a:t>; SWIID; and Chancel, in World Inequality Report 2018. Note: LH chart: Gray stands for no data. RH chart: Distribution of per adult pretax income measured at PPP.</a:t>
            </a:r>
          </a:p>
        </p:txBody>
      </p:sp>
      <p:sp>
        <p:nvSpPr>
          <p:cNvPr id="6" name="Rectangle 5">
            <a:extLst>
              <a:ext uri="{FF2B5EF4-FFF2-40B4-BE49-F238E27FC236}">
                <a16:creationId xmlns:a16="http://schemas.microsoft.com/office/drawing/2014/main" id="{1F2EBCBE-4AF3-4B98-B1FA-B1272865386A}"/>
              </a:ext>
            </a:extLst>
          </p:cNvPr>
          <p:cNvSpPr/>
          <p:nvPr/>
        </p:nvSpPr>
        <p:spPr>
          <a:xfrm>
            <a:off x="6696759" y="1596812"/>
            <a:ext cx="4837549" cy="584775"/>
          </a:xfrm>
          <a:prstGeom prst="rect">
            <a:avLst/>
          </a:prstGeom>
        </p:spPr>
        <p:txBody>
          <a:bodyPr wrap="square">
            <a:spAutoFit/>
          </a:bodyPr>
          <a:lstStyle/>
          <a:p>
            <a:r>
              <a:rPr lang="en-US" sz="1600" b="1" dirty="0">
                <a:solidFill>
                  <a:schemeClr val="accent1">
                    <a:lumMod val="75000"/>
                  </a:schemeClr>
                </a:solidFill>
              </a:rPr>
              <a:t>Global Income Inequality: Between vs. Within Country, 1980-2018</a:t>
            </a:r>
          </a:p>
        </p:txBody>
      </p:sp>
    </p:spTree>
    <p:extLst>
      <p:ext uri="{BB962C8B-B14F-4D97-AF65-F5344CB8AC3E}">
        <p14:creationId xmlns:p14="http://schemas.microsoft.com/office/powerpoint/2010/main" val="316455853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C0463-2730-4921-BDC8-0FF2AA8C2745}"/>
              </a:ext>
            </a:extLst>
          </p:cNvPr>
          <p:cNvSpPr>
            <a:spLocks noGrp="1"/>
          </p:cNvSpPr>
          <p:nvPr>
            <p:ph type="title"/>
          </p:nvPr>
        </p:nvSpPr>
        <p:spPr/>
        <p:txBody>
          <a:bodyPr/>
          <a:lstStyle/>
          <a:p>
            <a:r>
              <a:rPr lang="en-US" dirty="0"/>
              <a:t>Effect of COVID-19 Pandemic on Forecasts of GDP and Public Debt</a:t>
            </a:r>
          </a:p>
        </p:txBody>
      </p:sp>
      <p:pic>
        <p:nvPicPr>
          <p:cNvPr id="7" name="Picture 6">
            <a:extLst>
              <a:ext uri="{FF2B5EF4-FFF2-40B4-BE49-F238E27FC236}">
                <a16:creationId xmlns:a16="http://schemas.microsoft.com/office/drawing/2014/main" id="{165F1CCC-A21E-40A4-92E5-CFAAB46491C7}"/>
              </a:ext>
            </a:extLst>
          </p:cNvPr>
          <p:cNvPicPr>
            <a:picLocks noChangeAspect="1"/>
          </p:cNvPicPr>
          <p:nvPr/>
        </p:nvPicPr>
        <p:blipFill>
          <a:blip r:embed="rId2"/>
          <a:stretch>
            <a:fillRect/>
          </a:stretch>
        </p:blipFill>
        <p:spPr>
          <a:xfrm>
            <a:off x="1239838" y="1743613"/>
            <a:ext cx="9523898" cy="4165868"/>
          </a:xfrm>
          <a:prstGeom prst="rect">
            <a:avLst/>
          </a:prstGeom>
        </p:spPr>
      </p:pic>
      <p:pic>
        <p:nvPicPr>
          <p:cNvPr id="9" name="Picture 8">
            <a:extLst>
              <a:ext uri="{FF2B5EF4-FFF2-40B4-BE49-F238E27FC236}">
                <a16:creationId xmlns:a16="http://schemas.microsoft.com/office/drawing/2014/main" id="{037670A4-42B4-4D93-9170-069549EFDDEC}"/>
              </a:ext>
            </a:extLst>
          </p:cNvPr>
          <p:cNvPicPr>
            <a:picLocks noChangeAspect="1"/>
          </p:cNvPicPr>
          <p:nvPr/>
        </p:nvPicPr>
        <p:blipFill>
          <a:blip r:embed="rId3"/>
          <a:stretch>
            <a:fillRect/>
          </a:stretch>
        </p:blipFill>
        <p:spPr>
          <a:xfrm>
            <a:off x="4678770" y="3078671"/>
            <a:ext cx="2434486" cy="700657"/>
          </a:xfrm>
          <a:prstGeom prst="rect">
            <a:avLst/>
          </a:prstGeom>
        </p:spPr>
      </p:pic>
      <p:sp>
        <p:nvSpPr>
          <p:cNvPr id="10" name="TextBox 9">
            <a:extLst>
              <a:ext uri="{FF2B5EF4-FFF2-40B4-BE49-F238E27FC236}">
                <a16:creationId xmlns:a16="http://schemas.microsoft.com/office/drawing/2014/main" id="{0A85F57D-5A7D-4902-ABEA-07D7DD250ED8}"/>
              </a:ext>
            </a:extLst>
          </p:cNvPr>
          <p:cNvSpPr txBox="1"/>
          <p:nvPr/>
        </p:nvSpPr>
        <p:spPr>
          <a:xfrm>
            <a:off x="1478508" y="6183223"/>
            <a:ext cx="10081433" cy="307777"/>
          </a:xfrm>
          <a:prstGeom prst="rect">
            <a:avLst/>
          </a:prstGeom>
          <a:noFill/>
        </p:spPr>
        <p:txBody>
          <a:bodyPr wrap="square" rtlCol="0">
            <a:spAutoFit/>
          </a:bodyPr>
          <a:lstStyle/>
          <a:p>
            <a:r>
              <a:rPr lang="en-US" sz="1400" dirty="0"/>
              <a:t>Sources: Fiscal Monitor and IMF World Economic Outlook database, October 2021; and staff estimates.  </a:t>
            </a:r>
          </a:p>
        </p:txBody>
      </p:sp>
    </p:spTree>
    <p:extLst>
      <p:ext uri="{BB962C8B-B14F-4D97-AF65-F5344CB8AC3E}">
        <p14:creationId xmlns:p14="http://schemas.microsoft.com/office/powerpoint/2010/main" val="67550019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C0463-2730-4921-BDC8-0FF2AA8C2745}"/>
              </a:ext>
            </a:extLst>
          </p:cNvPr>
          <p:cNvSpPr>
            <a:spLocks noGrp="1"/>
          </p:cNvSpPr>
          <p:nvPr>
            <p:ph type="title"/>
          </p:nvPr>
        </p:nvSpPr>
        <p:spPr>
          <a:xfrm>
            <a:off x="955964" y="281423"/>
            <a:ext cx="10640291" cy="978486"/>
          </a:xfrm>
        </p:spPr>
        <p:txBody>
          <a:bodyPr/>
          <a:lstStyle/>
          <a:p>
            <a:r>
              <a:rPr lang="en-US" dirty="0"/>
              <a:t>Pandemic Widens Employment and Educational Gaps</a:t>
            </a:r>
          </a:p>
        </p:txBody>
      </p:sp>
      <p:pic>
        <p:nvPicPr>
          <p:cNvPr id="9" name="Picture 8">
            <a:extLst>
              <a:ext uri="{FF2B5EF4-FFF2-40B4-BE49-F238E27FC236}">
                <a16:creationId xmlns:a16="http://schemas.microsoft.com/office/drawing/2014/main" id="{14495197-0A6F-4D13-81CA-30CD3E6580C6}"/>
              </a:ext>
            </a:extLst>
          </p:cNvPr>
          <p:cNvPicPr>
            <a:picLocks noChangeAspect="1"/>
          </p:cNvPicPr>
          <p:nvPr/>
        </p:nvPicPr>
        <p:blipFill>
          <a:blip r:embed="rId2"/>
          <a:stretch>
            <a:fillRect/>
          </a:stretch>
        </p:blipFill>
        <p:spPr>
          <a:xfrm>
            <a:off x="6737771" y="2576773"/>
            <a:ext cx="5132111" cy="3547701"/>
          </a:xfrm>
          <a:prstGeom prst="rect">
            <a:avLst/>
          </a:prstGeom>
        </p:spPr>
      </p:pic>
      <p:sp>
        <p:nvSpPr>
          <p:cNvPr id="10" name="TextBox 9">
            <a:extLst>
              <a:ext uri="{FF2B5EF4-FFF2-40B4-BE49-F238E27FC236}">
                <a16:creationId xmlns:a16="http://schemas.microsoft.com/office/drawing/2014/main" id="{165FB719-4F59-45A3-B9E6-A01D8988E0F6}"/>
              </a:ext>
            </a:extLst>
          </p:cNvPr>
          <p:cNvSpPr txBox="1"/>
          <p:nvPr/>
        </p:nvSpPr>
        <p:spPr>
          <a:xfrm>
            <a:off x="588473" y="6206362"/>
            <a:ext cx="5507527" cy="523220"/>
          </a:xfrm>
          <a:prstGeom prst="rect">
            <a:avLst/>
          </a:prstGeom>
          <a:noFill/>
        </p:spPr>
        <p:txBody>
          <a:bodyPr wrap="square" rtlCol="0">
            <a:spAutoFit/>
          </a:bodyPr>
          <a:lstStyle/>
          <a:p>
            <a:r>
              <a:rPr lang="en-US" sz="1400" dirty="0"/>
              <a:t>Sources: IMF World Economic Outlook, October 2021; International Labor Organization; and IMF staff estimates.</a:t>
            </a:r>
          </a:p>
        </p:txBody>
      </p:sp>
      <p:sp>
        <p:nvSpPr>
          <p:cNvPr id="11" name="TextBox 10">
            <a:extLst>
              <a:ext uri="{FF2B5EF4-FFF2-40B4-BE49-F238E27FC236}">
                <a16:creationId xmlns:a16="http://schemas.microsoft.com/office/drawing/2014/main" id="{847B636B-E2CA-4A0F-96EA-A57D74C035D1}"/>
              </a:ext>
            </a:extLst>
          </p:cNvPr>
          <p:cNvSpPr txBox="1"/>
          <p:nvPr/>
        </p:nvSpPr>
        <p:spPr>
          <a:xfrm>
            <a:off x="7206018" y="6208634"/>
            <a:ext cx="4856342" cy="523220"/>
          </a:xfrm>
          <a:prstGeom prst="rect">
            <a:avLst/>
          </a:prstGeom>
          <a:noFill/>
        </p:spPr>
        <p:txBody>
          <a:bodyPr wrap="square" rtlCol="0">
            <a:spAutoFit/>
          </a:bodyPr>
          <a:lstStyle/>
          <a:p>
            <a:r>
              <a:rPr lang="en-US" sz="1400" dirty="0"/>
              <a:t>Sources: </a:t>
            </a:r>
            <a:r>
              <a:rPr lang="en-US" sz="1400" dirty="0" err="1"/>
              <a:t>Ruchir</a:t>
            </a:r>
            <a:r>
              <a:rPr lang="en-US" sz="1400" dirty="0"/>
              <a:t> Agarwal, IMF blog Feb 3, 2022; UNESCO global dataset; and IMF staff estimates.</a:t>
            </a:r>
          </a:p>
        </p:txBody>
      </p:sp>
      <p:sp>
        <p:nvSpPr>
          <p:cNvPr id="12" name="TextBox 11">
            <a:extLst>
              <a:ext uri="{FF2B5EF4-FFF2-40B4-BE49-F238E27FC236}">
                <a16:creationId xmlns:a16="http://schemas.microsoft.com/office/drawing/2014/main" id="{A17A1CA6-C3D4-498D-B479-F6D8B4F82090}"/>
              </a:ext>
            </a:extLst>
          </p:cNvPr>
          <p:cNvSpPr txBox="1"/>
          <p:nvPr/>
        </p:nvSpPr>
        <p:spPr>
          <a:xfrm>
            <a:off x="588473" y="1637729"/>
            <a:ext cx="5507526" cy="615553"/>
          </a:xfrm>
          <a:prstGeom prst="rect">
            <a:avLst/>
          </a:prstGeom>
          <a:noFill/>
        </p:spPr>
        <p:txBody>
          <a:bodyPr wrap="square" rtlCol="0">
            <a:spAutoFit/>
          </a:bodyPr>
          <a:lstStyle/>
          <a:p>
            <a:r>
              <a:rPr lang="en-US" b="1" dirty="0"/>
              <a:t>Labor Markets in EMDEs</a:t>
            </a:r>
          </a:p>
          <a:p>
            <a:r>
              <a:rPr lang="en-US" sz="1500" dirty="0"/>
              <a:t>(Average percent difference from 2019:Q4 to 2021:Q1)</a:t>
            </a:r>
          </a:p>
        </p:txBody>
      </p:sp>
      <p:pic>
        <p:nvPicPr>
          <p:cNvPr id="14" name="Picture 13">
            <a:extLst>
              <a:ext uri="{FF2B5EF4-FFF2-40B4-BE49-F238E27FC236}">
                <a16:creationId xmlns:a16="http://schemas.microsoft.com/office/drawing/2014/main" id="{4A403F63-6705-4B66-9447-309B61C59E17}"/>
              </a:ext>
            </a:extLst>
          </p:cNvPr>
          <p:cNvPicPr>
            <a:picLocks noChangeAspect="1"/>
          </p:cNvPicPr>
          <p:nvPr/>
        </p:nvPicPr>
        <p:blipFill>
          <a:blip r:embed="rId3"/>
          <a:stretch>
            <a:fillRect/>
          </a:stretch>
        </p:blipFill>
        <p:spPr>
          <a:xfrm>
            <a:off x="688551" y="2576773"/>
            <a:ext cx="5591326" cy="3360002"/>
          </a:xfrm>
          <a:prstGeom prst="rect">
            <a:avLst/>
          </a:prstGeom>
        </p:spPr>
      </p:pic>
      <p:sp>
        <p:nvSpPr>
          <p:cNvPr id="15" name="TextBox 14">
            <a:extLst>
              <a:ext uri="{FF2B5EF4-FFF2-40B4-BE49-F238E27FC236}">
                <a16:creationId xmlns:a16="http://schemas.microsoft.com/office/drawing/2014/main" id="{5F5FEB10-A32E-4D7E-818F-10EBB825AE0A}"/>
              </a:ext>
            </a:extLst>
          </p:cNvPr>
          <p:cNvSpPr txBox="1"/>
          <p:nvPr/>
        </p:nvSpPr>
        <p:spPr>
          <a:xfrm>
            <a:off x="6568480" y="1667303"/>
            <a:ext cx="5623519" cy="600164"/>
          </a:xfrm>
          <a:prstGeom prst="rect">
            <a:avLst/>
          </a:prstGeom>
          <a:noFill/>
        </p:spPr>
        <p:txBody>
          <a:bodyPr wrap="square" rtlCol="0">
            <a:spAutoFit/>
          </a:bodyPr>
          <a:lstStyle/>
          <a:p>
            <a:r>
              <a:rPr lang="en-US" b="1" dirty="0"/>
              <a:t>School Closures</a:t>
            </a:r>
          </a:p>
          <a:p>
            <a:r>
              <a:rPr lang="en-US" sz="1500" dirty="0"/>
              <a:t>(Total duration of full school closures in weeks, 3/2020-10/2021)</a:t>
            </a:r>
          </a:p>
        </p:txBody>
      </p:sp>
    </p:spTree>
    <p:extLst>
      <p:ext uri="{BB962C8B-B14F-4D97-AF65-F5344CB8AC3E}">
        <p14:creationId xmlns:p14="http://schemas.microsoft.com/office/powerpoint/2010/main" val="39404308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381E6-DB99-4F38-9905-18F47901B993}"/>
              </a:ext>
            </a:extLst>
          </p:cNvPr>
          <p:cNvSpPr>
            <a:spLocks noGrp="1"/>
          </p:cNvSpPr>
          <p:nvPr>
            <p:ph type="title"/>
          </p:nvPr>
        </p:nvSpPr>
        <p:spPr>
          <a:xfrm>
            <a:off x="1028700" y="491385"/>
            <a:ext cx="9926638" cy="978486"/>
          </a:xfrm>
        </p:spPr>
        <p:txBody>
          <a:bodyPr>
            <a:normAutofit/>
          </a:bodyPr>
          <a:lstStyle/>
          <a:p>
            <a:r>
              <a:rPr lang="en-US" sz="2400" dirty="0"/>
              <a:t>Output and Employment Scarring Lead to Higher Inequality</a:t>
            </a:r>
          </a:p>
        </p:txBody>
      </p:sp>
      <p:pic>
        <p:nvPicPr>
          <p:cNvPr id="5" name="Picture 4">
            <a:extLst>
              <a:ext uri="{FF2B5EF4-FFF2-40B4-BE49-F238E27FC236}">
                <a16:creationId xmlns:a16="http://schemas.microsoft.com/office/drawing/2014/main" id="{3938237A-127D-4A72-B56C-754212B7E5AE}"/>
              </a:ext>
            </a:extLst>
          </p:cNvPr>
          <p:cNvPicPr>
            <a:picLocks noChangeAspect="1"/>
          </p:cNvPicPr>
          <p:nvPr/>
        </p:nvPicPr>
        <p:blipFill>
          <a:blip r:embed="rId2"/>
          <a:stretch>
            <a:fillRect/>
          </a:stretch>
        </p:blipFill>
        <p:spPr>
          <a:xfrm>
            <a:off x="447675" y="1838325"/>
            <a:ext cx="11296650" cy="4038600"/>
          </a:xfrm>
          <a:prstGeom prst="rect">
            <a:avLst/>
          </a:prstGeom>
        </p:spPr>
      </p:pic>
      <p:sp>
        <p:nvSpPr>
          <p:cNvPr id="6" name="TextBox 5">
            <a:extLst>
              <a:ext uri="{FF2B5EF4-FFF2-40B4-BE49-F238E27FC236}">
                <a16:creationId xmlns:a16="http://schemas.microsoft.com/office/drawing/2014/main" id="{70385D92-74F0-443B-9798-9C8DFBB6432E}"/>
              </a:ext>
            </a:extLst>
          </p:cNvPr>
          <p:cNvSpPr txBox="1"/>
          <p:nvPr/>
        </p:nvSpPr>
        <p:spPr>
          <a:xfrm>
            <a:off x="647699" y="6245379"/>
            <a:ext cx="10307639" cy="276999"/>
          </a:xfrm>
          <a:prstGeom prst="rect">
            <a:avLst/>
          </a:prstGeom>
          <a:noFill/>
        </p:spPr>
        <p:txBody>
          <a:bodyPr wrap="square" rtlCol="0">
            <a:spAutoFit/>
          </a:bodyPr>
          <a:lstStyle/>
          <a:p>
            <a:r>
              <a:rPr lang="en-US" sz="1200" dirty="0"/>
              <a:t>Source: Davoodi, Montiel, and Ter-Martirosyan, Chapter 11 of </a:t>
            </a:r>
            <a:r>
              <a:rPr lang="en-US" sz="1200" i="1" dirty="0"/>
              <a:t>How to Achieve Inclusive Growth; WEO (2018); and </a:t>
            </a:r>
            <a:r>
              <a:rPr lang="en-US" sz="1200" i="1" dirty="0" err="1"/>
              <a:t>Solt</a:t>
            </a:r>
            <a:r>
              <a:rPr lang="en-US" sz="1200" i="1" dirty="0"/>
              <a:t> (2020).</a:t>
            </a:r>
            <a:r>
              <a:rPr lang="en-US" sz="1200" dirty="0"/>
              <a:t> </a:t>
            </a:r>
            <a:endParaRPr lang="en-US" sz="1200" i="1" dirty="0"/>
          </a:p>
        </p:txBody>
      </p:sp>
    </p:spTree>
    <p:extLst>
      <p:ext uri="{BB962C8B-B14F-4D97-AF65-F5344CB8AC3E}">
        <p14:creationId xmlns:p14="http://schemas.microsoft.com/office/powerpoint/2010/main" val="3670838309"/>
      </p:ext>
    </p:extLst>
  </p:cSld>
  <p:clrMapOvr>
    <a:masterClrMapping/>
  </p:clrMapOvr>
  <p:transition>
    <p:fade/>
  </p:transition>
</p:sld>
</file>

<file path=ppt/theme/theme1.xml><?xml version="1.0" encoding="utf-8"?>
<a:theme xmlns:a="http://schemas.openxmlformats.org/drawingml/2006/main" name="1_Custom Design">
  <a:themeElements>
    <a:clrScheme name="IMF Colors V2">
      <a:dk1>
        <a:srgbClr val="000000"/>
      </a:dk1>
      <a:lt1>
        <a:srgbClr val="FEFEFE"/>
      </a:lt1>
      <a:dk2>
        <a:srgbClr val="004C97"/>
      </a:dk2>
      <a:lt2>
        <a:srgbClr val="CAEDFE"/>
      </a:lt2>
      <a:accent1>
        <a:srgbClr val="009CDE"/>
      </a:accent1>
      <a:accent2>
        <a:srgbClr val="F2A900"/>
      </a:accent2>
      <a:accent3>
        <a:srgbClr val="8030A7"/>
      </a:accent3>
      <a:accent4>
        <a:srgbClr val="DA281C"/>
      </a:accent4>
      <a:accent5>
        <a:srgbClr val="78BE20"/>
      </a:accent5>
      <a:accent6>
        <a:srgbClr val="00B0B9"/>
      </a:accent6>
      <a:hlink>
        <a:srgbClr val="0065B3"/>
      </a:hlink>
      <a:folHlink>
        <a:srgbClr val="FFBD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1B643B9E-6BF6-264D-BE86-68E9DAE7A5C1}" vid="{7589F210-04DB-1E46-9A37-473DC530D661}"/>
    </a:ext>
  </a:extLst>
</a:theme>
</file>

<file path=ppt/theme/theme2.xml><?xml version="1.0" encoding="utf-8"?>
<a:theme xmlns:a="http://schemas.openxmlformats.org/drawingml/2006/main" name="ie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IMF Colors V2">
      <a:dk1>
        <a:srgbClr val="000000"/>
      </a:dk1>
      <a:lt1>
        <a:srgbClr val="FEFEFE"/>
      </a:lt1>
      <a:dk2>
        <a:srgbClr val="004C97"/>
      </a:dk2>
      <a:lt2>
        <a:srgbClr val="CAEDFE"/>
      </a:lt2>
      <a:accent1>
        <a:srgbClr val="009CDE"/>
      </a:accent1>
      <a:accent2>
        <a:srgbClr val="F2A900"/>
      </a:accent2>
      <a:accent3>
        <a:srgbClr val="8030A7"/>
      </a:accent3>
      <a:accent4>
        <a:srgbClr val="DA281C"/>
      </a:accent4>
      <a:accent5>
        <a:srgbClr val="78BE20"/>
      </a:accent5>
      <a:accent6>
        <a:srgbClr val="00B0B9"/>
      </a:accent6>
      <a:hlink>
        <a:srgbClr val="0065B3"/>
      </a:hlink>
      <a:folHlink>
        <a:srgbClr val="FFBD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1B643B9E-6BF6-264D-BE86-68E9DAE7A5C1}" vid="{7589F210-04DB-1E46-9A37-473DC530D661}"/>
    </a:ext>
  </a:extLst>
</a:theme>
</file>

<file path=ppt/theme/theme4.xml><?xml version="1.0" encoding="utf-8"?>
<a:theme xmlns:a="http://schemas.openxmlformats.org/drawingml/2006/main" name="1_ie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5652</TotalTime>
  <Words>2527</Words>
  <Application>Microsoft Office PowerPoint</Application>
  <PresentationFormat>Widescreen</PresentationFormat>
  <Paragraphs>482</Paragraphs>
  <Slides>51</Slides>
  <Notes>23</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51</vt:i4>
      </vt:variant>
    </vt:vector>
  </HeadingPairs>
  <TitlesOfParts>
    <vt:vector size="67" baseType="lpstr">
      <vt:lpstr>.HelveticaNeueDeskInterface-Regular</vt:lpstr>
      <vt:lpstr>ArialMT</vt:lpstr>
      <vt:lpstr>Lucida Grande</vt:lpstr>
      <vt:lpstr>LucidaGrande</vt:lpstr>
      <vt:lpstr>Arial</vt:lpstr>
      <vt:lpstr>Arial Black</vt:lpstr>
      <vt:lpstr>Calibri</vt:lpstr>
      <vt:lpstr>Courier New</vt:lpstr>
      <vt:lpstr>Segoe UI</vt:lpstr>
      <vt:lpstr>Times New Roman</vt:lpstr>
      <vt:lpstr>Trebuchet MS</vt:lpstr>
      <vt:lpstr>Wingdings</vt:lpstr>
      <vt:lpstr>1_Custom Design</vt:lpstr>
      <vt:lpstr>iet template</vt:lpstr>
      <vt:lpstr>2_Custom Design</vt:lpstr>
      <vt:lpstr>1_iet template</vt:lpstr>
      <vt:lpstr>How to Achieve Inclusive Growth</vt:lpstr>
      <vt:lpstr>Editors and Authors</vt:lpstr>
      <vt:lpstr>Authors (continued)</vt:lpstr>
      <vt:lpstr>Global Context</vt:lpstr>
      <vt:lpstr>Two Centuries of Progress</vt:lpstr>
      <vt:lpstr>Rising Inequality Within Countries</vt:lpstr>
      <vt:lpstr>Effect of COVID-19 Pandemic on Forecasts of GDP and Public Debt</vt:lpstr>
      <vt:lpstr>Pandemic Widens Employment and Educational Gaps</vt:lpstr>
      <vt:lpstr>Output and Employment Scarring Lead to Higher Inequality</vt:lpstr>
      <vt:lpstr>Inequality Exacerbates Poverty Traps and Social Immobility</vt:lpstr>
      <vt:lpstr>A Framework for Inclusive Growth and Sustainable Development</vt:lpstr>
      <vt:lpstr>PowerPoint Presentation</vt:lpstr>
      <vt:lpstr>PowerPoint Presentation</vt:lpstr>
      <vt:lpstr>PowerPoint Presentation</vt:lpstr>
      <vt:lpstr>PowerPoint Presentation</vt:lpstr>
      <vt:lpstr>IG book chapter topics</vt:lpstr>
      <vt:lpstr>PowerPoint Presentation</vt:lpstr>
      <vt:lpstr>Tradeoffs? Inequality and Poverty  Growth</vt:lpstr>
      <vt:lpstr>Fiscal Policy, Institutions, and Inclusive Growth</vt:lpstr>
      <vt:lpstr>Redistributive Impact of Fiscal Policy</vt:lpstr>
      <vt:lpstr>Tax Policy</vt:lpstr>
      <vt:lpstr>Fiscal Policy, Poverty, and Inequality</vt:lpstr>
      <vt:lpstr>Corruption Alone Has Sizeable Macroeconomic Impact</vt:lpstr>
      <vt:lpstr>Macro Volatility and Inclusive Growth</vt:lpstr>
      <vt:lpstr>BOP and banking crises generate persistent output losses</vt:lpstr>
      <vt:lpstr>Macroeconomic Instability Leads to Divergence</vt:lpstr>
      <vt:lpstr>Poverty and unemployment: Highly sensitive to macro volatility </vt:lpstr>
      <vt:lpstr>Labor, Gender, Technology, and Finance</vt:lpstr>
      <vt:lpstr>Lack of Labor Market Inclusiveness  Has Many Dimensions</vt:lpstr>
      <vt:lpstr>Gender</vt:lpstr>
      <vt:lpstr>Advances in Technology Have Benefits and  Risks for Inclusion</vt:lpstr>
      <vt:lpstr>Financial Inclusion</vt:lpstr>
      <vt:lpstr>Globalization</vt:lpstr>
      <vt:lpstr>Trade openness is associated with higher growth</vt:lpstr>
      <vt:lpstr>Trade slightly reduces inequality in the aggregate</vt:lpstr>
      <vt:lpstr>Trade provides gains for the poor</vt:lpstr>
      <vt:lpstr>Tariff  faced by income decile in agriculture and averaged across all sectors (India)   </vt:lpstr>
      <vt:lpstr>Financial Globalization and Inequality</vt:lpstr>
      <vt:lpstr>Financial Globalization, Education, and Inequality</vt:lpstr>
      <vt:lpstr>Migration</vt:lpstr>
      <vt:lpstr>Climate Change</vt:lpstr>
      <vt:lpstr>PowerPoint Presentation</vt:lpstr>
      <vt:lpstr>PowerPoint Presentation</vt:lpstr>
      <vt:lpstr>PowerPoint Presentation</vt:lpstr>
      <vt:lpstr>Other Issues</vt:lpstr>
      <vt:lpstr>Regional Disparities</vt:lpstr>
      <vt:lpstr>Managing Natural Resource Wealth</vt:lpstr>
      <vt:lpstr>Link to Book</vt:lpstr>
      <vt:lpstr>Flyer for Discount on Hardcopy of Book</vt:lpstr>
      <vt:lpstr>Online Course on Inclusive Growth (IGx)</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Growth Book: Chapter on Education &amp; Health</dc:title>
  <dc:creator>Emrullahu Peci, Drilona</dc:creator>
  <cp:lastModifiedBy>Cerra, Valerie</cp:lastModifiedBy>
  <cp:revision>362</cp:revision>
  <dcterms:created xsi:type="dcterms:W3CDTF">2021-04-05T18:28:02Z</dcterms:created>
  <dcterms:modified xsi:type="dcterms:W3CDTF">2022-06-17T18:00:35Z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c07ed86-5dc5-4593-ad03-a8684b843815_Enabled">
    <vt:lpwstr>true</vt:lpwstr>
  </property>
  <property fmtid="{D5CDD505-2E9C-101B-9397-08002B2CF9AE}" pid="3" name="MSIP_Label_0c07ed86-5dc5-4593-ad03-a8684b843815_SetDate">
    <vt:lpwstr>2021-04-05T18:28:02Z</vt:lpwstr>
  </property>
  <property fmtid="{D5CDD505-2E9C-101B-9397-08002B2CF9AE}" pid="4" name="MSIP_Label_0c07ed86-5dc5-4593-ad03-a8684b843815_Method">
    <vt:lpwstr>Standard</vt:lpwstr>
  </property>
  <property fmtid="{D5CDD505-2E9C-101B-9397-08002B2CF9AE}" pid="5" name="MSIP_Label_0c07ed86-5dc5-4593-ad03-a8684b843815_Name">
    <vt:lpwstr>0c07ed86-5dc5-4593-ad03-a8684b843815</vt:lpwstr>
  </property>
  <property fmtid="{D5CDD505-2E9C-101B-9397-08002B2CF9AE}" pid="6" name="MSIP_Label_0c07ed86-5dc5-4593-ad03-a8684b843815_SiteId">
    <vt:lpwstr>8085fa43-302e-45bd-b171-a6648c3b6be7</vt:lpwstr>
  </property>
  <property fmtid="{D5CDD505-2E9C-101B-9397-08002B2CF9AE}" pid="7" name="MSIP_Label_0c07ed86-5dc5-4593-ad03-a8684b843815_ActionId">
    <vt:lpwstr>4d405321-47cc-4ca5-bcdf-06889356aae1</vt:lpwstr>
  </property>
  <property fmtid="{D5CDD505-2E9C-101B-9397-08002B2CF9AE}" pid="8" name="MSIP_Label_0c07ed86-5dc5-4593-ad03-a8684b843815_ContentBits">
    <vt:lpwstr>0</vt:lpwstr>
  </property>
  <property fmtid="{D5CDD505-2E9C-101B-9397-08002B2CF9AE}" pid="9" name="eDOCS AutoSave">
    <vt:lpwstr/>
  </property>
</Properties>
</file>